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21003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0637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8114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93015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6507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07056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73827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53511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8033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9760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82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05776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027865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4384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DAF61AA-5A98-4049-A93E-477E5505141A}" type="datetimeFigureOut">
              <a:rPr lang="en-US" smtClean="0"/>
              <a:pPr/>
              <a:t>4/4/2023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53117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
        <p:nvSpPr>
          <p:cNvPr id="5" name="Date Placeholder 4"/>
          <p:cNvSpPr>
            <a:spLocks noGrp="1"/>
          </p:cNvSpPr>
          <p:nvPr>
            <p:ph type="dt" sz="half" idx="10"/>
          </p:nvPr>
        </p:nvSpPr>
        <p:spPr/>
        <p:txBody>
          <a:bodyPr/>
          <a:lstStyle/>
          <a:p>
            <a:fld id="{0DAF61AA-5A98-4049-A93E-477E5505141A}" type="datetimeFigureOut">
              <a:rPr lang="en-US" smtClean="0"/>
              <a:pPr/>
              <a:t>4/4/2023</a:t>
            </a:fld>
            <a:endParaRPr lang="en-US" dirty="0"/>
          </a:p>
        </p:txBody>
      </p:sp>
    </p:spTree>
    <p:extLst>
      <p:ext uri="{BB962C8B-B14F-4D97-AF65-F5344CB8AC3E}">
        <p14:creationId xmlns:p14="http://schemas.microsoft.com/office/powerpoint/2010/main" val="154228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F61AA-5A98-4049-A93E-477E5505141A}" type="datetimeFigureOut">
              <a:rPr lang="en-US" smtClean="0"/>
              <a:pPr/>
              <a:t>4/4/2023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706850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Resim 47" descr="elektronik donanım, devre içeren bir resim&#10;&#10;Açıklama otomatik olarak oluşturuldu">
            <a:extLst>
              <a:ext uri="{FF2B5EF4-FFF2-40B4-BE49-F238E27FC236}">
                <a16:creationId xmlns:a16="http://schemas.microsoft.com/office/drawing/2014/main" id="{6D51C560-D3C4-D0D6-0E74-0432D288CE1D}"/>
              </a:ext>
            </a:extLst>
          </p:cNvPr>
          <p:cNvPicPr>
            <a:picLocks noChangeAspect="1"/>
          </p:cNvPicPr>
          <p:nvPr/>
        </p:nvPicPr>
        <p:blipFill rotWithShape="1">
          <a:blip r:embed="rId2">
            <a:extLst>
              <a:ext uri="{28A0092B-C50C-407E-A947-70E740481C1C}">
                <a14:useLocalDpi xmlns:a14="http://schemas.microsoft.com/office/drawing/2010/main" val="0"/>
              </a:ext>
            </a:extLst>
          </a:blip>
          <a:srcRect l="31080" t="9091" r="527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Başlık 1">
            <a:extLst>
              <a:ext uri="{FF2B5EF4-FFF2-40B4-BE49-F238E27FC236}">
                <a16:creationId xmlns:a16="http://schemas.microsoft.com/office/drawing/2014/main" id="{D97AF15C-353E-8B42-A4D8-4570795D5BCB}"/>
              </a:ext>
            </a:extLst>
          </p:cNvPr>
          <p:cNvSpPr>
            <a:spLocks noGrp="1"/>
          </p:cNvSpPr>
          <p:nvPr>
            <p:ph type="ctrTitle"/>
          </p:nvPr>
        </p:nvSpPr>
        <p:spPr>
          <a:xfrm>
            <a:off x="5093129" y="1091151"/>
            <a:ext cx="4468307" cy="2337848"/>
          </a:xfrm>
        </p:spPr>
        <p:txBody>
          <a:bodyPr>
            <a:normAutofit/>
          </a:bodyPr>
          <a:lstStyle/>
          <a:p>
            <a:pPr algn="ctr">
              <a:lnSpc>
                <a:spcPct val="90000"/>
              </a:lnSpc>
            </a:pPr>
            <a:r>
              <a:rPr lang="tr-TR" sz="4000" b="1" dirty="0">
                <a:latin typeface="Times New Roman" panose="02020603050405020304" pitchFamily="18" charset="0"/>
                <a:cs typeface="Times New Roman" panose="02020603050405020304" pitchFamily="18" charset="0"/>
              </a:rPr>
              <a:t>VHDL Dilinde UART Haberleşme Protokolünün Gerçekleştirilmesi </a:t>
            </a:r>
          </a:p>
        </p:txBody>
      </p:sp>
      <p:sp>
        <p:nvSpPr>
          <p:cNvPr id="3" name="Alt Başlık 2">
            <a:extLst>
              <a:ext uri="{FF2B5EF4-FFF2-40B4-BE49-F238E27FC236}">
                <a16:creationId xmlns:a16="http://schemas.microsoft.com/office/drawing/2014/main" id="{AD87CA46-EC09-EFEA-2A0B-E213672D5EA8}"/>
              </a:ext>
            </a:extLst>
          </p:cNvPr>
          <p:cNvSpPr>
            <a:spLocks noGrp="1"/>
          </p:cNvSpPr>
          <p:nvPr>
            <p:ph type="subTitle" idx="1"/>
          </p:nvPr>
        </p:nvSpPr>
        <p:spPr>
          <a:xfrm>
            <a:off x="5667996" y="5218399"/>
            <a:ext cx="3893440" cy="1096899"/>
          </a:xfrm>
        </p:spPr>
        <p:txBody>
          <a:bodyPr>
            <a:normAutofit/>
          </a:bodyPr>
          <a:lstStyle/>
          <a:p>
            <a:r>
              <a:rPr lang="tr-TR" sz="2000" dirty="0">
                <a:solidFill>
                  <a:schemeClr val="tx1"/>
                </a:solidFill>
                <a:latin typeface="Times New Roman" panose="02020603050405020304" pitchFamily="18" charset="0"/>
                <a:cs typeface="Times New Roman" panose="02020603050405020304" pitchFamily="18" charset="0"/>
              </a:rPr>
              <a:t>Orhan ÇALIŞKAN</a:t>
            </a:r>
          </a:p>
        </p:txBody>
      </p:sp>
    </p:spTree>
    <p:extLst>
      <p:ext uri="{BB962C8B-B14F-4D97-AF65-F5344CB8AC3E}">
        <p14:creationId xmlns:p14="http://schemas.microsoft.com/office/powerpoint/2010/main" val="4001751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Başlık 1">
            <a:extLst>
              <a:ext uri="{FF2B5EF4-FFF2-40B4-BE49-F238E27FC236}">
                <a16:creationId xmlns:a16="http://schemas.microsoft.com/office/drawing/2014/main" id="{2645A504-BA9F-59F4-7D61-DDBE3A946726}"/>
              </a:ext>
            </a:extLst>
          </p:cNvPr>
          <p:cNvSpPr>
            <a:spLocks noGrp="1"/>
          </p:cNvSpPr>
          <p:nvPr>
            <p:ph type="title"/>
          </p:nvPr>
        </p:nvSpPr>
        <p:spPr>
          <a:xfrm>
            <a:off x="673754" y="643467"/>
            <a:ext cx="4203045" cy="1375608"/>
          </a:xfrm>
        </p:spPr>
        <p:txBody>
          <a:bodyPr anchor="ctr">
            <a:normAutofit/>
          </a:bodyPr>
          <a:lstStyle/>
          <a:p>
            <a:r>
              <a:rPr lang="tr-TR" dirty="0">
                <a:solidFill>
                  <a:schemeClr val="bg1"/>
                </a:solidFill>
                <a:latin typeface="Times New Roman" panose="02020603050405020304" pitchFamily="18" charset="0"/>
                <a:cs typeface="Times New Roman" panose="02020603050405020304" pitchFamily="18" charset="0"/>
              </a:rPr>
              <a:t>UART Reciever</a:t>
            </a:r>
          </a:p>
        </p:txBody>
      </p:sp>
      <p:sp>
        <p:nvSpPr>
          <p:cNvPr id="3" name="İçerik Yer Tutucusu 2">
            <a:extLst>
              <a:ext uri="{FF2B5EF4-FFF2-40B4-BE49-F238E27FC236}">
                <a16:creationId xmlns:a16="http://schemas.microsoft.com/office/drawing/2014/main" id="{B995BEAF-3A34-E1DC-9367-529070965EC6}"/>
              </a:ext>
            </a:extLst>
          </p:cNvPr>
          <p:cNvSpPr>
            <a:spLocks noGrp="1"/>
          </p:cNvSpPr>
          <p:nvPr>
            <p:ph idx="1"/>
          </p:nvPr>
        </p:nvSpPr>
        <p:spPr>
          <a:xfrm>
            <a:off x="673754" y="2160590"/>
            <a:ext cx="3973943" cy="3440110"/>
          </a:xfrm>
        </p:spPr>
        <p:txBody>
          <a:bodyPr>
            <a:normAutofit/>
          </a:bodyPr>
          <a:lstStyle/>
          <a:p>
            <a:r>
              <a:rPr lang="tr-TR" sz="2000" b="0" i="0" dirty="0">
                <a:solidFill>
                  <a:schemeClr val="bg1"/>
                </a:solidFill>
                <a:effectLst/>
                <a:latin typeface="Times New Roman" panose="02020603050405020304" pitchFamily="18" charset="0"/>
                <a:cs typeface="Times New Roman" panose="02020603050405020304" pitchFamily="18" charset="0"/>
              </a:rPr>
              <a:t>UART haberleşme protokolünde RX (receiver) hattı, veri alımını kontrol eder. </a:t>
            </a:r>
            <a:r>
              <a:rPr lang="tr-TR" sz="2000" dirty="0">
                <a:solidFill>
                  <a:schemeClr val="bg1"/>
                </a:solidFill>
                <a:latin typeface="Times New Roman" panose="02020603050405020304" pitchFamily="18" charset="0"/>
                <a:cs typeface="Times New Roman" panose="02020603050405020304" pitchFamily="18" charset="0"/>
              </a:rPr>
              <a:t>V</a:t>
            </a:r>
            <a:r>
              <a:rPr lang="tr-TR" sz="2000" b="0" i="0" dirty="0">
                <a:solidFill>
                  <a:schemeClr val="bg1"/>
                </a:solidFill>
                <a:effectLst/>
                <a:latin typeface="Times New Roman" panose="02020603050405020304" pitchFamily="18" charset="0"/>
                <a:cs typeface="Times New Roman" panose="02020603050405020304" pitchFamily="18" charset="0"/>
              </a:rPr>
              <a:t>eri, seri olarak RX hattı boyunca gönderilir ve start, parity ve stop bitleri ile çerçevelenerek okunabilir hale getirilir. Bu sayede, veri gönderen ve alıcı cihazlar arasında güvenli ve doğru bir veri iletişimi sağlanır.</a:t>
            </a:r>
            <a:endParaRPr lang="tr-TR" sz="2000" dirty="0">
              <a:solidFill>
                <a:schemeClr val="bg1"/>
              </a:solidFill>
              <a:latin typeface="Times New Roman" panose="02020603050405020304" pitchFamily="18" charset="0"/>
              <a:cs typeface="Times New Roman" panose="02020603050405020304" pitchFamily="18" charset="0"/>
            </a:endParaRPr>
          </a:p>
        </p:txBody>
      </p:sp>
      <p:pic>
        <p:nvPicPr>
          <p:cNvPr id="6" name="Resim 5" descr="metin içeren bir resim&#10;&#10;Açıklama otomatik olarak oluşturuldu">
            <a:extLst>
              <a:ext uri="{FF2B5EF4-FFF2-40B4-BE49-F238E27FC236}">
                <a16:creationId xmlns:a16="http://schemas.microsoft.com/office/drawing/2014/main" id="{97100B29-5008-DD1E-7CED-76B75FC88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149726"/>
            <a:ext cx="5143500" cy="2546033"/>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9294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27D6D8E1-7297-7BF1-AA5C-1EB82DD820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234" y="1361600"/>
            <a:ext cx="11154385" cy="4182894"/>
          </a:xfrm>
          <a:prstGeom prst="rect">
            <a:avLst/>
          </a:prstGeom>
        </p:spPr>
      </p:pic>
    </p:spTree>
    <p:extLst>
      <p:ext uri="{BB962C8B-B14F-4D97-AF65-F5344CB8AC3E}">
        <p14:creationId xmlns:p14="http://schemas.microsoft.com/office/powerpoint/2010/main" val="189361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2" name="Rectangle 5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5" name="Rectangle 6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çerik Yer Tutucusu 20">
            <a:extLst>
              <a:ext uri="{FF2B5EF4-FFF2-40B4-BE49-F238E27FC236}">
                <a16:creationId xmlns:a16="http://schemas.microsoft.com/office/drawing/2014/main" id="{1E88BC0D-9C2B-4A6B-0968-055B07C840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656" y="2340132"/>
            <a:ext cx="10983639" cy="2169268"/>
          </a:xfrm>
          <a:prstGeom prst="rect">
            <a:avLst/>
          </a:prstGeom>
        </p:spPr>
      </p:pic>
    </p:spTree>
    <p:extLst>
      <p:ext uri="{BB962C8B-B14F-4D97-AF65-F5344CB8AC3E}">
        <p14:creationId xmlns:p14="http://schemas.microsoft.com/office/powerpoint/2010/main" val="407485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çerik Yer Tutucusu 5" descr="diyagram içeren bir resim&#10;&#10;Açıklama otomatik olarak oluşturuldu">
            <a:extLst>
              <a:ext uri="{FF2B5EF4-FFF2-40B4-BE49-F238E27FC236}">
                <a16:creationId xmlns:a16="http://schemas.microsoft.com/office/drawing/2014/main" id="{100A019F-C9BC-BD71-6DC9-1918A020A7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076" y="953940"/>
            <a:ext cx="11042799" cy="4941651"/>
          </a:xfrm>
          <a:prstGeom prst="rect">
            <a:avLst/>
          </a:prstGeom>
        </p:spPr>
      </p:pic>
    </p:spTree>
    <p:extLst>
      <p:ext uri="{BB962C8B-B14F-4D97-AF65-F5344CB8AC3E}">
        <p14:creationId xmlns:p14="http://schemas.microsoft.com/office/powerpoint/2010/main" val="363652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92C2A04C-D6C6-C4C7-9EFC-B691FE2FC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841" y="1162455"/>
            <a:ext cx="11056317" cy="4533089"/>
          </a:xfrm>
          <a:prstGeom prst="rect">
            <a:avLst/>
          </a:prstGeom>
        </p:spPr>
      </p:pic>
    </p:spTree>
    <p:extLst>
      <p:ext uri="{BB962C8B-B14F-4D97-AF65-F5344CB8AC3E}">
        <p14:creationId xmlns:p14="http://schemas.microsoft.com/office/powerpoint/2010/main" val="2173424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94BA2152-9AAD-A21C-2E4D-CD4FD3D1ED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054" y="1722425"/>
            <a:ext cx="10982843" cy="3404681"/>
          </a:xfrm>
          <a:prstGeom prst="rect">
            <a:avLst/>
          </a:prstGeom>
        </p:spPr>
      </p:pic>
    </p:spTree>
    <p:extLst>
      <p:ext uri="{BB962C8B-B14F-4D97-AF65-F5344CB8AC3E}">
        <p14:creationId xmlns:p14="http://schemas.microsoft.com/office/powerpoint/2010/main" val="151519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324EF90C-D13B-5A6F-6B85-A92F51DD4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350" y="1567983"/>
            <a:ext cx="10922252" cy="3713566"/>
          </a:xfrm>
          <a:prstGeom prst="rect">
            <a:avLst/>
          </a:prstGeom>
        </p:spPr>
      </p:pic>
    </p:spTree>
    <p:extLst>
      <p:ext uri="{BB962C8B-B14F-4D97-AF65-F5344CB8AC3E}">
        <p14:creationId xmlns:p14="http://schemas.microsoft.com/office/powerpoint/2010/main" val="193054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7B4622A9-77BA-F579-6DAC-B2BF1D3C07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76" y="1250634"/>
            <a:ext cx="10803145" cy="4348264"/>
          </a:xfrm>
          <a:prstGeom prst="rect">
            <a:avLst/>
          </a:prstGeom>
        </p:spPr>
      </p:pic>
    </p:spTree>
    <p:extLst>
      <p:ext uri="{BB962C8B-B14F-4D97-AF65-F5344CB8AC3E}">
        <p14:creationId xmlns:p14="http://schemas.microsoft.com/office/powerpoint/2010/main" val="4147344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çizelge içeren bir resim&#10;&#10;Açıklama otomatik olarak oluşturuldu">
            <a:extLst>
              <a:ext uri="{FF2B5EF4-FFF2-40B4-BE49-F238E27FC236}">
                <a16:creationId xmlns:a16="http://schemas.microsoft.com/office/drawing/2014/main" id="{5397C0E2-224E-F09F-49A0-0B48681D6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204" y="945771"/>
            <a:ext cx="10975591" cy="4966457"/>
          </a:xfrm>
          <a:prstGeom prst="rect">
            <a:avLst/>
          </a:prstGeom>
        </p:spPr>
      </p:pic>
    </p:spTree>
    <p:extLst>
      <p:ext uri="{BB962C8B-B14F-4D97-AF65-F5344CB8AC3E}">
        <p14:creationId xmlns:p14="http://schemas.microsoft.com/office/powerpoint/2010/main" val="20501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Başlık 1">
            <a:extLst>
              <a:ext uri="{FF2B5EF4-FFF2-40B4-BE49-F238E27FC236}">
                <a16:creationId xmlns:a16="http://schemas.microsoft.com/office/drawing/2014/main" id="{BD700F1B-8D66-3C93-322D-9AEFE369454D}"/>
              </a:ext>
            </a:extLst>
          </p:cNvPr>
          <p:cNvSpPr>
            <a:spLocks noGrp="1"/>
          </p:cNvSpPr>
          <p:nvPr>
            <p:ph type="title"/>
          </p:nvPr>
        </p:nvSpPr>
        <p:spPr>
          <a:xfrm>
            <a:off x="673754" y="643467"/>
            <a:ext cx="4203045" cy="1375608"/>
          </a:xfrm>
        </p:spPr>
        <p:txBody>
          <a:bodyPr anchor="ctr">
            <a:normAutofit/>
          </a:bodyPr>
          <a:lstStyle/>
          <a:p>
            <a:r>
              <a:rPr lang="tr-TR">
                <a:solidFill>
                  <a:schemeClr val="bg1"/>
                </a:solidFill>
                <a:latin typeface="Times New Roman" panose="02020603050405020304" pitchFamily="18" charset="0"/>
                <a:cs typeface="Times New Roman" panose="02020603050405020304" pitchFamily="18" charset="0"/>
              </a:rPr>
              <a:t>UART Modülü</a:t>
            </a:r>
          </a:p>
        </p:txBody>
      </p:sp>
      <p:sp>
        <p:nvSpPr>
          <p:cNvPr id="3" name="İçerik Yer Tutucusu 2">
            <a:extLst>
              <a:ext uri="{FF2B5EF4-FFF2-40B4-BE49-F238E27FC236}">
                <a16:creationId xmlns:a16="http://schemas.microsoft.com/office/drawing/2014/main" id="{E0638DB7-AF71-F699-EED3-4C8632A777C1}"/>
              </a:ext>
            </a:extLst>
          </p:cNvPr>
          <p:cNvSpPr>
            <a:spLocks noGrp="1"/>
          </p:cNvSpPr>
          <p:nvPr>
            <p:ph idx="1"/>
          </p:nvPr>
        </p:nvSpPr>
        <p:spPr>
          <a:xfrm>
            <a:off x="673754" y="2160590"/>
            <a:ext cx="3973943" cy="3440110"/>
          </a:xfrm>
        </p:spPr>
        <p:txBody>
          <a:bodyPr>
            <a:normAutofit/>
          </a:bodyPr>
          <a:lstStyle/>
          <a:p>
            <a:r>
              <a:rPr lang="tr-TR" sz="2000" dirty="0">
                <a:solidFill>
                  <a:schemeClr val="bg1"/>
                </a:solidFill>
                <a:latin typeface="Times New Roman" panose="02020603050405020304" pitchFamily="18" charset="0"/>
                <a:cs typeface="Times New Roman" panose="02020603050405020304" pitchFamily="18" charset="0"/>
              </a:rPr>
              <a:t>VHDL dilinde gerçekleştirilmiş olan UART Tx ve Rx modüllerinin birleşmesi ile birlikte UART modülü oluşturulmuştur. UART modülü kullanım kolaylığı sağlamak için oluşturulmuştur.</a:t>
            </a:r>
          </a:p>
        </p:txBody>
      </p:sp>
      <p:pic>
        <p:nvPicPr>
          <p:cNvPr id="6" name="Resim 5" descr="diyagram içeren bir resim&#10;&#10;Açıklama otomatik olarak oluşturuldu">
            <a:extLst>
              <a:ext uri="{FF2B5EF4-FFF2-40B4-BE49-F238E27FC236}">
                <a16:creationId xmlns:a16="http://schemas.microsoft.com/office/drawing/2014/main" id="{869983BC-3236-CE24-3F24-39994B8A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122" y="776290"/>
            <a:ext cx="5512124" cy="5305420"/>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78979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Başlık 1">
            <a:extLst>
              <a:ext uri="{FF2B5EF4-FFF2-40B4-BE49-F238E27FC236}">
                <a16:creationId xmlns:a16="http://schemas.microsoft.com/office/drawing/2014/main" id="{7933E639-3D60-39FF-F0CD-50434CCEEA0D}"/>
              </a:ext>
            </a:extLst>
          </p:cNvPr>
          <p:cNvSpPr>
            <a:spLocks noGrp="1"/>
          </p:cNvSpPr>
          <p:nvPr>
            <p:ph type="title"/>
          </p:nvPr>
        </p:nvSpPr>
        <p:spPr>
          <a:xfrm>
            <a:off x="673754" y="643467"/>
            <a:ext cx="4203045" cy="1375608"/>
          </a:xfrm>
        </p:spPr>
        <p:txBody>
          <a:bodyPr anchor="ctr">
            <a:normAutofit/>
          </a:bodyPr>
          <a:lstStyle/>
          <a:p>
            <a:r>
              <a:rPr lang="tr-TR" dirty="0">
                <a:solidFill>
                  <a:schemeClr val="bg1"/>
                </a:solidFill>
                <a:latin typeface="Times New Roman" panose="02020603050405020304" pitchFamily="18" charset="0"/>
                <a:cs typeface="Times New Roman" panose="02020603050405020304" pitchFamily="18" charset="0"/>
              </a:rPr>
              <a:t>UART Haberleşme Protokolü</a:t>
            </a:r>
          </a:p>
        </p:txBody>
      </p:sp>
      <p:sp>
        <p:nvSpPr>
          <p:cNvPr id="3" name="İçerik Yer Tutucusu 2">
            <a:extLst>
              <a:ext uri="{FF2B5EF4-FFF2-40B4-BE49-F238E27FC236}">
                <a16:creationId xmlns:a16="http://schemas.microsoft.com/office/drawing/2014/main" id="{D0AF8D5A-275A-A76A-0CB1-223EF6EFC99E}"/>
              </a:ext>
            </a:extLst>
          </p:cNvPr>
          <p:cNvSpPr>
            <a:spLocks noGrp="1"/>
          </p:cNvSpPr>
          <p:nvPr>
            <p:ph idx="1"/>
          </p:nvPr>
        </p:nvSpPr>
        <p:spPr>
          <a:xfrm>
            <a:off x="673754" y="2160589"/>
            <a:ext cx="3973943" cy="4483401"/>
          </a:xfrm>
        </p:spPr>
        <p:txBody>
          <a:bodyPr>
            <a:noAutofit/>
          </a:bodyPr>
          <a:lstStyle/>
          <a:p>
            <a:pPr>
              <a:lnSpc>
                <a:spcPct val="90000"/>
              </a:lnSpc>
            </a:pPr>
            <a:r>
              <a:rPr lang="tr-TR" sz="2000" b="0" i="0" dirty="0">
                <a:solidFill>
                  <a:schemeClr val="bg1"/>
                </a:solidFill>
                <a:effectLst/>
                <a:latin typeface="Times New Roman" panose="02020603050405020304" pitchFamily="18" charset="0"/>
                <a:cs typeface="Times New Roman" panose="02020603050405020304" pitchFamily="18" charset="0"/>
              </a:rPr>
              <a:t>UART haberleşme protokolü, seri veri iletişiminde kullanılan bir protokoldür. Bu protokol sayesinde veri, seri bitler halinde gönderilir ve alınır. UART protokolü, genellikle mikrodenetleyiciler, sensörler, modüller ve diğer elektronik cihazlar gibi gömülü sistemlerde yaygın olarak kullanılır. Veri gönderiminde, veri bitleri başlangıç biti, bit dizisi ve durdurma biti gibi özel bitlerle çevrelenir, böylece veri doğru bir şekilde okunabilir hale gelir.</a:t>
            </a:r>
            <a:endParaRPr lang="tr-TR" sz="2000" dirty="0">
              <a:solidFill>
                <a:schemeClr val="bg1"/>
              </a:solidFill>
              <a:latin typeface="Times New Roman" panose="02020603050405020304" pitchFamily="18" charset="0"/>
              <a:cs typeface="Times New Roman" panose="02020603050405020304" pitchFamily="18" charset="0"/>
            </a:endParaRPr>
          </a:p>
        </p:txBody>
      </p:sp>
      <p:pic>
        <p:nvPicPr>
          <p:cNvPr id="6" name="Resim 5" descr="takvim içeren bir resim&#10;&#10;Açıklama otomatik olarak oluşturuldu">
            <a:extLst>
              <a:ext uri="{FF2B5EF4-FFF2-40B4-BE49-F238E27FC236}">
                <a16:creationId xmlns:a16="http://schemas.microsoft.com/office/drawing/2014/main" id="{488AFCB3-E59F-2E0D-FD3F-E99F172C0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872" y="1812442"/>
            <a:ext cx="6277894" cy="3233115"/>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39166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5D234D1A-0006-B39C-C4DA-B1F0B2074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514" y="514189"/>
            <a:ext cx="9503923" cy="5821154"/>
          </a:xfrm>
          <a:prstGeom prst="rect">
            <a:avLst/>
          </a:prstGeom>
        </p:spPr>
      </p:pic>
    </p:spTree>
    <p:extLst>
      <p:ext uri="{BB962C8B-B14F-4D97-AF65-F5344CB8AC3E}">
        <p14:creationId xmlns:p14="http://schemas.microsoft.com/office/powerpoint/2010/main" val="2126031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içeren bir resim&#10;&#10;Açıklama otomatik olarak oluşturuldu">
            <a:extLst>
              <a:ext uri="{FF2B5EF4-FFF2-40B4-BE49-F238E27FC236}">
                <a16:creationId xmlns:a16="http://schemas.microsoft.com/office/drawing/2014/main" id="{0BD8798B-5CA0-20AD-7172-DB516BFB2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67" y="812889"/>
            <a:ext cx="10882817" cy="5223753"/>
          </a:xfrm>
          <a:prstGeom prst="rect">
            <a:avLst/>
          </a:prstGeom>
        </p:spPr>
      </p:pic>
    </p:spTree>
    <p:extLst>
      <p:ext uri="{BB962C8B-B14F-4D97-AF65-F5344CB8AC3E}">
        <p14:creationId xmlns:p14="http://schemas.microsoft.com/office/powerpoint/2010/main" val="421767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içeren bir resim&#10;&#10;Açıklama otomatik olarak oluşturuldu">
            <a:extLst>
              <a:ext uri="{FF2B5EF4-FFF2-40B4-BE49-F238E27FC236}">
                <a16:creationId xmlns:a16="http://schemas.microsoft.com/office/drawing/2014/main" id="{9D485C64-72B6-20E4-256A-4AECAAC6B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10" y="1415735"/>
            <a:ext cx="11221332" cy="4348264"/>
          </a:xfrm>
          <a:prstGeom prst="rect">
            <a:avLst/>
          </a:prstGeom>
        </p:spPr>
      </p:pic>
    </p:spTree>
    <p:extLst>
      <p:ext uri="{BB962C8B-B14F-4D97-AF65-F5344CB8AC3E}">
        <p14:creationId xmlns:p14="http://schemas.microsoft.com/office/powerpoint/2010/main" val="3222403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2" name="Rectangle 5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5" name="Rectangle 6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çerik Yer Tutucusu 20">
            <a:extLst>
              <a:ext uri="{FF2B5EF4-FFF2-40B4-BE49-F238E27FC236}">
                <a16:creationId xmlns:a16="http://schemas.microsoft.com/office/drawing/2014/main" id="{BFF6B690-B9AA-E21F-2210-8D74818C1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580" y="532502"/>
            <a:ext cx="9181791" cy="5784527"/>
          </a:xfrm>
          <a:prstGeom prst="rect">
            <a:avLst/>
          </a:prstGeom>
        </p:spPr>
      </p:pic>
    </p:spTree>
    <p:extLst>
      <p:ext uri="{BB962C8B-B14F-4D97-AF65-F5344CB8AC3E}">
        <p14:creationId xmlns:p14="http://schemas.microsoft.com/office/powerpoint/2010/main" val="9563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Başlık 1">
            <a:extLst>
              <a:ext uri="{FF2B5EF4-FFF2-40B4-BE49-F238E27FC236}">
                <a16:creationId xmlns:a16="http://schemas.microsoft.com/office/drawing/2014/main" id="{1C8DB99A-5CBC-699D-D793-50EB38522727}"/>
              </a:ext>
            </a:extLst>
          </p:cNvPr>
          <p:cNvSpPr>
            <a:spLocks noGrp="1"/>
          </p:cNvSpPr>
          <p:nvPr>
            <p:ph type="title"/>
          </p:nvPr>
        </p:nvSpPr>
        <p:spPr>
          <a:xfrm>
            <a:off x="673754" y="643467"/>
            <a:ext cx="4203045" cy="1375608"/>
          </a:xfrm>
        </p:spPr>
        <p:txBody>
          <a:bodyPr anchor="ctr">
            <a:normAutofit/>
          </a:bodyPr>
          <a:lstStyle/>
          <a:p>
            <a:r>
              <a:rPr lang="tr-TR">
                <a:solidFill>
                  <a:schemeClr val="bg1"/>
                </a:solidFill>
                <a:latin typeface="Times New Roman" panose="02020603050405020304" pitchFamily="18" charset="0"/>
                <a:cs typeface="Times New Roman" panose="02020603050405020304" pitchFamily="18" charset="0"/>
              </a:rPr>
              <a:t>UART Top Level </a:t>
            </a:r>
          </a:p>
        </p:txBody>
      </p:sp>
      <p:sp>
        <p:nvSpPr>
          <p:cNvPr id="3" name="İçerik Yer Tutucusu 2">
            <a:extLst>
              <a:ext uri="{FF2B5EF4-FFF2-40B4-BE49-F238E27FC236}">
                <a16:creationId xmlns:a16="http://schemas.microsoft.com/office/drawing/2014/main" id="{166AB283-A345-6B69-DD87-670CC7944CB0}"/>
              </a:ext>
            </a:extLst>
          </p:cNvPr>
          <p:cNvSpPr>
            <a:spLocks noGrp="1"/>
          </p:cNvSpPr>
          <p:nvPr>
            <p:ph idx="1"/>
          </p:nvPr>
        </p:nvSpPr>
        <p:spPr>
          <a:xfrm>
            <a:off x="673754" y="2160590"/>
            <a:ext cx="3973943" cy="3440110"/>
          </a:xfrm>
        </p:spPr>
        <p:txBody>
          <a:bodyPr>
            <a:normAutofit/>
          </a:bodyPr>
          <a:lstStyle/>
          <a:p>
            <a:r>
              <a:rPr lang="tr-TR">
                <a:solidFill>
                  <a:schemeClr val="bg1"/>
                </a:solidFill>
                <a:latin typeface="Times New Roman" panose="02020603050405020304" pitchFamily="18" charset="0"/>
                <a:cs typeface="Times New Roman" panose="02020603050405020304" pitchFamily="18" charset="0"/>
              </a:rPr>
              <a:t>UART modülü kullanılarak yapılan top level tasarımı, uygulamaya yönelik tasarım olarak adlandırılabilir. Top level tasarımında uygulama isterleri göz önünde bulundurularak tasarım yapılmaktadır.</a:t>
            </a:r>
          </a:p>
        </p:txBody>
      </p:sp>
      <p:pic>
        <p:nvPicPr>
          <p:cNvPr id="6" name="Resim 5" descr="diyagram, şematik içeren bir resim&#10;&#10;Açıklama otomatik olarak oluşturuldu">
            <a:extLst>
              <a:ext uri="{FF2B5EF4-FFF2-40B4-BE49-F238E27FC236}">
                <a16:creationId xmlns:a16="http://schemas.microsoft.com/office/drawing/2014/main" id="{9C8E10CA-224D-12A8-5922-8368F2FC6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872" y="892363"/>
            <a:ext cx="6185604" cy="5304156"/>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71985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05B24541-573E-2536-2ED7-7703CAB047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115" y="997372"/>
            <a:ext cx="10915770" cy="5184990"/>
          </a:xfrm>
          <a:prstGeom prst="rect">
            <a:avLst/>
          </a:prstGeom>
        </p:spPr>
      </p:pic>
    </p:spTree>
    <p:extLst>
      <p:ext uri="{BB962C8B-B14F-4D97-AF65-F5344CB8AC3E}">
        <p14:creationId xmlns:p14="http://schemas.microsoft.com/office/powerpoint/2010/main" val="3482656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çerik Yer Tutucusu 5" descr="metin içeren bir resim&#10;&#10;Açıklama otomatik olarak oluşturuldu">
            <a:extLst>
              <a:ext uri="{FF2B5EF4-FFF2-40B4-BE49-F238E27FC236}">
                <a16:creationId xmlns:a16="http://schemas.microsoft.com/office/drawing/2014/main" id="{E549266F-A664-EC8F-B5CE-1F4F5B8406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705" y="773332"/>
            <a:ext cx="10383540" cy="5633070"/>
          </a:xfrm>
          <a:prstGeom prst="rect">
            <a:avLst/>
          </a:prstGeom>
        </p:spPr>
      </p:pic>
    </p:spTree>
    <p:extLst>
      <p:ext uri="{BB962C8B-B14F-4D97-AF65-F5344CB8AC3E}">
        <p14:creationId xmlns:p14="http://schemas.microsoft.com/office/powerpoint/2010/main" val="308829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çerik Yer Tutucusu 5" descr="masa içeren bir resim&#10;&#10;Açıklama otomatik olarak oluşturuldu">
            <a:extLst>
              <a:ext uri="{FF2B5EF4-FFF2-40B4-BE49-F238E27FC236}">
                <a16:creationId xmlns:a16="http://schemas.microsoft.com/office/drawing/2014/main" id="{E09BFC78-4A9F-7182-8389-75B78072C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684" y="755527"/>
            <a:ext cx="11024631" cy="5346946"/>
          </a:xfrm>
          <a:prstGeom prst="rect">
            <a:avLst/>
          </a:prstGeom>
        </p:spPr>
      </p:pic>
    </p:spTree>
    <p:extLst>
      <p:ext uri="{BB962C8B-B14F-4D97-AF65-F5344CB8AC3E}">
        <p14:creationId xmlns:p14="http://schemas.microsoft.com/office/powerpoint/2010/main" val="2080406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diyagram içeren bir resim&#10;&#10;Açıklama otomatik olarak oluşturuldu">
            <a:extLst>
              <a:ext uri="{FF2B5EF4-FFF2-40B4-BE49-F238E27FC236}">
                <a16:creationId xmlns:a16="http://schemas.microsoft.com/office/drawing/2014/main" id="{72002D2A-7A53-7664-2264-F52636B3C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46" y="514348"/>
            <a:ext cx="10829460" cy="5820835"/>
          </a:xfrm>
          <a:prstGeom prst="rect">
            <a:avLst/>
          </a:prstGeom>
        </p:spPr>
      </p:pic>
    </p:spTree>
    <p:extLst>
      <p:ext uri="{BB962C8B-B14F-4D97-AF65-F5344CB8AC3E}">
        <p14:creationId xmlns:p14="http://schemas.microsoft.com/office/powerpoint/2010/main" val="1120588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E6F9629D-17F1-1222-3F25-AB2712799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251" y="1131994"/>
            <a:ext cx="9613374" cy="4590386"/>
          </a:xfrm>
          <a:prstGeom prst="rect">
            <a:avLst/>
          </a:prstGeom>
        </p:spPr>
      </p:pic>
    </p:spTree>
    <p:extLst>
      <p:ext uri="{BB962C8B-B14F-4D97-AF65-F5344CB8AC3E}">
        <p14:creationId xmlns:p14="http://schemas.microsoft.com/office/powerpoint/2010/main" val="166818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Başlık 1">
            <a:extLst>
              <a:ext uri="{FF2B5EF4-FFF2-40B4-BE49-F238E27FC236}">
                <a16:creationId xmlns:a16="http://schemas.microsoft.com/office/drawing/2014/main" id="{84B6DB2C-81B5-58DD-EDF7-9E0BAC53AEB5}"/>
              </a:ext>
            </a:extLst>
          </p:cNvPr>
          <p:cNvSpPr>
            <a:spLocks noGrp="1"/>
          </p:cNvSpPr>
          <p:nvPr>
            <p:ph type="title"/>
          </p:nvPr>
        </p:nvSpPr>
        <p:spPr>
          <a:xfrm>
            <a:off x="673754" y="643467"/>
            <a:ext cx="4203045" cy="1375608"/>
          </a:xfrm>
        </p:spPr>
        <p:txBody>
          <a:bodyPr anchor="ctr">
            <a:normAutofit/>
          </a:bodyPr>
          <a:lstStyle/>
          <a:p>
            <a:r>
              <a:rPr lang="tr-TR" dirty="0">
                <a:solidFill>
                  <a:schemeClr val="bg1"/>
                </a:solidFill>
                <a:latin typeface="Times New Roman" panose="02020603050405020304" pitchFamily="18" charset="0"/>
                <a:cs typeface="Times New Roman" panose="02020603050405020304" pitchFamily="18" charset="0"/>
              </a:rPr>
              <a:t>UART Transmitter </a:t>
            </a:r>
          </a:p>
        </p:txBody>
      </p:sp>
      <p:sp>
        <p:nvSpPr>
          <p:cNvPr id="3" name="İçerik Yer Tutucusu 2">
            <a:extLst>
              <a:ext uri="{FF2B5EF4-FFF2-40B4-BE49-F238E27FC236}">
                <a16:creationId xmlns:a16="http://schemas.microsoft.com/office/drawing/2014/main" id="{C263D9F0-74EC-565E-A68C-6814B9A6DB2E}"/>
              </a:ext>
            </a:extLst>
          </p:cNvPr>
          <p:cNvSpPr>
            <a:spLocks noGrp="1"/>
          </p:cNvSpPr>
          <p:nvPr>
            <p:ph idx="1"/>
          </p:nvPr>
        </p:nvSpPr>
        <p:spPr>
          <a:xfrm>
            <a:off x="673754" y="2160590"/>
            <a:ext cx="3973943" cy="3440110"/>
          </a:xfrm>
        </p:spPr>
        <p:txBody>
          <a:bodyPr>
            <a:normAutofit/>
          </a:bodyPr>
          <a:lstStyle/>
          <a:p>
            <a:r>
              <a:rPr lang="tr-TR" sz="2000" dirty="0">
                <a:solidFill>
                  <a:schemeClr val="bg1"/>
                </a:solidFill>
              </a:rPr>
              <a:t>UART haberleşme protokolünde Tx hattı, veri gönderimini sağlar. Tx hattından veri gönderimi start biti ile başlayarak stop biti ile sonlanmaktadır. </a:t>
            </a:r>
          </a:p>
        </p:txBody>
      </p:sp>
      <p:pic>
        <p:nvPicPr>
          <p:cNvPr id="6" name="Resim 5" descr="metin içeren bir resim&#10;&#10;Açıklama otomatik olarak oluşturuldu">
            <a:extLst>
              <a:ext uri="{FF2B5EF4-FFF2-40B4-BE49-F238E27FC236}">
                <a16:creationId xmlns:a16="http://schemas.microsoft.com/office/drawing/2014/main" id="{A5A7E33C-6DA3-FE84-89EC-121EEAE0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040427"/>
            <a:ext cx="5143500" cy="2764631"/>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5649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çerik Yer Tutucusu 5" descr="masa içeren bir resim&#10;&#10;Açıklama otomatik olarak oluşturuldu">
            <a:extLst>
              <a:ext uri="{FF2B5EF4-FFF2-40B4-BE49-F238E27FC236}">
                <a16:creationId xmlns:a16="http://schemas.microsoft.com/office/drawing/2014/main" id="{5C8EB086-4EAA-7037-08AA-F42526652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136" y="1167319"/>
            <a:ext cx="10965727" cy="4523362"/>
          </a:xfrm>
          <a:prstGeom prst="rect">
            <a:avLst/>
          </a:prstGeom>
        </p:spPr>
      </p:pic>
    </p:spTree>
    <p:extLst>
      <p:ext uri="{BB962C8B-B14F-4D97-AF65-F5344CB8AC3E}">
        <p14:creationId xmlns:p14="http://schemas.microsoft.com/office/powerpoint/2010/main" val="3018358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649D74F2-01F3-CAED-7D0F-EB5DDE492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163" y="632983"/>
            <a:ext cx="10803838" cy="5590988"/>
          </a:xfrm>
          <a:prstGeom prst="rect">
            <a:avLst/>
          </a:prstGeom>
        </p:spPr>
      </p:pic>
    </p:spTree>
    <p:extLst>
      <p:ext uri="{BB962C8B-B14F-4D97-AF65-F5344CB8AC3E}">
        <p14:creationId xmlns:p14="http://schemas.microsoft.com/office/powerpoint/2010/main" val="4179578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32D2FD40-ADDF-04A1-354E-FDC85C51BD56}"/>
              </a:ext>
            </a:extLst>
          </p:cNvPr>
          <p:cNvPicPr>
            <a:picLocks noChangeAspect="1"/>
          </p:cNvPicPr>
          <p:nvPr/>
        </p:nvPicPr>
        <p:blipFill>
          <a:blip r:embed="rId2"/>
          <a:stretch>
            <a:fillRect/>
          </a:stretch>
        </p:blipFill>
        <p:spPr>
          <a:xfrm>
            <a:off x="628627" y="1556425"/>
            <a:ext cx="10934745" cy="3745149"/>
          </a:xfrm>
          <a:prstGeom prst="rect">
            <a:avLst/>
          </a:prstGeom>
        </p:spPr>
      </p:pic>
    </p:spTree>
    <p:extLst>
      <p:ext uri="{BB962C8B-B14F-4D97-AF65-F5344CB8AC3E}">
        <p14:creationId xmlns:p14="http://schemas.microsoft.com/office/powerpoint/2010/main" val="2984601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çerik Yer Tutucusu 5" descr="metin içeren bir resim&#10;&#10;Açıklama otomatik olarak oluşturuldu">
            <a:extLst>
              <a:ext uri="{FF2B5EF4-FFF2-40B4-BE49-F238E27FC236}">
                <a16:creationId xmlns:a16="http://schemas.microsoft.com/office/drawing/2014/main" id="{6110E6CE-708B-0730-469F-E61CBE8595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852" y="1079770"/>
            <a:ext cx="11117325" cy="4669277"/>
          </a:xfrm>
          <a:prstGeom prst="rect">
            <a:avLst/>
          </a:prstGeom>
        </p:spPr>
      </p:pic>
    </p:spTree>
    <p:extLst>
      <p:ext uri="{BB962C8B-B14F-4D97-AF65-F5344CB8AC3E}">
        <p14:creationId xmlns:p14="http://schemas.microsoft.com/office/powerpoint/2010/main" val="648395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E248052E-AE3B-F0B6-D53F-E0CD09103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978" y="768485"/>
            <a:ext cx="11028044" cy="5321030"/>
          </a:xfrm>
          <a:prstGeom prst="rect">
            <a:avLst/>
          </a:prstGeom>
        </p:spPr>
      </p:pic>
    </p:spTree>
    <p:extLst>
      <p:ext uri="{BB962C8B-B14F-4D97-AF65-F5344CB8AC3E}">
        <p14:creationId xmlns:p14="http://schemas.microsoft.com/office/powerpoint/2010/main" val="1971922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3D0B0081-BDD4-68F5-7E0E-3350BEC6A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012" y="480060"/>
            <a:ext cx="8592928" cy="5881568"/>
          </a:xfrm>
        </p:spPr>
      </p:pic>
    </p:spTree>
    <p:extLst>
      <p:ext uri="{BB962C8B-B14F-4D97-AF65-F5344CB8AC3E}">
        <p14:creationId xmlns:p14="http://schemas.microsoft.com/office/powerpoint/2010/main" val="601571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3FA0B996-960B-87C2-2037-BA247E76E8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362" y="529548"/>
            <a:ext cx="9241276" cy="5798903"/>
          </a:xfrm>
          <a:prstGeom prst="rect">
            <a:avLst/>
          </a:prstGeom>
        </p:spPr>
      </p:pic>
    </p:spTree>
    <p:extLst>
      <p:ext uri="{BB962C8B-B14F-4D97-AF65-F5344CB8AC3E}">
        <p14:creationId xmlns:p14="http://schemas.microsoft.com/office/powerpoint/2010/main" val="1344250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3C8F16AD-A1D4-3ABE-6591-2F259104D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834" y="540904"/>
            <a:ext cx="9455284" cy="5767724"/>
          </a:xfrm>
          <a:prstGeom prst="rect">
            <a:avLst/>
          </a:prstGeom>
        </p:spPr>
      </p:pic>
    </p:spTree>
    <p:extLst>
      <p:ext uri="{BB962C8B-B14F-4D97-AF65-F5344CB8AC3E}">
        <p14:creationId xmlns:p14="http://schemas.microsoft.com/office/powerpoint/2010/main" val="2152952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CBAE4B8E-9A6F-A8F3-F166-3D0CFC0D3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524" y="480060"/>
            <a:ext cx="9797904" cy="5878741"/>
          </a:xfrm>
          <a:prstGeom prst="rect">
            <a:avLst/>
          </a:prstGeom>
        </p:spPr>
      </p:pic>
    </p:spTree>
    <p:extLst>
      <p:ext uri="{BB962C8B-B14F-4D97-AF65-F5344CB8AC3E}">
        <p14:creationId xmlns:p14="http://schemas.microsoft.com/office/powerpoint/2010/main" val="739145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asa içeren bir resim&#10;&#10;Açıklama otomatik olarak oluşturuldu">
            <a:extLst>
              <a:ext uri="{FF2B5EF4-FFF2-40B4-BE49-F238E27FC236}">
                <a16:creationId xmlns:a16="http://schemas.microsoft.com/office/drawing/2014/main" id="{D4EB61E3-E09E-4A9F-8508-6F1BDEB684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338" y="490960"/>
            <a:ext cx="9388177" cy="5867611"/>
          </a:xfrm>
          <a:prstGeom prst="rect">
            <a:avLst/>
          </a:prstGeom>
        </p:spPr>
      </p:pic>
    </p:spTree>
    <p:extLst>
      <p:ext uri="{BB962C8B-B14F-4D97-AF65-F5344CB8AC3E}">
        <p14:creationId xmlns:p14="http://schemas.microsoft.com/office/powerpoint/2010/main" val="45566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8" name="Straight Connector 67">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0"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9" name="Rectangle 7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2" name="Straight Connector 8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2" name="Rectangle 9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descr="çizelge içeren bir resim&#10;&#10;Açıklama otomatik olarak oluşturuldu">
            <a:extLst>
              <a:ext uri="{FF2B5EF4-FFF2-40B4-BE49-F238E27FC236}">
                <a16:creationId xmlns:a16="http://schemas.microsoft.com/office/drawing/2014/main" id="{87CB3B53-93B1-1777-5142-44443CBAA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309" y="1327095"/>
            <a:ext cx="9941259" cy="4200183"/>
          </a:xfrm>
          <a:prstGeom prst="rect">
            <a:avLst/>
          </a:prstGeom>
        </p:spPr>
      </p:pic>
    </p:spTree>
    <p:extLst>
      <p:ext uri="{BB962C8B-B14F-4D97-AF65-F5344CB8AC3E}">
        <p14:creationId xmlns:p14="http://schemas.microsoft.com/office/powerpoint/2010/main" val="3201383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D3005A73-7B97-02EE-7ED8-0574D278C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187" y="530558"/>
            <a:ext cx="9187963" cy="5788416"/>
          </a:xfrm>
          <a:prstGeom prst="rect">
            <a:avLst/>
          </a:prstGeom>
        </p:spPr>
      </p:pic>
    </p:spTree>
    <p:extLst>
      <p:ext uri="{BB962C8B-B14F-4D97-AF65-F5344CB8AC3E}">
        <p14:creationId xmlns:p14="http://schemas.microsoft.com/office/powerpoint/2010/main" val="2878674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82377061-EEC3-EA3B-A609-88805997F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64" y="593413"/>
            <a:ext cx="8988424" cy="5662706"/>
          </a:xfrm>
          <a:prstGeom prst="rect">
            <a:avLst/>
          </a:prstGeom>
        </p:spPr>
      </p:pic>
    </p:spTree>
    <p:extLst>
      <p:ext uri="{BB962C8B-B14F-4D97-AF65-F5344CB8AC3E}">
        <p14:creationId xmlns:p14="http://schemas.microsoft.com/office/powerpoint/2010/main" val="2115959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İçerik Yer Tutucusu 2">
            <a:extLst>
              <a:ext uri="{FF2B5EF4-FFF2-40B4-BE49-F238E27FC236}">
                <a16:creationId xmlns:a16="http://schemas.microsoft.com/office/drawing/2014/main" id="{0E59B16B-AE49-EAA2-9C6E-8B0C0FD22675}"/>
              </a:ext>
            </a:extLst>
          </p:cNvPr>
          <p:cNvSpPr>
            <a:spLocks noGrp="1"/>
          </p:cNvSpPr>
          <p:nvPr>
            <p:ph idx="1"/>
          </p:nvPr>
        </p:nvSpPr>
        <p:spPr>
          <a:xfrm>
            <a:off x="673754" y="2160590"/>
            <a:ext cx="3973943" cy="3440110"/>
          </a:xfrm>
        </p:spPr>
        <p:txBody>
          <a:bodyPr>
            <a:normAutofit/>
          </a:bodyPr>
          <a:lstStyle/>
          <a:p>
            <a:r>
              <a:rPr lang="tr-TR" sz="2600" b="1" dirty="0">
                <a:solidFill>
                  <a:schemeClr val="bg1"/>
                </a:solidFill>
                <a:latin typeface="Times New Roman" panose="02020603050405020304" pitchFamily="18" charset="0"/>
                <a:cs typeface="Times New Roman" panose="02020603050405020304" pitchFamily="18" charset="0"/>
              </a:rPr>
              <a:t>DİNLEDİĞİNİZ İÇİN TEŞEKKÜRLER…</a:t>
            </a:r>
          </a:p>
        </p:txBody>
      </p:sp>
      <p:pic>
        <p:nvPicPr>
          <p:cNvPr id="7" name="Grafik 6" descr="Gülen yüz ana hatları düz dolguyla">
            <a:extLst>
              <a:ext uri="{FF2B5EF4-FFF2-40B4-BE49-F238E27FC236}">
                <a16:creationId xmlns:a16="http://schemas.microsoft.com/office/drawing/2014/main" id="{F26BEFEA-7B3B-3195-1F41-363476D1E0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4874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içeren bir resim&#10;&#10;Açıklama otomatik olarak oluşturuldu">
            <a:extLst>
              <a:ext uri="{FF2B5EF4-FFF2-40B4-BE49-F238E27FC236}">
                <a16:creationId xmlns:a16="http://schemas.microsoft.com/office/drawing/2014/main" id="{B599A068-756A-65A3-8531-04A9393D6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24" y="2343900"/>
            <a:ext cx="11199704" cy="2491934"/>
          </a:xfrm>
          <a:prstGeom prst="rect">
            <a:avLst/>
          </a:prstGeom>
        </p:spPr>
      </p:pic>
    </p:spTree>
    <p:extLst>
      <p:ext uri="{BB962C8B-B14F-4D97-AF65-F5344CB8AC3E}">
        <p14:creationId xmlns:p14="http://schemas.microsoft.com/office/powerpoint/2010/main" val="189152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diyagram içeren bir resim&#10;&#10;Açıklama otomatik olarak oluşturuldu">
            <a:extLst>
              <a:ext uri="{FF2B5EF4-FFF2-40B4-BE49-F238E27FC236}">
                <a16:creationId xmlns:a16="http://schemas.microsoft.com/office/drawing/2014/main" id="{C52184EC-F6D3-E137-BE58-35DCFFAC3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14" y="897031"/>
            <a:ext cx="11110924" cy="5055469"/>
          </a:xfrm>
          <a:prstGeom prst="rect">
            <a:avLst/>
          </a:prstGeom>
        </p:spPr>
      </p:pic>
    </p:spTree>
    <p:extLst>
      <p:ext uri="{BB962C8B-B14F-4D97-AF65-F5344CB8AC3E}">
        <p14:creationId xmlns:p14="http://schemas.microsoft.com/office/powerpoint/2010/main" val="114234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3" name="Straight Connector 6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4" name="Rectangle 7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7" name="Straight Connector 7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Rectangle 8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Resim 21" descr="metin, bilgisayar, ekran görüntüsü içeren bir resim&#10;&#10;Açıklama otomatik olarak oluşturuldu">
            <a:extLst>
              <a:ext uri="{FF2B5EF4-FFF2-40B4-BE49-F238E27FC236}">
                <a16:creationId xmlns:a16="http://schemas.microsoft.com/office/drawing/2014/main" id="{057D0F4E-5558-5FA9-2B5A-2811F79FB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95" y="880983"/>
            <a:ext cx="11120362" cy="5087566"/>
          </a:xfrm>
          <a:prstGeom prst="rect">
            <a:avLst/>
          </a:prstGeom>
        </p:spPr>
      </p:pic>
    </p:spTree>
    <p:extLst>
      <p:ext uri="{BB962C8B-B14F-4D97-AF65-F5344CB8AC3E}">
        <p14:creationId xmlns:p14="http://schemas.microsoft.com/office/powerpoint/2010/main" val="50177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7" name="Straight Connector 106">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9"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Isosceles Triangle 110">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Isosceles Triangle 115">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8" name="Rectangle 11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Isosceles Triangle 12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31" name="Rectangle 13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Resim 36">
            <a:extLst>
              <a:ext uri="{FF2B5EF4-FFF2-40B4-BE49-F238E27FC236}">
                <a16:creationId xmlns:a16="http://schemas.microsoft.com/office/drawing/2014/main" id="{50086BDF-DEA8-C2C8-E6BC-7B3818E04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58" y="1361872"/>
            <a:ext cx="11024683" cy="4134256"/>
          </a:xfrm>
          <a:prstGeom prst="rect">
            <a:avLst/>
          </a:prstGeom>
        </p:spPr>
      </p:pic>
    </p:spTree>
    <p:extLst>
      <p:ext uri="{BB962C8B-B14F-4D97-AF65-F5344CB8AC3E}">
        <p14:creationId xmlns:p14="http://schemas.microsoft.com/office/powerpoint/2010/main" val="316990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takvim içeren bir resim&#10;&#10;Açıklama otomatik olarak oluşturuldu">
            <a:extLst>
              <a:ext uri="{FF2B5EF4-FFF2-40B4-BE49-F238E27FC236}">
                <a16:creationId xmlns:a16="http://schemas.microsoft.com/office/drawing/2014/main" id="{B7365FF8-C76F-B2E6-2E72-25C445763A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084" y="1206590"/>
            <a:ext cx="11149832" cy="4766553"/>
          </a:xfrm>
          <a:prstGeom prst="rect">
            <a:avLst/>
          </a:prstGeom>
        </p:spPr>
      </p:pic>
    </p:spTree>
    <p:extLst>
      <p:ext uri="{BB962C8B-B14F-4D97-AF65-F5344CB8AC3E}">
        <p14:creationId xmlns:p14="http://schemas.microsoft.com/office/powerpoint/2010/main" val="1199857291"/>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374</TotalTime>
  <Words>218</Words>
  <Application>Microsoft Office PowerPoint</Application>
  <PresentationFormat>Geniş ekran</PresentationFormat>
  <Paragraphs>13</Paragraphs>
  <Slides>42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42</vt:i4>
      </vt:variant>
    </vt:vector>
  </HeadingPairs>
  <TitlesOfParts>
    <vt:vector size="47" baseType="lpstr">
      <vt:lpstr>Arial</vt:lpstr>
      <vt:lpstr>Times New Roman</vt:lpstr>
      <vt:lpstr>Trebuchet MS</vt:lpstr>
      <vt:lpstr>Wingdings 3</vt:lpstr>
      <vt:lpstr>Yüzeyler</vt:lpstr>
      <vt:lpstr>VHDL Dilinde UART Haberleşme Protokolünün Gerçekleştirilmesi </vt:lpstr>
      <vt:lpstr>UART Haberleşme Protokolü</vt:lpstr>
      <vt:lpstr>UART Transmitter </vt:lpstr>
      <vt:lpstr>PowerPoint Sunusu</vt:lpstr>
      <vt:lpstr>PowerPoint Sunusu</vt:lpstr>
      <vt:lpstr>PowerPoint Sunusu</vt:lpstr>
      <vt:lpstr>PowerPoint Sunusu</vt:lpstr>
      <vt:lpstr>PowerPoint Sunusu</vt:lpstr>
      <vt:lpstr>PowerPoint Sunusu</vt:lpstr>
      <vt:lpstr>UART Reciever</vt:lpstr>
      <vt:lpstr>PowerPoint Sunusu</vt:lpstr>
      <vt:lpstr>PowerPoint Sunusu</vt:lpstr>
      <vt:lpstr>PowerPoint Sunusu</vt:lpstr>
      <vt:lpstr>PowerPoint Sunusu</vt:lpstr>
      <vt:lpstr>PowerPoint Sunusu</vt:lpstr>
      <vt:lpstr>PowerPoint Sunusu</vt:lpstr>
      <vt:lpstr>PowerPoint Sunusu</vt:lpstr>
      <vt:lpstr>PowerPoint Sunusu</vt:lpstr>
      <vt:lpstr>UART Modülü</vt:lpstr>
      <vt:lpstr>PowerPoint Sunusu</vt:lpstr>
      <vt:lpstr>PowerPoint Sunusu</vt:lpstr>
      <vt:lpstr>PowerPoint Sunusu</vt:lpstr>
      <vt:lpstr>PowerPoint Sunusu</vt:lpstr>
      <vt:lpstr>UART Top Level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 (Universal Asynchronous Reciever / Transmitter) </dc:title>
  <dc:creator>ORHAN  ÇALIŞKAN</dc:creator>
  <cp:lastModifiedBy>Orhan Çalışkan</cp:lastModifiedBy>
  <cp:revision>49</cp:revision>
  <dcterms:created xsi:type="dcterms:W3CDTF">2023-04-02T18:22:58Z</dcterms:created>
  <dcterms:modified xsi:type="dcterms:W3CDTF">2023-04-04T09:06:35Z</dcterms:modified>
</cp:coreProperties>
</file>