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83c3f2a5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83c3f2a5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94dafb5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94dafb5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83c3f2a5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83c3f2a5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94dafb5d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94dafb5d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94dafb5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94dafb5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94dafb5d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94dafb5d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94dafb5d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94dafb5d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83c3f2a5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83c3f2a5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Asset Trader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Omer Orhan &amp; Jun Wong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Omer Orhan - Worked in Finance industry</a:t>
            </a:r>
            <a:br>
              <a:rPr lang="en"/>
            </a:br>
            <a:r>
              <a:rPr lang="en"/>
              <a:t>Can program in COBOL, Java, C# and Python</a:t>
            </a:r>
            <a:endParaRPr/>
          </a:p>
          <a:p>
            <a:pPr indent="0" lvl="0" marL="0" rtl="0" algn="l">
              <a:spcBef>
                <a:spcPts val="1600"/>
              </a:spcBef>
              <a:spcAft>
                <a:spcPts val="1600"/>
              </a:spcAft>
              <a:buNone/>
            </a:pPr>
            <a:r>
              <a:rPr lang="en"/>
              <a:t>Jun Wong - Startup experience in virtual currency</a:t>
            </a:r>
            <a:br>
              <a:rPr lang="en"/>
            </a:br>
            <a:r>
              <a:rPr lang="en"/>
              <a:t>Missed out on Ethereum @ $.05 because he was too lazy to create a wallet</a:t>
            </a:r>
            <a:br>
              <a:rPr lang="en"/>
            </a:br>
            <a:br>
              <a:rPr lang="en"/>
            </a:br>
            <a:endParaRPr/>
          </a:p>
        </p:txBody>
      </p:sp>
      <p:pic>
        <p:nvPicPr>
          <p:cNvPr id="62" name="Google Shape;62;p14"/>
          <p:cNvPicPr preferRelativeResize="0"/>
          <p:nvPr/>
        </p:nvPicPr>
        <p:blipFill>
          <a:blip r:embed="rId3">
            <a:alphaModFix/>
          </a:blip>
          <a:stretch>
            <a:fillRect/>
          </a:stretch>
        </p:blipFill>
        <p:spPr>
          <a:xfrm>
            <a:off x="1140150" y="3613800"/>
            <a:ext cx="6567149" cy="69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Asset Trading</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Functionality;</a:t>
            </a:r>
            <a:endParaRPr/>
          </a:p>
          <a:p>
            <a:pPr indent="0" lvl="0" marL="0" rtl="0" algn="l">
              <a:lnSpc>
                <a:spcPct val="100000"/>
              </a:lnSpc>
              <a:spcBef>
                <a:spcPts val="1600"/>
              </a:spcBef>
              <a:spcAft>
                <a:spcPts val="0"/>
              </a:spcAft>
              <a:buClr>
                <a:srgbClr val="000000"/>
              </a:buClr>
              <a:buSzPts val="1100"/>
              <a:buFont typeface="Arial"/>
              <a:buNone/>
            </a:pPr>
            <a:r>
              <a:rPr lang="en" sz="1000"/>
              <a:t>New customer</a:t>
            </a:r>
            <a:endParaRPr sz="1000"/>
          </a:p>
          <a:p>
            <a:pPr indent="0" lvl="0" marL="0" rtl="0" algn="l">
              <a:lnSpc>
                <a:spcPct val="100000"/>
              </a:lnSpc>
              <a:spcBef>
                <a:spcPts val="1600"/>
              </a:spcBef>
              <a:spcAft>
                <a:spcPts val="0"/>
              </a:spcAft>
              <a:buClr>
                <a:srgbClr val="000000"/>
              </a:buClr>
              <a:buSzPts val="1100"/>
              <a:buFont typeface="Arial"/>
              <a:buNone/>
            </a:pPr>
            <a:r>
              <a:rPr lang="en" sz="1000"/>
              <a:t>Login Customer</a:t>
            </a:r>
            <a:endParaRPr sz="1000"/>
          </a:p>
          <a:p>
            <a:pPr indent="0" lvl="0" marL="0" rtl="0" algn="l">
              <a:lnSpc>
                <a:spcPct val="100000"/>
              </a:lnSpc>
              <a:spcBef>
                <a:spcPts val="1600"/>
              </a:spcBef>
              <a:spcAft>
                <a:spcPts val="0"/>
              </a:spcAft>
              <a:buClr>
                <a:srgbClr val="000000"/>
              </a:buClr>
              <a:buSzPts val="1100"/>
              <a:buFont typeface="Arial"/>
              <a:buNone/>
            </a:pPr>
            <a:r>
              <a:rPr lang="en" sz="1000"/>
              <a:t>Create Account</a:t>
            </a:r>
            <a:endParaRPr sz="1000"/>
          </a:p>
          <a:p>
            <a:pPr indent="0" lvl="0" marL="0" rtl="0" algn="l">
              <a:lnSpc>
                <a:spcPct val="100000"/>
              </a:lnSpc>
              <a:spcBef>
                <a:spcPts val="1600"/>
              </a:spcBef>
              <a:spcAft>
                <a:spcPts val="0"/>
              </a:spcAft>
              <a:buClr>
                <a:srgbClr val="000000"/>
              </a:buClr>
              <a:buSzPts val="1100"/>
              <a:buFont typeface="Arial"/>
              <a:buNone/>
            </a:pPr>
            <a:r>
              <a:rPr lang="en" sz="1000"/>
              <a:t>Deposit money</a:t>
            </a:r>
            <a:endParaRPr sz="1000"/>
          </a:p>
          <a:p>
            <a:pPr indent="0" lvl="0" marL="0" rtl="0" algn="l">
              <a:lnSpc>
                <a:spcPct val="100000"/>
              </a:lnSpc>
              <a:spcBef>
                <a:spcPts val="1600"/>
              </a:spcBef>
              <a:spcAft>
                <a:spcPts val="0"/>
              </a:spcAft>
              <a:buClr>
                <a:srgbClr val="000000"/>
              </a:buClr>
              <a:buSzPts val="1100"/>
              <a:buFont typeface="Arial"/>
              <a:buNone/>
            </a:pPr>
            <a:r>
              <a:rPr lang="en" sz="1000"/>
              <a:t>Withdraw money</a:t>
            </a:r>
            <a:endParaRPr sz="1000"/>
          </a:p>
          <a:p>
            <a:pPr indent="0" lvl="0" marL="0" rtl="0" algn="l">
              <a:lnSpc>
                <a:spcPct val="100000"/>
              </a:lnSpc>
              <a:spcBef>
                <a:spcPts val="1600"/>
              </a:spcBef>
              <a:spcAft>
                <a:spcPts val="0"/>
              </a:spcAft>
              <a:buClr>
                <a:srgbClr val="000000"/>
              </a:buClr>
              <a:buSzPts val="1100"/>
              <a:buFont typeface="Arial"/>
              <a:buNone/>
            </a:pPr>
            <a:r>
              <a:rPr lang="en" sz="1000"/>
              <a:t>Buy Asset</a:t>
            </a:r>
            <a:endParaRPr sz="1000"/>
          </a:p>
          <a:p>
            <a:pPr indent="0" lvl="0" marL="0" rtl="0" algn="l">
              <a:lnSpc>
                <a:spcPct val="100000"/>
              </a:lnSpc>
              <a:spcBef>
                <a:spcPts val="1600"/>
              </a:spcBef>
              <a:spcAft>
                <a:spcPts val="0"/>
              </a:spcAft>
              <a:buClr>
                <a:srgbClr val="000000"/>
              </a:buClr>
              <a:buSzPts val="1100"/>
              <a:buFont typeface="Arial"/>
              <a:buNone/>
            </a:pPr>
            <a:r>
              <a:rPr lang="en" sz="1000"/>
              <a:t>Sell Asset</a:t>
            </a:r>
            <a:endParaRPr sz="1000"/>
          </a:p>
          <a:p>
            <a:pPr indent="0" lvl="0" marL="0" rtl="0" algn="l">
              <a:lnSpc>
                <a:spcPct val="100000"/>
              </a:lnSpc>
              <a:spcBef>
                <a:spcPts val="1600"/>
              </a:spcBef>
              <a:spcAft>
                <a:spcPts val="0"/>
              </a:spcAft>
              <a:buClr>
                <a:srgbClr val="000000"/>
              </a:buClr>
              <a:buSzPts val="1100"/>
              <a:buFont typeface="Arial"/>
              <a:buNone/>
            </a:pPr>
            <a:r>
              <a:rPr lang="en" sz="1000"/>
              <a:t>List account</a:t>
            </a:r>
            <a:endParaRPr sz="1000"/>
          </a:p>
          <a:p>
            <a:pPr indent="0" lvl="0" marL="0" rtl="0" algn="l">
              <a:lnSpc>
                <a:spcPct val="100000"/>
              </a:lnSpc>
              <a:spcBef>
                <a:spcPts val="1600"/>
              </a:spcBef>
              <a:spcAft>
                <a:spcPts val="160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sz="1800">
                <a:solidFill>
                  <a:schemeClr val="lt2"/>
                </a:solidFill>
              </a:rPr>
              <a:t>Use Case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Customer opens “Asset Trading Application” (AT).   AT displays login page.  Customer enters account name and password.  AT displays ‘login successful’. </a:t>
            </a:r>
            <a:endParaRPr/>
          </a:p>
          <a:p>
            <a:pPr indent="0" lvl="0" marL="0" rtl="0" algn="l">
              <a:spcBef>
                <a:spcPts val="1600"/>
              </a:spcBef>
              <a:spcAft>
                <a:spcPts val="0"/>
              </a:spcAft>
              <a:buClr>
                <a:srgbClr val="000000"/>
              </a:buClr>
              <a:buSzPts val="1100"/>
              <a:buFont typeface="Arial"/>
              <a:buNone/>
            </a:pPr>
            <a:r>
              <a:rPr lang="en"/>
              <a:t>Customer selects Buy Asest. AT displays list of assets purchasable by customer.  Customer chooses to purchase Bitcoin.  AT displays Bitcoin to USD exchange rate and input field for quantity of Bitcoins to purchase.  Customer inputs an amount of Bitcoins to purchase. AT displays total cost of Bitcoins in USD. Customer confirms purchase. AT debits USD from customers account, and credits customer’s Bitcoin account.  Customer logs off.</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CONCEPTS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Factory Pattern</a:t>
            </a:r>
            <a:endParaRPr/>
          </a:p>
          <a:p>
            <a:pPr indent="-342900" lvl="0" marL="457200" rtl="0" algn="l">
              <a:spcBef>
                <a:spcPts val="0"/>
              </a:spcBef>
              <a:spcAft>
                <a:spcPts val="0"/>
              </a:spcAft>
              <a:buSzPts val="1800"/>
              <a:buChar char="●"/>
            </a:pPr>
            <a:r>
              <a:rPr lang="en"/>
              <a:t>Inheritance</a:t>
            </a:r>
            <a:endParaRPr/>
          </a:p>
          <a:p>
            <a:pPr indent="-342900" lvl="0" marL="457200" rtl="0" algn="l">
              <a:spcBef>
                <a:spcPts val="0"/>
              </a:spcBef>
              <a:spcAft>
                <a:spcPts val="0"/>
              </a:spcAft>
              <a:buSzPts val="1800"/>
              <a:buChar char="●"/>
            </a:pPr>
            <a:r>
              <a:rPr lang="en"/>
              <a:t>Encapsulation</a:t>
            </a:r>
            <a:endParaRPr/>
          </a:p>
          <a:p>
            <a:pPr indent="-342900" lvl="0" marL="457200" rtl="0" algn="l">
              <a:spcBef>
                <a:spcPts val="0"/>
              </a:spcBef>
              <a:spcAft>
                <a:spcPts val="0"/>
              </a:spcAft>
              <a:buSzPts val="1800"/>
              <a:buChar char="●"/>
            </a:pPr>
            <a:r>
              <a:rPr lang="en"/>
              <a:t>Low Coupling</a:t>
            </a:r>
            <a:endParaRPr/>
          </a:p>
          <a:p>
            <a:pPr indent="-342900" lvl="0" marL="457200" rtl="0" algn="l">
              <a:spcBef>
                <a:spcPts val="0"/>
              </a:spcBef>
              <a:spcAft>
                <a:spcPts val="0"/>
              </a:spcAft>
              <a:buSzPts val="1800"/>
              <a:buChar char="●"/>
            </a:pPr>
            <a:r>
              <a:rPr lang="en"/>
              <a:t>High Cohesion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Diagram</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7" name="Google Shape;87;p18"/>
          <p:cNvPicPr preferRelativeResize="0"/>
          <p:nvPr/>
        </p:nvPicPr>
        <p:blipFill>
          <a:blip r:embed="rId3">
            <a:alphaModFix/>
          </a:blip>
          <a:stretch>
            <a:fillRect/>
          </a:stretch>
        </p:blipFill>
        <p:spPr>
          <a:xfrm>
            <a:off x="373825" y="1014667"/>
            <a:ext cx="4198174" cy="35535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4" name="Google Shape;94;p19"/>
          <p:cNvPicPr preferRelativeResize="0"/>
          <p:nvPr/>
        </p:nvPicPr>
        <p:blipFill>
          <a:blip r:embed="rId3">
            <a:alphaModFix/>
          </a:blip>
          <a:stretch>
            <a:fillRect/>
          </a:stretch>
        </p:blipFill>
        <p:spPr>
          <a:xfrm>
            <a:off x="593925" y="1245650"/>
            <a:ext cx="1929874" cy="3230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Architecture Diagram</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1" name="Google Shape;101;p20"/>
          <p:cNvPicPr preferRelativeResize="0"/>
          <p:nvPr/>
        </p:nvPicPr>
        <p:blipFill>
          <a:blip r:embed="rId3">
            <a:alphaModFix/>
          </a:blip>
          <a:stretch>
            <a:fillRect/>
          </a:stretch>
        </p:blipFill>
        <p:spPr>
          <a:xfrm>
            <a:off x="889775" y="1311675"/>
            <a:ext cx="3682225" cy="32196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code on windows does not compile on Mac !</a:t>
            </a:r>
            <a:endParaRPr/>
          </a:p>
          <a:p>
            <a:pPr indent="0" lvl="0" marL="0" rtl="0" algn="l">
              <a:spcBef>
                <a:spcPts val="1600"/>
              </a:spcBef>
              <a:spcAft>
                <a:spcPts val="0"/>
              </a:spcAft>
              <a:buNone/>
            </a:pPr>
            <a:r>
              <a:rPr lang="en"/>
              <a:t>Choice of project + Factory pattern == Infinite Classes</a:t>
            </a:r>
            <a:endParaRPr/>
          </a:p>
          <a:p>
            <a:pPr indent="0" lvl="0" marL="0" rtl="0" algn="l">
              <a:spcBef>
                <a:spcPts val="1600"/>
              </a:spcBef>
              <a:spcAft>
                <a:spcPts val="0"/>
              </a:spcAft>
              <a:buNone/>
            </a:pPr>
            <a:r>
              <a:rPr lang="en"/>
              <a:t>UI code last</a:t>
            </a:r>
            <a:endParaRPr/>
          </a:p>
          <a:p>
            <a:pPr indent="0" lvl="0" marL="0" rtl="0" algn="l">
              <a:spcBef>
                <a:spcPts val="1600"/>
              </a:spcBef>
              <a:spcAft>
                <a:spcPts val="1600"/>
              </a:spcAft>
              <a:buNone/>
            </a:pPr>
            <a:r>
              <a:rPr lang="en"/>
              <a:t>Architectural Diagram most difficult - Very few examples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