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1" r:id="rId3"/>
    <p:sldId id="297" r:id="rId4"/>
    <p:sldId id="327" r:id="rId5"/>
    <p:sldId id="364" r:id="rId6"/>
    <p:sldId id="366" r:id="rId7"/>
    <p:sldId id="367" r:id="rId8"/>
    <p:sldId id="368" r:id="rId9"/>
    <p:sldId id="328" r:id="rId10"/>
    <p:sldId id="354" r:id="rId11"/>
    <p:sldId id="359" r:id="rId12"/>
    <p:sldId id="355" r:id="rId13"/>
    <p:sldId id="356" r:id="rId14"/>
    <p:sldId id="358" r:id="rId15"/>
    <p:sldId id="360" r:id="rId16"/>
    <p:sldId id="363" r:id="rId17"/>
    <p:sldId id="369" r:id="rId18"/>
    <p:sldId id="370" r:id="rId19"/>
    <p:sldId id="362" r:id="rId20"/>
    <p:sldId id="361" r:id="rId21"/>
    <p:sldId id="365" r:id="rId22"/>
    <p:sldId id="340" r:id="rId23"/>
    <p:sldId id="341" r:id="rId24"/>
    <p:sldId id="346" r:id="rId25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3" autoAdjust="0"/>
    <p:restoredTop sz="86502" autoAdjust="0"/>
  </p:normalViewPr>
  <p:slideViewPr>
    <p:cSldViewPr snapToGrid="0">
      <p:cViewPr varScale="1">
        <p:scale>
          <a:sx n="76" d="100"/>
          <a:sy n="76" d="100"/>
        </p:scale>
        <p:origin x="1696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8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5" d="100"/>
          <a:sy n="125" d="100"/>
        </p:scale>
        <p:origin x="360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40FE18-13F7-4CDF-AB3B-D3B827BD271E}" type="datetimeFigureOut">
              <a:rPr lang="en-US" smtClean="0"/>
              <a:t>8/18/18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D09ADF-4C2D-4AB0-A722-6649545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84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2FF73-EC49-4036-BFBE-4A07FEBAFD49}" type="datetimeFigureOut">
              <a:rPr lang="en-US" smtClean="0"/>
              <a:t>8/18/18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76045-D52C-4153-BCD4-DF6EDEB5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76045-D52C-4153-BCD4-DF6EDEB5A7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9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beginning Jan 22 2018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76045-D52C-4153-BCD4-DF6EDEB5A7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9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506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7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0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6" y="329631"/>
            <a:ext cx="11060722" cy="7957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616" y="1345223"/>
            <a:ext cx="11060722" cy="45343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0794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376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054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8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1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40564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5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479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thon/cpython/blob/master/Objects/listobject.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on/cpython/blob/master/Objects/tupleobject.c" TargetMode="External"/><Relationship Id="rId2" Type="http://schemas.openxmlformats.org/officeDocument/2006/relationships/hyperlink" Target="https://github.com/python/cpython/blob/master/Objects/listobject.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68630/are-tuples-more-efficient-than-lists-in-python/22140115#22140115" TargetMode="External"/><Relationship Id="rId4" Type="http://schemas.openxmlformats.org/officeDocument/2006/relationships/hyperlink" Target="https://wiki.python.org/moin/TimeComplexit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2451" y="0"/>
            <a:ext cx="9751282" cy="4080933"/>
          </a:xfrm>
        </p:spPr>
        <p:txBody>
          <a:bodyPr>
            <a:noAutofit/>
          </a:bodyPr>
          <a:lstStyle/>
          <a:p>
            <a:r>
              <a:rPr lang="en-US" sz="7200" dirty="0"/>
              <a:t>Why you need to know the internals of list and tuple?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51" y="6099696"/>
            <a:ext cx="4104566" cy="6784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73295" y="3937100"/>
            <a:ext cx="8935079" cy="1851141"/>
          </a:xfrm>
          <a:prstGeom prst="rect">
            <a:avLst/>
          </a:prstGeom>
        </p:spPr>
        <p:txBody>
          <a:bodyPr/>
          <a:lstStyle/>
          <a:p>
            <a:pPr lvl="0" algn="ctr" rtl="0"/>
            <a:r>
              <a:rPr lang="en-US" sz="3600" dirty="0"/>
              <a:t>Ravi Chityala, Ph.D.,</a:t>
            </a:r>
          </a:p>
          <a:p>
            <a:pPr lvl="0" algn="ctr" rtl="0"/>
            <a:r>
              <a:rPr lang="en-US" sz="3600" dirty="0"/>
              <a:t>@</a:t>
            </a:r>
            <a:r>
              <a:rPr lang="en-US" sz="3600" dirty="0" err="1"/>
              <a:t>chityala</a:t>
            </a:r>
            <a:endParaRPr lang="en-US" sz="3600" dirty="0"/>
          </a:p>
          <a:p>
            <a:pPr lvl="0" algn="ctr" rtl="0"/>
            <a:r>
              <a:rPr lang="en-US" sz="3600" dirty="0"/>
              <a:t>http://</a:t>
            </a:r>
            <a:r>
              <a:rPr lang="en-US" sz="3600" dirty="0" err="1"/>
              <a:t>essentialeducation.co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28090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8670E5A7-748D-CD44-AFFF-1E4621920456}"/>
              </a:ext>
            </a:extLst>
          </p:cNvPr>
          <p:cNvSpPr/>
          <p:nvPr/>
        </p:nvSpPr>
        <p:spPr>
          <a:xfrm>
            <a:off x="2514600" y="6129866"/>
            <a:ext cx="723544" cy="57379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E17EEC8-F43A-F841-87FE-266674E1D9B6}"/>
              </a:ext>
            </a:extLst>
          </p:cNvPr>
          <p:cNvSpPr/>
          <p:nvPr/>
        </p:nvSpPr>
        <p:spPr>
          <a:xfrm>
            <a:off x="2514600" y="5586062"/>
            <a:ext cx="723544" cy="57379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9A0609-45B6-3747-B36E-1A24AB0E9E6E}"/>
              </a:ext>
            </a:extLst>
          </p:cNvPr>
          <p:cNvSpPr/>
          <p:nvPr/>
        </p:nvSpPr>
        <p:spPr>
          <a:xfrm>
            <a:off x="2514600" y="5012270"/>
            <a:ext cx="723544" cy="57379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8C622E-3217-4E44-A0F1-735F9DF09206}"/>
              </a:ext>
            </a:extLst>
          </p:cNvPr>
          <p:cNvSpPr/>
          <p:nvPr/>
        </p:nvSpPr>
        <p:spPr>
          <a:xfrm>
            <a:off x="2514600" y="4450565"/>
            <a:ext cx="723544" cy="57379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0177C19-895C-CF43-B2A9-72AA6C7F9AFE}"/>
              </a:ext>
            </a:extLst>
          </p:cNvPr>
          <p:cNvSpPr/>
          <p:nvPr/>
        </p:nvSpPr>
        <p:spPr>
          <a:xfrm>
            <a:off x="2514600" y="3906761"/>
            <a:ext cx="723544" cy="57379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2B3763-FB79-2E43-B34D-AA6AE6ECB8E2}"/>
              </a:ext>
            </a:extLst>
          </p:cNvPr>
          <p:cNvSpPr/>
          <p:nvPr/>
        </p:nvSpPr>
        <p:spPr>
          <a:xfrm>
            <a:off x="2514600" y="3332969"/>
            <a:ext cx="723544" cy="57379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C3EB4B3-E9A3-9F45-B80F-498FE84E67E9}"/>
              </a:ext>
            </a:extLst>
          </p:cNvPr>
          <p:cNvSpPr/>
          <p:nvPr/>
        </p:nvSpPr>
        <p:spPr>
          <a:xfrm>
            <a:off x="2514600" y="2771264"/>
            <a:ext cx="723544" cy="57379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9EB55C2-97CE-FE45-9E63-9C95017E1B86}"/>
              </a:ext>
            </a:extLst>
          </p:cNvPr>
          <p:cNvSpPr/>
          <p:nvPr/>
        </p:nvSpPr>
        <p:spPr>
          <a:xfrm>
            <a:off x="2514600" y="2227460"/>
            <a:ext cx="723544" cy="57379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AD7BBEEA-515E-534D-84F9-8C540238B487}"/>
              </a:ext>
            </a:extLst>
          </p:cNvPr>
          <p:cNvSpPr/>
          <p:nvPr/>
        </p:nvSpPr>
        <p:spPr>
          <a:xfrm>
            <a:off x="5401733" y="575733"/>
            <a:ext cx="6062134" cy="5689600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539734-5EED-524C-A308-CEC108596298}"/>
              </a:ext>
            </a:extLst>
          </p:cNvPr>
          <p:cNvSpPr txBox="1"/>
          <p:nvPr/>
        </p:nvSpPr>
        <p:spPr>
          <a:xfrm>
            <a:off x="1842103" y="330199"/>
            <a:ext cx="4020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mylist.append</a:t>
            </a:r>
            <a:r>
              <a:rPr lang="en-US" sz="4000" dirty="0"/>
              <a:t>(“e”)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C417F7-689F-2841-929D-696E33C368A8}"/>
              </a:ext>
            </a:extLst>
          </p:cNvPr>
          <p:cNvSpPr/>
          <p:nvPr/>
        </p:nvSpPr>
        <p:spPr>
          <a:xfrm>
            <a:off x="8156985" y="1879596"/>
            <a:ext cx="16241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/>
              <a:t>”c”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F72430-158D-3A44-895E-B823A7AB04AC}"/>
              </a:ext>
            </a:extLst>
          </p:cNvPr>
          <p:cNvSpPr/>
          <p:nvPr/>
        </p:nvSpPr>
        <p:spPr>
          <a:xfrm>
            <a:off x="7425266" y="972722"/>
            <a:ext cx="16914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/>
              <a:t>”d”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583043-5DEA-B446-842C-39E564855B84}"/>
              </a:ext>
            </a:extLst>
          </p:cNvPr>
          <p:cNvSpPr/>
          <p:nvPr/>
        </p:nvSpPr>
        <p:spPr>
          <a:xfrm>
            <a:off x="6406942" y="4672629"/>
            <a:ext cx="16241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/>
              <a:t>”a”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81C30F-A040-AB4A-92D3-3F734192DA0B}"/>
              </a:ext>
            </a:extLst>
          </p:cNvPr>
          <p:cNvSpPr/>
          <p:nvPr/>
        </p:nvSpPr>
        <p:spPr>
          <a:xfrm>
            <a:off x="8432800" y="3472300"/>
            <a:ext cx="170110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/>
              <a:t>”b”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C941E1-6BED-D845-94CA-1F915B0F893F}"/>
              </a:ext>
            </a:extLst>
          </p:cNvPr>
          <p:cNvCxnSpPr>
            <a:cxnSpLocks/>
          </p:cNvCxnSpPr>
          <p:nvPr/>
        </p:nvCxnSpPr>
        <p:spPr>
          <a:xfrm flipV="1">
            <a:off x="3031067" y="5414431"/>
            <a:ext cx="3572933" cy="109643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5191A7-3F52-0944-B280-D99339A400A6}"/>
              </a:ext>
            </a:extLst>
          </p:cNvPr>
          <p:cNvCxnSpPr>
            <a:cxnSpLocks/>
          </p:cNvCxnSpPr>
          <p:nvPr/>
        </p:nvCxnSpPr>
        <p:spPr>
          <a:xfrm flipV="1">
            <a:off x="3031067" y="4250630"/>
            <a:ext cx="5593396" cy="164277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06DA656-0BF6-ED4B-88AE-C8789E796060}"/>
              </a:ext>
            </a:extLst>
          </p:cNvPr>
          <p:cNvCxnSpPr>
            <a:cxnSpLocks/>
          </p:cNvCxnSpPr>
          <p:nvPr/>
        </p:nvCxnSpPr>
        <p:spPr>
          <a:xfrm flipV="1">
            <a:off x="3031067" y="2734734"/>
            <a:ext cx="5528733" cy="267969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818B82F-34C3-0949-95D9-A8AB8712EB7E}"/>
              </a:ext>
            </a:extLst>
          </p:cNvPr>
          <p:cNvSpPr/>
          <p:nvPr/>
        </p:nvSpPr>
        <p:spPr>
          <a:xfrm>
            <a:off x="6047318" y="1184314"/>
            <a:ext cx="16914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/>
              <a:t>”e”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080F329-1E1B-AE4E-A59B-17579211ACAD}"/>
              </a:ext>
            </a:extLst>
          </p:cNvPr>
          <p:cNvCxnSpPr>
            <a:cxnSpLocks/>
          </p:cNvCxnSpPr>
          <p:nvPr/>
        </p:nvCxnSpPr>
        <p:spPr>
          <a:xfrm flipV="1">
            <a:off x="2978748" y="1977270"/>
            <a:ext cx="3428194" cy="221638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7C7F94-0E2A-534A-ABC7-6EDB6FADDD86}"/>
              </a:ext>
            </a:extLst>
          </p:cNvPr>
          <p:cNvCxnSpPr>
            <a:cxnSpLocks/>
          </p:cNvCxnSpPr>
          <p:nvPr/>
        </p:nvCxnSpPr>
        <p:spPr>
          <a:xfrm flipV="1">
            <a:off x="3031067" y="1977270"/>
            <a:ext cx="4760059" cy="282123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694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F3CBA-B2CA-F343-A623-0C6AEABB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6CFB-638D-F14D-AE73-A495D77A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616" y="1345223"/>
            <a:ext cx="11060722" cy="52079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	</a:t>
            </a:r>
            <a:r>
              <a:rPr lang="en-US" sz="3600" dirty="0" err="1">
                <a:solidFill>
                  <a:schemeClr val="tx1"/>
                </a:solidFill>
              </a:rPr>
              <a:t>new_allocated</a:t>
            </a:r>
            <a:r>
              <a:rPr lang="en-US" sz="3600" dirty="0">
                <a:solidFill>
                  <a:schemeClr val="tx1"/>
                </a:solidFill>
              </a:rPr>
              <a:t> =  (</a:t>
            </a:r>
            <a:r>
              <a:rPr lang="en-US" sz="3600" dirty="0" err="1">
                <a:solidFill>
                  <a:schemeClr val="tx1"/>
                </a:solidFill>
              </a:rPr>
              <a:t>size_t</a:t>
            </a:r>
            <a:r>
              <a:rPr lang="en-US" sz="3600" dirty="0">
                <a:solidFill>
                  <a:schemeClr val="tx1"/>
                </a:solidFill>
              </a:rPr>
              <a:t>)</a:t>
            </a:r>
            <a:r>
              <a:rPr lang="en-US" sz="3600" dirty="0" err="1">
                <a:solidFill>
                  <a:schemeClr val="tx1"/>
                </a:solidFill>
              </a:rPr>
              <a:t>newsize</a:t>
            </a:r>
            <a:r>
              <a:rPr lang="en-US" sz="3600" dirty="0">
                <a:solidFill>
                  <a:schemeClr val="tx1"/>
                </a:solidFill>
              </a:rPr>
              <a:t> + 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				    (</a:t>
            </a:r>
            <a:r>
              <a:rPr lang="en-US" sz="3600" dirty="0" err="1">
                <a:solidFill>
                  <a:schemeClr val="tx1"/>
                </a:solidFill>
              </a:rPr>
              <a:t>newsize</a:t>
            </a:r>
            <a:r>
              <a:rPr lang="en-US" sz="3600" dirty="0">
                <a:solidFill>
                  <a:schemeClr val="tx1"/>
                </a:solidFill>
              </a:rPr>
              <a:t> &gt;&gt; 3) + 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                                 (</a:t>
            </a:r>
            <a:r>
              <a:rPr lang="en-US" sz="3600" dirty="0" err="1">
                <a:solidFill>
                  <a:schemeClr val="tx1"/>
                </a:solidFill>
              </a:rPr>
              <a:t>newsize</a:t>
            </a:r>
            <a:r>
              <a:rPr lang="en-US" sz="3600" dirty="0">
                <a:solidFill>
                  <a:schemeClr val="tx1"/>
                </a:solidFill>
              </a:rPr>
              <a:t> &lt; 9 ? 3 : 6);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Growth pattern: 0, 4, 8, 16, 25, 35, 46, 58, 72, 88, ...</a:t>
            </a:r>
          </a:p>
          <a:p>
            <a:r>
              <a:rPr lang="en-US" sz="3600" dirty="0">
                <a:solidFill>
                  <a:schemeClr val="tx1"/>
                </a:solidFill>
              </a:rPr>
              <a:t>Linear-time amortized over multiple appends</a:t>
            </a:r>
          </a:p>
          <a:p>
            <a:r>
              <a:rPr lang="en-US" sz="3600" dirty="0">
                <a:solidFill>
                  <a:schemeClr val="tx1"/>
                </a:solidFill>
                <a:hlinkClick r:id="rId2"/>
              </a:rPr>
              <a:t>https://github.com/python/cpython/blob/master/Objects/listobject.c</a:t>
            </a:r>
            <a:r>
              <a:rPr lang="en-US" sz="3600" dirty="0">
                <a:solidFill>
                  <a:schemeClr val="tx1"/>
                </a:solidFill>
              </a:rPr>
              <a:t> line 59.</a:t>
            </a:r>
          </a:p>
        </p:txBody>
      </p:sp>
    </p:spTree>
    <p:extLst>
      <p:ext uri="{BB962C8B-B14F-4D97-AF65-F5344CB8AC3E}">
        <p14:creationId xmlns:p14="http://schemas.microsoft.com/office/powerpoint/2010/main" val="306104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3744D58-3AE2-D64C-8AB5-1CB60741D78E}"/>
              </a:ext>
            </a:extLst>
          </p:cNvPr>
          <p:cNvSpPr/>
          <p:nvPr/>
        </p:nvSpPr>
        <p:spPr>
          <a:xfrm>
            <a:off x="2514600" y="6129866"/>
            <a:ext cx="723544" cy="57379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5D70A8-1A8F-7241-A4F0-67E2BA0CD8FF}"/>
              </a:ext>
            </a:extLst>
          </p:cNvPr>
          <p:cNvSpPr/>
          <p:nvPr/>
        </p:nvSpPr>
        <p:spPr>
          <a:xfrm>
            <a:off x="2514600" y="5586062"/>
            <a:ext cx="723544" cy="57379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46CE35-108D-9640-AC2B-0843C865F91B}"/>
              </a:ext>
            </a:extLst>
          </p:cNvPr>
          <p:cNvSpPr/>
          <p:nvPr/>
        </p:nvSpPr>
        <p:spPr>
          <a:xfrm>
            <a:off x="2514600" y="5012270"/>
            <a:ext cx="723544" cy="57379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4E98C2-AE85-3A42-9D37-54CD2169DDD2}"/>
              </a:ext>
            </a:extLst>
          </p:cNvPr>
          <p:cNvSpPr/>
          <p:nvPr/>
        </p:nvSpPr>
        <p:spPr>
          <a:xfrm>
            <a:off x="2514600" y="4450565"/>
            <a:ext cx="723544" cy="57379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58188E5-C719-4249-B03B-834F28EFD967}"/>
              </a:ext>
            </a:extLst>
          </p:cNvPr>
          <p:cNvSpPr/>
          <p:nvPr/>
        </p:nvSpPr>
        <p:spPr>
          <a:xfrm>
            <a:off x="2514600" y="3906761"/>
            <a:ext cx="723544" cy="57379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7787026-E2BB-CF4D-AD67-287E86803634}"/>
              </a:ext>
            </a:extLst>
          </p:cNvPr>
          <p:cNvSpPr/>
          <p:nvPr/>
        </p:nvSpPr>
        <p:spPr>
          <a:xfrm>
            <a:off x="2514600" y="3332969"/>
            <a:ext cx="723544" cy="57379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111B1EE-FCB4-CE48-A8F7-FE17662CA8A2}"/>
              </a:ext>
            </a:extLst>
          </p:cNvPr>
          <p:cNvSpPr/>
          <p:nvPr/>
        </p:nvSpPr>
        <p:spPr>
          <a:xfrm>
            <a:off x="2514600" y="2771264"/>
            <a:ext cx="723544" cy="57379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E1C7D66-7CEF-1C4A-885E-1F8284C32E34}"/>
              </a:ext>
            </a:extLst>
          </p:cNvPr>
          <p:cNvSpPr/>
          <p:nvPr/>
        </p:nvSpPr>
        <p:spPr>
          <a:xfrm>
            <a:off x="2514600" y="2227460"/>
            <a:ext cx="723544" cy="57379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AD7BBEEA-515E-534D-84F9-8C540238B487}"/>
              </a:ext>
            </a:extLst>
          </p:cNvPr>
          <p:cNvSpPr/>
          <p:nvPr/>
        </p:nvSpPr>
        <p:spPr>
          <a:xfrm>
            <a:off x="5401733" y="575733"/>
            <a:ext cx="6062134" cy="5689600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539734-5EED-524C-A308-CEC108596298}"/>
              </a:ext>
            </a:extLst>
          </p:cNvPr>
          <p:cNvSpPr txBox="1"/>
          <p:nvPr/>
        </p:nvSpPr>
        <p:spPr>
          <a:xfrm>
            <a:off x="1842103" y="330199"/>
            <a:ext cx="2875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mylist.pop</a:t>
            </a:r>
            <a:r>
              <a:rPr lang="en-US" sz="4000" dirty="0"/>
              <a:t>(2)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C417F7-689F-2841-929D-696E33C368A8}"/>
              </a:ext>
            </a:extLst>
          </p:cNvPr>
          <p:cNvSpPr/>
          <p:nvPr/>
        </p:nvSpPr>
        <p:spPr>
          <a:xfrm>
            <a:off x="8156985" y="1879596"/>
            <a:ext cx="16241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/>
              <a:t>”c”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F72430-158D-3A44-895E-B823A7AB04AC}"/>
              </a:ext>
            </a:extLst>
          </p:cNvPr>
          <p:cNvSpPr/>
          <p:nvPr/>
        </p:nvSpPr>
        <p:spPr>
          <a:xfrm>
            <a:off x="7425266" y="972722"/>
            <a:ext cx="16914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/>
              <a:t>”d”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583043-5DEA-B446-842C-39E564855B84}"/>
              </a:ext>
            </a:extLst>
          </p:cNvPr>
          <p:cNvSpPr/>
          <p:nvPr/>
        </p:nvSpPr>
        <p:spPr>
          <a:xfrm>
            <a:off x="6406942" y="4672629"/>
            <a:ext cx="16241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/>
              <a:t>”a”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81C30F-A040-AB4A-92D3-3F734192DA0B}"/>
              </a:ext>
            </a:extLst>
          </p:cNvPr>
          <p:cNvSpPr/>
          <p:nvPr/>
        </p:nvSpPr>
        <p:spPr>
          <a:xfrm>
            <a:off x="8432800" y="3472300"/>
            <a:ext cx="170110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/>
              <a:t>”b”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C941E1-6BED-D845-94CA-1F915B0F893F}"/>
              </a:ext>
            </a:extLst>
          </p:cNvPr>
          <p:cNvCxnSpPr>
            <a:cxnSpLocks/>
          </p:cNvCxnSpPr>
          <p:nvPr/>
        </p:nvCxnSpPr>
        <p:spPr>
          <a:xfrm flipV="1">
            <a:off x="3031067" y="5414431"/>
            <a:ext cx="3572933" cy="109643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5191A7-3F52-0944-B280-D99339A400A6}"/>
              </a:ext>
            </a:extLst>
          </p:cNvPr>
          <p:cNvCxnSpPr>
            <a:cxnSpLocks/>
          </p:cNvCxnSpPr>
          <p:nvPr/>
        </p:nvCxnSpPr>
        <p:spPr>
          <a:xfrm flipV="1">
            <a:off x="3031067" y="4250630"/>
            <a:ext cx="5593396" cy="164277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06DA656-0BF6-ED4B-88AE-C8789E796060}"/>
              </a:ext>
            </a:extLst>
          </p:cNvPr>
          <p:cNvCxnSpPr>
            <a:cxnSpLocks/>
          </p:cNvCxnSpPr>
          <p:nvPr/>
        </p:nvCxnSpPr>
        <p:spPr>
          <a:xfrm flipV="1">
            <a:off x="3031067" y="2734734"/>
            <a:ext cx="5528733" cy="267969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818B82F-34C3-0949-95D9-A8AB8712EB7E}"/>
              </a:ext>
            </a:extLst>
          </p:cNvPr>
          <p:cNvSpPr/>
          <p:nvPr/>
        </p:nvSpPr>
        <p:spPr>
          <a:xfrm>
            <a:off x="6047318" y="1184314"/>
            <a:ext cx="16914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/>
              <a:t>”e”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080F329-1E1B-AE4E-A59B-17579211ACAD}"/>
              </a:ext>
            </a:extLst>
          </p:cNvPr>
          <p:cNvCxnSpPr>
            <a:cxnSpLocks/>
          </p:cNvCxnSpPr>
          <p:nvPr/>
        </p:nvCxnSpPr>
        <p:spPr>
          <a:xfrm flipV="1">
            <a:off x="2978748" y="1977270"/>
            <a:ext cx="3428194" cy="221638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7C7F94-0E2A-534A-ABC7-6EDB6FADDD86}"/>
              </a:ext>
            </a:extLst>
          </p:cNvPr>
          <p:cNvCxnSpPr>
            <a:cxnSpLocks/>
          </p:cNvCxnSpPr>
          <p:nvPr/>
        </p:nvCxnSpPr>
        <p:spPr>
          <a:xfrm flipV="1">
            <a:off x="3031067" y="1977270"/>
            <a:ext cx="4760059" cy="282123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578DD51-F53E-554D-AC39-1F6472001A15}"/>
              </a:ext>
            </a:extLst>
          </p:cNvPr>
          <p:cNvCxnSpPr/>
          <p:nvPr/>
        </p:nvCxnSpPr>
        <p:spPr>
          <a:xfrm flipH="1">
            <a:off x="5012265" y="3996267"/>
            <a:ext cx="177800" cy="73660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34A6CB-45A9-7A4A-B690-6BB0325EFAFB}"/>
              </a:ext>
            </a:extLst>
          </p:cNvPr>
          <p:cNvCxnSpPr>
            <a:cxnSpLocks/>
          </p:cNvCxnSpPr>
          <p:nvPr/>
        </p:nvCxnSpPr>
        <p:spPr>
          <a:xfrm>
            <a:off x="4859867" y="4097867"/>
            <a:ext cx="601133" cy="50800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586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20C90FE-20FC-4B40-B8DC-F891484EB007}"/>
              </a:ext>
            </a:extLst>
          </p:cNvPr>
          <p:cNvSpPr/>
          <p:nvPr/>
        </p:nvSpPr>
        <p:spPr>
          <a:xfrm>
            <a:off x="2514600" y="6129866"/>
            <a:ext cx="723544" cy="57379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A1883D-3594-B34E-BDA7-07796EFA7CCA}"/>
              </a:ext>
            </a:extLst>
          </p:cNvPr>
          <p:cNvSpPr/>
          <p:nvPr/>
        </p:nvSpPr>
        <p:spPr>
          <a:xfrm>
            <a:off x="2514600" y="5586062"/>
            <a:ext cx="723544" cy="57379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42EFFEF-906B-3B4A-8A0B-4786E4851D9D}"/>
              </a:ext>
            </a:extLst>
          </p:cNvPr>
          <p:cNvSpPr/>
          <p:nvPr/>
        </p:nvSpPr>
        <p:spPr>
          <a:xfrm>
            <a:off x="2514600" y="5012270"/>
            <a:ext cx="723544" cy="57379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DC283D-A924-F648-9A32-1197A8930B9E}"/>
              </a:ext>
            </a:extLst>
          </p:cNvPr>
          <p:cNvSpPr/>
          <p:nvPr/>
        </p:nvSpPr>
        <p:spPr>
          <a:xfrm>
            <a:off x="2514600" y="4450565"/>
            <a:ext cx="723544" cy="57379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BFCFAD3-B27D-764C-ABC9-400DC86A646A}"/>
              </a:ext>
            </a:extLst>
          </p:cNvPr>
          <p:cNvSpPr/>
          <p:nvPr/>
        </p:nvSpPr>
        <p:spPr>
          <a:xfrm>
            <a:off x="2514600" y="3906761"/>
            <a:ext cx="723544" cy="57379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E10DE0E-1F5C-0243-AC20-9D2F7BCFEB55}"/>
              </a:ext>
            </a:extLst>
          </p:cNvPr>
          <p:cNvSpPr/>
          <p:nvPr/>
        </p:nvSpPr>
        <p:spPr>
          <a:xfrm>
            <a:off x="2514600" y="3332969"/>
            <a:ext cx="723544" cy="57379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DC174E4-ADAA-5948-A76A-596A276387A3}"/>
              </a:ext>
            </a:extLst>
          </p:cNvPr>
          <p:cNvSpPr/>
          <p:nvPr/>
        </p:nvSpPr>
        <p:spPr>
          <a:xfrm>
            <a:off x="2514600" y="2771264"/>
            <a:ext cx="723544" cy="57379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86026B-9A7B-4A45-8BE6-6B6D9D4FB17A}"/>
              </a:ext>
            </a:extLst>
          </p:cNvPr>
          <p:cNvSpPr/>
          <p:nvPr/>
        </p:nvSpPr>
        <p:spPr>
          <a:xfrm>
            <a:off x="2514600" y="2227460"/>
            <a:ext cx="723544" cy="57379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AD7BBEEA-515E-534D-84F9-8C540238B487}"/>
              </a:ext>
            </a:extLst>
          </p:cNvPr>
          <p:cNvSpPr/>
          <p:nvPr/>
        </p:nvSpPr>
        <p:spPr>
          <a:xfrm>
            <a:off x="5401733" y="575733"/>
            <a:ext cx="6062134" cy="5689600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539734-5EED-524C-A308-CEC108596298}"/>
              </a:ext>
            </a:extLst>
          </p:cNvPr>
          <p:cNvSpPr txBox="1"/>
          <p:nvPr/>
        </p:nvSpPr>
        <p:spPr>
          <a:xfrm>
            <a:off x="1842103" y="330199"/>
            <a:ext cx="2875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mylist.pop</a:t>
            </a:r>
            <a:r>
              <a:rPr lang="en-US" sz="4000" dirty="0"/>
              <a:t>(2)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F72430-158D-3A44-895E-B823A7AB04AC}"/>
              </a:ext>
            </a:extLst>
          </p:cNvPr>
          <p:cNvSpPr/>
          <p:nvPr/>
        </p:nvSpPr>
        <p:spPr>
          <a:xfrm>
            <a:off x="7425266" y="972722"/>
            <a:ext cx="16914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/>
              <a:t>”d”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583043-5DEA-B446-842C-39E564855B84}"/>
              </a:ext>
            </a:extLst>
          </p:cNvPr>
          <p:cNvSpPr/>
          <p:nvPr/>
        </p:nvSpPr>
        <p:spPr>
          <a:xfrm>
            <a:off x="6406942" y="4672629"/>
            <a:ext cx="16241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/>
              <a:t>”a”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81C30F-A040-AB4A-92D3-3F734192DA0B}"/>
              </a:ext>
            </a:extLst>
          </p:cNvPr>
          <p:cNvSpPr/>
          <p:nvPr/>
        </p:nvSpPr>
        <p:spPr>
          <a:xfrm>
            <a:off x="8432800" y="3472300"/>
            <a:ext cx="170110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/>
              <a:t>”b”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C941E1-6BED-D845-94CA-1F915B0F893F}"/>
              </a:ext>
            </a:extLst>
          </p:cNvPr>
          <p:cNvCxnSpPr>
            <a:cxnSpLocks/>
          </p:cNvCxnSpPr>
          <p:nvPr/>
        </p:nvCxnSpPr>
        <p:spPr>
          <a:xfrm flipV="1">
            <a:off x="3031067" y="5414431"/>
            <a:ext cx="3572933" cy="109643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5191A7-3F52-0944-B280-D99339A400A6}"/>
              </a:ext>
            </a:extLst>
          </p:cNvPr>
          <p:cNvCxnSpPr>
            <a:cxnSpLocks/>
          </p:cNvCxnSpPr>
          <p:nvPr/>
        </p:nvCxnSpPr>
        <p:spPr>
          <a:xfrm flipV="1">
            <a:off x="3031067" y="4250630"/>
            <a:ext cx="5593396" cy="164277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818B82F-34C3-0949-95D9-A8AB8712EB7E}"/>
              </a:ext>
            </a:extLst>
          </p:cNvPr>
          <p:cNvSpPr/>
          <p:nvPr/>
        </p:nvSpPr>
        <p:spPr>
          <a:xfrm>
            <a:off x="6047318" y="1184314"/>
            <a:ext cx="16914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/>
              <a:t>”e”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080F329-1E1B-AE4E-A59B-17579211ACAD}"/>
              </a:ext>
            </a:extLst>
          </p:cNvPr>
          <p:cNvCxnSpPr>
            <a:cxnSpLocks/>
          </p:cNvCxnSpPr>
          <p:nvPr/>
        </p:nvCxnSpPr>
        <p:spPr>
          <a:xfrm flipV="1">
            <a:off x="3031067" y="1977271"/>
            <a:ext cx="3375875" cy="28317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7C7F94-0E2A-534A-ABC7-6EDB6FADDD86}"/>
              </a:ext>
            </a:extLst>
          </p:cNvPr>
          <p:cNvCxnSpPr>
            <a:cxnSpLocks/>
          </p:cNvCxnSpPr>
          <p:nvPr/>
        </p:nvCxnSpPr>
        <p:spPr>
          <a:xfrm flipV="1">
            <a:off x="3031067" y="1977271"/>
            <a:ext cx="4760059" cy="34371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967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02A1DB0-2F42-1E49-BB27-250315DEAC21}"/>
              </a:ext>
            </a:extLst>
          </p:cNvPr>
          <p:cNvSpPr/>
          <p:nvPr/>
        </p:nvSpPr>
        <p:spPr>
          <a:xfrm>
            <a:off x="2514600" y="6129866"/>
            <a:ext cx="723544" cy="57379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9BA0F5-23D1-5C4B-94F3-650D1DBBEC05}"/>
              </a:ext>
            </a:extLst>
          </p:cNvPr>
          <p:cNvSpPr/>
          <p:nvPr/>
        </p:nvSpPr>
        <p:spPr>
          <a:xfrm>
            <a:off x="2514600" y="5586062"/>
            <a:ext cx="723544" cy="57379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91BD65-22C7-294E-8DB4-56D236A9D211}"/>
              </a:ext>
            </a:extLst>
          </p:cNvPr>
          <p:cNvSpPr/>
          <p:nvPr/>
        </p:nvSpPr>
        <p:spPr>
          <a:xfrm>
            <a:off x="2514600" y="5012270"/>
            <a:ext cx="723544" cy="57379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15C7ECA-F78D-1045-9B37-40842006E722}"/>
              </a:ext>
            </a:extLst>
          </p:cNvPr>
          <p:cNvSpPr/>
          <p:nvPr/>
        </p:nvSpPr>
        <p:spPr>
          <a:xfrm>
            <a:off x="2514600" y="4450565"/>
            <a:ext cx="723544" cy="57379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F7656C3-7AAB-2B4A-9F05-0C276E718601}"/>
              </a:ext>
            </a:extLst>
          </p:cNvPr>
          <p:cNvSpPr/>
          <p:nvPr/>
        </p:nvSpPr>
        <p:spPr>
          <a:xfrm>
            <a:off x="2514600" y="3906761"/>
            <a:ext cx="723544" cy="57379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6E4810-279C-6045-A711-711CCDD1E942}"/>
              </a:ext>
            </a:extLst>
          </p:cNvPr>
          <p:cNvSpPr/>
          <p:nvPr/>
        </p:nvSpPr>
        <p:spPr>
          <a:xfrm>
            <a:off x="2514600" y="3332969"/>
            <a:ext cx="723544" cy="57379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00E38A-8521-274E-ABE0-8954C35D0DA1}"/>
              </a:ext>
            </a:extLst>
          </p:cNvPr>
          <p:cNvSpPr/>
          <p:nvPr/>
        </p:nvSpPr>
        <p:spPr>
          <a:xfrm>
            <a:off x="2514600" y="2771264"/>
            <a:ext cx="723544" cy="57379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9EA960-8FE9-6341-94B8-A6770E9A521B}"/>
              </a:ext>
            </a:extLst>
          </p:cNvPr>
          <p:cNvSpPr/>
          <p:nvPr/>
        </p:nvSpPr>
        <p:spPr>
          <a:xfrm>
            <a:off x="2514600" y="2227460"/>
            <a:ext cx="723544" cy="57379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AD7BBEEA-515E-534D-84F9-8C540238B487}"/>
              </a:ext>
            </a:extLst>
          </p:cNvPr>
          <p:cNvSpPr/>
          <p:nvPr/>
        </p:nvSpPr>
        <p:spPr>
          <a:xfrm>
            <a:off x="5401733" y="575733"/>
            <a:ext cx="6062134" cy="5689600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539734-5EED-524C-A308-CEC108596298}"/>
              </a:ext>
            </a:extLst>
          </p:cNvPr>
          <p:cNvSpPr txBox="1"/>
          <p:nvPr/>
        </p:nvSpPr>
        <p:spPr>
          <a:xfrm>
            <a:off x="1842103" y="330199"/>
            <a:ext cx="4036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mylist.insert</a:t>
            </a:r>
            <a:r>
              <a:rPr lang="en-US" sz="4000" dirty="0"/>
              <a:t>(2, “f”)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F72430-158D-3A44-895E-B823A7AB04AC}"/>
              </a:ext>
            </a:extLst>
          </p:cNvPr>
          <p:cNvSpPr/>
          <p:nvPr/>
        </p:nvSpPr>
        <p:spPr>
          <a:xfrm>
            <a:off x="7425266" y="972722"/>
            <a:ext cx="16914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/>
              <a:t>”d”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583043-5DEA-B446-842C-39E564855B84}"/>
              </a:ext>
            </a:extLst>
          </p:cNvPr>
          <p:cNvSpPr/>
          <p:nvPr/>
        </p:nvSpPr>
        <p:spPr>
          <a:xfrm>
            <a:off x="6406942" y="4672629"/>
            <a:ext cx="16241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/>
              <a:t>”a”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81C30F-A040-AB4A-92D3-3F734192DA0B}"/>
              </a:ext>
            </a:extLst>
          </p:cNvPr>
          <p:cNvSpPr/>
          <p:nvPr/>
        </p:nvSpPr>
        <p:spPr>
          <a:xfrm>
            <a:off x="8432800" y="3472300"/>
            <a:ext cx="170110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/>
              <a:t>”b”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C941E1-6BED-D845-94CA-1F915B0F893F}"/>
              </a:ext>
            </a:extLst>
          </p:cNvPr>
          <p:cNvCxnSpPr>
            <a:cxnSpLocks/>
          </p:cNvCxnSpPr>
          <p:nvPr/>
        </p:nvCxnSpPr>
        <p:spPr>
          <a:xfrm flipV="1">
            <a:off x="3031067" y="5414431"/>
            <a:ext cx="3572933" cy="109643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5191A7-3F52-0944-B280-D99339A400A6}"/>
              </a:ext>
            </a:extLst>
          </p:cNvPr>
          <p:cNvCxnSpPr>
            <a:cxnSpLocks/>
          </p:cNvCxnSpPr>
          <p:nvPr/>
        </p:nvCxnSpPr>
        <p:spPr>
          <a:xfrm flipV="1">
            <a:off x="3031067" y="4250630"/>
            <a:ext cx="5593396" cy="164277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818B82F-34C3-0949-95D9-A8AB8712EB7E}"/>
              </a:ext>
            </a:extLst>
          </p:cNvPr>
          <p:cNvSpPr/>
          <p:nvPr/>
        </p:nvSpPr>
        <p:spPr>
          <a:xfrm>
            <a:off x="6047318" y="1184314"/>
            <a:ext cx="16914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/>
              <a:t>”e”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080F329-1E1B-AE4E-A59B-17579211ACAD}"/>
              </a:ext>
            </a:extLst>
          </p:cNvPr>
          <p:cNvCxnSpPr>
            <a:cxnSpLocks/>
          </p:cNvCxnSpPr>
          <p:nvPr/>
        </p:nvCxnSpPr>
        <p:spPr>
          <a:xfrm flipV="1">
            <a:off x="3031067" y="1977271"/>
            <a:ext cx="3375875" cy="227335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7C7F94-0E2A-534A-ABC7-6EDB6FADDD86}"/>
              </a:ext>
            </a:extLst>
          </p:cNvPr>
          <p:cNvCxnSpPr>
            <a:cxnSpLocks/>
          </p:cNvCxnSpPr>
          <p:nvPr/>
        </p:nvCxnSpPr>
        <p:spPr>
          <a:xfrm flipV="1">
            <a:off x="3031067" y="1977271"/>
            <a:ext cx="4760059" cy="28571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50B0B84-5EB9-3E44-8DAB-46BB7B894163}"/>
              </a:ext>
            </a:extLst>
          </p:cNvPr>
          <p:cNvSpPr/>
          <p:nvPr/>
        </p:nvSpPr>
        <p:spPr>
          <a:xfrm>
            <a:off x="8492311" y="1793703"/>
            <a:ext cx="15345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/>
              <a:t>”f”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A98BCF-C43D-D04A-A660-DC0016187099}"/>
              </a:ext>
            </a:extLst>
          </p:cNvPr>
          <p:cNvCxnSpPr>
            <a:cxnSpLocks/>
          </p:cNvCxnSpPr>
          <p:nvPr/>
        </p:nvCxnSpPr>
        <p:spPr>
          <a:xfrm flipV="1">
            <a:off x="3031067" y="2699265"/>
            <a:ext cx="5778383" cy="26881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875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F3CBA-B2CA-F343-A623-0C6AEABB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for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6CFB-638D-F14D-AE73-A495D77A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616" y="1148534"/>
            <a:ext cx="10871851" cy="53857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331D67-7EE3-434D-96FA-BD3A96856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521326"/>
              </p:ext>
            </p:extLst>
          </p:nvPr>
        </p:nvGraphicFramePr>
        <p:xfrm>
          <a:off x="1422075" y="1125415"/>
          <a:ext cx="9499926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9963">
                  <a:extLst>
                    <a:ext uri="{9D8B030D-6E8A-4147-A177-3AD203B41FA5}">
                      <a16:colId xmlns:a16="http://schemas.microsoft.com/office/drawing/2014/main" val="3655286581"/>
                    </a:ext>
                  </a:extLst>
                </a:gridCol>
                <a:gridCol w="4749963">
                  <a:extLst>
                    <a:ext uri="{9D8B030D-6E8A-4147-A177-3AD203B41FA5}">
                      <a16:colId xmlns:a16="http://schemas.microsoft.com/office/drawing/2014/main" val="3954233139"/>
                    </a:ext>
                  </a:extLst>
                </a:gridCol>
              </a:tblGrid>
              <a:tr h="469998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585671"/>
                  </a:ext>
                </a:extLst>
              </a:tr>
              <a:tr h="469998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576187"/>
                  </a:ext>
                </a:extLst>
              </a:tr>
              <a:tr h="469998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O(k)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893914"/>
                  </a:ext>
                </a:extLst>
              </a:tr>
              <a:tr h="469998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Pop last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267719"/>
                  </a:ext>
                </a:extLst>
              </a:tr>
              <a:tr h="469998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Pop anywhere 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O(n) worst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01660"/>
                  </a:ext>
                </a:extLst>
              </a:tr>
              <a:tr h="469998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O(n) worst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838973"/>
                  </a:ext>
                </a:extLst>
              </a:tr>
              <a:tr h="469998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939564"/>
                  </a:ext>
                </a:extLst>
              </a:tr>
              <a:tr h="469998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O(k)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743421"/>
                  </a:ext>
                </a:extLst>
              </a:tr>
              <a:tr h="469998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168023"/>
                  </a:ext>
                </a:extLst>
              </a:tr>
              <a:tr h="469998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O(</a:t>
                      </a:r>
                      <a:r>
                        <a:rPr lang="en-US" sz="2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nlogn</a:t>
                      </a:r>
                      <a:r>
                        <a:rPr 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898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640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E44F-F772-8947-8940-03D78BBC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084" y="2166897"/>
            <a:ext cx="4868983" cy="2159570"/>
          </a:xfrm>
        </p:spPr>
        <p:txBody>
          <a:bodyPr>
            <a:normAutofit fontScale="90000"/>
          </a:bodyPr>
          <a:lstStyle/>
          <a:p>
            <a:r>
              <a:rPr lang="en-US" sz="16600" dirty="0"/>
              <a:t>Tuple</a:t>
            </a:r>
          </a:p>
        </p:txBody>
      </p:sp>
    </p:spTree>
    <p:extLst>
      <p:ext uri="{BB962C8B-B14F-4D97-AF65-F5344CB8AC3E}">
        <p14:creationId xmlns:p14="http://schemas.microsoft.com/office/powerpoint/2010/main" val="2856716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8339-5E3D-6540-901C-B0A56F90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D2ADC-D7E1-9944-91DB-8AD364D17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Immutable</a:t>
            </a:r>
          </a:p>
        </p:txBody>
      </p:sp>
    </p:spTree>
    <p:extLst>
      <p:ext uri="{BB962C8B-B14F-4D97-AF65-F5344CB8AC3E}">
        <p14:creationId xmlns:p14="http://schemas.microsoft.com/office/powerpoint/2010/main" val="2575720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7ED9-826C-BE49-93AE-E5447E57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137583"/>
            <a:ext cx="4080933" cy="963083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DAA0D4-AD63-564A-92B0-B007B29EF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283" y="864628"/>
            <a:ext cx="8681117" cy="592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97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AD7BBEEA-515E-534D-84F9-8C540238B487}"/>
              </a:ext>
            </a:extLst>
          </p:cNvPr>
          <p:cNvSpPr/>
          <p:nvPr/>
        </p:nvSpPr>
        <p:spPr>
          <a:xfrm>
            <a:off x="5401733" y="575733"/>
            <a:ext cx="6062134" cy="5689600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539734-5EED-524C-A308-CEC108596298}"/>
              </a:ext>
            </a:extLst>
          </p:cNvPr>
          <p:cNvSpPr txBox="1"/>
          <p:nvPr/>
        </p:nvSpPr>
        <p:spPr>
          <a:xfrm>
            <a:off x="364067" y="308001"/>
            <a:ext cx="47159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t1 = (”a”, “b”, “c”, “d”)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DCC505-E261-B048-AAAF-FF48C3413EE3}"/>
              </a:ext>
            </a:extLst>
          </p:cNvPr>
          <p:cNvSpPr/>
          <p:nvPr/>
        </p:nvSpPr>
        <p:spPr>
          <a:xfrm>
            <a:off x="2514600" y="6129866"/>
            <a:ext cx="723544" cy="57379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01EDB3-E5F1-DA40-9303-096D9E36F60E}"/>
              </a:ext>
            </a:extLst>
          </p:cNvPr>
          <p:cNvSpPr/>
          <p:nvPr/>
        </p:nvSpPr>
        <p:spPr>
          <a:xfrm>
            <a:off x="2514600" y="5586062"/>
            <a:ext cx="723544" cy="57379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9559F6-D1E6-1245-9B77-6476854BBC81}"/>
              </a:ext>
            </a:extLst>
          </p:cNvPr>
          <p:cNvSpPr/>
          <p:nvPr/>
        </p:nvSpPr>
        <p:spPr>
          <a:xfrm>
            <a:off x="2514600" y="5012270"/>
            <a:ext cx="723544" cy="57379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0D4E98-5A70-284E-A310-9244D72EA58D}"/>
              </a:ext>
            </a:extLst>
          </p:cNvPr>
          <p:cNvSpPr/>
          <p:nvPr/>
        </p:nvSpPr>
        <p:spPr>
          <a:xfrm>
            <a:off x="8156985" y="1879596"/>
            <a:ext cx="16241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/>
              <a:t>”c”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953841-DD41-7648-B977-0E2501F819F1}"/>
              </a:ext>
            </a:extLst>
          </p:cNvPr>
          <p:cNvSpPr/>
          <p:nvPr/>
        </p:nvSpPr>
        <p:spPr>
          <a:xfrm>
            <a:off x="7425266" y="972722"/>
            <a:ext cx="16914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/>
              <a:t>”d”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CE0BA5-77A0-8E49-A5B8-13A20D3DFE97}"/>
              </a:ext>
            </a:extLst>
          </p:cNvPr>
          <p:cNvSpPr/>
          <p:nvPr/>
        </p:nvSpPr>
        <p:spPr>
          <a:xfrm>
            <a:off x="6406942" y="4672629"/>
            <a:ext cx="16241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/>
              <a:t>”a”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F332DEB-5F91-2D46-AC23-56BFB44189F7}"/>
              </a:ext>
            </a:extLst>
          </p:cNvPr>
          <p:cNvSpPr/>
          <p:nvPr/>
        </p:nvSpPr>
        <p:spPr>
          <a:xfrm>
            <a:off x="8432800" y="3472300"/>
            <a:ext cx="170110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/>
              <a:t>”b”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767698-02D0-3544-8F4B-3BF23C92FA7D}"/>
              </a:ext>
            </a:extLst>
          </p:cNvPr>
          <p:cNvCxnSpPr>
            <a:cxnSpLocks/>
          </p:cNvCxnSpPr>
          <p:nvPr/>
        </p:nvCxnSpPr>
        <p:spPr>
          <a:xfrm flipV="1">
            <a:off x="3031067" y="5414431"/>
            <a:ext cx="3572933" cy="109643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935C171-01B4-0542-B878-0F25962554D1}"/>
              </a:ext>
            </a:extLst>
          </p:cNvPr>
          <p:cNvCxnSpPr>
            <a:cxnSpLocks/>
          </p:cNvCxnSpPr>
          <p:nvPr/>
        </p:nvCxnSpPr>
        <p:spPr>
          <a:xfrm flipV="1">
            <a:off x="3031067" y="4284133"/>
            <a:ext cx="5715000" cy="15888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9198F5-A831-7449-878E-CCACCEA1CEF2}"/>
              </a:ext>
            </a:extLst>
          </p:cNvPr>
          <p:cNvCxnSpPr>
            <a:cxnSpLocks/>
          </p:cNvCxnSpPr>
          <p:nvPr/>
        </p:nvCxnSpPr>
        <p:spPr>
          <a:xfrm flipV="1">
            <a:off x="3031067" y="2734734"/>
            <a:ext cx="5528733" cy="267969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5261C12-7A4D-AF43-BC37-5800EDBCD069}"/>
              </a:ext>
            </a:extLst>
          </p:cNvPr>
          <p:cNvSpPr/>
          <p:nvPr/>
        </p:nvSpPr>
        <p:spPr>
          <a:xfrm>
            <a:off x="2514600" y="4450565"/>
            <a:ext cx="723544" cy="57379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465693-DF27-3D49-A647-8F4E35AAD0A0}"/>
              </a:ext>
            </a:extLst>
          </p:cNvPr>
          <p:cNvCxnSpPr>
            <a:cxnSpLocks/>
          </p:cNvCxnSpPr>
          <p:nvPr/>
        </p:nvCxnSpPr>
        <p:spPr>
          <a:xfrm flipV="1">
            <a:off x="3031067" y="1977270"/>
            <a:ext cx="4760059" cy="282123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067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460" y="190651"/>
            <a:ext cx="6709016" cy="953729"/>
          </a:xfrm>
        </p:spPr>
        <p:txBody>
          <a:bodyPr>
            <a:norm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459" y="1608649"/>
            <a:ext cx="6241311" cy="364527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Image Processing and Acquisition using Python by Ravi Chityala and Sridevi Pudipeddi</a:t>
            </a:r>
          </a:p>
          <a:p>
            <a:r>
              <a:rPr lang="en-US" sz="2800" dirty="0">
                <a:solidFill>
                  <a:schemeClr val="tx1"/>
                </a:solidFill>
              </a:rPr>
              <a:t>Published by CRC Press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437" y="67541"/>
            <a:ext cx="4351619" cy="672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86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5353-3D4C-1F42-A4EE-374D72C8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3E283-8911-5F46-8109-5B3B7F242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616" y="1125415"/>
            <a:ext cx="10846451" cy="554186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To reduce memory fragmentation and for performance, Python </a:t>
            </a:r>
            <a:r>
              <a:rPr lang="en-US" sz="2800" b="1" dirty="0">
                <a:solidFill>
                  <a:schemeClr val="tx1"/>
                </a:solidFill>
              </a:rPr>
              <a:t>tuples are reused </a:t>
            </a:r>
            <a:r>
              <a:rPr lang="en-US" sz="2800" dirty="0">
                <a:solidFill>
                  <a:schemeClr val="tx1"/>
                </a:solidFill>
              </a:rPr>
              <a:t>(i.e.,) the memory id of the previously cleared tuples of the same size is used for a new tuple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3FDAED-D4B6-4045-8092-D80AABAF7490}"/>
              </a:ext>
            </a:extLst>
          </p:cNvPr>
          <p:cNvSpPr/>
          <p:nvPr/>
        </p:nvSpPr>
        <p:spPr>
          <a:xfrm>
            <a:off x="6595534" y="2142965"/>
            <a:ext cx="25315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t1 = (3, 4, 67)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print(id(t1))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t1 = 6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t2 = (1, 2, 423)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print(id(t2))</a:t>
            </a:r>
          </a:p>
          <a:p>
            <a:endParaRPr lang="en-US" sz="3200" dirty="0"/>
          </a:p>
          <a:p>
            <a:r>
              <a:rPr lang="en-US" sz="3200" dirty="0"/>
              <a:t>4590801976 4590801976</a:t>
            </a:r>
          </a:p>
        </p:txBody>
      </p:sp>
    </p:spTree>
    <p:extLst>
      <p:ext uri="{BB962C8B-B14F-4D97-AF65-F5344CB8AC3E}">
        <p14:creationId xmlns:p14="http://schemas.microsoft.com/office/powerpoint/2010/main" val="3499051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5353-3D4C-1F42-A4EE-374D72C8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3E283-8911-5F46-8109-5B3B7F242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616" y="1345223"/>
            <a:ext cx="10846451" cy="53220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They are not over-allocated as they are not resizable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04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Use the appropriate data structure for the appropriate purpose.</a:t>
            </a:r>
          </a:p>
          <a:p>
            <a:r>
              <a:rPr lang="en-US" sz="3600" dirty="0">
                <a:solidFill>
                  <a:schemeClr val="tx1"/>
                </a:solidFill>
              </a:rPr>
              <a:t>Returning collection from function, use a tuple.</a:t>
            </a:r>
          </a:p>
          <a:p>
            <a:r>
              <a:rPr lang="en-US" sz="3600" dirty="0">
                <a:solidFill>
                  <a:schemeClr val="tx1"/>
                </a:solidFill>
              </a:rPr>
              <a:t>Lists are more complex to implement and hence need 3000+ lines of code while tuple needs only 1000 lines of code.</a:t>
            </a:r>
          </a:p>
        </p:txBody>
      </p:sp>
    </p:spTree>
    <p:extLst>
      <p:ext uri="{BB962C8B-B14F-4D97-AF65-F5344CB8AC3E}">
        <p14:creationId xmlns:p14="http://schemas.microsoft.com/office/powerpoint/2010/main" val="1110574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907" y="431231"/>
            <a:ext cx="7722249" cy="1702368"/>
          </a:xfrm>
        </p:spPr>
        <p:txBody>
          <a:bodyPr>
            <a:normAutofit/>
          </a:bodyPr>
          <a:lstStyle/>
          <a:p>
            <a:r>
              <a:rPr lang="en-US" sz="11500" dirty="0"/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64097-37BA-2644-AE11-5F2419AAFCAA}"/>
              </a:ext>
            </a:extLst>
          </p:cNvPr>
          <p:cNvSpPr txBox="1"/>
          <p:nvPr/>
        </p:nvSpPr>
        <p:spPr>
          <a:xfrm>
            <a:off x="4978399" y="2438400"/>
            <a:ext cx="457529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/in/</a:t>
            </a:r>
            <a:r>
              <a:rPr lang="en-US" sz="8000" dirty="0" err="1"/>
              <a:t>chityala</a:t>
            </a:r>
            <a:endParaRPr lang="en-US" sz="8000" dirty="0"/>
          </a:p>
          <a:p>
            <a:endParaRPr lang="en-US" sz="8000" dirty="0"/>
          </a:p>
          <a:p>
            <a:r>
              <a:rPr lang="en-US" sz="8000" dirty="0"/>
              <a:t>@</a:t>
            </a:r>
            <a:r>
              <a:rPr lang="en-US" sz="8000" dirty="0" err="1"/>
              <a:t>chityala</a:t>
            </a:r>
            <a:endParaRPr lang="en-US" sz="8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860D4B-C84E-294A-89D8-810D68F7AF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12" t="21614" r="17687" b="19532"/>
          <a:stretch/>
        </p:blipFill>
        <p:spPr>
          <a:xfrm>
            <a:off x="2904420" y="2133599"/>
            <a:ext cx="2015774" cy="1913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05C469-855C-7B4D-ADC4-FE5AB6A17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039" y="4514493"/>
            <a:ext cx="2014360" cy="201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04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597" y="418122"/>
            <a:ext cx="11060722" cy="795784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7587E9-AF4C-4E4F-99B7-DC4C2E9F158B}"/>
              </a:ext>
            </a:extLst>
          </p:cNvPr>
          <p:cNvSpPr txBox="1">
            <a:spLocks/>
          </p:cNvSpPr>
          <p:nvPr/>
        </p:nvSpPr>
        <p:spPr>
          <a:xfrm>
            <a:off x="439616" y="1099038"/>
            <a:ext cx="11072446" cy="49383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hlinkClick r:id="rId2"/>
              </a:rPr>
              <a:t>https://github.com/python/cpython/blob/master/Objects/listobject.c</a:t>
            </a:r>
            <a:endParaRPr lang="en-US" sz="3600" dirty="0"/>
          </a:p>
          <a:p>
            <a:r>
              <a:rPr lang="en-US" sz="3600" dirty="0">
                <a:hlinkClick r:id="rId3"/>
              </a:rPr>
              <a:t>https://github.com/python/cpython/blob/master/Objects/tupleobject.c</a:t>
            </a:r>
            <a:endParaRPr lang="en-US" sz="3600" dirty="0"/>
          </a:p>
          <a:p>
            <a:r>
              <a:rPr lang="en-US" sz="3600" dirty="0">
                <a:hlinkClick r:id="rId4"/>
              </a:rPr>
              <a:t>https://wiki.python.org/moin/TimeComplexity</a:t>
            </a:r>
            <a:endParaRPr lang="en-US" sz="3600" dirty="0"/>
          </a:p>
          <a:p>
            <a:r>
              <a:rPr lang="en-US" sz="3600" dirty="0">
                <a:hlinkClick r:id="rId5"/>
              </a:rPr>
              <a:t>https://stackoverflow.com/questions/68630/are-tuples-more-efficient-than-lists-in-python/22140115#22140115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8594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3174" y="977108"/>
            <a:ext cx="10082850" cy="17063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85012" y="3233150"/>
            <a:ext cx="102423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/>
              <a:t>Python for programmers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Deep Learning and Artificial Intelligence with </a:t>
            </a:r>
            <a:r>
              <a:rPr lang="en-US" sz="4000" dirty="0" err="1"/>
              <a:t>TensorFlow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1142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105103"/>
            <a:ext cx="10353761" cy="1326321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139" y="993226"/>
            <a:ext cx="10140093" cy="5277696"/>
          </a:xfrm>
        </p:spPr>
        <p:txBody>
          <a:bodyPr>
            <a:normAutofit fontScale="92500" lnSpcReduction="2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List </a:t>
            </a:r>
          </a:p>
          <a:p>
            <a:pPr lvl="1"/>
            <a:r>
              <a:rPr lang="en-US" sz="4400" dirty="0">
                <a:solidFill>
                  <a:schemeClr val="tx1"/>
                </a:solidFill>
              </a:rPr>
              <a:t> Examples</a:t>
            </a:r>
          </a:p>
          <a:p>
            <a:pPr lvl="1"/>
            <a:r>
              <a:rPr lang="en-US" sz="4400" dirty="0">
                <a:solidFill>
                  <a:schemeClr val="tx1"/>
                </a:solidFill>
              </a:rPr>
              <a:t> Construction</a:t>
            </a:r>
          </a:p>
          <a:p>
            <a:pPr lvl="1"/>
            <a:r>
              <a:rPr lang="en-US" sz="4400" dirty="0">
                <a:solidFill>
                  <a:schemeClr val="tx1"/>
                </a:solidFill>
              </a:rPr>
              <a:t> Performance</a:t>
            </a:r>
          </a:p>
          <a:p>
            <a:r>
              <a:rPr lang="en-US" sz="4400" dirty="0">
                <a:solidFill>
                  <a:schemeClr val="tx1"/>
                </a:solidFill>
              </a:rPr>
              <a:t>Tuple</a:t>
            </a:r>
          </a:p>
          <a:p>
            <a:pPr lvl="1"/>
            <a:r>
              <a:rPr lang="en-US" sz="4400" dirty="0">
                <a:solidFill>
                  <a:schemeClr val="tx1"/>
                </a:solidFill>
              </a:rPr>
              <a:t> Examples</a:t>
            </a:r>
          </a:p>
          <a:p>
            <a:pPr lvl="1"/>
            <a:r>
              <a:rPr lang="en-US" sz="4400" dirty="0">
                <a:solidFill>
                  <a:schemeClr val="tx1"/>
                </a:solidFill>
              </a:rPr>
              <a:t> Construction</a:t>
            </a:r>
          </a:p>
          <a:p>
            <a:pPr lvl="1"/>
            <a:r>
              <a:rPr lang="en-US" sz="4400" dirty="0">
                <a:solidFill>
                  <a:schemeClr val="tx1"/>
                </a:solidFill>
              </a:rPr>
              <a:t> Performance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9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990662-8954-A848-8AE8-B2DAE1C88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284" y="2387030"/>
            <a:ext cx="6816317" cy="2159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6600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10963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8339-5E3D-6540-901C-B0A56F90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D2ADC-D7E1-9944-91DB-8AD364D17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Mutable</a:t>
            </a:r>
          </a:p>
          <a:p>
            <a:r>
              <a:rPr lang="en-US" sz="4000" dirty="0">
                <a:solidFill>
                  <a:schemeClr val="tx1"/>
                </a:solidFill>
              </a:rPr>
              <a:t>Expandable</a:t>
            </a:r>
          </a:p>
          <a:p>
            <a:r>
              <a:rPr lang="en-US" sz="4000" dirty="0">
                <a:solidFill>
                  <a:schemeClr val="tx1"/>
                </a:solidFill>
              </a:rPr>
              <a:t>Sortable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6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7185-5DB0-6849-A66C-3B07D05DC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16" y="329631"/>
            <a:ext cx="3116384" cy="2498236"/>
          </a:xfrm>
        </p:spPr>
        <p:txBody>
          <a:bodyPr>
            <a:normAutofit/>
          </a:bodyPr>
          <a:lstStyle/>
          <a:p>
            <a:r>
              <a:rPr lang="en-US" dirty="0"/>
              <a:t>examples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BFE26E-9609-D24C-9A73-655CAC833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00" y="1015999"/>
            <a:ext cx="9715333" cy="56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8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7185-5DB0-6849-A66C-3B07D05DC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66" y="329631"/>
            <a:ext cx="3739567" cy="1600769"/>
          </a:xfrm>
        </p:spPr>
        <p:txBody>
          <a:bodyPr>
            <a:normAutofit/>
          </a:bodyPr>
          <a:lstStyle/>
          <a:p>
            <a:r>
              <a:rPr lang="en-US" dirty="0"/>
              <a:t>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18FCB1-3C0E-084E-BFA3-0B386B6F8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044" y="1045349"/>
            <a:ext cx="9269717" cy="57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03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AD7BBEEA-515E-534D-84F9-8C540238B487}"/>
              </a:ext>
            </a:extLst>
          </p:cNvPr>
          <p:cNvSpPr/>
          <p:nvPr/>
        </p:nvSpPr>
        <p:spPr>
          <a:xfrm>
            <a:off x="5401733" y="575733"/>
            <a:ext cx="6062134" cy="5689600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539734-5EED-524C-A308-CEC108596298}"/>
              </a:ext>
            </a:extLst>
          </p:cNvPr>
          <p:cNvSpPr txBox="1"/>
          <p:nvPr/>
        </p:nvSpPr>
        <p:spPr>
          <a:xfrm>
            <a:off x="364067" y="308001"/>
            <a:ext cx="55062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mylist</a:t>
            </a:r>
            <a:r>
              <a:rPr lang="en-US" sz="4000" dirty="0"/>
              <a:t> = [”a”, “b”, “c”, “d”]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DCC505-E261-B048-AAAF-FF48C3413EE3}"/>
              </a:ext>
            </a:extLst>
          </p:cNvPr>
          <p:cNvSpPr/>
          <p:nvPr/>
        </p:nvSpPr>
        <p:spPr>
          <a:xfrm>
            <a:off x="2514600" y="6129866"/>
            <a:ext cx="723544" cy="57379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01EDB3-E5F1-DA40-9303-096D9E36F60E}"/>
              </a:ext>
            </a:extLst>
          </p:cNvPr>
          <p:cNvSpPr/>
          <p:nvPr/>
        </p:nvSpPr>
        <p:spPr>
          <a:xfrm>
            <a:off x="2514600" y="5586062"/>
            <a:ext cx="723544" cy="57379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9559F6-D1E6-1245-9B77-6476854BBC81}"/>
              </a:ext>
            </a:extLst>
          </p:cNvPr>
          <p:cNvSpPr/>
          <p:nvPr/>
        </p:nvSpPr>
        <p:spPr>
          <a:xfrm>
            <a:off x="2514600" y="5012270"/>
            <a:ext cx="723544" cy="57379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0D4E98-5A70-284E-A310-9244D72EA58D}"/>
              </a:ext>
            </a:extLst>
          </p:cNvPr>
          <p:cNvSpPr/>
          <p:nvPr/>
        </p:nvSpPr>
        <p:spPr>
          <a:xfrm>
            <a:off x="8156985" y="1879596"/>
            <a:ext cx="16241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/>
              <a:t>”c”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953841-DD41-7648-B977-0E2501F819F1}"/>
              </a:ext>
            </a:extLst>
          </p:cNvPr>
          <p:cNvSpPr/>
          <p:nvPr/>
        </p:nvSpPr>
        <p:spPr>
          <a:xfrm>
            <a:off x="7425266" y="972722"/>
            <a:ext cx="16914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/>
              <a:t>”d”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CE0BA5-77A0-8E49-A5B8-13A20D3DFE97}"/>
              </a:ext>
            </a:extLst>
          </p:cNvPr>
          <p:cNvSpPr/>
          <p:nvPr/>
        </p:nvSpPr>
        <p:spPr>
          <a:xfrm>
            <a:off x="6406942" y="4672629"/>
            <a:ext cx="16241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/>
              <a:t>”a”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F332DEB-5F91-2D46-AC23-56BFB44189F7}"/>
              </a:ext>
            </a:extLst>
          </p:cNvPr>
          <p:cNvSpPr/>
          <p:nvPr/>
        </p:nvSpPr>
        <p:spPr>
          <a:xfrm>
            <a:off x="8432800" y="3472300"/>
            <a:ext cx="170110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/>
              <a:t>”b”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767698-02D0-3544-8F4B-3BF23C92FA7D}"/>
              </a:ext>
            </a:extLst>
          </p:cNvPr>
          <p:cNvCxnSpPr>
            <a:cxnSpLocks/>
          </p:cNvCxnSpPr>
          <p:nvPr/>
        </p:nvCxnSpPr>
        <p:spPr>
          <a:xfrm flipV="1">
            <a:off x="3031067" y="5414431"/>
            <a:ext cx="3572933" cy="109643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935C171-01B4-0542-B878-0F25962554D1}"/>
              </a:ext>
            </a:extLst>
          </p:cNvPr>
          <p:cNvCxnSpPr>
            <a:cxnSpLocks/>
          </p:cNvCxnSpPr>
          <p:nvPr/>
        </p:nvCxnSpPr>
        <p:spPr>
          <a:xfrm flipV="1">
            <a:off x="3031067" y="4284133"/>
            <a:ext cx="5715000" cy="15888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9198F5-A831-7449-878E-CCACCEA1CEF2}"/>
              </a:ext>
            </a:extLst>
          </p:cNvPr>
          <p:cNvCxnSpPr>
            <a:cxnSpLocks/>
          </p:cNvCxnSpPr>
          <p:nvPr/>
        </p:nvCxnSpPr>
        <p:spPr>
          <a:xfrm flipV="1">
            <a:off x="3031067" y="2734734"/>
            <a:ext cx="5528733" cy="267969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5261C12-7A4D-AF43-BC37-5800EDBCD069}"/>
              </a:ext>
            </a:extLst>
          </p:cNvPr>
          <p:cNvSpPr/>
          <p:nvPr/>
        </p:nvSpPr>
        <p:spPr>
          <a:xfrm>
            <a:off x="2514600" y="4450565"/>
            <a:ext cx="723544" cy="57379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465693-DF27-3D49-A647-8F4E35AAD0A0}"/>
              </a:ext>
            </a:extLst>
          </p:cNvPr>
          <p:cNvCxnSpPr>
            <a:cxnSpLocks/>
          </p:cNvCxnSpPr>
          <p:nvPr/>
        </p:nvCxnSpPr>
        <p:spPr>
          <a:xfrm flipV="1">
            <a:off x="3031067" y="1977270"/>
            <a:ext cx="4760059" cy="282123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29582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{ECF165B1-20B0-8849-9A14-6EF61616EF12}tf10001071</Template>
  <TotalTime>3049</TotalTime>
  <Words>522</Words>
  <Application>Microsoft Macintosh PowerPoint</Application>
  <PresentationFormat>Widescreen</PresentationFormat>
  <Paragraphs>159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Gill Sans MT</vt:lpstr>
      <vt:lpstr>Impact</vt:lpstr>
      <vt:lpstr>Badge</vt:lpstr>
      <vt:lpstr>Why you need to know the internals of list and tuple?</vt:lpstr>
      <vt:lpstr>Book</vt:lpstr>
      <vt:lpstr>PowerPoint Presentation</vt:lpstr>
      <vt:lpstr>Content</vt:lpstr>
      <vt:lpstr>list</vt:lpstr>
      <vt:lpstr>List characteristics</vt:lpstr>
      <vt:lpstr>examples</vt:lpstr>
      <vt:lpstr>examples</vt:lpstr>
      <vt:lpstr>PowerPoint Presentation</vt:lpstr>
      <vt:lpstr>PowerPoint Presentation</vt:lpstr>
      <vt:lpstr>List details</vt:lpstr>
      <vt:lpstr>PowerPoint Presentation</vt:lpstr>
      <vt:lpstr>PowerPoint Presentation</vt:lpstr>
      <vt:lpstr>PowerPoint Presentation</vt:lpstr>
      <vt:lpstr>Big-o for a list</vt:lpstr>
      <vt:lpstr>Tuple</vt:lpstr>
      <vt:lpstr>tuple characteristics</vt:lpstr>
      <vt:lpstr>Examples</vt:lpstr>
      <vt:lpstr>PowerPoint Presentation</vt:lpstr>
      <vt:lpstr>Tuple characteristics</vt:lpstr>
      <vt:lpstr>Tuple characteristics</vt:lpstr>
      <vt:lpstr>conclusion</vt:lpstr>
      <vt:lpstr>Thank you</vt:lpstr>
      <vt:lpstr>References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using Python</dc:title>
  <dc:creator>Chityala, Ravi</dc:creator>
  <cp:lastModifiedBy>Ravi Chityala</cp:lastModifiedBy>
  <cp:revision>547</cp:revision>
  <cp:lastPrinted>2015-09-08T17:47:13Z</cp:lastPrinted>
  <dcterms:created xsi:type="dcterms:W3CDTF">2015-08-24T18:00:54Z</dcterms:created>
  <dcterms:modified xsi:type="dcterms:W3CDTF">2018-08-18T23:46:17Z</dcterms:modified>
</cp:coreProperties>
</file>