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Open Sans" panose="020B0606030504020204" pitchFamily="3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5" d="100"/>
          <a:sy n="135" d="100"/>
        </p:scale>
        <p:origin x="20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ofd27\Desktop\Udacity\1st%20slide.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ofd27\Desktop\Udacity\question%202.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ofd27\Desktop\Udacity\third_question.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ofd27\Downloads\results.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1278215223097111E-2"/>
          <c:y val="0.19949074074074077"/>
          <c:w val="0.87753018372703417"/>
          <c:h val="0.72088764946048411"/>
        </c:manualLayout>
      </c:layout>
      <c:barChart>
        <c:barDir val="col"/>
        <c:grouping val="clustered"/>
        <c:varyColors val="0"/>
        <c:ser>
          <c:idx val="0"/>
          <c:order val="0"/>
          <c:tx>
            <c:strRef>
              <c:f>'1st slide'!$B$1</c:f>
              <c:strCache>
                <c:ptCount val="1"/>
                <c:pt idx="0">
                  <c:v>rental_count</c:v>
                </c:pt>
              </c:strCache>
            </c:strRef>
          </c:tx>
          <c:spPr>
            <a:solidFill>
              <a:schemeClr val="accent1"/>
            </a:solidFill>
            <a:ln>
              <a:noFill/>
            </a:ln>
            <a:effectLst/>
          </c:spPr>
          <c:invertIfNegative val="0"/>
          <c:cat>
            <c:strRef>
              <c:f>'1st slide'!$A$2:$A$7</c:f>
              <c:strCache>
                <c:ptCount val="6"/>
                <c:pt idx="0">
                  <c:v>Music</c:v>
                </c:pt>
                <c:pt idx="1">
                  <c:v>Classics</c:v>
                </c:pt>
                <c:pt idx="2">
                  <c:v>Comedy</c:v>
                </c:pt>
                <c:pt idx="3">
                  <c:v>Children</c:v>
                </c:pt>
                <c:pt idx="4">
                  <c:v>Family</c:v>
                </c:pt>
                <c:pt idx="5">
                  <c:v>Animation</c:v>
                </c:pt>
              </c:strCache>
            </c:strRef>
          </c:cat>
          <c:val>
            <c:numRef>
              <c:f>'1st slide'!$B$2:$B$7</c:f>
              <c:numCache>
                <c:formatCode>General</c:formatCode>
                <c:ptCount val="6"/>
                <c:pt idx="0">
                  <c:v>830</c:v>
                </c:pt>
                <c:pt idx="1">
                  <c:v>939</c:v>
                </c:pt>
                <c:pt idx="2">
                  <c:v>941</c:v>
                </c:pt>
                <c:pt idx="3">
                  <c:v>945</c:v>
                </c:pt>
                <c:pt idx="4">
                  <c:v>1096</c:v>
                </c:pt>
                <c:pt idx="5">
                  <c:v>1166</c:v>
                </c:pt>
              </c:numCache>
            </c:numRef>
          </c:val>
          <c:extLst>
            <c:ext xmlns:c16="http://schemas.microsoft.com/office/drawing/2014/chart" uri="{C3380CC4-5D6E-409C-BE32-E72D297353CC}">
              <c16:uniqueId val="{00000000-D1C2-49C6-84CC-14819EB787C9}"/>
            </c:ext>
          </c:extLst>
        </c:ser>
        <c:dLbls>
          <c:showLegendKey val="0"/>
          <c:showVal val="0"/>
          <c:showCatName val="0"/>
          <c:showSerName val="0"/>
          <c:showPercent val="0"/>
          <c:showBubbleSize val="0"/>
        </c:dLbls>
        <c:gapWidth val="219"/>
        <c:overlap val="-27"/>
        <c:axId val="10375087"/>
        <c:axId val="10377583"/>
      </c:barChart>
      <c:catAx>
        <c:axId val="103750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77583"/>
        <c:crosses val="autoZero"/>
        <c:auto val="1"/>
        <c:lblAlgn val="ctr"/>
        <c:lblOffset val="100"/>
        <c:noMultiLvlLbl val="0"/>
      </c:catAx>
      <c:valAx>
        <c:axId val="103775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750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[question 2.csv]Sheet1!PivotTable21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Sum of </a:t>
            </a:r>
            <a:r>
              <a:rPr lang="en-US" dirty="0" err="1"/>
              <a:t>standard_quartile</a:t>
            </a:r>
            <a:r>
              <a:rPr lang="en-US" dirty="0"/>
              <a:t> </a:t>
            </a:r>
          </a:p>
        </c:rich>
      </c:tx>
      <c:layout>
        <c:manualLayout>
          <c:xMode val="edge"/>
          <c:yMode val="edge"/>
          <c:x val="0.15582633420822398"/>
          <c:y val="0.1100904053659959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9247594050743664E-2"/>
          <c:y val="0.29147929425488478"/>
          <c:w val="0.89019685039370078"/>
          <c:h val="0.55121609798775151"/>
        </c:manualLayout>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cat>
            <c:strRef>
              <c:f>Sheet1!$A$4:$A$9</c:f>
              <c:strCache>
                <c:ptCount val="6"/>
                <c:pt idx="0">
                  <c:v>Animation</c:v>
                </c:pt>
                <c:pt idx="1">
                  <c:v>Children</c:v>
                </c:pt>
                <c:pt idx="2">
                  <c:v>Classics</c:v>
                </c:pt>
                <c:pt idx="3">
                  <c:v>Comedy</c:v>
                </c:pt>
                <c:pt idx="4">
                  <c:v>Family</c:v>
                </c:pt>
                <c:pt idx="5">
                  <c:v>Music</c:v>
                </c:pt>
              </c:strCache>
            </c:strRef>
          </c:cat>
          <c:val>
            <c:numRef>
              <c:f>Sheet1!$B$4:$B$9</c:f>
              <c:numCache>
                <c:formatCode>General</c:formatCode>
                <c:ptCount val="6"/>
                <c:pt idx="0">
                  <c:v>159</c:v>
                </c:pt>
                <c:pt idx="1">
                  <c:v>148</c:v>
                </c:pt>
                <c:pt idx="2">
                  <c:v>144</c:v>
                </c:pt>
                <c:pt idx="3">
                  <c:v>138</c:v>
                </c:pt>
                <c:pt idx="4">
                  <c:v>177</c:v>
                </c:pt>
                <c:pt idx="5">
                  <c:v>135</c:v>
                </c:pt>
              </c:numCache>
            </c:numRef>
          </c:val>
          <c:extLst>
            <c:ext xmlns:c16="http://schemas.microsoft.com/office/drawing/2014/chart" uri="{C3380CC4-5D6E-409C-BE32-E72D297353CC}">
              <c16:uniqueId val="{00000000-BB10-4192-8348-DCE261FE20AA}"/>
            </c:ext>
          </c:extLst>
        </c:ser>
        <c:dLbls>
          <c:showLegendKey val="0"/>
          <c:showVal val="0"/>
          <c:showCatName val="0"/>
          <c:showSerName val="0"/>
          <c:showPercent val="0"/>
          <c:showBubbleSize val="0"/>
        </c:dLbls>
        <c:gapWidth val="219"/>
        <c:overlap val="-27"/>
        <c:axId val="1052270623"/>
        <c:axId val="1052270207"/>
      </c:barChart>
      <c:catAx>
        <c:axId val="1052270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2270207"/>
        <c:crosses val="autoZero"/>
        <c:auto val="1"/>
        <c:lblAlgn val="ctr"/>
        <c:lblOffset val="100"/>
        <c:noMultiLvlLbl val="0"/>
      </c:catAx>
      <c:valAx>
        <c:axId val="10522702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227062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4410411198600175"/>
          <c:y val="2.314814814814814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tx>
            <c:strRef>
              <c:f>third_question!$C$1</c:f>
              <c:strCache>
                <c:ptCount val="1"/>
                <c:pt idx="0">
                  <c:v>count</c:v>
                </c:pt>
              </c:strCache>
            </c:strRef>
          </c:tx>
          <c:spPr>
            <a:solidFill>
              <a:schemeClr val="accent1"/>
            </a:solidFill>
            <a:ln>
              <a:noFill/>
            </a:ln>
            <a:effectLst/>
          </c:spPr>
          <c:invertIfNegative val="0"/>
          <c:cat>
            <c:strRef>
              <c:f>(third_question!$A$5,third_question!$A$9,third_question!$A$13,third_question!$A$17,third_question!$A$21,third_question!$A$25)</c:f>
              <c:strCache>
                <c:ptCount val="6"/>
                <c:pt idx="0">
                  <c:v>Animation</c:v>
                </c:pt>
                <c:pt idx="1">
                  <c:v>Children</c:v>
                </c:pt>
                <c:pt idx="2">
                  <c:v>Classics</c:v>
                </c:pt>
                <c:pt idx="3">
                  <c:v>Comedy</c:v>
                </c:pt>
                <c:pt idx="4">
                  <c:v>Family</c:v>
                </c:pt>
                <c:pt idx="5">
                  <c:v>Music</c:v>
                </c:pt>
              </c:strCache>
              <c:extLst/>
            </c:strRef>
          </c:cat>
          <c:val>
            <c:numRef>
              <c:f>(third_question!$C$5,third_question!$C$9,third_question!$C$13,third_question!$C$17,third_question!$C$21,third_question!$C$25)</c:f>
              <c:numCache>
                <c:formatCode>General</c:formatCode>
                <c:ptCount val="6"/>
                <c:pt idx="0">
                  <c:v>17</c:v>
                </c:pt>
                <c:pt idx="1">
                  <c:v>14</c:v>
                </c:pt>
                <c:pt idx="2">
                  <c:v>16</c:v>
                </c:pt>
                <c:pt idx="3">
                  <c:v>13</c:v>
                </c:pt>
                <c:pt idx="4">
                  <c:v>17</c:v>
                </c:pt>
                <c:pt idx="5">
                  <c:v>13</c:v>
                </c:pt>
              </c:numCache>
              <c:extLst/>
            </c:numRef>
          </c:val>
          <c:extLst>
            <c:ext xmlns:c16="http://schemas.microsoft.com/office/drawing/2014/chart" uri="{C3380CC4-5D6E-409C-BE32-E72D297353CC}">
              <c16:uniqueId val="{00000000-B247-4562-92BB-58A03EB3C2F8}"/>
            </c:ext>
          </c:extLst>
        </c:ser>
        <c:dLbls>
          <c:showLegendKey val="0"/>
          <c:showVal val="0"/>
          <c:showCatName val="0"/>
          <c:showSerName val="0"/>
          <c:showPercent val="0"/>
          <c:showBubbleSize val="0"/>
        </c:dLbls>
        <c:gapWidth val="219"/>
        <c:overlap val="-27"/>
        <c:axId val="1155871167"/>
        <c:axId val="1155872415"/>
        <c:extLst>
          <c:ext xmlns:c15="http://schemas.microsoft.com/office/drawing/2012/chart" uri="{02D57815-91ED-43cb-92C2-25804820EDAC}">
            <c15:filteredBarSeries>
              <c15:ser>
                <c:idx val="0"/>
                <c:order val="0"/>
                <c:tx>
                  <c:strRef>
                    <c:extLst>
                      <c:ext uri="{02D57815-91ED-43cb-92C2-25804820EDAC}">
                        <c15:formulaRef>
                          <c15:sqref>third_question!$B$1</c15:sqref>
                        </c15:formulaRef>
                      </c:ext>
                    </c:extLst>
                    <c:strCache>
                      <c:ptCount val="1"/>
                      <c:pt idx="0">
                        <c:v>rental_duration</c:v>
                      </c:pt>
                    </c:strCache>
                  </c:strRef>
                </c:tx>
                <c:spPr>
                  <a:solidFill>
                    <a:schemeClr val="accent1"/>
                  </a:solidFill>
                  <a:ln>
                    <a:noFill/>
                  </a:ln>
                  <a:effectLst/>
                </c:spPr>
                <c:invertIfNegative val="0"/>
                <c:cat>
                  <c:strRef>
                    <c:extLst>
                      <c:ext uri="{02D57815-91ED-43cb-92C2-25804820EDAC}">
                        <c15:formulaRef>
                          <c15:sqref>(third_question!$A$5,third_question!$A$9,third_question!$A$13,third_question!$A$17,third_question!$A$21,third_question!$A$25)</c15:sqref>
                        </c15:formulaRef>
                      </c:ext>
                    </c:extLst>
                    <c:strCache>
                      <c:ptCount val="6"/>
                      <c:pt idx="0">
                        <c:v>Animation</c:v>
                      </c:pt>
                      <c:pt idx="1">
                        <c:v>Children</c:v>
                      </c:pt>
                      <c:pt idx="2">
                        <c:v>Classics</c:v>
                      </c:pt>
                      <c:pt idx="3">
                        <c:v>Comedy</c:v>
                      </c:pt>
                      <c:pt idx="4">
                        <c:v>Family</c:v>
                      </c:pt>
                      <c:pt idx="5">
                        <c:v>Music</c:v>
                      </c:pt>
                    </c:strCache>
                  </c:strRef>
                </c:cat>
                <c:val>
                  <c:numRef>
                    <c:extLst>
                      <c:ext uri="{02D57815-91ED-43cb-92C2-25804820EDAC}">
                        <c15:formulaRef>
                          <c15:sqref>(third_question!$B$5,third_question!$B$9,third_question!$B$13,third_question!$B$17,third_question!$B$21,third_question!$B$25)</c15:sqref>
                        </c15:formulaRef>
                      </c:ext>
                    </c:extLst>
                    <c:numCache>
                      <c:formatCode>General</c:formatCode>
                      <c:ptCount val="6"/>
                      <c:pt idx="0">
                        <c:v>4</c:v>
                      </c:pt>
                      <c:pt idx="1">
                        <c:v>4</c:v>
                      </c:pt>
                      <c:pt idx="2">
                        <c:v>4</c:v>
                      </c:pt>
                      <c:pt idx="3">
                        <c:v>4</c:v>
                      </c:pt>
                      <c:pt idx="4">
                        <c:v>4</c:v>
                      </c:pt>
                      <c:pt idx="5">
                        <c:v>4</c:v>
                      </c:pt>
                    </c:numCache>
                  </c:numRef>
                </c:val>
                <c:extLst>
                  <c:ext xmlns:c16="http://schemas.microsoft.com/office/drawing/2014/chart" uri="{C3380CC4-5D6E-409C-BE32-E72D297353CC}">
                    <c16:uniqueId val="{00000001-B247-4562-92BB-58A03EB3C2F8}"/>
                  </c:ext>
                </c:extLst>
              </c15:ser>
            </c15:filteredBarSeries>
          </c:ext>
        </c:extLst>
      </c:barChart>
      <c:catAx>
        <c:axId val="11558711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5872415"/>
        <c:crosses val="autoZero"/>
        <c:auto val="1"/>
        <c:lblAlgn val="ctr"/>
        <c:lblOffset val="100"/>
        <c:noMultiLvlLbl val="0"/>
      </c:catAx>
      <c:valAx>
        <c:axId val="11558724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58711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stores</a:t>
            </a:r>
          </a:p>
        </c:rich>
      </c:tx>
      <c:layout>
        <c:manualLayout>
          <c:xMode val="edge"/>
          <c:yMode val="edge"/>
          <c:x val="0.39319083798693027"/>
          <c:y val="9.2592592592592587E-3"/>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results!$C$1</c:f>
              <c:strCache>
                <c:ptCount val="1"/>
                <c:pt idx="0">
                  <c:v>store_id</c:v>
                </c:pt>
              </c:strCache>
            </c:strRef>
          </c:tx>
          <c:spPr>
            <a:solidFill>
              <a:schemeClr val="accent6">
                <a:lumMod val="5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results!$A$2:$B$11</c:f>
              <c:multiLvlStrCache>
                <c:ptCount val="10"/>
                <c:lvl>
                  <c:pt idx="0">
                    <c:v>2005</c:v>
                  </c:pt>
                  <c:pt idx="1">
                    <c:v>2005</c:v>
                  </c:pt>
                  <c:pt idx="2">
                    <c:v>2005</c:v>
                  </c:pt>
                  <c:pt idx="3">
                    <c:v>2005</c:v>
                  </c:pt>
                  <c:pt idx="4">
                    <c:v>2005</c:v>
                  </c:pt>
                  <c:pt idx="5">
                    <c:v>2005</c:v>
                  </c:pt>
                  <c:pt idx="6">
                    <c:v>2005</c:v>
                  </c:pt>
                  <c:pt idx="7">
                    <c:v>2005</c:v>
                  </c:pt>
                  <c:pt idx="8">
                    <c:v>2006</c:v>
                  </c:pt>
                  <c:pt idx="9">
                    <c:v>2006</c:v>
                  </c:pt>
                </c:lvl>
                <c:lvl>
                  <c:pt idx="0">
                    <c:v>7</c:v>
                  </c:pt>
                  <c:pt idx="1">
                    <c:v>7</c:v>
                  </c:pt>
                  <c:pt idx="2">
                    <c:v>8</c:v>
                  </c:pt>
                  <c:pt idx="3">
                    <c:v>8</c:v>
                  </c:pt>
                  <c:pt idx="4">
                    <c:v>6</c:v>
                  </c:pt>
                  <c:pt idx="5">
                    <c:v>6</c:v>
                  </c:pt>
                  <c:pt idx="6">
                    <c:v>5</c:v>
                  </c:pt>
                  <c:pt idx="7">
                    <c:v>5</c:v>
                  </c:pt>
                  <c:pt idx="8">
                    <c:v>2</c:v>
                  </c:pt>
                  <c:pt idx="9">
                    <c:v>2</c:v>
                  </c:pt>
                </c:lvl>
              </c:multiLvlStrCache>
            </c:multiLvlStrRef>
          </c:cat>
          <c:val>
            <c:numRef>
              <c:f>results!$C$2:$C$11</c:f>
              <c:numCache>
                <c:formatCode>General</c:formatCode>
                <c:ptCount val="10"/>
                <c:pt idx="0">
                  <c:v>2</c:v>
                </c:pt>
                <c:pt idx="1">
                  <c:v>1</c:v>
                </c:pt>
                <c:pt idx="2">
                  <c:v>2</c:v>
                </c:pt>
                <c:pt idx="3">
                  <c:v>1</c:v>
                </c:pt>
                <c:pt idx="4">
                  <c:v>2</c:v>
                </c:pt>
                <c:pt idx="5">
                  <c:v>1</c:v>
                </c:pt>
                <c:pt idx="6">
                  <c:v>2</c:v>
                </c:pt>
                <c:pt idx="7">
                  <c:v>1</c:v>
                </c:pt>
                <c:pt idx="8">
                  <c:v>1</c:v>
                </c:pt>
                <c:pt idx="9">
                  <c:v>2</c:v>
                </c:pt>
              </c:numCache>
            </c:numRef>
          </c:val>
          <c:extLst>
            <c:ext xmlns:c16="http://schemas.microsoft.com/office/drawing/2014/chart" uri="{C3380CC4-5D6E-409C-BE32-E72D297353CC}">
              <c16:uniqueId val="{00000000-4616-47D2-AA13-4D6B55573727}"/>
            </c:ext>
          </c:extLst>
        </c:ser>
        <c:ser>
          <c:idx val="1"/>
          <c:order val="1"/>
          <c:tx>
            <c:strRef>
              <c:f>results!$D$1</c:f>
              <c:strCache>
                <c:ptCount val="1"/>
                <c:pt idx="0">
                  <c:v>count_rentals</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results!$A$2:$B$11</c:f>
              <c:multiLvlStrCache>
                <c:ptCount val="10"/>
                <c:lvl>
                  <c:pt idx="0">
                    <c:v>2005</c:v>
                  </c:pt>
                  <c:pt idx="1">
                    <c:v>2005</c:v>
                  </c:pt>
                  <c:pt idx="2">
                    <c:v>2005</c:v>
                  </c:pt>
                  <c:pt idx="3">
                    <c:v>2005</c:v>
                  </c:pt>
                  <c:pt idx="4">
                    <c:v>2005</c:v>
                  </c:pt>
                  <c:pt idx="5">
                    <c:v>2005</c:v>
                  </c:pt>
                  <c:pt idx="6">
                    <c:v>2005</c:v>
                  </c:pt>
                  <c:pt idx="7">
                    <c:v>2005</c:v>
                  </c:pt>
                  <c:pt idx="8">
                    <c:v>2006</c:v>
                  </c:pt>
                  <c:pt idx="9">
                    <c:v>2006</c:v>
                  </c:pt>
                </c:lvl>
                <c:lvl>
                  <c:pt idx="0">
                    <c:v>7</c:v>
                  </c:pt>
                  <c:pt idx="1">
                    <c:v>7</c:v>
                  </c:pt>
                  <c:pt idx="2">
                    <c:v>8</c:v>
                  </c:pt>
                  <c:pt idx="3">
                    <c:v>8</c:v>
                  </c:pt>
                  <c:pt idx="4">
                    <c:v>6</c:v>
                  </c:pt>
                  <c:pt idx="5">
                    <c:v>6</c:v>
                  </c:pt>
                  <c:pt idx="6">
                    <c:v>5</c:v>
                  </c:pt>
                  <c:pt idx="7">
                    <c:v>5</c:v>
                  </c:pt>
                  <c:pt idx="8">
                    <c:v>2</c:v>
                  </c:pt>
                  <c:pt idx="9">
                    <c:v>2</c:v>
                  </c:pt>
                </c:lvl>
              </c:multiLvlStrCache>
            </c:multiLvlStrRef>
          </c:cat>
          <c:val>
            <c:numRef>
              <c:f>results!$D$2:$D$11</c:f>
              <c:numCache>
                <c:formatCode>General</c:formatCode>
                <c:ptCount val="10"/>
                <c:pt idx="0">
                  <c:v>3375</c:v>
                </c:pt>
                <c:pt idx="1">
                  <c:v>3334</c:v>
                </c:pt>
                <c:pt idx="2">
                  <c:v>2885</c:v>
                </c:pt>
                <c:pt idx="3">
                  <c:v>2801</c:v>
                </c:pt>
                <c:pt idx="4">
                  <c:v>1190</c:v>
                </c:pt>
                <c:pt idx="5">
                  <c:v>1121</c:v>
                </c:pt>
                <c:pt idx="6">
                  <c:v>581</c:v>
                </c:pt>
                <c:pt idx="7">
                  <c:v>575</c:v>
                </c:pt>
                <c:pt idx="8">
                  <c:v>92</c:v>
                </c:pt>
                <c:pt idx="9">
                  <c:v>90</c:v>
                </c:pt>
              </c:numCache>
            </c:numRef>
          </c:val>
          <c:extLst>
            <c:ext xmlns:c16="http://schemas.microsoft.com/office/drawing/2014/chart" uri="{C3380CC4-5D6E-409C-BE32-E72D297353CC}">
              <c16:uniqueId val="{00000001-4616-47D2-AA13-4D6B55573727}"/>
            </c:ext>
          </c:extLst>
        </c:ser>
        <c:dLbls>
          <c:dLblPos val="outEnd"/>
          <c:showLegendKey val="0"/>
          <c:showVal val="1"/>
          <c:showCatName val="0"/>
          <c:showSerName val="0"/>
          <c:showPercent val="0"/>
          <c:showBubbleSize val="0"/>
        </c:dLbls>
        <c:gapWidth val="444"/>
        <c:overlap val="-90"/>
        <c:axId val="1236008255"/>
        <c:axId val="1236007839"/>
      </c:barChart>
      <c:catAx>
        <c:axId val="123600825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236007839"/>
        <c:crosses val="autoZero"/>
        <c:auto val="1"/>
        <c:lblAlgn val="ctr"/>
        <c:lblOffset val="100"/>
        <c:noMultiLvlLbl val="0"/>
      </c:catAx>
      <c:valAx>
        <c:axId val="1236007839"/>
        <c:scaling>
          <c:orientation val="minMax"/>
        </c:scaling>
        <c:delete val="1"/>
        <c:axPos val="l"/>
        <c:numFmt formatCode="General" sourceLinked="1"/>
        <c:majorTickMark val="none"/>
        <c:minorTickMark val="none"/>
        <c:tickLblPos val="nextTo"/>
        <c:crossAx val="1236008255"/>
        <c:crosses val="autoZero"/>
        <c:crossBetween val="between"/>
      </c:valAx>
      <c:spPr>
        <a:noFill/>
        <a:ln>
          <a:noFill/>
        </a:ln>
        <a:effectLst/>
      </c:spPr>
    </c:plotArea>
    <c:legend>
      <c:legendPos val="t"/>
      <c:legendEntry>
        <c:idx val="0"/>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d6d4cc2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d6d4cc2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d6d4cc2e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d6d4cc2e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Open Sans"/>
                <a:ea typeface="Open Sans"/>
                <a:cs typeface="Open Sans"/>
                <a:sym typeface="Open Sans"/>
              </a:rPr>
              <a:t>We can see from the chart that the dominating Family Category is Animation with a rent count close 1200  followed by Family close to 1100.</a:t>
            </a:r>
            <a:endParaRPr dirty="0">
              <a:latin typeface="Open Sans"/>
              <a:ea typeface="Open Sans"/>
              <a:cs typeface="Open Sans"/>
              <a:sym typeface="Open Sans"/>
            </a:endParaRPr>
          </a:p>
        </p:txBody>
      </p:sp>
      <p:sp>
        <p:nvSpPr>
          <p:cNvPr id="55" name="Google Shape;55;p13"/>
          <p:cNvSpPr/>
          <p:nvPr/>
        </p:nvSpPr>
        <p:spPr>
          <a:xfrm>
            <a:off x="30581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6" name="Google Shape;56;p1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FFFFFF"/>
                </a:solidFill>
                <a:latin typeface="Open Sans"/>
                <a:ea typeface="Open Sans"/>
                <a:cs typeface="Open Sans"/>
                <a:sym typeface="Open Sans"/>
              </a:rPr>
              <a:t>What are the dominating Family Categories by total rent count? </a:t>
            </a:r>
            <a:endParaRPr dirty="0">
              <a:solidFill>
                <a:srgbClr val="FFFFFF"/>
              </a:solidFill>
              <a:latin typeface="Open Sans"/>
              <a:ea typeface="Open Sans"/>
              <a:cs typeface="Open Sans"/>
              <a:sym typeface="Open Sans"/>
            </a:endParaRPr>
          </a:p>
        </p:txBody>
      </p:sp>
      <p:graphicFrame>
        <p:nvGraphicFramePr>
          <p:cNvPr id="2" name="Chart 1">
            <a:extLst>
              <a:ext uri="{FF2B5EF4-FFF2-40B4-BE49-F238E27FC236}">
                <a16:creationId xmlns:a16="http://schemas.microsoft.com/office/drawing/2014/main" id="{6A3758AE-7248-DD4B-A65F-21348B77087B}"/>
              </a:ext>
            </a:extLst>
          </p:cNvPr>
          <p:cNvGraphicFramePr>
            <a:graphicFrameLocks/>
          </p:cNvGraphicFramePr>
          <p:nvPr>
            <p:extLst>
              <p:ext uri="{D42A27DB-BD31-4B8C-83A1-F6EECF244321}">
                <p14:modId xmlns:p14="http://schemas.microsoft.com/office/powerpoint/2010/main" val="4058745923"/>
              </p:ext>
            </p:extLst>
          </p:nvPr>
        </p:nvGraphicFramePr>
        <p:xfrm>
          <a:off x="435355" y="158315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body" idx="1"/>
          </p:nvPr>
        </p:nvSpPr>
        <p:spPr>
          <a:xfrm>
            <a:off x="50931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Open Sans"/>
                <a:ea typeface="Open Sans"/>
                <a:cs typeface="Open Sans"/>
                <a:sym typeface="Open Sans"/>
              </a:rPr>
              <a:t>We can see that just like the first slide, Animation and Family Categories dominate in the rental duration too. But it is important to note that even though animation dominates in terms of rental count (refer to first slide please), Family Category dominates in terms of rental duration.</a:t>
            </a:r>
            <a:endParaRPr dirty="0">
              <a:latin typeface="Open Sans"/>
              <a:ea typeface="Open Sans"/>
              <a:cs typeface="Open Sans"/>
              <a:sym typeface="Open Sans"/>
            </a:endParaRPr>
          </a:p>
        </p:txBody>
      </p:sp>
      <p:sp>
        <p:nvSpPr>
          <p:cNvPr id="62" name="Google Shape;62;p14"/>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US" dirty="0"/>
          </a:p>
        </p:txBody>
      </p:sp>
      <p:sp>
        <p:nvSpPr>
          <p:cNvPr id="63" name="Google Shape;63;p14"/>
          <p:cNvSpPr txBox="1">
            <a:spLocks noGrp="1"/>
          </p:cNvSpPr>
          <p:nvPr>
            <p:ph type="title"/>
          </p:nvPr>
        </p:nvSpPr>
        <p:spPr>
          <a:xfrm>
            <a:off x="0" y="0"/>
            <a:ext cx="9144000" cy="1122218"/>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rgbClr val="FFFFFF"/>
                </a:solidFill>
                <a:latin typeface="Open Sans"/>
                <a:ea typeface="Open Sans"/>
                <a:cs typeface="Open Sans"/>
                <a:sym typeface="Open Sans"/>
              </a:rPr>
              <a:t>What is the dominating family-friendly movie category in terms of rental duration when comparing to all moves rental duration?</a:t>
            </a:r>
            <a:endParaRPr sz="2400" dirty="0">
              <a:solidFill>
                <a:srgbClr val="FFFFFF"/>
              </a:solidFill>
              <a:latin typeface="Open Sans"/>
              <a:ea typeface="Open Sans"/>
              <a:cs typeface="Open Sans"/>
              <a:sym typeface="Open Sans"/>
            </a:endParaRPr>
          </a:p>
        </p:txBody>
      </p:sp>
      <p:graphicFrame>
        <p:nvGraphicFramePr>
          <p:cNvPr id="2" name="Chart 1">
            <a:extLst>
              <a:ext uri="{FF2B5EF4-FFF2-40B4-BE49-F238E27FC236}">
                <a16:creationId xmlns:a16="http://schemas.microsoft.com/office/drawing/2014/main" id="{85C0DDDF-0072-BAFA-231C-F3F5B5B84788}"/>
              </a:ext>
            </a:extLst>
          </p:cNvPr>
          <p:cNvGraphicFramePr>
            <a:graphicFrameLocks/>
          </p:cNvGraphicFramePr>
          <p:nvPr>
            <p:extLst>
              <p:ext uri="{D42A27DB-BD31-4B8C-83A1-F6EECF244321}">
                <p14:modId xmlns:p14="http://schemas.microsoft.com/office/powerpoint/2010/main" val="2290193737"/>
              </p:ext>
            </p:extLst>
          </p:nvPr>
        </p:nvGraphicFramePr>
        <p:xfrm>
          <a:off x="459600" y="1532659"/>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Open Sans"/>
                <a:ea typeface="Open Sans"/>
                <a:cs typeface="Open Sans"/>
                <a:sym typeface="Open Sans"/>
              </a:rPr>
              <a:t>With the help of filtering of Excel charts, we have managed to filter the count of family –friendly movies final quartile count and we can see that Family and Animation have equal number followed by Classics. </a:t>
            </a:r>
            <a:endParaRPr dirty="0">
              <a:latin typeface="Open Sans"/>
              <a:ea typeface="Open Sans"/>
              <a:cs typeface="Open Sans"/>
              <a:sym typeface="Open Sans"/>
            </a:endParaRPr>
          </a:p>
        </p:txBody>
      </p:sp>
      <p:sp>
        <p:nvSpPr>
          <p:cNvPr id="69" name="Google Shape;69;p15"/>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0" name="Google Shape;70;p15"/>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What is the total count of movies of each family-friendly category movies’ in the final quartile.  </a:t>
            </a:r>
            <a:endParaRPr dirty="0">
              <a:solidFill>
                <a:srgbClr val="FFFFFF"/>
              </a:solidFill>
              <a:latin typeface="Open Sans"/>
              <a:ea typeface="Open Sans"/>
              <a:cs typeface="Open Sans"/>
              <a:sym typeface="Open Sans"/>
            </a:endParaRPr>
          </a:p>
        </p:txBody>
      </p:sp>
      <p:graphicFrame>
        <p:nvGraphicFramePr>
          <p:cNvPr id="3" name="Chart 2">
            <a:extLst>
              <a:ext uri="{FF2B5EF4-FFF2-40B4-BE49-F238E27FC236}">
                <a16:creationId xmlns:a16="http://schemas.microsoft.com/office/drawing/2014/main" id="{C6F88064-CA16-D6D2-B13D-4384371BB861}"/>
              </a:ext>
            </a:extLst>
          </p:cNvPr>
          <p:cNvGraphicFramePr>
            <a:graphicFrameLocks/>
          </p:cNvGraphicFramePr>
          <p:nvPr>
            <p:extLst>
              <p:ext uri="{D42A27DB-BD31-4B8C-83A1-F6EECF244321}">
                <p14:modId xmlns:p14="http://schemas.microsoft.com/office/powerpoint/2010/main" val="3316744689"/>
              </p:ext>
            </p:extLst>
          </p:nvPr>
        </p:nvGraphicFramePr>
        <p:xfrm>
          <a:off x="333000" y="174785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Open Sans"/>
                <a:ea typeface="Open Sans"/>
                <a:cs typeface="Open Sans"/>
                <a:sym typeface="Open Sans"/>
              </a:rPr>
              <a:t>We can see that we have missing data and even though the data is missing, we see that the number of rentals is relatively low but from this missing data any conclusion we can make is that store 1 and store 2 performance is very close to eachother. </a:t>
            </a:r>
            <a:endParaRPr dirty="0">
              <a:latin typeface="Open Sans"/>
              <a:ea typeface="Open Sans"/>
              <a:cs typeface="Open Sans"/>
              <a:sym typeface="Open Sans"/>
            </a:endParaRPr>
          </a:p>
        </p:txBody>
      </p:sp>
      <p:sp>
        <p:nvSpPr>
          <p:cNvPr id="76" name="Google Shape;76;p16"/>
          <p:cNvSpPr/>
          <p:nvPr/>
        </p:nvSpPr>
        <p:spPr>
          <a:xfrm>
            <a:off x="178968" y="1388995"/>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7" name="Google Shape;77;p16"/>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Comparision of rental count between store 1 and store 2 	</a:t>
            </a:r>
            <a:endParaRPr dirty="0">
              <a:solidFill>
                <a:srgbClr val="FFFFFF"/>
              </a:solidFill>
              <a:latin typeface="Open Sans"/>
              <a:ea typeface="Open Sans"/>
              <a:cs typeface="Open Sans"/>
              <a:sym typeface="Open Sans"/>
            </a:endParaRPr>
          </a:p>
        </p:txBody>
      </p:sp>
      <p:graphicFrame>
        <p:nvGraphicFramePr>
          <p:cNvPr id="2" name="Chart 1">
            <a:extLst>
              <a:ext uri="{FF2B5EF4-FFF2-40B4-BE49-F238E27FC236}">
                <a16:creationId xmlns:a16="http://schemas.microsoft.com/office/drawing/2014/main" id="{BEDDD00D-FEA3-B441-B03A-6EC293453B4C}"/>
              </a:ext>
            </a:extLst>
          </p:cNvPr>
          <p:cNvGraphicFramePr>
            <a:graphicFrameLocks/>
          </p:cNvGraphicFramePr>
          <p:nvPr>
            <p:extLst>
              <p:ext uri="{D42A27DB-BD31-4B8C-83A1-F6EECF244321}">
                <p14:modId xmlns:p14="http://schemas.microsoft.com/office/powerpoint/2010/main" val="59159066"/>
              </p:ext>
            </p:extLst>
          </p:nvPr>
        </p:nvGraphicFramePr>
        <p:xfrm>
          <a:off x="394500" y="1701329"/>
          <a:ext cx="4054751" cy="244793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238</Words>
  <Application>Microsoft Office PowerPoint</Application>
  <PresentationFormat>On-screen Show (16:9)</PresentationFormat>
  <Paragraphs>12</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Open Sans</vt:lpstr>
      <vt:lpstr>Arial</vt:lpstr>
      <vt:lpstr>Simple Light</vt:lpstr>
      <vt:lpstr>What are the dominating Family Categories by total rent count? </vt:lpstr>
      <vt:lpstr>What is the dominating family-friendly movie category in terms of rental duration when comparing to all moves rental duration?</vt:lpstr>
      <vt:lpstr>What is the total count of movies of each family-friendly category movies’ in the final quartile.  </vt:lpstr>
      <vt:lpstr>Comparision of rental count between store 1 and store 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the dominating Family Categories by total rent count? </dc:title>
  <cp:lastModifiedBy>Orhan Fatih Döş</cp:lastModifiedBy>
  <cp:revision>1</cp:revision>
  <dcterms:modified xsi:type="dcterms:W3CDTF">2022-08-13T14:54:47Z</dcterms:modified>
</cp:coreProperties>
</file>