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1"/>
  </p:notesMasterIdLst>
  <p:sldIdLst>
    <p:sldId id="256" r:id="rId5"/>
    <p:sldId id="257" r:id="rId6"/>
    <p:sldId id="258" r:id="rId7"/>
    <p:sldId id="261" r:id="rId8"/>
    <p:sldId id="259" r:id="rId9"/>
    <p:sldId id="268" r:id="rId10"/>
    <p:sldId id="260" r:id="rId11"/>
    <p:sldId id="270" r:id="rId12"/>
    <p:sldId id="277" r:id="rId13"/>
    <p:sldId id="278" r:id="rId14"/>
    <p:sldId id="279" r:id="rId15"/>
    <p:sldId id="280" r:id="rId16"/>
    <p:sldId id="281" r:id="rId17"/>
    <p:sldId id="265" r:id="rId18"/>
    <p:sldId id="271" r:id="rId19"/>
    <p:sldId id="272" r:id="rId20"/>
    <p:sldId id="273" r:id="rId21"/>
    <p:sldId id="283" r:id="rId22"/>
    <p:sldId id="262" r:id="rId23"/>
    <p:sldId id="274" r:id="rId24"/>
    <p:sldId id="275" r:id="rId25"/>
    <p:sldId id="266" r:id="rId26"/>
    <p:sldId id="263" r:id="rId27"/>
    <p:sldId id="267" r:id="rId28"/>
    <p:sldId id="276" r:id="rId29"/>
    <p:sldId id="264" r:id="rId30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9DE4F31D-31AD-47D1-B842-1EB38155440E}" type="datetimeFigureOut">
              <a:rPr lang="he-IL" smtClean="0"/>
              <a:t>א'/חשון/תשפ"ו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5E3AF528-9F6D-43F7-8D90-8B2FB40667B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6293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6C4D-6AE5-2818-19A1-F575267BD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AF9539-D295-CF13-12FE-1CE3B343F0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15B00-9577-6ADB-E103-723C34119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C5C33-640B-4456-ACB9-58F54DE73557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A79D7-03C4-20F3-742D-B6CED549B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93233-2EA2-4829-6445-D2A39BA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7492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B5DE-31CC-C9C5-9BCB-06F56F9F6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D7378-23CC-18A4-981A-5B2518B1BE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C03BB-8CA6-3AA8-C99B-9310C912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2FD71-6E84-47B5-AC42-3185F18201FE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973F8-1EA2-13D2-CDF2-F561572D29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1477FD-CE6B-6A1F-D6CA-6A5988143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4564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70BBFF-9EF1-FA62-05CC-9B6D6EA86C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39B09-CF70-1183-39F2-5C09492707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D1ED6-19A3-DD9C-CAFB-EF9FD2DE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93707-044D-41E3-8FE4-FDFEFBE8D683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7E854-B65C-0061-7FA8-1ADF528FE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AC834F-A9F7-3961-B677-5C89CAC81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58362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B5722-2CC1-6C1B-D6CE-4388FC2CD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EC026-26E4-26B5-894A-7BBF9D5D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A5FCE-DFE9-6949-D1D7-003C53FF8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757ED-9BAC-4E06-9154-321138CD002A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F1218-069F-2E3B-1F00-B287789C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8DAEB-62F9-E597-3201-BCC230937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5440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4AF7A-C86B-7501-5646-AF29B0735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4C0CB0-58BB-7CF4-E7D0-123818702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063DC-B744-C4F7-AB71-396D5B4FE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D8110-899B-46AC-B807-3C17D2C970F0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B1FD35-C457-7131-0D7C-B419680D2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A9E4E0-72D6-1521-1321-DCB936693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93397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B4B21-C61F-51F0-01D4-F03521EA2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35B2C-E26E-2F7D-D233-2A30E61F8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DFECDE-9A7C-3FA1-6222-21EFF86970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6E198-9BDD-F503-A60A-67BC58160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B9A0E-95D8-4168-A01D-983D0A48C3AE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9CE2A5-B382-7332-9A69-5396A7731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DF4C44-958F-5361-EC83-AC5A15F7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0367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ECD0-9F0F-CF05-0516-425118944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2392A8-16C9-1169-25EB-29BFDC39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7AF6B-CE3A-3E90-0C60-93BEA8E0D2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AB4E6B-9D8A-0D90-8468-B5D7F029D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054DB6-17C4-6007-E324-6121B7CC4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1F47D8-2A9A-C7BD-1E1B-E78F2F96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DADD1-B2A4-47FD-9359-A9151188F1BB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CC8BF-06E8-2367-A56F-E88DB07BE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2A5A3-C03D-F3A3-E707-B0F8ADA9F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1434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FF3B-B8D0-4191-412C-89A9E63F0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5664B1-5A0E-066A-D3A3-6F543894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6B3FD-C538-4A9E-BEC7-0F92F02EFBEE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D8E04-6FFE-B008-3F6C-0F7939496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B5DCF-AA88-1175-1110-104E67639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8200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D2C031-4B85-322E-BE58-2471E8F09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E737F-DBBB-408D-B9E1-B126FCEB0688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1EC322-81CC-29FE-D405-252B8C2D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4C2DEA-A28D-0862-873E-8E12E26F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8420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6A50C-21EF-8E9A-5C0D-ECA3439ED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7F8893-EA77-55AC-0637-0851C9503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E56FC-76FB-8139-CDE3-05DC24CD94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56FF8-072F-F39B-EDFA-9D03F1C55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FEAB3-DDBD-4FCE-9A0F-008B01D43468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B2AD08-6366-FBE9-8D95-D7F4ED701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EF79AE-8C70-722A-09F1-343A165AE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9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971A9-DB0C-CBE6-8BE3-A903EDB92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5B2149-6CD6-9213-81A1-A392B068D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259B25-D95F-FB73-D150-2117E1CFA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294434-47AE-3A4D-C371-D3046A23A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002D5-C41C-4F60-A74B-017EAA74AB3C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0D8145-7EA8-58CB-B2B4-DAAD19025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4535DE-858C-DEC0-C946-F441B4FB6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5356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A84888-AE22-7EFC-A60D-20CD410BA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45B3ED-9295-2F4C-3FF7-CE1067EFF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E59D22-BC29-5D43-A169-74DF43F074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C8BFC9-50BB-4D3D-8505-05418914B012}" type="datetime8">
              <a:rPr lang="en-IL" smtClean="0"/>
              <a:t>23/10/2025 15:37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830B-A33E-2DD9-443B-ADEE057AF0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D06D4-9FD5-B5BC-50ED-806B335B7B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7615F-E33B-3848-BD22-4AC293A6C7B8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53461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genislav@post.bgu.ac.il" TargetMode="External"/><Relationship Id="rId2" Type="http://schemas.openxmlformats.org/officeDocument/2006/relationships/hyperlink" Target="mailto:oriadik@post.bgu.ac.i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Gilede@post.bgu.ac.il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783A6-5065-CCEE-5071-BD867F39DB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chemeClr val="accent2"/>
                </a:solidFill>
              </a:rPr>
              <a:t>DogMate</a:t>
            </a:r>
            <a:br>
              <a:rPr lang="en-IL"/>
            </a:br>
            <a:br>
              <a:rPr lang="en-IL" sz="2800"/>
            </a:br>
            <a:r>
              <a:rPr lang="en-US" sz="2800">
                <a:solidFill>
                  <a:schemeClr val="accent4"/>
                </a:solidFill>
              </a:rPr>
              <a:t>Ori Adika, Omri Muadi, Gil Eden, Yuval </a:t>
            </a:r>
            <a:r>
              <a:rPr lang="en-US" sz="2800" err="1">
                <a:solidFill>
                  <a:schemeClr val="accent4"/>
                </a:solidFill>
              </a:rPr>
              <a:t>Genislav</a:t>
            </a:r>
            <a:endParaRPr lang="en-IL" sz="280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5FA62-C095-E0FA-B574-15C0BAAE7B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IL"/>
          </a:p>
          <a:p>
            <a:r>
              <a:rPr lang="en-IL">
                <a:solidFill>
                  <a:schemeClr val="accent4"/>
                </a:solidFill>
              </a:rPr>
              <a:t>Software Engineering</a:t>
            </a:r>
          </a:p>
          <a:p>
            <a:r>
              <a:rPr lang="en-IL">
                <a:solidFill>
                  <a:schemeClr val="accent4"/>
                </a:solidFill>
              </a:rPr>
              <a:t>Faculty of E</a:t>
            </a:r>
            <a:r>
              <a:rPr lang="en-US">
                <a:solidFill>
                  <a:schemeClr val="accent4"/>
                </a:solidFill>
              </a:rPr>
              <a:t>n</a:t>
            </a:r>
            <a:r>
              <a:rPr lang="en-IL">
                <a:solidFill>
                  <a:schemeClr val="accent4"/>
                </a:solidFill>
              </a:rPr>
              <a:t>gineering</a:t>
            </a:r>
          </a:p>
          <a:p>
            <a:r>
              <a:rPr lang="en-IL">
                <a:solidFill>
                  <a:schemeClr val="accent2"/>
                </a:solidFill>
              </a:rPr>
              <a:t>Ben G</a:t>
            </a:r>
            <a:r>
              <a:rPr lang="en-US">
                <a:solidFill>
                  <a:schemeClr val="accent2"/>
                </a:solidFill>
              </a:rPr>
              <a:t>u</a:t>
            </a:r>
            <a:r>
              <a:rPr lang="en-IL">
                <a:solidFill>
                  <a:schemeClr val="accent2"/>
                </a:solidFill>
              </a:rPr>
              <a:t>rion University of the Negev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14625AB-7BB9-EEBE-8D5F-13AB9D5B0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tx1"/>
                </a:solidFill>
              </a:rPr>
              <a:t>1</a:t>
            </a:fld>
            <a:endParaRPr lang="en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3443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88296-5DFC-8447-89DD-0EC9EE8D54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1C213-F438-8960-83F9-6A7CA7650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</a:t>
            </a:r>
            <a:r>
              <a:rPr lang="en-US">
                <a:solidFill>
                  <a:schemeClr val="accent4"/>
                </a:solidFill>
              </a:rPr>
              <a:t>Features</a:t>
            </a:r>
            <a:endParaRPr lang="en-IL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DEC4E-73EB-DCBD-F14E-29416D4EE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/>
              <a:t>Mood Characteristics of the Dog </a:t>
            </a:r>
            <a:r>
              <a:rPr lang="en-US" sz="2400" dirty="0"/>
              <a:t>(optional for simplicity)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/>
              <a:t>This feature allows continuous </a:t>
            </a:r>
            <a:r>
              <a:rPr lang="en-US" b="1" dirty="0"/>
              <a:t>monitoring and analysis of a dog’s mood</a:t>
            </a:r>
            <a:r>
              <a:rPr lang="en-US" dirty="0"/>
              <a:t> based on behavioral patterns, activity levels, and daily routines.</a:t>
            </a:r>
          </a:p>
          <a:p>
            <a:pPr lvl="1"/>
            <a:r>
              <a:rPr lang="en-US" dirty="0"/>
              <a:t>tracking indicators such as movement, interaction frequency, and feeding habits, the system can </a:t>
            </a:r>
            <a:r>
              <a:rPr lang="en-US" b="1" dirty="0"/>
              <a:t>identify the dog’s emotional state</a:t>
            </a:r>
            <a:r>
              <a:rPr lang="en-US" dirty="0"/>
              <a:t> (e.g., happy, calm, anxious, or stressed).</a:t>
            </a:r>
          </a:p>
          <a:p>
            <a:pPr lvl="1"/>
            <a:r>
              <a:rPr lang="en-US" dirty="0"/>
              <a:t>enables </a:t>
            </a:r>
            <a:r>
              <a:rPr lang="en-US" b="1" dirty="0"/>
              <a:t>mood tracking and visualization</a:t>
            </a:r>
            <a:r>
              <a:rPr lang="en-US" dirty="0"/>
              <a:t>, helping owners better understand their dog’s well-being and detect early signs of discomfort or behavioral changes.</a:t>
            </a:r>
            <a:endParaRPr lang="en-IL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8" name="גרפיקה 7" descr="כלב קו מיתאר">
            <a:extLst>
              <a:ext uri="{FF2B5EF4-FFF2-40B4-BE49-F238E27FC236}">
                <a16:creationId xmlns:a16="http://schemas.microsoft.com/office/drawing/2014/main" id="{2397E5CF-2CDF-EBC3-DB2B-87617BFAC6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56573" y="365125"/>
            <a:ext cx="1698434" cy="1698434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164059B-CACA-538B-8A6A-95BC36134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10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6625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BB9AB-2244-3127-018E-46A9796B4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BD7A5-4BE7-B5FE-9C01-A7FFCF9DAC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</a:t>
            </a:r>
            <a:r>
              <a:rPr lang="en-US">
                <a:solidFill>
                  <a:schemeClr val="accent4"/>
                </a:solidFill>
              </a:rPr>
              <a:t>Features</a:t>
            </a:r>
            <a:endParaRPr lang="en-IL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4589E-4726-1487-768A-5BB0CC49B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/>
              <a:t>AI-Based Dog Evaluation  </a:t>
            </a:r>
            <a:r>
              <a:rPr lang="en-US" sz="2400" dirty="0"/>
              <a:t>(optional for simplicity)</a:t>
            </a:r>
            <a:endParaRPr lang="en-US" b="1" dirty="0">
              <a:ea typeface="Calibri" panose="020F0502020204030204"/>
              <a:cs typeface="Calibri" panose="020F0502020204030204"/>
            </a:endParaRPr>
          </a:p>
          <a:p>
            <a:pPr lvl="1"/>
            <a:r>
              <a:rPr lang="en-US" dirty="0"/>
              <a:t>This feature uses an </a:t>
            </a:r>
            <a:r>
              <a:rPr lang="en-US" b="1" dirty="0"/>
              <a:t>AI-powered scoring system</a:t>
            </a:r>
            <a:r>
              <a:rPr lang="en-US" dirty="0"/>
              <a:t> to assess each dog’s </a:t>
            </a:r>
            <a:r>
              <a:rPr lang="en-US" b="1" dirty="0"/>
              <a:t>overall condition and compatibility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By collaborating with </a:t>
            </a:r>
            <a:r>
              <a:rPr lang="en-US" b="1" dirty="0"/>
              <a:t>veterinarians and dog trainers</a:t>
            </a:r>
            <a:r>
              <a:rPr lang="en-US" dirty="0"/>
              <a:t>, the app defines key parameters such as </a:t>
            </a:r>
            <a:r>
              <a:rPr lang="en-US" b="1" dirty="0"/>
              <a:t>activity level, temperament, health, and social behavior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The algorithm </a:t>
            </a:r>
            <a:r>
              <a:rPr lang="en-US" b="1" dirty="0"/>
              <a:t>analyzes and simulates data</a:t>
            </a:r>
            <a:r>
              <a:rPr lang="en-US" dirty="0"/>
              <a:t> to generate a </a:t>
            </a:r>
            <a:r>
              <a:rPr lang="en-US" b="1" dirty="0"/>
              <a:t>comprehensive score</a:t>
            </a:r>
            <a:r>
              <a:rPr lang="en-US" dirty="0"/>
              <a:t> for each dog — helping owners make </a:t>
            </a:r>
            <a:r>
              <a:rPr lang="en-US" b="1" dirty="0"/>
              <a:t>smarter and more personalized match decisions</a:t>
            </a:r>
            <a:r>
              <a:rPr lang="en-US" dirty="0"/>
              <a:t>.</a:t>
            </a:r>
          </a:p>
        </p:txBody>
      </p:sp>
      <p:pic>
        <p:nvPicPr>
          <p:cNvPr id="5" name="גרפיקה 4" descr="בינה מלאכותית קו מיתאר">
            <a:extLst>
              <a:ext uri="{FF2B5EF4-FFF2-40B4-BE49-F238E27FC236}">
                <a16:creationId xmlns:a16="http://schemas.microsoft.com/office/drawing/2014/main" id="{E7A1AA3F-A22B-FC53-0B52-5C14A36063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43010" y="358545"/>
            <a:ext cx="1456063" cy="1456063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939B81C-20BE-2CD2-B9D4-283FE926E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11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778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5430D-BEF0-D150-EA05-B861F9023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13F5D-9E51-58D6-43AC-22118A383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</a:t>
            </a:r>
            <a:r>
              <a:rPr lang="en-US">
                <a:solidFill>
                  <a:schemeClr val="accent4"/>
                </a:solidFill>
              </a:rPr>
              <a:t>Features</a:t>
            </a:r>
            <a:endParaRPr lang="en-IL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5DD39-9FD0-2FDB-F8CD-590109B67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Dog Walker</a:t>
            </a:r>
            <a:r>
              <a:rPr lang="en-US" sz="2400"/>
              <a:t> </a:t>
            </a:r>
          </a:p>
          <a:p>
            <a:pPr lvl="1"/>
            <a:r>
              <a:rPr lang="en-US"/>
              <a:t>This feature displays the </a:t>
            </a:r>
            <a:r>
              <a:rPr lang="en-US" b="1"/>
              <a:t>number of available dog walkers</a:t>
            </a:r>
            <a:r>
              <a:rPr lang="en-US"/>
              <a:t> in each city.</a:t>
            </a:r>
          </a:p>
          <a:p>
            <a:pPr lvl="1"/>
            <a:r>
              <a:rPr lang="en-US"/>
              <a:t>It allows users to </a:t>
            </a:r>
            <a:r>
              <a:rPr lang="en-US" b="1"/>
              <a:t>quickly view phone number of available dog walkers </a:t>
            </a:r>
            <a:r>
              <a:rPr lang="en-US"/>
              <a:t>, (dog walkers have option to activate/deactivate their activity) </a:t>
            </a:r>
            <a:br>
              <a:rPr lang="en-US"/>
            </a:b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  <p:pic>
        <p:nvPicPr>
          <p:cNvPr id="6" name="גרפיקה 5" descr="כלבלב 2 קו מיתאר">
            <a:extLst>
              <a:ext uri="{FF2B5EF4-FFF2-40B4-BE49-F238E27FC236}">
                <a16:creationId xmlns:a16="http://schemas.microsoft.com/office/drawing/2014/main" id="{EDD94519-15A4-1A04-8D31-4DEB36B592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90473" y="365125"/>
            <a:ext cx="1449483" cy="1449483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C5AEC5E4-DF32-642A-DB90-0A9156AA1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12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909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9D13F-ED53-1D30-BAF4-1FCE588DB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30B91-E8D9-62DF-4CD6-E65050F98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</a:t>
            </a:r>
            <a:r>
              <a:rPr lang="en-US">
                <a:solidFill>
                  <a:schemeClr val="accent4"/>
                </a:solidFill>
              </a:rPr>
              <a:t>Features</a:t>
            </a:r>
            <a:endParaRPr lang="en-IL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06F80-5E81-8848-5F9B-846D84C72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60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/>
              <a:t>Food Intake </a:t>
            </a:r>
            <a:endParaRPr lang="en-US" sz="2400"/>
          </a:p>
          <a:p>
            <a:pPr lvl="1"/>
            <a:r>
              <a:rPr lang="en-US">
                <a:ea typeface="+mn-lt"/>
                <a:cs typeface="+mn-lt"/>
              </a:rPr>
              <a:t>This Feature help dog owners manage their dog’s food supply and make sure their dog </a:t>
            </a:r>
            <a:r>
              <a:rPr lang="en-US" b="1">
                <a:ea typeface="+mn-lt"/>
                <a:cs typeface="+mn-lt"/>
              </a:rPr>
              <a:t>never runs out of food unexpectedly and will send him notifications in advance</a:t>
            </a:r>
            <a:r>
              <a:rPr lang="en-US">
                <a:ea typeface="+mn-lt"/>
                <a:cs typeface="+mn-lt"/>
              </a:rPr>
              <a:t>.</a:t>
            </a:r>
            <a:br>
              <a:rPr lang="en-US"/>
            </a:br>
            <a:br>
              <a:rPr lang="en-US"/>
            </a:br>
            <a:endParaRPr lang="en-US">
              <a:ea typeface="Calibri"/>
              <a:cs typeface="Calibri"/>
            </a:endParaRPr>
          </a:p>
        </p:txBody>
      </p:sp>
      <p:pic>
        <p:nvPicPr>
          <p:cNvPr id="5" name="גרפיקה 4" descr="קערת אוכל לכלבים קו מיתאר">
            <a:extLst>
              <a:ext uri="{FF2B5EF4-FFF2-40B4-BE49-F238E27FC236}">
                <a16:creationId xmlns:a16="http://schemas.microsoft.com/office/drawing/2014/main" id="{277D0C95-3317-1420-61D7-27152945E8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99793" y="614056"/>
            <a:ext cx="1367928" cy="1367928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E91E92D3-6751-6AD8-E3B6-B28191EB5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13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56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D6E82-7957-9142-A0D9-A39C108B9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521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Customer – what exists? </a:t>
            </a:r>
            <a:r>
              <a:rPr lang="en-US">
                <a:solidFill>
                  <a:schemeClr val="accent4"/>
                </a:solidFill>
              </a:rPr>
              <a:t>W</a:t>
            </a:r>
            <a:r>
              <a:rPr lang="en-IL">
                <a:solidFill>
                  <a:schemeClr val="accent4"/>
                </a:solidFill>
              </a:rPr>
              <a:t>hat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2466B-AB51-5FE6-B845-5BFFF2C70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553" y="980515"/>
            <a:ext cx="11207041" cy="47082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IL" sz="2400" b="1" u="sng" dirty="0"/>
              <a:t>High-Level Requirements</a:t>
            </a:r>
            <a:endParaRPr lang="en-IL" sz="2400" b="1" u="sng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 dirty="0">
                <a:ea typeface="+mn-lt"/>
                <a:cs typeface="+mn-lt"/>
              </a:rPr>
              <a:t>1. Social &amp; Geolocation Module</a:t>
            </a:r>
            <a:endParaRPr lang="en-IL" sz="2000" dirty="0">
              <a:ea typeface="Calibri"/>
              <a:cs typeface="Calibri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Live Map:</a:t>
            </a:r>
            <a:r>
              <a:rPr lang="en-US" sz="1800" dirty="0">
                <a:ea typeface="+mn-lt"/>
                <a:cs typeface="+mn-lt"/>
              </a:rPr>
              <a:t> A central map displaying two types of entities:</a:t>
            </a:r>
            <a:endParaRPr lang="en-IL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Other users who are currently in "walk mode."</a:t>
            </a:r>
            <a:endParaRPr lang="en-IL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dirty="0">
                <a:ea typeface="+mn-lt"/>
                <a:cs typeface="+mn-lt"/>
              </a:rPr>
              <a:t>Static Points of Interest (POIs), specifically "dog parks."</a:t>
            </a:r>
            <a:endParaRPr lang="en-IL" sz="1800" dirty="0">
              <a:ea typeface="Calibri"/>
              <a:cs typeface="Calibri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"Go for a Walk" Mode:</a:t>
            </a:r>
            <a:r>
              <a:rPr lang="en-US" sz="1800" dirty="0">
                <a:ea typeface="+mn-lt"/>
                <a:cs typeface="+mn-lt"/>
              </a:rPr>
              <a:t> A toggle for users to broadcast their location and availability for a social walk.</a:t>
            </a:r>
            <a:endParaRPr lang="en-IL" sz="1800" dirty="0">
              <a:ea typeface="Calibri"/>
              <a:cs typeface="Calibri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Social Interaction Flow:</a:t>
            </a:r>
            <a:endParaRPr lang="en-IL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"SNIFF" (Request):</a:t>
            </a:r>
            <a:r>
              <a:rPr lang="en-US" sz="1800" dirty="0">
                <a:ea typeface="+mn-lt"/>
                <a:cs typeface="+mn-lt"/>
              </a:rPr>
              <a:t> A user can tap on another user on the map to request to join their walk.</a:t>
            </a:r>
            <a:endParaRPr lang="en-IL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"TAIL WAVING" (Accept):</a:t>
            </a:r>
            <a:r>
              <a:rPr lang="en-US" sz="1800" dirty="0">
                <a:ea typeface="+mn-lt"/>
                <a:cs typeface="+mn-lt"/>
              </a:rPr>
              <a:t> The receiving user can accept the request, allowing them to meet.</a:t>
            </a:r>
            <a:endParaRPr lang="en-IL" sz="1800" dirty="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 dirty="0">
                <a:ea typeface="+mn-lt"/>
                <a:cs typeface="+mn-lt"/>
              </a:rPr>
              <a:t>"Not This Time" (Decline):</a:t>
            </a:r>
            <a:r>
              <a:rPr lang="en-US" sz="1800" dirty="0">
                <a:ea typeface="+mn-lt"/>
                <a:cs typeface="+mn-lt"/>
              </a:rPr>
              <a:t> The receiving user can decline the request.</a:t>
            </a:r>
            <a:endParaRPr lang="en-IL" sz="1800" dirty="0">
              <a:ea typeface="Calibri"/>
              <a:cs typeface="Calibri"/>
            </a:endParaRPr>
          </a:p>
          <a:p>
            <a:pPr lvl="1"/>
            <a:r>
              <a:rPr lang="en-US" sz="1800" b="1" dirty="0">
                <a:ea typeface="+mn-lt"/>
                <a:cs typeface="+mn-lt"/>
              </a:rPr>
              <a:t>Profile Preview:</a:t>
            </a:r>
            <a:r>
              <a:rPr lang="en-US" sz="1800" dirty="0">
                <a:ea typeface="+mn-lt"/>
                <a:cs typeface="+mn-lt"/>
              </a:rPr>
              <a:t> Tapping a user on the map must show essential dog details (type, age, breed, gender) to help owners make informed social decisions.</a:t>
            </a:r>
            <a:endParaRPr lang="en-IL" sz="1800" dirty="0">
              <a:ea typeface="Calibri"/>
              <a:cs typeface="Calibri"/>
            </a:endParaRPr>
          </a:p>
          <a:p>
            <a:pPr lvl="1"/>
            <a:endParaRPr lang="en-IL" sz="1800" dirty="0">
              <a:ea typeface="Calibri"/>
              <a:cs typeface="Calibri"/>
            </a:endParaRPr>
          </a:p>
          <a:p>
            <a:pPr lvl="1"/>
            <a:endParaRPr lang="en-IL" dirty="0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2E84A07-771E-48DC-9E89-1478CE8C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14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2909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87003-C20E-219B-D15C-5CB014CAA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6793-5D20-CF1B-CCCD-29DB98E37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Customer – what exists? </a:t>
            </a:r>
            <a:r>
              <a:rPr lang="en-US">
                <a:solidFill>
                  <a:schemeClr val="accent4"/>
                </a:solidFill>
              </a:rPr>
              <a:t>W</a:t>
            </a:r>
            <a:r>
              <a:rPr lang="en-IL">
                <a:solidFill>
                  <a:schemeClr val="accent4"/>
                </a:solidFill>
              </a:rPr>
              <a:t>hat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E5C42-19A3-82D6-5BD6-51B4AFA54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5" y="1074460"/>
            <a:ext cx="10612055" cy="470822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2. Digital Dog Profile Module</a:t>
            </a:r>
            <a:endParaRPr lang="en-US" sz="2000">
              <a:ea typeface="Calibri"/>
              <a:cs typeface="Calibri"/>
            </a:endParaRPr>
          </a:p>
          <a:p>
            <a:pPr lvl="1"/>
            <a:r>
              <a:rPr lang="en-US" sz="1800" b="1">
                <a:ea typeface="+mn-lt"/>
                <a:cs typeface="+mn-lt"/>
              </a:rPr>
              <a:t>Core Details:</a:t>
            </a:r>
            <a:r>
              <a:rPr lang="en-US" sz="1800">
                <a:ea typeface="+mn-lt"/>
                <a:cs typeface="+mn-lt"/>
              </a:rPr>
              <a:t> A "digital ID" for the dog, including identifying information (breed, age, gender, name, etc.).</a:t>
            </a:r>
            <a:endParaRPr lang="en-IL" sz="1800">
              <a:ea typeface="Calibri"/>
              <a:cs typeface="Calibri"/>
            </a:endParaRPr>
          </a:p>
          <a:p>
            <a:pPr lvl="1"/>
            <a:r>
              <a:rPr lang="en-US" sz="1800" b="1">
                <a:ea typeface="+mn-lt"/>
                <a:cs typeface="+mn-lt"/>
              </a:rPr>
              <a:t>Document Management:</a:t>
            </a:r>
            <a:r>
              <a:rPr lang="en-US" sz="1800">
                <a:ea typeface="+mn-lt"/>
                <a:cs typeface="+mn-lt"/>
              </a:rPr>
              <a:t> A secure "digital binder" for users to upload and store important documents:</a:t>
            </a:r>
            <a:endParaRPr lang="en-IL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Vaccination records.</a:t>
            </a:r>
            <a:endParaRPr lang="en-IL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Pet insurance policies.</a:t>
            </a:r>
            <a:endParaRPr lang="en-IL" sz="1800">
              <a:ea typeface="Calibri"/>
              <a:cs typeface="Calibri"/>
            </a:endParaRPr>
          </a:p>
          <a:p>
            <a:pPr lvl="1"/>
            <a:r>
              <a:rPr lang="en-US" sz="1800" b="1">
                <a:ea typeface="+mn-lt"/>
                <a:cs typeface="+mn-lt"/>
              </a:rPr>
              <a:t>Event Scheduling:</a:t>
            </a:r>
            <a:r>
              <a:rPr lang="en-US" sz="1800">
                <a:ea typeface="+mn-lt"/>
                <a:cs typeface="+mn-lt"/>
              </a:rPr>
              <a:t> An in-app calendar to manage the dog's schedule.</a:t>
            </a:r>
            <a:endParaRPr lang="en-IL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Must support one-time events (e.g., "Next Vet Appointment").</a:t>
            </a:r>
            <a:endParaRPr lang="en-IL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>
                <a:ea typeface="+mn-lt"/>
                <a:cs typeface="+mn-lt"/>
              </a:rPr>
              <a:t>Must support recurring events (e.g., "Daily Feeding Times," "Daily Walk Times").</a:t>
            </a:r>
            <a:endParaRPr lang="en-IL" sz="1800">
              <a:ea typeface="Calibri"/>
              <a:cs typeface="Calibri"/>
            </a:endParaRPr>
          </a:p>
          <a:p>
            <a:pPr marL="457200" lvl="1" indent="0">
              <a:buNone/>
            </a:pPr>
            <a:endParaRPr lang="en-US" sz="1800" b="1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3. Notification &amp; Reminder System</a:t>
            </a:r>
            <a:endParaRPr lang="en-IL" sz="2000">
              <a:ea typeface="Calibri"/>
              <a:cs typeface="Calibri"/>
            </a:endParaRPr>
          </a:p>
          <a:p>
            <a:pPr lvl="1"/>
            <a:r>
              <a:rPr lang="en-US" sz="1800" b="1">
                <a:ea typeface="+mn-lt"/>
                <a:cs typeface="+mn-lt"/>
              </a:rPr>
              <a:t>Dual-Alert Logic:</a:t>
            </a:r>
            <a:r>
              <a:rPr lang="en-US" sz="1800">
                <a:ea typeface="+mn-lt"/>
                <a:cs typeface="+mn-lt"/>
              </a:rPr>
              <a:t> The system must be capable of sending two distinct push notifications for any scheduled event:</a:t>
            </a:r>
            <a:endParaRPr lang="en-IL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>
                <a:ea typeface="+mn-lt"/>
                <a:cs typeface="+mn-lt"/>
              </a:rPr>
              <a:t>Pre-Event Alert:</a:t>
            </a:r>
            <a:r>
              <a:rPr lang="en-US" sz="1800">
                <a:ea typeface="+mn-lt"/>
                <a:cs typeface="+mn-lt"/>
              </a:rPr>
              <a:t> A notification sent 15 minutes </a:t>
            </a:r>
            <a:r>
              <a:rPr lang="en-US" sz="1800" i="1">
                <a:ea typeface="+mn-lt"/>
                <a:cs typeface="+mn-lt"/>
              </a:rPr>
              <a:t>before</a:t>
            </a:r>
            <a:r>
              <a:rPr lang="en-US" sz="1800">
                <a:ea typeface="+mn-lt"/>
                <a:cs typeface="+mn-lt"/>
              </a:rPr>
              <a:t> the scheduled event.</a:t>
            </a:r>
            <a:endParaRPr lang="en-IL" sz="1800">
              <a:ea typeface="Calibri"/>
              <a:cs typeface="Calibri"/>
            </a:endParaRPr>
          </a:p>
          <a:p>
            <a:pPr lvl="2">
              <a:buFont typeface="Wingdings" panose="020B0604020202020204" pitchFamily="34" charset="0"/>
              <a:buChar char="§"/>
            </a:pPr>
            <a:r>
              <a:rPr lang="en-US" sz="1800" b="1">
                <a:ea typeface="+mn-lt"/>
                <a:cs typeface="+mn-lt"/>
              </a:rPr>
              <a:t>Event-Time Alert:</a:t>
            </a:r>
            <a:r>
              <a:rPr lang="en-US" sz="1800">
                <a:ea typeface="+mn-lt"/>
                <a:cs typeface="+mn-lt"/>
              </a:rPr>
              <a:t> A notification sent at the </a:t>
            </a:r>
            <a:r>
              <a:rPr lang="en-US" sz="1800" i="1">
                <a:ea typeface="+mn-lt"/>
                <a:cs typeface="+mn-lt"/>
              </a:rPr>
              <a:t>exact time</a:t>
            </a:r>
            <a:r>
              <a:rPr lang="en-US" sz="1800">
                <a:ea typeface="+mn-lt"/>
                <a:cs typeface="+mn-lt"/>
              </a:rPr>
              <a:t> of the scheduled event.</a:t>
            </a:r>
            <a:endParaRPr lang="en-IL" sz="1800">
              <a:ea typeface="Calibri"/>
              <a:cs typeface="Calibri"/>
            </a:endParaRPr>
          </a:p>
          <a:p>
            <a:endParaRPr lang="en-IL" sz="900">
              <a:ea typeface="Calibri"/>
              <a:cs typeface="Calibri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63A6591-8ADA-5276-A387-80A09842E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15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1382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6BCF-92FE-3573-9C15-A481FCABB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AF30-1FE2-E805-4DBB-93A87D99A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Customer – what exists? </a:t>
            </a:r>
            <a:r>
              <a:rPr lang="en-US">
                <a:solidFill>
                  <a:schemeClr val="accent4"/>
                </a:solidFill>
              </a:rPr>
              <a:t>W</a:t>
            </a:r>
            <a:r>
              <a:rPr lang="en-IL">
                <a:solidFill>
                  <a:schemeClr val="accent4"/>
                </a:solidFill>
              </a:rPr>
              <a:t>hat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629ED-1594-FD4F-B1EC-089B87BC7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5" y="1074460"/>
            <a:ext cx="10612055" cy="4708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000" b="1">
                <a:ea typeface="+mn-lt"/>
                <a:cs typeface="+mn-lt"/>
              </a:rPr>
              <a:t>4. SOS &amp; Utility Module</a:t>
            </a:r>
            <a:endParaRPr lang="en-US">
              <a:ea typeface="+mn-lt"/>
              <a:cs typeface="+mn-lt"/>
            </a:endParaRPr>
          </a:p>
          <a:p>
            <a:pPr lvl="1">
              <a:buFont typeface="Arial"/>
            </a:pPr>
            <a:r>
              <a:rPr lang="en-US" sz="1800">
                <a:ea typeface="+mn-lt"/>
                <a:cs typeface="+mn-lt"/>
              </a:rPr>
              <a:t>A dedicated "Emergency" section in the app.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Arial"/>
            </a:pPr>
            <a:r>
              <a:rPr lang="en-US" sz="1800">
                <a:ea typeface="+mn-lt"/>
                <a:cs typeface="+mn-lt"/>
              </a:rPr>
              <a:t>Storage for key contacts (Primary Vet, Emergency Vet).</a:t>
            </a:r>
            <a:endParaRPr lang="en-IL" sz="1800">
              <a:ea typeface="Calibri"/>
              <a:cs typeface="Calibri"/>
            </a:endParaRPr>
          </a:p>
          <a:p>
            <a:pPr lvl="1">
              <a:buFont typeface="Arial"/>
            </a:pPr>
            <a:r>
              <a:rPr lang="en-US" sz="1800">
                <a:ea typeface="+mn-lt"/>
                <a:cs typeface="+mn-lt"/>
              </a:rPr>
              <a:t>A map function to "Find Nearby Open Clinics."</a:t>
            </a:r>
            <a:endParaRPr lang="en-IL" sz="180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b="1">
              <a:ea typeface="Calibri"/>
              <a:cs typeface="Calibri"/>
            </a:endParaRPr>
          </a:p>
          <a:p>
            <a:endParaRPr lang="en-IL" sz="9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46DAFA4E-B5BF-012F-8099-D53D7CDF5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16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9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0C25A-4BFC-0C96-4EC0-B72B20B5F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37A5D-2B32-2FAE-60B1-AB9140B2E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Customer – what exists? </a:t>
            </a:r>
            <a:r>
              <a:rPr lang="en-US" dirty="0">
                <a:solidFill>
                  <a:schemeClr val="accent4"/>
                </a:solidFill>
              </a:rPr>
              <a:t>W</a:t>
            </a:r>
            <a:r>
              <a:rPr lang="en-IL" dirty="0">
                <a:solidFill>
                  <a:schemeClr val="accent4"/>
                </a:solidFill>
              </a:rPr>
              <a:t>hat provides?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E904D-3823-8DE1-E48B-9B91C6EDCA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5" y="1001391"/>
            <a:ext cx="10612055" cy="4708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/>
              <a:t>Competitor Gap Analysis (DOGMATE vs. "</a:t>
            </a:r>
            <a:r>
              <a:rPr lang="en-US" sz="2400" err="1"/>
              <a:t>PawMates</a:t>
            </a:r>
            <a:r>
              <a:rPr lang="en-US" sz="2400"/>
              <a:t>")</a:t>
            </a:r>
            <a:endParaRPr lang="en-US" sz="2400">
              <a:ea typeface="Calibri"/>
              <a:cs typeface="Calibri"/>
            </a:endParaRPr>
          </a:p>
          <a:p>
            <a:pPr>
              <a:buNone/>
            </a:pPr>
            <a:r>
              <a:rPr lang="en-US" sz="1800">
                <a:ea typeface="+mn-lt"/>
                <a:cs typeface="+mn-lt"/>
              </a:rPr>
              <a:t>What the competitor ("</a:t>
            </a:r>
            <a:r>
              <a:rPr lang="en-US" sz="1800" err="1">
                <a:ea typeface="+mn-lt"/>
                <a:cs typeface="+mn-lt"/>
              </a:rPr>
              <a:t>PawMates</a:t>
            </a:r>
            <a:r>
              <a:rPr lang="en-US" sz="1800">
                <a:ea typeface="+mn-lt"/>
                <a:cs typeface="+mn-lt"/>
              </a:rPr>
              <a:t>") has:</a:t>
            </a:r>
            <a:endParaRPr lang="en-US" sz="1800">
              <a:ea typeface="Calibri"/>
              <a:cs typeface="Calibri"/>
            </a:endParaRPr>
          </a:p>
          <a:p>
            <a:pPr>
              <a:buFont typeface="Arial"/>
            </a:pPr>
            <a:r>
              <a:rPr lang="en-US" sz="1800" b="1">
                <a:ea typeface="+mn-lt"/>
                <a:cs typeface="+mn-lt"/>
              </a:rPr>
              <a:t>Basic Social Network:</a:t>
            </a:r>
            <a:r>
              <a:rPr lang="en-US" sz="1800">
                <a:ea typeface="+mn-lt"/>
                <a:cs typeface="+mn-lt"/>
              </a:rPr>
              <a:t> User profiles (noted as "unsecured" and allowing "incorrect details") and a user-to-user chat function.</a:t>
            </a:r>
          </a:p>
          <a:p>
            <a:pPr marL="0" indent="0">
              <a:buNone/>
            </a:pPr>
            <a:r>
              <a:rPr lang="en-US" sz="1800">
                <a:ea typeface="+mn-lt"/>
                <a:cs typeface="+mn-lt"/>
              </a:rPr>
              <a:t>What the competitor is </a:t>
            </a:r>
            <a:r>
              <a:rPr lang="en-US" sz="1800" b="1">
                <a:ea typeface="+mn-lt"/>
                <a:cs typeface="+mn-lt"/>
              </a:rPr>
              <a:t>missing</a:t>
            </a:r>
            <a:r>
              <a:rPr lang="en-US" sz="1800">
                <a:ea typeface="+mn-lt"/>
                <a:cs typeface="+mn-lt"/>
              </a:rPr>
              <a:t> (and what DOGMATE will provide):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r>
              <a:rPr lang="en-US" sz="1800" b="1">
                <a:ea typeface="+mn-lt"/>
                <a:cs typeface="+mn-lt"/>
              </a:rPr>
              <a:t>1. Health &amp; Admin Module ("Digital Dog Binder")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1800" b="1">
                <a:ea typeface="+mn-lt"/>
                <a:cs typeface="+mn-lt"/>
              </a:rPr>
              <a:t>No Document Storage:</a:t>
            </a:r>
            <a:r>
              <a:rPr lang="en-US" sz="1800">
                <a:ea typeface="+mn-lt"/>
                <a:cs typeface="+mn-lt"/>
              </a:rPr>
              <a:t> It lacks a feature to upload or store critical documents (e.g., vaccination records, insurance policies).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1800" b="1">
                <a:ea typeface="+mn-lt"/>
                <a:cs typeface="+mn-lt"/>
              </a:rPr>
              <a:t>No Schedule Management:</a:t>
            </a:r>
            <a:r>
              <a:rPr lang="en-US" sz="1800">
                <a:ea typeface="+mn-lt"/>
                <a:cs typeface="+mn-lt"/>
              </a:rPr>
              <a:t> It does not have a calendar for future appointments (e.g., vet visits) or recurring events (e.g., feeding times).</a:t>
            </a:r>
            <a:endParaRPr lang="en-US" sz="1800">
              <a:ea typeface="Calibri"/>
              <a:cs typeface="Calibri"/>
            </a:endParaRPr>
          </a:p>
          <a:p>
            <a:pPr indent="0">
              <a:buNone/>
            </a:pPr>
            <a:r>
              <a:rPr lang="en-US" sz="1800" b="1">
                <a:ea typeface="+mn-lt"/>
                <a:cs typeface="+mn-lt"/>
              </a:rPr>
              <a:t>2. Emergency &amp; Geolocation Module (SOS &amp; POI)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1800" b="1">
                <a:ea typeface="+mn-lt"/>
                <a:cs typeface="+mn-lt"/>
              </a:rPr>
              <a:t>No Live Clinic Finder:</a:t>
            </a:r>
            <a:r>
              <a:rPr lang="en-US" sz="1800">
                <a:ea typeface="+mn-lt"/>
                <a:cs typeface="+mn-lt"/>
              </a:rPr>
              <a:t> It cannot locate </a:t>
            </a:r>
            <a:r>
              <a:rPr lang="en-US" sz="1800" i="1">
                <a:ea typeface="+mn-lt"/>
                <a:cs typeface="+mn-lt"/>
              </a:rPr>
              <a:t>nearby, open</a:t>
            </a:r>
            <a:r>
              <a:rPr lang="en-US" sz="1800">
                <a:ea typeface="+mn-lt"/>
                <a:cs typeface="+mn-lt"/>
              </a:rPr>
              <a:t> clinics in real-time.</a:t>
            </a:r>
            <a:endParaRPr lang="en-IL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1800" b="1">
                <a:ea typeface="+mn-lt"/>
                <a:cs typeface="+mn-lt"/>
              </a:rPr>
              <a:t>No POI Map:</a:t>
            </a:r>
            <a:r>
              <a:rPr lang="en-US" sz="1800">
                <a:ea typeface="+mn-lt"/>
                <a:cs typeface="+mn-lt"/>
              </a:rPr>
              <a:t> It does not have a map layer showing points of interest like dog parks.</a:t>
            </a:r>
            <a:endParaRPr lang="en-US" sz="1800">
              <a:ea typeface="Calibri"/>
              <a:cs typeface="Calibri"/>
            </a:endParaRPr>
          </a:p>
          <a:p>
            <a:pPr indent="0">
              <a:buNone/>
            </a:pPr>
            <a:r>
              <a:rPr lang="en-US" sz="1800" b="1">
                <a:ea typeface="+mn-lt"/>
                <a:cs typeface="+mn-lt"/>
              </a:rPr>
              <a:t>3. Live Social Module ("Social Walk")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1800" b="1">
                <a:ea typeface="+mn-lt"/>
                <a:cs typeface="+mn-lt"/>
              </a:rPr>
              <a:t>No Real-Time Availability:</a:t>
            </a:r>
            <a:r>
              <a:rPr lang="en-US" sz="1800">
                <a:ea typeface="+mn-lt"/>
                <a:cs typeface="+mn-lt"/>
              </a:rPr>
              <a:t> It lacks the core DOGMATE feature of seeing who is </a:t>
            </a:r>
            <a:r>
              <a:rPr lang="en-US" sz="1800" i="1">
                <a:ea typeface="+mn-lt"/>
                <a:cs typeface="+mn-lt"/>
              </a:rPr>
              <a:t>currently</a:t>
            </a:r>
            <a:r>
              <a:rPr lang="en-US" sz="1800">
                <a:ea typeface="+mn-lt"/>
                <a:cs typeface="+mn-lt"/>
              </a:rPr>
              <a:t> walking nearby.</a:t>
            </a:r>
            <a:endParaRPr lang="en-US" sz="1800">
              <a:ea typeface="Calibri"/>
              <a:cs typeface="Calibri"/>
            </a:endParaRPr>
          </a:p>
          <a:p>
            <a:pPr lvl="1">
              <a:buFont typeface="Courier New"/>
              <a:buChar char="o"/>
            </a:pPr>
            <a:r>
              <a:rPr lang="en-US" sz="1800" b="1">
                <a:ea typeface="+mn-lt"/>
                <a:cs typeface="+mn-lt"/>
              </a:rPr>
              <a:t>No Meet-up Function:</a:t>
            </a:r>
            <a:r>
              <a:rPr lang="en-US" sz="1800">
                <a:ea typeface="+mn-lt"/>
                <a:cs typeface="+mn-lt"/>
              </a:rPr>
              <a:t> It does not have the "SNIFF" / "TAIL WAVING" functionality to request and accept real-time social walks.</a:t>
            </a:r>
            <a:endParaRPr lang="en-US" sz="1800">
              <a:ea typeface="Calibri"/>
              <a:cs typeface="Calibri"/>
            </a:endParaRPr>
          </a:p>
          <a:p>
            <a:pPr>
              <a:buNone/>
            </a:pPr>
            <a:endParaRPr lang="en-US" sz="1800" b="1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b="1">
              <a:ea typeface="Calibri"/>
              <a:cs typeface="Calibri"/>
            </a:endParaRPr>
          </a:p>
          <a:p>
            <a:endParaRPr lang="en-IL" sz="90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96349B5B-BC87-9B15-C677-1AE959712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17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964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6CD9F-7952-3740-179A-2C895DC8E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EC3F9F-74C0-770F-8F74-795115532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-216"/>
            <a:ext cx="11244943" cy="1148602"/>
          </a:xfrm>
        </p:spPr>
        <p:txBody>
          <a:bodyPr>
            <a:normAutofit/>
          </a:bodyPr>
          <a:lstStyle/>
          <a:p>
            <a:r>
              <a:rPr lang="en-IL" dirty="0">
                <a:solidFill>
                  <a:schemeClr val="accent4"/>
                </a:solidFill>
              </a:rPr>
              <a:t>C</a:t>
            </a:r>
            <a:r>
              <a:rPr lang="en-US" dirty="0" err="1">
                <a:solidFill>
                  <a:schemeClr val="accent4"/>
                </a:solidFill>
              </a:rPr>
              <a:t>ompetitor</a:t>
            </a:r>
            <a:r>
              <a:rPr lang="en-IL" dirty="0">
                <a:solidFill>
                  <a:schemeClr val="accent4"/>
                </a:solidFill>
              </a:rPr>
              <a:t> – </a:t>
            </a:r>
            <a:r>
              <a:rPr lang="en-US" dirty="0">
                <a:solidFill>
                  <a:schemeClr val="accent4"/>
                </a:solidFill>
              </a:rPr>
              <a:t>(</a:t>
            </a:r>
            <a:r>
              <a:rPr lang="en-US" dirty="0" err="1">
                <a:solidFill>
                  <a:schemeClr val="accent4"/>
                </a:solidFill>
              </a:rPr>
              <a:t>DogMate</a:t>
            </a:r>
            <a:r>
              <a:rPr lang="en-US" dirty="0">
                <a:solidFill>
                  <a:schemeClr val="accent4"/>
                </a:solidFill>
              </a:rPr>
              <a:t> vs. </a:t>
            </a:r>
            <a:r>
              <a:rPr lang="en-US" dirty="0" err="1">
                <a:solidFill>
                  <a:schemeClr val="accent4"/>
                </a:solidFill>
              </a:rPr>
              <a:t>Doglog</a:t>
            </a:r>
            <a:r>
              <a:rPr lang="en-US" dirty="0">
                <a:solidFill>
                  <a:schemeClr val="accent4"/>
                </a:solidFill>
              </a:rPr>
              <a:t>)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94D8A-3EE8-2137-7784-71E03803A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745" y="1001391"/>
            <a:ext cx="10612055" cy="470822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US" sz="2400" u="sng" dirty="0"/>
              <a:t>DOGMATE vs. </a:t>
            </a:r>
            <a:r>
              <a:rPr lang="en-US" sz="2400" u="sng" dirty="0" err="1"/>
              <a:t>DogLog</a:t>
            </a:r>
            <a:endParaRPr lang="en-US" sz="2400" u="sng" dirty="0">
              <a:ea typeface="Calibri"/>
              <a:cs typeface="Calibri"/>
            </a:endParaRPr>
          </a:p>
          <a:p>
            <a:r>
              <a:rPr lang="en-US" sz="1800" b="1" dirty="0"/>
              <a:t>Social and Map Integration </a:t>
            </a:r>
            <a:r>
              <a:rPr lang="en-US" sz="1800" b="1" dirty="0">
                <a:ea typeface="+mn-lt"/>
                <a:cs typeface="+mn-lt"/>
              </a:rPr>
              <a:t>:</a:t>
            </a:r>
            <a:r>
              <a:rPr lang="en-US" sz="1800" dirty="0">
                <a:ea typeface="+mn-lt"/>
                <a:cs typeface="+mn-lt"/>
              </a:rPr>
              <a:t> </a:t>
            </a:r>
            <a:br>
              <a:rPr lang="en-US" sz="1800" dirty="0">
                <a:ea typeface="+mn-lt"/>
                <a:cs typeface="+mn-lt"/>
              </a:rPr>
            </a:br>
            <a:r>
              <a:rPr lang="en-US" sz="1800" dirty="0" err="1">
                <a:highlight>
                  <a:srgbClr val="00FF00"/>
                </a:highlight>
              </a:rPr>
              <a:t>DogMate</a:t>
            </a:r>
            <a:r>
              <a:rPr lang="en-US" sz="1800" dirty="0"/>
              <a:t> integrates </a:t>
            </a:r>
            <a:r>
              <a:rPr lang="en-US" sz="1800" b="1" dirty="0"/>
              <a:t>Google Maps</a:t>
            </a:r>
            <a:r>
              <a:rPr lang="en-US" sz="1800" dirty="0"/>
              <a:t> to display nearby dog owners and enables </a:t>
            </a:r>
            <a:r>
              <a:rPr lang="en-US" sz="1800" b="1" dirty="0"/>
              <a:t>real-time social walks</a:t>
            </a:r>
            <a:r>
              <a:rPr lang="en-US" sz="1800" dirty="0"/>
              <a:t> features.</a:t>
            </a:r>
            <a:br>
              <a:rPr lang="en-US" sz="1800" dirty="0"/>
            </a:br>
            <a:r>
              <a:rPr lang="en-US" sz="1800" dirty="0" err="1">
                <a:highlight>
                  <a:srgbClr val="FFFF00"/>
                </a:highlight>
              </a:rPr>
              <a:t>DogLog</a:t>
            </a:r>
            <a:r>
              <a:rPr lang="en-US" sz="1800" dirty="0"/>
              <a:t> does not include social interaction or live map functionality.</a:t>
            </a:r>
          </a:p>
          <a:p>
            <a:r>
              <a:rPr lang="en-US" sz="1800" b="1" dirty="0"/>
              <a:t>Smart Automation and Notifications </a:t>
            </a:r>
            <a:r>
              <a:rPr lang="en-US" sz="1800" dirty="0"/>
              <a:t>:</a:t>
            </a:r>
            <a:br>
              <a:rPr lang="en-US" sz="1800" dirty="0"/>
            </a:br>
            <a:r>
              <a:rPr lang="en-US" sz="1800" dirty="0" err="1">
                <a:highlight>
                  <a:srgbClr val="00FF00"/>
                </a:highlight>
              </a:rPr>
              <a:t>DogMate</a:t>
            </a:r>
            <a:r>
              <a:rPr lang="en-US" sz="1800" dirty="0"/>
              <a:t> provides </a:t>
            </a:r>
            <a:r>
              <a:rPr lang="en-US" sz="1800" b="1" dirty="0"/>
              <a:t>smart reminders</a:t>
            </a:r>
            <a:r>
              <a:rPr lang="en-US" sz="1800" dirty="0"/>
              <a:t>, including feeding alerts, mood tracking, and food restock notifications.</a:t>
            </a:r>
            <a:br>
              <a:rPr lang="en-US" sz="1800" dirty="0"/>
            </a:br>
            <a:r>
              <a:rPr lang="en-US" sz="1800" dirty="0" err="1">
                <a:highlight>
                  <a:srgbClr val="FFFF00"/>
                </a:highlight>
              </a:rPr>
              <a:t>DogLog</a:t>
            </a:r>
            <a:r>
              <a:rPr lang="en-US" sz="1800" dirty="0"/>
              <a:t> relies on manual event logging without automated predictions or reminders.</a:t>
            </a:r>
          </a:p>
          <a:p>
            <a:r>
              <a:rPr lang="en-US" sz="1800" b="1" dirty="0"/>
              <a:t>Advanced Features </a:t>
            </a:r>
            <a:r>
              <a:rPr lang="en-US" sz="1800" dirty="0"/>
              <a:t>: </a:t>
            </a:r>
          </a:p>
          <a:p>
            <a:pPr marL="0" indent="0">
              <a:buNone/>
            </a:pPr>
            <a:r>
              <a:rPr lang="en-US" sz="1800" dirty="0"/>
              <a:t>        </a:t>
            </a:r>
            <a:r>
              <a:rPr lang="en-US" sz="1800" dirty="0" err="1">
                <a:highlight>
                  <a:srgbClr val="00FF00"/>
                </a:highlight>
              </a:rPr>
              <a:t>DogMate</a:t>
            </a:r>
            <a:r>
              <a:rPr lang="en-US" sz="1800" dirty="0"/>
              <a:t> includes several unique capabilities not found in </a:t>
            </a:r>
            <a:r>
              <a:rPr lang="en-US" sz="1800" dirty="0" err="1">
                <a:highlight>
                  <a:srgbClr val="FFFF00"/>
                </a:highlight>
              </a:rPr>
              <a:t>DogLog</a:t>
            </a:r>
            <a:r>
              <a:rPr lang="en-US" sz="1800" dirty="0"/>
              <a:t>: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            1. </a:t>
            </a:r>
            <a:r>
              <a:rPr lang="en-US" sz="1800" b="1" dirty="0"/>
              <a:t>Dog Matching</a:t>
            </a:r>
            <a:r>
              <a:rPr lang="en-US" sz="1800" dirty="0"/>
              <a:t> (via </a:t>
            </a:r>
            <a:r>
              <a:rPr lang="en-US" sz="1800" i="1" dirty="0"/>
              <a:t>pawsavvytech.com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r>
              <a:rPr lang="en-US" sz="1800" dirty="0"/>
              <a:t>             2. </a:t>
            </a:r>
            <a:r>
              <a:rPr lang="en-US" sz="1800" b="1" dirty="0"/>
              <a:t>Dog Walker Directory</a:t>
            </a:r>
            <a:r>
              <a:rPr lang="en-US" sz="1800" dirty="0"/>
              <a:t> (number of walkers by city)</a:t>
            </a:r>
          </a:p>
          <a:p>
            <a:pPr marL="0" indent="0">
              <a:buNone/>
            </a:pPr>
            <a:r>
              <a:rPr lang="en-US" sz="1800" dirty="0"/>
              <a:t>             3.</a:t>
            </a:r>
            <a:r>
              <a:rPr lang="en-US" sz="1800" b="1" dirty="0"/>
              <a:t> Smart Food Intake Tracking</a:t>
            </a:r>
            <a:r>
              <a:rPr lang="en-US" sz="1800" dirty="0"/>
              <a:t> with notifications and refill reminders</a:t>
            </a:r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>
              <a:buNone/>
            </a:pPr>
            <a:endParaRPr lang="en-US" sz="1800" b="1" dirty="0"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b="1" dirty="0">
              <a:ea typeface="Calibri"/>
              <a:cs typeface="Calibri"/>
            </a:endParaRPr>
          </a:p>
          <a:p>
            <a:endParaRPr lang="en-IL" sz="9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4206126-35CC-F325-9975-A6C42C1E1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18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426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2BCB-FD45-75F5-3FD6-9E8B900AD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17" y="-217"/>
            <a:ext cx="11288037" cy="1346439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Project’s Risk </a:t>
            </a:r>
            <a:r>
              <a:rPr lang="en-IL" err="1">
                <a:solidFill>
                  <a:schemeClr val="accent4"/>
                </a:solidFill>
              </a:rPr>
              <a:t>Assesment</a:t>
            </a:r>
            <a:r>
              <a:rPr lang="en-IL">
                <a:solidFill>
                  <a:schemeClr val="accent4"/>
                </a:solidFill>
              </a:rPr>
              <a:t>  (and how to overcome)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AD1B856-8CC0-F629-D5B7-1AD4A598A8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8445762"/>
              </p:ext>
            </p:extLst>
          </p:nvPr>
        </p:nvGraphicFramePr>
        <p:xfrm>
          <a:off x="733816" y="1038091"/>
          <a:ext cx="10515600" cy="32054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41672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8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L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/>
                        <a:t>How to overcome?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User Safety &amp; Liability </a:t>
                      </a:r>
                      <a:endParaRPr lang="en-US" b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The app actively encourages in-person meetings between strangers and their dogs. This creates a risk of negative encounters, dog fights, or personal safety issues, which could lead to legal liability.</a:t>
                      </a:r>
                      <a:endParaRPr lang="en-IL"/>
                    </a:p>
                    <a:p>
                      <a:pPr lvl="0" algn="l">
                        <a:buNone/>
                      </a:pP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Implement Strong Safety &amp; Moderation Tools: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1. Report/Block System: A prominent and easy-to-use "Report User" and "Block User" function.</a:t>
                      </a:r>
                      <a:endParaRPr lang="en-IL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2. Safety Disclaimer (TOS): A clear Terms of Service (TOS) that users must accept, stating that DOGMATE is not responsible for real-world interactions.</a:t>
                      </a:r>
                      <a:endParaRPr lang="en-IL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3. Safety Onboarding: Show "Safe Meet-up Tips" to users before they use the "SNIFF" feature for the first time.</a:t>
                      </a:r>
                      <a:endParaRPr lang="en-IL"/>
                    </a:p>
                    <a:p>
                      <a:pPr lvl="0" algn="l">
                        <a:buNone/>
                      </a:pP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1031082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66088D4E-405C-2004-3E8E-9FC38FF21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19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2746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48667-1017-D186-3777-381108A27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>
                <a:solidFill>
                  <a:schemeClr val="accent4"/>
                </a:solidFill>
              </a:rPr>
              <a:t>DogMate</a:t>
            </a:r>
            <a:endParaRPr lang="en-IL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38901-CC71-1857-FA37-870A5FD9C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err="1"/>
              <a:t>DogMate</a:t>
            </a:r>
            <a:endParaRPr lang="en-IL"/>
          </a:p>
          <a:p>
            <a:r>
              <a:rPr lang="he-IL"/>
              <a:t>כלב וחבר</a:t>
            </a:r>
            <a:endParaRPr lang="en-IL"/>
          </a:p>
          <a:p>
            <a:endParaRPr lang="en-IL"/>
          </a:p>
          <a:p>
            <a:endParaRPr lang="en-IL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59FAC2-AB50-12CF-E9DE-0997F43966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2764595"/>
              </p:ext>
            </p:extLst>
          </p:nvPr>
        </p:nvGraphicFramePr>
        <p:xfrm>
          <a:off x="708212" y="3429000"/>
          <a:ext cx="11483790" cy="312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6758">
                  <a:extLst>
                    <a:ext uri="{9D8B030D-6E8A-4147-A177-3AD203B41FA5}">
                      <a16:colId xmlns:a16="http://schemas.microsoft.com/office/drawing/2014/main" val="1301077502"/>
                    </a:ext>
                  </a:extLst>
                </a:gridCol>
                <a:gridCol w="2296758">
                  <a:extLst>
                    <a:ext uri="{9D8B030D-6E8A-4147-A177-3AD203B41FA5}">
                      <a16:colId xmlns:a16="http://schemas.microsoft.com/office/drawing/2014/main" val="880678584"/>
                    </a:ext>
                  </a:extLst>
                </a:gridCol>
                <a:gridCol w="3053143">
                  <a:extLst>
                    <a:ext uri="{9D8B030D-6E8A-4147-A177-3AD203B41FA5}">
                      <a16:colId xmlns:a16="http://schemas.microsoft.com/office/drawing/2014/main" val="2389802636"/>
                    </a:ext>
                  </a:extLst>
                </a:gridCol>
                <a:gridCol w="1540373">
                  <a:extLst>
                    <a:ext uri="{9D8B030D-6E8A-4147-A177-3AD203B41FA5}">
                      <a16:colId xmlns:a16="http://schemas.microsoft.com/office/drawing/2014/main" val="4014467268"/>
                    </a:ext>
                  </a:extLst>
                </a:gridCol>
                <a:gridCol w="2296758">
                  <a:extLst>
                    <a:ext uri="{9D8B030D-6E8A-4147-A177-3AD203B41FA5}">
                      <a16:colId xmlns:a16="http://schemas.microsoft.com/office/drawing/2014/main" val="2208080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0"/>
                      <a:r>
                        <a:rPr lang="en-IL">
                          <a:solidFill>
                            <a:schemeClr val="accent4"/>
                          </a:solidFill>
                        </a:rPr>
                        <a:t>Student Name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>
                          <a:solidFill>
                            <a:schemeClr val="accent4"/>
                          </a:solidFill>
                        </a:rPr>
                        <a:t>ID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>
                          <a:solidFill>
                            <a:schemeClr val="accent4"/>
                          </a:solidFill>
                        </a:rPr>
                        <a:t>Email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>
                          <a:solidFill>
                            <a:schemeClr val="accent4"/>
                          </a:solidFill>
                        </a:rPr>
                        <a:t>Phone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IL">
                          <a:solidFill>
                            <a:schemeClr val="accent4"/>
                          </a:solidFill>
                        </a:rPr>
                        <a:t>Signature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8813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>
                          <a:solidFill>
                            <a:schemeClr val="tx1"/>
                          </a:solidFill>
                        </a:rPr>
                        <a:t>Ori Adika</a:t>
                      </a:r>
                    </a:p>
                    <a:p>
                      <a:pPr marL="0" algn="l" defTabSz="914400" rtl="0" eaLnBrk="1" latinLnBrk="0" hangingPunct="1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>
                          <a:solidFill>
                            <a:schemeClr val="tx1"/>
                          </a:solidFill>
                        </a:rPr>
                        <a:t>Yuval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Genislav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>
                          <a:solidFill>
                            <a:schemeClr val="tx1"/>
                          </a:solidFill>
                        </a:rPr>
                        <a:t>Gil Eden</a:t>
                      </a:r>
                    </a:p>
                    <a:p>
                      <a:pPr marL="0" algn="l" defTabSz="914400" rtl="0" eaLnBrk="1" latinLnBrk="0" hangingPunct="1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US">
                          <a:solidFill>
                            <a:schemeClr val="tx1"/>
                          </a:solidFill>
                        </a:rPr>
                        <a:t>Omri Muadi</a:t>
                      </a:r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209200559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IL">
                          <a:solidFill>
                            <a:schemeClr val="tx1"/>
                          </a:solidFill>
                        </a:rPr>
                        <a:t>313555187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207449745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IL">
                          <a:solidFill>
                            <a:schemeClr val="tx1"/>
                          </a:solidFill>
                        </a:rPr>
                        <a:t>214036865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  <a:hlinkClick r:id="rId2"/>
                        </a:rPr>
                        <a:t>oriadik@post.bgu.ac.il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IL">
                          <a:solidFill>
                            <a:schemeClr val="tx1"/>
                          </a:solidFill>
                          <a:hlinkClick r:id="rId3"/>
                        </a:rPr>
                        <a:t>genislav@post.bgu.ac.il</a:t>
                      </a:r>
                      <a:endParaRPr lang="he-IL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he-IL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IL">
                          <a:solidFill>
                            <a:schemeClr val="tx1"/>
                          </a:solidFill>
                          <a:hlinkClick r:id="rId4"/>
                        </a:rPr>
                        <a:t>Gilede@post.bgu.ac.il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IL">
                          <a:solidFill>
                            <a:schemeClr val="tx1"/>
                          </a:solidFill>
                        </a:rPr>
                        <a:t>muadiom@post.bgu.ac.il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054-811-2141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053-276-7779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050-985-5332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050-623-4046</a:t>
                      </a:r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Ori Adika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Yuval </a:t>
                      </a:r>
                      <a:r>
                        <a:rPr lang="en-US" err="1">
                          <a:solidFill>
                            <a:schemeClr val="tx1"/>
                          </a:solidFill>
                        </a:rPr>
                        <a:t>genislav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Gil Eden</a:t>
                      </a:r>
                    </a:p>
                    <a:p>
                      <a:pPr rtl="0"/>
                      <a:endParaRPr lang="en-US">
                        <a:solidFill>
                          <a:schemeClr val="tx1"/>
                        </a:solidFill>
                      </a:endParaRPr>
                    </a:p>
                    <a:p>
                      <a:pPr rtl="0"/>
                      <a:r>
                        <a:rPr lang="en-US">
                          <a:solidFill>
                            <a:schemeClr val="tx1"/>
                          </a:solidFill>
                        </a:rPr>
                        <a:t>Omri Muadi</a:t>
                      </a:r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9746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7001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rtl="0"/>
                      <a:endParaRPr lang="en-IL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IL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998864"/>
                  </a:ext>
                </a:extLst>
              </a:tr>
            </a:tbl>
          </a:graphicData>
        </a:graphic>
      </p:graphicFrame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BF17F79-8E96-B747-1222-A80C5C81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/>
                </a:solidFill>
              </a:rPr>
              <a:t>2</a:t>
            </a:r>
            <a:endParaRPr lang="en-IL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111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1C763-5E73-42B9-7141-55C558ECF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C2889-BD95-200A-7D5A-F914725D2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17" y="-217"/>
            <a:ext cx="11288037" cy="1346439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Project’s Risk </a:t>
            </a:r>
            <a:r>
              <a:rPr lang="en-IL" err="1">
                <a:solidFill>
                  <a:schemeClr val="accent4"/>
                </a:solidFill>
              </a:rPr>
              <a:t>Assesment</a:t>
            </a:r>
            <a:r>
              <a:rPr lang="en-IL">
                <a:solidFill>
                  <a:schemeClr val="accent4"/>
                </a:solidFill>
              </a:rPr>
              <a:t>  (and how to overcome)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4586271-BCA7-2731-C818-0F3C1A53BE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0828369"/>
              </p:ext>
            </p:extLst>
          </p:nvPr>
        </p:nvGraphicFramePr>
        <p:xfrm>
          <a:off x="733816" y="1006776"/>
          <a:ext cx="10515600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41672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8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L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/>
                        <a:t>How to overcome?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994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Feature Creep &amp; Over-Complexity </a:t>
                      </a:r>
                      <a:endParaRPr lang="en-US" sz="18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 The project combines many modules (Social, SOS, POI, Reminders). The risk is that the app becomes bloated, confusing for the user, and too complex to build, test, and maintain effectively.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Implement a Phased, MVP-First Approach: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1. Prioritize the Core Loop: Launch with a Minimum Viable Product (MVP) focused on only the core "Digital Dog Binder" (profiles, docs, reminders) and the "SOS/POI" (dog parks, clinics map). This provides immediate, standalone value.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2. Phase 2 Rollout: Introduce the "Live Social Walk" ("SNIFF") feature only after building a stable user base that is already engaged with the utility features. This separates technical and market risks.</a:t>
                      </a:r>
                      <a:endParaRPr lang="en-US"/>
                    </a:p>
                    <a:p>
                      <a:pPr lvl="0" algn="l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5229961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0E17076B-E0CD-5D57-8CCA-043A92A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20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6166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F1E8-045E-5612-0D33-6C13E33E5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9951-E9B7-238E-EAEB-7D38AD2C8C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817" y="-217"/>
            <a:ext cx="11288037" cy="1346439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Project’s Risk </a:t>
            </a:r>
            <a:r>
              <a:rPr lang="en-IL" err="1">
                <a:solidFill>
                  <a:schemeClr val="accent4"/>
                </a:solidFill>
              </a:rPr>
              <a:t>Assesment</a:t>
            </a:r>
            <a:r>
              <a:rPr lang="en-IL">
                <a:solidFill>
                  <a:schemeClr val="accent4"/>
                </a:solidFill>
              </a:rPr>
              <a:t>  (and how to overcome)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5011203-A6C1-DA84-F6FB-6D11D50CBB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6793916"/>
              </p:ext>
            </p:extLst>
          </p:nvPr>
        </p:nvGraphicFramePr>
        <p:xfrm>
          <a:off x="733816" y="1006776"/>
          <a:ext cx="10515600" cy="34798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2441672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6083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L"/>
                        <a:t>Challenge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L"/>
                        <a:t>How to overcome?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6699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Data Privacy &amp; Security Breach </a:t>
                      </a:r>
                      <a:endParaRPr lang="en-US" b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The app will store highly sensitive user data: personal documents (insurance, vet records) and live, real-time user location. A data breach would be catastrophic for user trust and brand reputation.</a:t>
                      </a:r>
                      <a:endParaRPr lang="en-IL"/>
                    </a:p>
                    <a:p>
                      <a:pPr lvl="0" algn="l">
                        <a:buNone/>
                      </a:pP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Adopt a "Security by Design" Policy: 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1. End-to-End Encryption (E2EE): Encrypt all sensitive documents and user location data, both at rest (on the server) and in transit (from the app).</a:t>
                      </a:r>
                      <a:endParaRPr lang="en-IL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2. Location Fuzzing: Consider "fuzzing" or slightly obscuring a user's exact location when they are near their designated "Home" address to prevent stalking.</a:t>
                      </a:r>
                      <a:endParaRPr lang="en-IL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 3. Minimal Permissions: Only request location access when the user activates "Go for a Walk" mode, not 24/7.</a:t>
                      </a:r>
                      <a:endParaRPr lang="en-IL"/>
                    </a:p>
                    <a:p>
                      <a:pPr lvl="0" algn="l">
                        <a:buNone/>
                      </a:pP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291749"/>
                  </a:ext>
                </a:extLst>
              </a:tr>
            </a:tbl>
          </a:graphicData>
        </a:graphic>
      </p:graphicFrame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1EB295A-1D45-EBFF-A813-0368EE46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21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17289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תמונה 5">
            <a:extLst>
              <a:ext uri="{FF2B5EF4-FFF2-40B4-BE49-F238E27FC236}">
                <a16:creationId xmlns:a16="http://schemas.microsoft.com/office/drawing/2014/main" id="{955235C3-0A8C-45C9-0573-1FEA11DA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360" y="1968712"/>
            <a:ext cx="5111007" cy="2920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7FDA21-DED9-73A3-F008-1700FC8FC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2" y="-217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User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F79DE-4292-378D-C672-6E20C19382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077" y="1230086"/>
            <a:ext cx="9090466" cy="402830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200" b="1"/>
              <a:t>🐾 </a:t>
            </a:r>
            <a:r>
              <a:rPr lang="en-US" sz="2200" b="1" err="1"/>
              <a:t>DogMate</a:t>
            </a:r>
            <a:r>
              <a:rPr lang="en-US" sz="2200" b="1"/>
              <a:t> – Your Dog’s Smart Companion</a:t>
            </a:r>
            <a:endParaRPr lang="en-US" sz="2200" b="1">
              <a:ea typeface="Calibri"/>
              <a:cs typeface="Calibri"/>
            </a:endParaRPr>
          </a:p>
          <a:p>
            <a:r>
              <a:rPr lang="en-US" sz="2200" b="1"/>
              <a:t>1. Personal Area</a:t>
            </a:r>
            <a:br>
              <a:rPr lang="en-US" sz="2200"/>
            </a:br>
            <a:r>
              <a:rPr lang="en-US" sz="2200"/>
              <a:t>Create a dog profile with name, age, breed, and photo.</a:t>
            </a:r>
            <a:br>
              <a:rPr lang="en-US" sz="2200"/>
            </a:br>
            <a:r>
              <a:rPr lang="en-US" sz="2200"/>
              <a:t>Warm, personal design to strengthen the owner–pet bond.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/>
              <a:t>2. Health &amp; Vaccinations</a:t>
            </a:r>
            <a:br>
              <a:rPr lang="en-US" sz="2200"/>
            </a:br>
            <a:r>
              <a:rPr lang="en-US" sz="2200"/>
              <a:t>Track vaccinations, vet visits, treatments, and feeding.</a:t>
            </a:r>
            <a:br>
              <a:rPr lang="en-US" sz="2200"/>
            </a:br>
            <a:r>
              <a:rPr lang="en-US" sz="2200"/>
              <a:t>Includes reminders, progress bars, and organized visuals.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/>
              <a:t>3. Walk Tracker (Main Feature)</a:t>
            </a:r>
            <a:br>
              <a:rPr lang="en-US" sz="2200"/>
            </a:br>
            <a:r>
              <a:rPr lang="en-US" sz="2200"/>
              <a:t>Start a walk in two taps with live GPS tracking.</a:t>
            </a:r>
            <a:br>
              <a:rPr lang="en-US" sz="2200"/>
            </a:br>
            <a:r>
              <a:rPr lang="en-US" sz="2200"/>
              <a:t>View your route, distance, and nearby dogs on the map.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/>
              <a:t>4. Contacts</a:t>
            </a:r>
            <a:br>
              <a:rPr lang="en-US" sz="2200"/>
            </a:br>
            <a:r>
              <a:rPr lang="en-US" sz="2200"/>
              <a:t>Store and access key contacts — vet, groomer, sitter, friends.</a:t>
            </a:r>
            <a:br>
              <a:rPr lang="en-US" sz="2200"/>
            </a:br>
            <a:r>
              <a:rPr lang="en-US" sz="2200"/>
              <a:t>Quick call or message directly from the app.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/>
              <a:t>5. Reports &amp; Activity Logs</a:t>
            </a:r>
            <a:br>
              <a:rPr lang="en-US" sz="2200"/>
            </a:br>
            <a:r>
              <a:rPr lang="en-US" sz="2200"/>
              <a:t>Generate weekly summaries of walks, weight, and activity.</a:t>
            </a:r>
            <a:br>
              <a:rPr lang="en-US" sz="2200"/>
            </a:br>
            <a:r>
              <a:rPr lang="en-US" sz="2200"/>
              <a:t>Clear charts and visual insights to track progress.</a:t>
            </a:r>
            <a:endParaRPr lang="en-US" sz="2200">
              <a:ea typeface="Calibri"/>
              <a:cs typeface="Calibri"/>
            </a:endParaRPr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US"/>
          </a:p>
          <a:p>
            <a:endParaRPr lang="en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B7335451-3828-2AFD-6DBD-6E16071E7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22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74534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1146-D1F6-3918-A3A5-E64AD234E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Project’s Environments and Langugaes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74A37-7191-7D6E-AE1C-AA1DA5A3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7844" y="938365"/>
            <a:ext cx="10515600" cy="435133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Frontend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React Native (TypeScript), React Navigation</a:t>
            </a:r>
          </a:p>
          <a:p>
            <a:r>
              <a:rPr lang="en-US" sz="2000">
                <a:ea typeface="+mn-lt"/>
                <a:cs typeface="+mn-lt"/>
              </a:rPr>
              <a:t>Maps: </a:t>
            </a:r>
            <a:r>
              <a:rPr lang="en-US" sz="2000">
                <a:latin typeface="Consolas"/>
                <a:ea typeface="+mn-lt"/>
                <a:cs typeface="+mn-lt"/>
              </a:rPr>
              <a:t>react-native-maps</a:t>
            </a:r>
            <a:r>
              <a:rPr lang="en-US" sz="2000">
                <a:ea typeface="+mn-lt"/>
                <a:cs typeface="+mn-lt"/>
              </a:rPr>
              <a:t> with </a:t>
            </a:r>
            <a:r>
              <a:rPr lang="en-US" sz="2000">
                <a:latin typeface="Consolas"/>
                <a:ea typeface="+mn-lt"/>
                <a:cs typeface="+mn-lt"/>
              </a:rPr>
              <a:t>provider="google"</a:t>
            </a:r>
            <a:r>
              <a:rPr lang="en-US" sz="2000">
                <a:ea typeface="+mn-lt"/>
                <a:cs typeface="+mn-lt"/>
              </a:rPr>
              <a:t> (Google Maps SDK for Android)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Location: Fused Location Provider via </a:t>
            </a:r>
            <a:r>
              <a:rPr lang="en-US" sz="2000">
                <a:latin typeface="Consolas"/>
                <a:ea typeface="+mn-lt"/>
                <a:cs typeface="+mn-lt"/>
              </a:rPr>
              <a:t>expo-location</a:t>
            </a:r>
            <a:r>
              <a:rPr lang="en-US" sz="2000">
                <a:ea typeface="+mn-lt"/>
                <a:cs typeface="+mn-lt"/>
              </a:rPr>
              <a:t> (foreground/background)</a:t>
            </a:r>
            <a:endParaRPr lang="en-IL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UI/state: React Query + </a:t>
            </a:r>
            <a:r>
              <a:rPr lang="en-US" sz="2000" err="1">
                <a:ea typeface="+mn-lt"/>
                <a:cs typeface="+mn-lt"/>
              </a:rPr>
              <a:t>Zustand</a:t>
            </a:r>
            <a:r>
              <a:rPr lang="en-US" sz="2000">
                <a:ea typeface="+mn-lt"/>
                <a:cs typeface="+mn-lt"/>
              </a:rPr>
              <a:t>/Redux Toolkit</a:t>
            </a:r>
            <a:endParaRPr lang="en-IL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Notifications: </a:t>
            </a:r>
            <a:r>
              <a:rPr lang="en-US" sz="2000">
                <a:latin typeface="Consolas"/>
                <a:ea typeface="+mn-lt"/>
                <a:cs typeface="+mn-lt"/>
              </a:rPr>
              <a:t>expo-notifications</a:t>
            </a:r>
            <a:r>
              <a:rPr lang="en-US" sz="2000">
                <a:ea typeface="+mn-lt"/>
                <a:cs typeface="+mn-lt"/>
              </a:rPr>
              <a:t> (FCM)</a:t>
            </a:r>
            <a:endParaRPr lang="en-US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Media: </a:t>
            </a:r>
            <a:r>
              <a:rPr lang="en-US" sz="2000">
                <a:latin typeface="Consolas"/>
              </a:rPr>
              <a:t>expo-image-picker</a:t>
            </a:r>
            <a:r>
              <a:rPr lang="en-US" sz="2000">
                <a:ea typeface="+mn-lt"/>
                <a:cs typeface="+mn-lt"/>
              </a:rPr>
              <a:t> → upload via </a:t>
            </a:r>
            <a:r>
              <a:rPr lang="en-US" sz="2000" err="1">
                <a:ea typeface="+mn-lt"/>
                <a:cs typeface="+mn-lt"/>
              </a:rPr>
              <a:t>presigned</a:t>
            </a:r>
            <a:r>
              <a:rPr lang="en-US" sz="2000">
                <a:ea typeface="+mn-lt"/>
                <a:cs typeface="+mn-lt"/>
              </a:rPr>
              <a:t> URL</a:t>
            </a:r>
            <a:endParaRPr lang="en-IL" sz="200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Backend (API)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Python </a:t>
            </a:r>
            <a:r>
              <a:rPr lang="en-US" sz="2000" b="1" err="1">
                <a:ea typeface="+mn-lt"/>
                <a:cs typeface="+mn-lt"/>
              </a:rPr>
              <a:t>FastAPI</a:t>
            </a:r>
            <a:r>
              <a:rPr lang="en-US" sz="2000">
                <a:ea typeface="+mn-lt"/>
                <a:cs typeface="+mn-lt"/>
              </a:rPr>
              <a:t>, </a:t>
            </a:r>
            <a:r>
              <a:rPr lang="en-US" sz="2000" err="1">
                <a:ea typeface="+mn-lt"/>
                <a:cs typeface="+mn-lt"/>
              </a:rPr>
              <a:t>Uvicorn</a:t>
            </a:r>
            <a:r>
              <a:rPr lang="en-US" sz="2000">
                <a:ea typeface="+mn-lt"/>
                <a:cs typeface="+mn-lt"/>
              </a:rPr>
              <a:t>/</a:t>
            </a:r>
            <a:r>
              <a:rPr lang="en-US" sz="2000" err="1">
                <a:ea typeface="+mn-lt"/>
                <a:cs typeface="+mn-lt"/>
              </a:rPr>
              <a:t>Gunicorn</a:t>
            </a:r>
            <a:endParaRPr lang="en-IL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Auth: OAuth2 + JWT (access/refresh), roles (owner, family)</a:t>
            </a:r>
            <a:endParaRPr lang="en-IL" sz="2000">
              <a:ea typeface="Calibri"/>
              <a:cs typeface="Calibri"/>
            </a:endParaRPr>
          </a:p>
          <a:p>
            <a:r>
              <a:rPr lang="en-US" sz="2000">
                <a:ea typeface="+mn-lt"/>
                <a:cs typeface="+mn-lt"/>
              </a:rPr>
              <a:t>Data: </a:t>
            </a:r>
            <a:r>
              <a:rPr lang="en-US" sz="2000" err="1">
                <a:ea typeface="+mn-lt"/>
                <a:cs typeface="+mn-lt"/>
              </a:rPr>
              <a:t>SQLAlchemy</a:t>
            </a:r>
            <a:r>
              <a:rPr lang="en-US" sz="2000">
                <a:ea typeface="+mn-lt"/>
                <a:cs typeface="+mn-lt"/>
              </a:rPr>
              <a:t> 2.0 + Alembic; </a:t>
            </a:r>
            <a:r>
              <a:rPr lang="en-US" sz="2000" b="1">
                <a:ea typeface="+mn-lt"/>
                <a:cs typeface="+mn-lt"/>
              </a:rPr>
              <a:t>PostgreSQL</a:t>
            </a:r>
            <a:r>
              <a:rPr lang="en-US" sz="2000">
                <a:ea typeface="+mn-lt"/>
                <a:cs typeface="+mn-lt"/>
              </a:rPr>
              <a:t> (optionally </a:t>
            </a:r>
            <a:r>
              <a:rPr lang="en-US" sz="2000" b="1" err="1">
                <a:ea typeface="+mn-lt"/>
                <a:cs typeface="+mn-lt"/>
              </a:rPr>
              <a:t>PostGIS</a:t>
            </a:r>
            <a:r>
              <a:rPr lang="en-US" sz="2000">
                <a:ea typeface="+mn-lt"/>
                <a:cs typeface="+mn-lt"/>
              </a:rPr>
              <a:t> for geo)</a:t>
            </a:r>
            <a:endParaRPr lang="en-IL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Storage: S3/</a:t>
            </a:r>
            <a:r>
              <a:rPr lang="en-US" sz="2000" err="1">
                <a:ea typeface="+mn-lt"/>
                <a:cs typeface="+mn-lt"/>
              </a:rPr>
              <a:t>MinIO</a:t>
            </a:r>
            <a:r>
              <a:rPr lang="en-US" sz="2000">
                <a:ea typeface="+mn-lt"/>
                <a:cs typeface="+mn-lt"/>
              </a:rPr>
              <a:t> for dog photos</a:t>
            </a:r>
            <a:endParaRPr lang="en-IL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Background jobs: Celery + Redis (scheduled reminders, push triggers)</a:t>
            </a:r>
            <a:endParaRPr lang="en-IL" sz="200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2000" b="1">
                <a:ea typeface="+mn-lt"/>
                <a:cs typeface="+mn-lt"/>
              </a:rPr>
              <a:t>Database</a:t>
            </a:r>
            <a:endParaRPr lang="en-IL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PostgreSQL 15/16</a:t>
            </a:r>
          </a:p>
          <a:p>
            <a:endParaRPr lang="en-US" b="1">
              <a:ea typeface="Calibri"/>
              <a:cs typeface="Calibri"/>
            </a:endParaRPr>
          </a:p>
          <a:p>
            <a:endParaRPr lang="en-IL">
              <a:ea typeface="Calibri"/>
              <a:cs typeface="Calibri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C28561E-AE33-1030-6BDA-729B095E3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23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6597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D7CE-8BEF-21BA-0C8A-EB1F7B766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Evaluation and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354B02-1837-6A38-6293-8F1E829B4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5111"/>
            <a:ext cx="10515600" cy="437552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200" b="1">
                <a:ea typeface="+mn-lt"/>
                <a:cs typeface="+mn-lt"/>
              </a:rPr>
              <a:t>Unit tests (Frontend):</a:t>
            </a:r>
            <a:r>
              <a:rPr lang="en-US" sz="2200">
                <a:ea typeface="+mn-lt"/>
                <a:cs typeface="+mn-lt"/>
              </a:rPr>
              <a:t> Jest + React Native Testing Library for components, hooks, form validation, state (</a:t>
            </a:r>
            <a:r>
              <a:rPr lang="en-US" sz="2200" err="1">
                <a:ea typeface="+mn-lt"/>
                <a:cs typeface="+mn-lt"/>
              </a:rPr>
              <a:t>Zustand</a:t>
            </a:r>
            <a:r>
              <a:rPr lang="en-US" sz="2200">
                <a:ea typeface="+mn-lt"/>
                <a:cs typeface="+mn-lt"/>
              </a:rPr>
              <a:t>/Redux).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Unit tests (Backend):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pytest</a:t>
            </a:r>
            <a:r>
              <a:rPr lang="en-US" sz="2200">
                <a:ea typeface="+mn-lt"/>
                <a:cs typeface="+mn-lt"/>
              </a:rPr>
              <a:t> (+ </a:t>
            </a:r>
            <a:r>
              <a:rPr lang="en-US" sz="2200" err="1">
                <a:ea typeface="+mn-lt"/>
                <a:cs typeface="+mn-lt"/>
              </a:rPr>
              <a:t>pytest-asyncio</a:t>
            </a:r>
            <a:r>
              <a:rPr lang="en-US" sz="2200">
                <a:ea typeface="+mn-lt"/>
                <a:cs typeface="+mn-lt"/>
              </a:rPr>
              <a:t>) for services, repositories, and utilities; schema validation with </a:t>
            </a:r>
            <a:r>
              <a:rPr lang="en-US" sz="2200" err="1">
                <a:ea typeface="+mn-lt"/>
                <a:cs typeface="+mn-lt"/>
              </a:rPr>
              <a:t>Pydantic</a:t>
            </a:r>
            <a:r>
              <a:rPr lang="en-US" sz="2200">
                <a:ea typeface="+mn-lt"/>
                <a:cs typeface="+mn-lt"/>
              </a:rPr>
              <a:t> models.</a:t>
            </a:r>
            <a:endParaRPr lang="en-IL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API/Integration tests: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pytest</a:t>
            </a:r>
            <a:r>
              <a:rPr lang="en-US" sz="2200">
                <a:ea typeface="+mn-lt"/>
                <a:cs typeface="+mn-lt"/>
              </a:rPr>
              <a:t> + </a:t>
            </a:r>
            <a:r>
              <a:rPr lang="en-US" sz="2200" err="1">
                <a:ea typeface="+mn-lt"/>
                <a:cs typeface="+mn-lt"/>
              </a:rPr>
              <a:t>httpx</a:t>
            </a:r>
            <a:r>
              <a:rPr lang="en-US" sz="2200">
                <a:ea typeface="+mn-lt"/>
                <a:cs typeface="+mn-lt"/>
              </a:rPr>
              <a:t> against </a:t>
            </a:r>
            <a:r>
              <a:rPr lang="en-US" sz="2200" err="1">
                <a:ea typeface="+mn-lt"/>
                <a:cs typeface="+mn-lt"/>
              </a:rPr>
              <a:t>FastAPI</a:t>
            </a:r>
            <a:r>
              <a:rPr lang="en-US" sz="2200">
                <a:ea typeface="+mn-lt"/>
                <a:cs typeface="+mn-lt"/>
              </a:rPr>
              <a:t>; test auth (JWT), role permissions (owner/family), pagination, and error codes.</a:t>
            </a:r>
            <a:endParaRPr lang="en-IL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Database &amp; Migrations:</a:t>
            </a:r>
            <a:r>
              <a:rPr lang="en-US" sz="2200">
                <a:ea typeface="+mn-lt"/>
                <a:cs typeface="+mn-lt"/>
              </a:rPr>
              <a:t> transactional tests on a Postgres test DB; Alembic migration up/down tests.</a:t>
            </a:r>
            <a:endParaRPr lang="en-IL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Maps &amp; Location tests:</a:t>
            </a:r>
            <a:r>
              <a:rPr lang="en-US" sz="2200">
                <a:ea typeface="+mn-lt"/>
                <a:cs typeface="+mn-lt"/>
              </a:rPr>
              <a:t> mock location provider; verify permission flows, marker rendering, polyline decoding, throttled updates.</a:t>
            </a:r>
            <a:endParaRPr lang="en-IL" sz="2200">
              <a:ea typeface="Calibri"/>
              <a:cs typeface="Calibri"/>
            </a:endParaRPr>
          </a:p>
          <a:p>
            <a:endParaRPr lang="en-IL">
              <a:ea typeface="Calibri"/>
              <a:cs typeface="Calibri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1193013B-AF25-9567-9DF9-76CA4BF96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24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21983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2314B-E2A6-EB02-2D3E-0D6AA77F1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CEA2E-2BA2-595F-0961-66E18A58E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17"/>
            <a:ext cx="10515600" cy="1325563"/>
          </a:xfrm>
        </p:spPr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Evaluation and Testing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03ECD-50A5-4456-1314-A4AA903DD0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8453"/>
            <a:ext cx="10515600" cy="4375528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200">
              <a:ea typeface="+mn-lt"/>
              <a:cs typeface="+mn-lt"/>
            </a:endParaRPr>
          </a:p>
          <a:p>
            <a:r>
              <a:rPr lang="en-US" sz="2200" b="1">
                <a:ea typeface="+mn-lt"/>
                <a:cs typeface="+mn-lt"/>
              </a:rPr>
              <a:t>E2E (Mobile):</a:t>
            </a:r>
            <a:r>
              <a:rPr lang="en-US" sz="2200">
                <a:ea typeface="+mn-lt"/>
                <a:cs typeface="+mn-lt"/>
              </a:rPr>
              <a:t> Detox scenario: login → create dog → start walk (live location) → stop → reminder created → push notification received.</a:t>
            </a:r>
            <a:endParaRPr lang="en-US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Background jobs:</a:t>
            </a:r>
            <a:r>
              <a:rPr lang="en-US" sz="2200">
                <a:ea typeface="+mn-lt"/>
                <a:cs typeface="+mn-lt"/>
              </a:rPr>
              <a:t> Celery worker tests with Redis; scheduled reminder logic and FCM push trigger paths.</a:t>
            </a:r>
            <a:endParaRPr lang="en-IL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Security checks:</a:t>
            </a:r>
            <a:r>
              <a:rPr lang="en-US" sz="2200">
                <a:ea typeface="+mn-lt"/>
                <a:cs typeface="+mn-lt"/>
              </a:rPr>
              <a:t> auth required on protected routes, JWT expiry/refresh, rate-limit endpoints, CORS, and file upload validation (S3/</a:t>
            </a:r>
            <a:r>
              <a:rPr lang="en-US" sz="2200" err="1">
                <a:ea typeface="+mn-lt"/>
                <a:cs typeface="+mn-lt"/>
              </a:rPr>
              <a:t>MinIO</a:t>
            </a:r>
            <a:r>
              <a:rPr lang="en-US" sz="2200">
                <a:ea typeface="+mn-lt"/>
                <a:cs typeface="+mn-lt"/>
              </a:rPr>
              <a:t>).</a:t>
            </a:r>
            <a:endParaRPr lang="en-IL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Performance &amp; reliability:</a:t>
            </a:r>
            <a:r>
              <a:rPr lang="en-US" sz="2200">
                <a:ea typeface="+mn-lt"/>
                <a:cs typeface="+mn-lt"/>
              </a:rPr>
              <a:t> measure </a:t>
            </a:r>
            <a:r>
              <a:rPr lang="en-US" sz="2200" err="1">
                <a:ea typeface="+mn-lt"/>
                <a:cs typeface="+mn-lt"/>
              </a:rPr>
              <a:t>cold</a:t>
            </a:r>
            <a:r>
              <a:rPr lang="en-US" sz="2200">
                <a:ea typeface="+mn-lt"/>
                <a:cs typeface="+mn-lt"/>
              </a:rPr>
              <a:t> start and map screen FPS; backend p95 latency &amp; throughput (k6/Locust); crash monitoring with Crashlytics/Sentry.</a:t>
            </a:r>
            <a:endParaRPr lang="en-IL" sz="2200">
              <a:ea typeface="Calibri"/>
              <a:cs typeface="Calibri"/>
            </a:endParaRPr>
          </a:p>
          <a:p>
            <a:r>
              <a:rPr lang="en-US" sz="2200" b="1">
                <a:ea typeface="+mn-lt"/>
                <a:cs typeface="+mn-lt"/>
              </a:rPr>
              <a:t>Accessibility &amp; usability:</a:t>
            </a:r>
            <a:r>
              <a:rPr lang="en-US" sz="2200">
                <a:ea typeface="+mn-lt"/>
                <a:cs typeface="+mn-lt"/>
              </a:rPr>
              <a:t> </a:t>
            </a:r>
            <a:r>
              <a:rPr lang="en-US" sz="2200" err="1">
                <a:ea typeface="+mn-lt"/>
                <a:cs typeface="+mn-lt"/>
              </a:rPr>
              <a:t>TalkBack</a:t>
            </a:r>
            <a:r>
              <a:rPr lang="en-US" sz="2200">
                <a:ea typeface="+mn-lt"/>
                <a:cs typeface="+mn-lt"/>
              </a:rPr>
              <a:t> labels, color contrast; small user study (5–8 users), SUS ≥ 75 and task completion time targets.</a:t>
            </a:r>
            <a:endParaRPr lang="en-IL" sz="2200">
              <a:ea typeface="Calibri"/>
              <a:cs typeface="Calibri"/>
            </a:endParaRPr>
          </a:p>
          <a:p>
            <a:pPr marL="0" indent="0">
              <a:buNone/>
            </a:pPr>
            <a:endParaRPr lang="en-US">
              <a:ea typeface="Calibri"/>
              <a:cs typeface="Calibri"/>
            </a:endParaRPr>
          </a:p>
          <a:p>
            <a:endParaRPr lang="en-IL">
              <a:ea typeface="Calibri"/>
              <a:cs typeface="Calibri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240EC0E5-3124-A321-8F89-3EA35FEAE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25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51616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1A95671B-3CC6-4792-9114-B74FAEA224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108A0-98FE-2CB2-3A5F-22034FE52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8184" y="174032"/>
            <a:ext cx="10175631" cy="1111843"/>
          </a:xfrm>
        </p:spPr>
        <p:txBody>
          <a:bodyPr anchor="ctr">
            <a:normAutofit/>
          </a:bodyPr>
          <a:lstStyle/>
          <a:p>
            <a:pPr algn="ctr"/>
            <a:r>
              <a:rPr lang="en-IL" sz="4000"/>
              <a:t>Project’s Steps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7726-EFEB-0EC6-FB01-C8C3E63B71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8184" y="1459907"/>
            <a:ext cx="10175630" cy="767904"/>
          </a:xfrm>
        </p:spPr>
        <p:txBody>
          <a:bodyPr anchor="ctr">
            <a:normAutofit/>
          </a:bodyPr>
          <a:lstStyle/>
          <a:p>
            <a:pPr algn="ctr"/>
            <a:r>
              <a:rPr lang="en-IL" sz="1900"/>
              <a:t>draw.io to describe a block diagram of the project steps, and in addition a chart of the timeline</a:t>
            </a:r>
            <a:br>
              <a:rPr lang="en-US" sz="1900"/>
            </a:br>
            <a:endParaRPr lang="en-IL" sz="190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5A187D2-B05D-79DA-0AAC-3E98F5DEFD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22478" y="2405149"/>
            <a:ext cx="8340946" cy="3899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500C70F6-B143-9A93-AB6B-1E6AE397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26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900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3A19-A2D3-9085-9598-ADF36AFA8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Customer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7915-CC19-1276-FBA9-6CA0EEBB7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L" dirty="0"/>
              <a:t>Customer Name</a:t>
            </a:r>
          </a:p>
          <a:p>
            <a:r>
              <a:rPr lang="en-IL" dirty="0"/>
              <a:t>Customer Representative Person</a:t>
            </a:r>
          </a:p>
          <a:p>
            <a:pPr lvl="1"/>
            <a:r>
              <a:rPr lang="en-IL" dirty="0"/>
              <a:t>Role</a:t>
            </a:r>
          </a:p>
          <a:p>
            <a:pPr lvl="1"/>
            <a:r>
              <a:rPr lang="en-IL" dirty="0"/>
              <a:t>Email</a:t>
            </a:r>
          </a:p>
          <a:p>
            <a:pPr lvl="1"/>
            <a:r>
              <a:rPr lang="en-IL" dirty="0"/>
              <a:t>Phone Number</a:t>
            </a:r>
          </a:p>
          <a:p>
            <a:pPr lvl="1"/>
            <a:r>
              <a:rPr lang="en-IL" dirty="0"/>
              <a:t>Address</a:t>
            </a:r>
          </a:p>
          <a:p>
            <a:r>
              <a:rPr lang="en-IL" dirty="0"/>
              <a:t>More Advisors?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F37EB7E7-BCE1-EE9E-70CD-29451670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25000"/>
                  </a:schemeClr>
                </a:solidFill>
              </a:rPr>
              <a:t>3</a:t>
            </a:fld>
            <a:endParaRPr lang="en-IL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093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289B0-98FC-59C4-32EC-FC1BB3D9D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 dirty="0">
                <a:solidFill>
                  <a:schemeClr val="accent4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0053F-14CA-E694-9B80-E95BE89E2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 err="1"/>
              <a:t>DogMate</a:t>
            </a:r>
            <a:r>
              <a:rPr lang="en-US" sz="2000" dirty="0"/>
              <a:t> - Your Smart Companion for Managing Your Dog’s Life</a:t>
            </a:r>
            <a:endParaRPr lang="he-IL" sz="2000" dirty="0"/>
          </a:p>
          <a:p>
            <a:r>
              <a:rPr lang="en-US" sz="2000" dirty="0" err="1"/>
              <a:t>DogMate</a:t>
            </a:r>
            <a:r>
              <a:rPr lang="en-US" sz="2000" dirty="0"/>
              <a:t> is a </a:t>
            </a:r>
            <a:r>
              <a:rPr lang="en-US" sz="2000" b="1" dirty="0"/>
              <a:t>smart, all-in-one app</a:t>
            </a:r>
            <a:r>
              <a:rPr lang="en-US" sz="2000" dirty="0"/>
              <a:t> that makes dog ownership </a:t>
            </a:r>
            <a:r>
              <a:rPr lang="en-US" sz="2000" b="1" dirty="0"/>
              <a:t>simpler, more organized, and stress-free</a:t>
            </a:r>
            <a:r>
              <a:rPr lang="en-US" sz="2000" dirty="0"/>
              <a:t>.</a:t>
            </a:r>
          </a:p>
          <a:p>
            <a:r>
              <a:rPr lang="en-US" sz="2000" dirty="0"/>
              <a:t>Manage everything in one place — </a:t>
            </a:r>
            <a:r>
              <a:rPr lang="en-US" sz="2000" b="1" dirty="0"/>
              <a:t>feeding, walks, health, reminders, and activity tracking</a:t>
            </a:r>
            <a:r>
              <a:rPr lang="en-US" sz="2000" dirty="0"/>
              <a:t> — through an easy-to-use interface.</a:t>
            </a:r>
          </a:p>
          <a:p>
            <a:r>
              <a:rPr lang="en-US" sz="2000" dirty="0"/>
              <a:t>Each dog has a </a:t>
            </a:r>
            <a:r>
              <a:rPr lang="en-US" sz="2000" b="1" dirty="0"/>
              <a:t>personal profile</a:t>
            </a:r>
            <a:r>
              <a:rPr lang="en-US" sz="2000" dirty="0"/>
              <a:t> with details like name, breed, and weight.</a:t>
            </a:r>
          </a:p>
          <a:p>
            <a:r>
              <a:rPr lang="en-US" sz="2000" dirty="0"/>
              <a:t>The app supports </a:t>
            </a:r>
            <a:r>
              <a:rPr lang="en-US" sz="2000" b="1" dirty="0"/>
              <a:t>shared walks, smart reminders, and useful reports</a:t>
            </a:r>
            <a:r>
              <a:rPr lang="en-US" sz="2000" dirty="0"/>
              <a:t> to track your dog’s health and routine.</a:t>
            </a:r>
            <a:br>
              <a:rPr lang="en-US" sz="2000" dirty="0"/>
            </a:br>
            <a:r>
              <a:rPr lang="en-US" sz="2000" dirty="0"/>
              <a:t>With </a:t>
            </a:r>
            <a:r>
              <a:rPr lang="en-US" sz="2000" dirty="0" err="1"/>
              <a:t>DogMate</a:t>
            </a:r>
            <a:r>
              <a:rPr lang="en-US" sz="2000" dirty="0"/>
              <a:t>, everything stays organized so you can </a:t>
            </a:r>
            <a:r>
              <a:rPr lang="en-US" sz="2000" b="1" dirty="0"/>
              <a:t>enjoy more quality time with your best friend</a:t>
            </a:r>
            <a:r>
              <a:rPr lang="en-US" sz="2000" dirty="0"/>
              <a:t>. 🐾</a:t>
            </a: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2B847F1-C01B-A6F4-FF02-7A8E1CA0D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4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475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84653-5E25-1B85-1482-ACD0F148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Project’s Motivation and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6F748D-DF5C-3462-E7D6-8F57C0488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b="1" u="sng" dirty="0">
                <a:ea typeface="+mn-lt"/>
                <a:cs typeface="+mn-lt"/>
              </a:rPr>
              <a:t>Motivation</a:t>
            </a:r>
          </a:p>
          <a:p>
            <a:r>
              <a:rPr lang="en-US" sz="2000" dirty="0"/>
              <a:t>Managing a dog’s daily routine — feeding, walks, vaccinations, and medical care — can be time-consuming and unorganized.</a:t>
            </a:r>
          </a:p>
          <a:p>
            <a:r>
              <a:rPr lang="en-US" sz="2000" dirty="0"/>
              <a:t>Information is often </a:t>
            </a:r>
            <a:r>
              <a:rPr lang="en-US" sz="2000" b="1" dirty="0"/>
              <a:t>spread across notes, chats, and different apps</a:t>
            </a:r>
            <a:r>
              <a:rPr lang="en-US" sz="2000" dirty="0"/>
              <a:t>, leading to </a:t>
            </a:r>
            <a:r>
              <a:rPr lang="en-US" sz="2000" b="1" dirty="0"/>
              <a:t>missed reminders</a:t>
            </a:r>
            <a:r>
              <a:rPr lang="en-US" sz="2000" dirty="0"/>
              <a:t> and </a:t>
            </a:r>
            <a:r>
              <a:rPr lang="en-US" sz="2000" b="1" dirty="0"/>
              <a:t>inconsistent care</a:t>
            </a:r>
            <a:r>
              <a:rPr lang="en-US" sz="2000" dirty="0"/>
              <a:t>.</a:t>
            </a:r>
          </a:p>
          <a:p>
            <a:r>
              <a:rPr lang="en-US" sz="2000" b="1" dirty="0" err="1"/>
              <a:t>DogMate</a:t>
            </a:r>
            <a:r>
              <a:rPr lang="en-US" sz="2000" dirty="0"/>
              <a:t> was created to solve this problem — a </a:t>
            </a:r>
            <a:r>
              <a:rPr lang="en-US" sz="2000" b="1" dirty="0"/>
              <a:t>smart, centralized app</a:t>
            </a:r>
            <a:r>
              <a:rPr lang="en-US" sz="2000" dirty="0"/>
              <a:t> that brings together all your dog’s information, reminders, and activities in one place.</a:t>
            </a:r>
          </a:p>
          <a:p>
            <a:r>
              <a:rPr lang="en-US" sz="2000" dirty="0"/>
              <a:t>Our goal is to make dog ownership </a:t>
            </a:r>
            <a:r>
              <a:rPr lang="en-US" sz="2000" b="1" dirty="0"/>
              <a:t>simpler, more organized, and focused on your dog’s well-being and connection</a:t>
            </a:r>
            <a:r>
              <a:rPr lang="en-US" sz="2000" dirty="0"/>
              <a:t>. 🐾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3" name="מציין מיקום של מספר שקופית 2">
            <a:extLst>
              <a:ext uri="{FF2B5EF4-FFF2-40B4-BE49-F238E27FC236}">
                <a16:creationId xmlns:a16="http://schemas.microsoft.com/office/drawing/2014/main" id="{9435F5EE-A822-1E2A-D2BC-4EDB0D78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5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89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CD109-C24F-AA3C-9DF2-A04EE6327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54593-4ABE-8972-10EC-22492504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Project’s Motivation and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CC8E1-3941-1BC9-BEF4-03DB6DC74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0523" cy="481049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b="1" u="sng" dirty="0"/>
              <a:t>Problem</a:t>
            </a:r>
            <a:r>
              <a:rPr lang="en-US" sz="2400" dirty="0"/>
              <a:t> </a:t>
            </a:r>
            <a:endParaRPr lang="en-US" sz="24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u="sng" dirty="0"/>
              <a:t>Scattered and Unorganized Information</a:t>
            </a:r>
            <a:br>
              <a:rPr lang="en-US" sz="2000" dirty="0"/>
            </a:br>
            <a:r>
              <a:rPr lang="en-US" sz="2000" b="1" dirty="0"/>
              <a:t>Dog owners </a:t>
            </a:r>
            <a:r>
              <a:rPr lang="en-US" sz="2000" dirty="0"/>
              <a:t>often use multiple apps, notes, or memory to manage feeding, walks, and medical care — leading to disorganization and lost data..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u="sng" dirty="0"/>
              <a:t>Missed Health and Care Routines</a:t>
            </a:r>
            <a:br>
              <a:rPr lang="en-US" sz="2000" dirty="0"/>
            </a:br>
            <a:r>
              <a:rPr lang="en-US" sz="2000" dirty="0"/>
              <a:t>Without a unified reminder system, important events like </a:t>
            </a:r>
            <a:r>
              <a:rPr lang="en-US" sz="2000" b="1" dirty="0"/>
              <a:t>vaccinations</a:t>
            </a:r>
            <a:r>
              <a:rPr lang="en-US" sz="2000" dirty="0"/>
              <a:t> or </a:t>
            </a:r>
            <a:r>
              <a:rPr lang="en-US" sz="2000" b="1" dirty="0"/>
              <a:t>treatments</a:t>
            </a:r>
            <a:r>
              <a:rPr lang="en-US" sz="2000" dirty="0"/>
              <a:t> are easily forgotten, impacting the dog’s health.</a:t>
            </a:r>
          </a:p>
          <a:p>
            <a:pPr marL="0" indent="0">
              <a:buNone/>
            </a:pPr>
            <a:r>
              <a:rPr lang="en-US" sz="2000" u="sng" dirty="0"/>
              <a:t>Limited Collaboration and Sharing</a:t>
            </a:r>
            <a:br>
              <a:rPr lang="en-US" sz="2000" dirty="0"/>
            </a:br>
            <a:r>
              <a:rPr lang="en-US" sz="2000" dirty="0"/>
              <a:t>When several family members share responsibility for a </a:t>
            </a:r>
            <a:r>
              <a:rPr lang="en-US" sz="2000" b="1" dirty="0"/>
              <a:t>dog</a:t>
            </a:r>
            <a:r>
              <a:rPr lang="en-US" sz="2000" dirty="0"/>
              <a:t>, there’s often no easy way to coordinate activities, record updates, or share information in real time.</a:t>
            </a:r>
            <a:endParaRPr lang="en-US" sz="20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2000" u="sng" dirty="0"/>
              <a:t>Lack of Insights and Tracking</a:t>
            </a:r>
            <a:br>
              <a:rPr lang="en-US" sz="2000" dirty="0"/>
            </a:br>
            <a:r>
              <a:rPr lang="en-US" sz="2000" dirty="0"/>
              <a:t>Owners rarely have an easy way to monitor their </a:t>
            </a:r>
            <a:r>
              <a:rPr lang="en-US" sz="2000" b="1" dirty="0"/>
              <a:t>dog’s habits</a:t>
            </a:r>
            <a:r>
              <a:rPr lang="en-US" sz="2000" dirty="0"/>
              <a:t>, </a:t>
            </a:r>
            <a:r>
              <a:rPr lang="en-US" sz="2000" b="1" dirty="0"/>
              <a:t>activity levels</a:t>
            </a:r>
            <a:r>
              <a:rPr lang="en-US" sz="2000" dirty="0"/>
              <a:t>, or </a:t>
            </a:r>
            <a:r>
              <a:rPr lang="en-US" sz="2000" b="1" dirty="0"/>
              <a:t>weight</a:t>
            </a:r>
            <a:r>
              <a:rPr lang="en-US" sz="2000" dirty="0"/>
              <a:t> over time, making it harder to spot health patterns or behavioral changes early.</a:t>
            </a:r>
            <a:endParaRPr lang="en-US" sz="2000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US" sz="2400" dirty="0">
              <a:ea typeface="Calibri" panose="020F0502020204030204"/>
              <a:cs typeface="Calibri" panose="020F0502020204030204"/>
            </a:endParaRPr>
          </a:p>
          <a:p>
            <a:endParaRPr lang="en-IL" sz="2400" dirty="0">
              <a:ea typeface="Calibri"/>
              <a:cs typeface="Calibri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709C73F4-0A2A-AE32-4D9E-7AB7FF372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6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73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845C5-8074-14A7-86D0-5DA62648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9EDCC-84F0-F15A-6F15-86E18F2F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457200" lvl="1" indent="0">
              <a:buNone/>
            </a:pPr>
            <a:r>
              <a:rPr lang="en-US" u="sng">
                <a:ea typeface="Calibri"/>
                <a:cs typeface="Calibri"/>
              </a:rPr>
              <a:t>Elevator</a:t>
            </a:r>
            <a:endParaRPr lang="en-US" u="sng"/>
          </a:p>
          <a:p>
            <a:pPr lvl="1"/>
            <a:r>
              <a:rPr lang="en-US">
                <a:ea typeface="+mn-lt"/>
                <a:cs typeface="+mn-lt"/>
              </a:rPr>
              <a:t>Mobile App – all your dog’s information, care, and walks in one place, while connecting you with other dog owners nearby.</a:t>
            </a:r>
            <a:endParaRPr lang="en-US" u="sng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n-US" u="sng"/>
          </a:p>
          <a:p>
            <a:pPr marL="457200" lvl="1" indent="0">
              <a:buNone/>
            </a:pPr>
            <a:r>
              <a:rPr lang="en-US" u="sng"/>
              <a:t>Things That Will Be Developed</a:t>
            </a:r>
            <a:endParaRPr lang="he-IL" u="sng">
              <a:ea typeface="Calibri"/>
              <a:cs typeface="Calibri"/>
            </a:endParaRPr>
          </a:p>
          <a:p>
            <a:pPr lvl="1"/>
            <a:r>
              <a:rPr lang="en-US" b="1">
                <a:ea typeface="Calibri"/>
                <a:cs typeface="Calibri"/>
              </a:rPr>
              <a:t>Mobile App:</a:t>
            </a:r>
            <a:r>
              <a:rPr lang="en-US">
                <a:ea typeface="Calibri"/>
                <a:cs typeface="Calibri"/>
              </a:rPr>
              <a:t> modern UI, user-friendly interface with push notifications.</a:t>
            </a:r>
          </a:p>
          <a:p>
            <a:pPr lvl="1"/>
            <a:r>
              <a:rPr lang="en-US" b="1">
                <a:ea typeface="Calibri"/>
                <a:cs typeface="Calibri"/>
              </a:rPr>
              <a:t>Data model:</a:t>
            </a:r>
            <a:r>
              <a:rPr lang="en-US" u="sng">
                <a:ea typeface="Calibri"/>
                <a:cs typeface="Calibri"/>
              </a:rPr>
              <a:t> users, dogs, treatments / vaccines, events / reminders, walks, contacts, weights and documents.</a:t>
            </a:r>
          </a:p>
          <a:p>
            <a:pPr lvl="1"/>
            <a:r>
              <a:rPr lang="he-IL" altLang="he-IL" b="1" err="1">
                <a:ea typeface="Calibri"/>
                <a:cs typeface="Arial"/>
              </a:rPr>
              <a:t>Maps</a:t>
            </a:r>
            <a:r>
              <a:rPr lang="he-IL" altLang="he-IL" b="1">
                <a:ea typeface="Calibri"/>
                <a:cs typeface="Arial"/>
              </a:rPr>
              <a:t> </a:t>
            </a:r>
            <a:r>
              <a:rPr lang="he-IL" altLang="he-IL" b="1" err="1">
                <a:ea typeface="Calibri"/>
                <a:cs typeface="Arial"/>
              </a:rPr>
              <a:t>Integration</a:t>
            </a:r>
            <a:r>
              <a:rPr lang="he-IL" altLang="he-IL" b="1">
                <a:ea typeface="Calibri"/>
                <a:cs typeface="Arial"/>
              </a:rPr>
              <a:t>:</a:t>
            </a:r>
            <a:r>
              <a:rPr lang="he-IL" altLang="he-IL">
                <a:ea typeface="Calibri"/>
                <a:cs typeface="Arial"/>
              </a:rPr>
              <a:t> </a:t>
            </a:r>
            <a:r>
              <a:rPr lang="he-IL" err="1">
                <a:ea typeface="+mn-lt"/>
                <a:cs typeface="+mn-lt"/>
              </a:rPr>
              <a:t>Real-time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map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view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showing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nearby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dog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owners</a:t>
            </a:r>
            <a:r>
              <a:rPr lang="he-IL">
                <a:ea typeface="+mn-lt"/>
                <a:cs typeface="+mn-lt"/>
              </a:rPr>
              <a:t>, </a:t>
            </a:r>
            <a:r>
              <a:rPr lang="he-IL" err="1">
                <a:ea typeface="+mn-lt"/>
                <a:cs typeface="+mn-lt"/>
              </a:rPr>
              <a:t>shared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walking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routes</a:t>
            </a:r>
            <a:r>
              <a:rPr lang="he-IL">
                <a:ea typeface="+mn-lt"/>
                <a:cs typeface="+mn-lt"/>
              </a:rPr>
              <a:t>, </a:t>
            </a:r>
            <a:r>
              <a:rPr lang="he-IL" err="1">
                <a:ea typeface="+mn-lt"/>
                <a:cs typeface="+mn-lt"/>
              </a:rPr>
              <a:t>and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location-based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interactions</a:t>
            </a:r>
            <a:r>
              <a:rPr lang="he-IL">
                <a:ea typeface="+mn-lt"/>
                <a:cs typeface="+mn-lt"/>
              </a:rPr>
              <a:t> (</a:t>
            </a:r>
            <a:r>
              <a:rPr lang="he-IL" err="1">
                <a:ea typeface="+mn-lt"/>
                <a:cs typeface="+mn-lt"/>
              </a:rPr>
              <a:t>Google</a:t>
            </a:r>
            <a:r>
              <a:rPr lang="he-IL">
                <a:ea typeface="+mn-lt"/>
                <a:cs typeface="+mn-lt"/>
              </a:rPr>
              <a:t> </a:t>
            </a:r>
            <a:r>
              <a:rPr lang="he-IL" err="1">
                <a:ea typeface="+mn-lt"/>
                <a:cs typeface="+mn-lt"/>
              </a:rPr>
              <a:t>Maps</a:t>
            </a:r>
            <a:r>
              <a:rPr lang="he-IL">
                <a:ea typeface="+mn-lt"/>
                <a:cs typeface="+mn-lt"/>
              </a:rPr>
              <a:t> API).</a:t>
            </a:r>
            <a:br>
              <a:rPr lang="en-US"/>
            </a:br>
            <a:endParaRPr lang="en-US">
              <a:ea typeface="Calibri" panose="020F0502020204030204"/>
              <a:cs typeface="Calibri" panose="020F0502020204030204"/>
            </a:endParaRPr>
          </a:p>
          <a:p>
            <a:pPr lvl="1"/>
            <a:endParaRPr lang="en-IL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62FCA359-3B70-32E1-1878-3B5F57AA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7</a:t>
            </a:fld>
            <a:endParaRPr lang="en-IL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0315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BDA1F-579C-570F-B306-14FEAE52B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BC460-4827-8480-5368-49E54DAB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2F92B-E6D0-D384-8E53-2212D34F7D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/>
              <a:t>Core Functionalities</a:t>
            </a:r>
            <a:endParaRPr lang="en-US" sz="2400">
              <a:ea typeface="Calibri"/>
              <a:cs typeface="Calibri"/>
            </a:endParaRPr>
          </a:p>
          <a:p>
            <a:pPr lvl="1"/>
            <a:r>
              <a:rPr lang="en-US" b="1">
                <a:ea typeface="Calibri"/>
                <a:cs typeface="Calibri"/>
              </a:rPr>
              <a:t>Dog Profile</a:t>
            </a:r>
            <a:r>
              <a:rPr lang="en-US">
                <a:ea typeface="Calibri"/>
                <a:cs typeface="Calibri"/>
              </a:rPr>
              <a:t>: name, photo, breed, sex, birth date, microchip, wight log, notes.</a:t>
            </a:r>
          </a:p>
          <a:p>
            <a:pPr lvl="1"/>
            <a:r>
              <a:rPr lang="en-US" b="1">
                <a:ea typeface="Calibri"/>
                <a:cs typeface="Calibri"/>
              </a:rPr>
              <a:t>Health &amp; Vaccinations</a:t>
            </a:r>
            <a:r>
              <a:rPr lang="en-US">
                <a:ea typeface="Calibri"/>
                <a:cs typeface="Calibri"/>
              </a:rPr>
              <a:t>: treatment records, due-date calculation, auto-generated reminders.</a:t>
            </a:r>
          </a:p>
          <a:p>
            <a:pPr lvl="1"/>
            <a:r>
              <a:rPr lang="en-US" b="1">
                <a:ea typeface="Calibri" panose="020F0502020204030204"/>
                <a:cs typeface="Calibri" panose="020F0502020204030204"/>
              </a:rPr>
              <a:t>Calendar &amp; Reminders</a:t>
            </a:r>
            <a:r>
              <a:rPr lang="en-US">
                <a:ea typeface="Calibri"/>
                <a:cs typeface="Calibri"/>
              </a:rPr>
              <a:t>: add events (feeding, vet visit, grooming, meds, custom), recurring rules, snooze / mark-done and push alerts.</a:t>
            </a:r>
          </a:p>
          <a:p>
            <a:pPr lvl="1"/>
            <a:r>
              <a:rPr lang="en-US" b="1">
                <a:ea typeface="Calibri" panose="020F0502020204030204"/>
                <a:cs typeface="Calibri" panose="020F0502020204030204"/>
              </a:rPr>
              <a:t>Walks</a:t>
            </a:r>
            <a:r>
              <a:rPr lang="en-US">
                <a:ea typeface="Calibri"/>
                <a:cs typeface="Calibri"/>
              </a:rPr>
              <a:t>: start / stop tracking, basic stats(duration, walking radius), "shared walk" invite for group participation.</a:t>
            </a:r>
          </a:p>
          <a:p>
            <a:pPr lvl="1"/>
            <a:r>
              <a:rPr lang="en-US" b="1">
                <a:ea typeface="Calibri" panose="020F0502020204030204"/>
                <a:cs typeface="Calibri" panose="020F0502020204030204"/>
              </a:rPr>
              <a:t>Contacts</a:t>
            </a:r>
            <a:r>
              <a:rPr lang="en-US">
                <a:ea typeface="Calibri"/>
                <a:cs typeface="Calibri"/>
              </a:rPr>
              <a:t>: vet, groomer, pet store, boarding.</a:t>
            </a:r>
          </a:p>
          <a:p>
            <a:pPr lvl="1"/>
            <a:r>
              <a:rPr lang="en-US" b="1">
                <a:ea typeface="Calibri" panose="020F0502020204030204"/>
                <a:cs typeface="Calibri" panose="020F0502020204030204"/>
              </a:rPr>
              <a:t>Reports</a:t>
            </a:r>
            <a:r>
              <a:rPr lang="en-US">
                <a:ea typeface="Calibri"/>
                <a:cs typeface="Calibri"/>
              </a:rPr>
              <a:t>: trends for wight.</a:t>
            </a:r>
          </a:p>
          <a:p>
            <a:pPr lvl="1"/>
            <a:endParaRPr lang="en-IL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3647F761-B226-69C3-748A-5358CF212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8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609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A77ED-39C5-E32D-B6BC-361CDBF15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2C964-A3D1-104A-E2CE-C6712BF8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L">
                <a:solidFill>
                  <a:schemeClr val="accent4"/>
                </a:solidFill>
              </a:rPr>
              <a:t>Project </a:t>
            </a:r>
            <a:r>
              <a:rPr lang="en-US">
                <a:solidFill>
                  <a:schemeClr val="accent4"/>
                </a:solidFill>
              </a:rPr>
              <a:t>Features</a:t>
            </a:r>
            <a:endParaRPr lang="en-IL">
              <a:solidFill>
                <a:schemeClr val="accent4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5FC5-B558-3053-4FBA-764DC2E5D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 dirty="0"/>
              <a:t>Dog matching </a:t>
            </a:r>
          </a:p>
          <a:p>
            <a:pPr lvl="1"/>
            <a:r>
              <a:rPr lang="en-US" dirty="0"/>
              <a:t>Our app integrates with </a:t>
            </a:r>
            <a:r>
              <a:rPr lang="en-US" b="1" dirty="0"/>
              <a:t>pawsavvytech.com</a:t>
            </a:r>
            <a:r>
              <a:rPr lang="en-US" dirty="0"/>
              <a:t>, which provides an intelligent algorithm for dog matching.</a:t>
            </a:r>
            <a:br>
              <a:rPr lang="en-US" dirty="0"/>
            </a:br>
            <a:r>
              <a:rPr lang="en-US" dirty="0"/>
              <a:t>The matching system analyzes each dog’s </a:t>
            </a:r>
            <a:r>
              <a:rPr lang="en-US" b="1" dirty="0"/>
              <a:t>profile data</a:t>
            </a:r>
            <a:r>
              <a:rPr lang="en-US" dirty="0"/>
              <a:t> — such as pet type, age, size and gender — to find compatible playmates or potential matches.</a:t>
            </a:r>
          </a:p>
          <a:p>
            <a:pPr lvl="1"/>
            <a:r>
              <a:rPr lang="en-US" dirty="0"/>
              <a:t>This feature enhances user engagement by enabling owners to connect their dogs with others of similar characteristics, promoting </a:t>
            </a:r>
            <a:r>
              <a:rPr lang="en-US" b="1" dirty="0"/>
              <a:t>social interaction</a:t>
            </a:r>
            <a:r>
              <a:rPr lang="en-US" dirty="0"/>
              <a:t>, </a:t>
            </a:r>
            <a:r>
              <a:rPr lang="en-US" b="1" dirty="0"/>
              <a:t>healthier activity</a:t>
            </a:r>
            <a:r>
              <a:rPr lang="en-US" dirty="0"/>
              <a:t>, and a </a:t>
            </a:r>
            <a:r>
              <a:rPr lang="en-US" b="1" dirty="0"/>
              <a:t>personalized user experience</a:t>
            </a:r>
            <a:r>
              <a:rPr lang="en-US" dirty="0"/>
              <a:t>.</a:t>
            </a:r>
            <a:endParaRPr lang="en-IL" dirty="0">
              <a:ea typeface="Calibri" panose="020F0502020204030204"/>
              <a:cs typeface="Calibri" panose="020F0502020204030204"/>
            </a:endParaRPr>
          </a:p>
        </p:txBody>
      </p:sp>
      <p:pic>
        <p:nvPicPr>
          <p:cNvPr id="5" name="גרפיקה 4" descr="לב עם חץ קו מיתאר">
            <a:extLst>
              <a:ext uri="{FF2B5EF4-FFF2-40B4-BE49-F238E27FC236}">
                <a16:creationId xmlns:a16="http://schemas.microsoft.com/office/drawing/2014/main" id="{3424DB11-61F0-31CA-C52B-65FF632C9F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86231" y="206231"/>
            <a:ext cx="1643350" cy="1643350"/>
          </a:xfrm>
          <a:prstGeom prst="rect">
            <a:avLst/>
          </a:prstGeom>
        </p:spPr>
      </p:pic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A3F79D97-AC67-6A58-7695-E8B28BAA7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7615F-E33B-3848-BD22-4AC293A6C7B8}" type="slidenum">
              <a:rPr lang="en-IL" sz="2000" b="1" smtClean="0">
                <a:solidFill>
                  <a:schemeClr val="bg2">
                    <a:lumMod val="10000"/>
                  </a:schemeClr>
                </a:solidFill>
              </a:rPr>
              <a:t>9</a:t>
            </a:fld>
            <a:endParaRPr lang="en-IL" sz="2000" b="1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2957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מסמך" ma:contentTypeID="0x0101003DE0A11EB3B96B4EA1F6112982CB841C" ma:contentTypeVersion="7" ma:contentTypeDescription="צור מסמך חדש." ma:contentTypeScope="" ma:versionID="1c550b4ddb2096eb70cbe270568c484d">
  <xsd:schema xmlns:xsd="http://www.w3.org/2001/XMLSchema" xmlns:xs="http://www.w3.org/2001/XMLSchema" xmlns:p="http://schemas.microsoft.com/office/2006/metadata/properties" xmlns:ns2="58884f19-581f-4382-94d3-a8a205fc1a92" targetNamespace="http://schemas.microsoft.com/office/2006/metadata/properties" ma:root="true" ma:fieldsID="d1072ae51cf91fa15b6cdc4c40aadc61" ns2:_="">
    <xsd:import namespace="58884f19-581f-4382-94d3-a8a205fc1a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884f19-581f-4382-94d3-a8a205fc1a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סוג תוכן"/>
        <xsd:element ref="dc:title" minOccurs="0" maxOccurs="1" ma:index="4" ma:displayName="כותרת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25FA8D5-1AAF-4F99-BB9A-04B28B14271C}">
  <ds:schemaRefs>
    <ds:schemaRef ds:uri="58884f19-581f-4382-94d3-a8a205fc1a9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97EDDF9-562A-42E0-BFC4-4F1E7AED7CE0}">
  <ds:schemaRefs>
    <ds:schemaRef ds:uri="58884f19-581f-4382-94d3-a8a205fc1a9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25D58D-F321-4831-AECD-29C9810E655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4000</TotalTime>
  <Words>2782</Words>
  <Application>Microsoft Office PowerPoint</Application>
  <PresentationFormat>מסך רחב</PresentationFormat>
  <Paragraphs>265</Paragraphs>
  <Slides>26</Slides>
  <Notes>0</Notes>
  <HiddenSlides>1</HiddenSlides>
  <MMClips>0</MMClips>
  <ScaleCrop>false</ScaleCrop>
  <HeadingPairs>
    <vt:vector size="6" baseType="variant">
      <vt:variant>
        <vt:lpstr>גופנים בשימוש</vt:lpstr>
      </vt:variant>
      <vt:variant>
        <vt:i4>7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26</vt:i4>
      </vt:variant>
    </vt:vector>
  </HeadingPairs>
  <TitlesOfParts>
    <vt:vector size="34" baseType="lpstr">
      <vt:lpstr>Aptos</vt:lpstr>
      <vt:lpstr>Arial</vt:lpstr>
      <vt:lpstr>Calibri</vt:lpstr>
      <vt:lpstr>Calibri Light</vt:lpstr>
      <vt:lpstr>Consolas</vt:lpstr>
      <vt:lpstr>Courier New</vt:lpstr>
      <vt:lpstr>Wingdings</vt:lpstr>
      <vt:lpstr>Office Theme</vt:lpstr>
      <vt:lpstr>DogMate  Ori Adika, Omri Muadi, Gil Eden, Yuval Genislav</vt:lpstr>
      <vt:lpstr>DogMate</vt:lpstr>
      <vt:lpstr>Customer</vt:lpstr>
      <vt:lpstr>Introduction</vt:lpstr>
      <vt:lpstr>Project’s Motivation and Purpose</vt:lpstr>
      <vt:lpstr>Project’s Motivation and Purpose</vt:lpstr>
      <vt:lpstr>Project Description</vt:lpstr>
      <vt:lpstr>Project Description</vt:lpstr>
      <vt:lpstr>Project Features</vt:lpstr>
      <vt:lpstr>Project Features</vt:lpstr>
      <vt:lpstr>Project Features</vt:lpstr>
      <vt:lpstr>Project Features</vt:lpstr>
      <vt:lpstr>Project Features</vt:lpstr>
      <vt:lpstr>Customer – what exists? What provides?</vt:lpstr>
      <vt:lpstr>Customer – what exists? What provides?</vt:lpstr>
      <vt:lpstr>Customer – what exists? What provides?</vt:lpstr>
      <vt:lpstr>Customer – what exists? What provides?</vt:lpstr>
      <vt:lpstr>Competitor – (DogMate vs. Doglog)</vt:lpstr>
      <vt:lpstr>Project’s Risk Assesment  (and how to overcome)</vt:lpstr>
      <vt:lpstr>Project’s Risk Assesment  (and how to overcome)</vt:lpstr>
      <vt:lpstr>Project’s Risk Assesment  (and how to overcome)</vt:lpstr>
      <vt:lpstr>User Interface</vt:lpstr>
      <vt:lpstr>Project’s Environments and Langugaes</vt:lpstr>
      <vt:lpstr>Evaluation and Testing Plan</vt:lpstr>
      <vt:lpstr>Evaluation and Testing Plan</vt:lpstr>
      <vt:lpstr>Project’s Steps and Timeline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רוברט מושקוביץ'</dc:creator>
  <cp:lastModifiedBy>gil eden</cp:lastModifiedBy>
  <cp:revision>3</cp:revision>
  <dcterms:created xsi:type="dcterms:W3CDTF">2023-06-18T12:05:44Z</dcterms:created>
  <dcterms:modified xsi:type="dcterms:W3CDTF">2025-10-23T13:19:43Z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0x0101003DE0A11EB3B96B4EA1F6112982CB841C</vt:lpwstr>
  </property>
  <property fmtid="{D5CDD505-2E9C-101B-9397-08002B2CF9AE}" pid="3" name="MediaServiceImageTags">
    <vt:lpwstr/>
  </property>
  <property fmtid="{D5CDD505-2E9C-101B-9397-08002B2CF9AE}" pid="4" name="xd_ProgID">
    <vt:lpwstr/>
  </property>
  <property fmtid="{D5CDD505-2E9C-101B-9397-08002B2CF9AE}" pid="5" name="_SourceUrl">
    <vt:lpwstr/>
  </property>
  <property fmtid="{D5CDD505-2E9C-101B-9397-08002B2CF9AE}" pid="6" name="_SharedFileIndex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  <property fmtid="{D5CDD505-2E9C-101B-9397-08002B2CF9AE}" pid="11" name="xd_Signature">
    <vt:bool>false</vt:bool>
  </property>
</Properties>
</file>