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+5irMnYrAA9nIqJnLglX/6LsT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7406DF-8CB2-4D4D-986B-9F0D41DDAD60}">
  <a:tblStyle styleId="{8C7406DF-8CB2-4D4D-986B-9F0D41DDAD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576535D-5F8F-40B8-A12E-0EE6955827EA}" styleName="Table_1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FF"/>
          </a:solidFill>
        </a:fill>
      </a:tcStyle>
    </a:wholeTbl>
    <a:band1H>
      <a:tcTxStyle b="off" i="off"/>
      <a:tcStyle>
        <a:fill>
          <a:solidFill>
            <a:srgbClr val="CAD2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2FF"/>
          </a:solidFill>
        </a:fill>
      </a:tcStyle>
    </a:band1V>
    <a:band2V>
      <a:tcTxStyle b="off" i="off"/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a9760ab7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ca9760ab78_0_1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ca9760ab78_0_1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ae2d0fdd2_2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cae2d0fdd2_2_27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cae2d0fdd2_2_27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de13ed9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13de13ed98_0_19:notes"/>
          <p:cNvSpPr txBox="1"/>
          <p:nvPr>
            <p:ph idx="1" type="body"/>
          </p:nvPr>
        </p:nvSpPr>
        <p:spPr>
          <a:xfrm flipH="1"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313de13ed98_0_19:notes"/>
          <p:cNvSpPr txBox="1"/>
          <p:nvPr>
            <p:ph idx="12" type="sldNum"/>
          </p:nvPr>
        </p:nvSpPr>
        <p:spPr>
          <a:xfrm flipH="1">
            <a:off x="1587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6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4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4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14:notes"/>
          <p:cNvSpPr txBox="1"/>
          <p:nvPr>
            <p:ph idx="12" type="sldNum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w-IL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>
  <p:cSld name="כותרת מקטע עליונה">
    <p:bg>
      <p:bgPr>
        <a:solidFill>
          <a:schemeClr val="accen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  <a:defRPr b="1" sz="4800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 flipH="1">
            <a:off x="1245325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 flipH="1"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 flipH="1">
            <a:off x="381000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 3">
  <p:cSld name="כותרת ותוכן 3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  <a:defRPr b="1" sz="4800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 flipH="1">
            <a:off x="780582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 flipH="1">
            <a:off x="10043886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 flipH="1">
            <a:off x="4334934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 flipH="1">
            <a:off x="7851229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 flipH="1">
            <a:off x="4334934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5" type="body"/>
          </p:nvPr>
        </p:nvSpPr>
        <p:spPr>
          <a:xfrm flipH="1">
            <a:off x="818639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6" type="body"/>
          </p:nvPr>
        </p:nvSpPr>
        <p:spPr>
          <a:xfrm flipH="1">
            <a:off x="818639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רשים 2">
  <p:cSld name="תרשים 2">
    <p:bg>
      <p:bgPr>
        <a:solidFill>
          <a:schemeClr val="accen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  <a:defRPr b="1" sz="4800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 flipH="1">
            <a:off x="1245325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 flipH="1">
            <a:off x="10109982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lang="iw-IL"/>
              <a:t>STR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lang="iw-IL" sz="3500"/>
              <a:t>SW TEST REPORT</a:t>
            </a:r>
            <a:r>
              <a:rPr lang="iw-IL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rPr lang="iw-IL"/>
              <a:t>אתר BUYME.co.il 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 flipH="1">
            <a:off x="1245325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אתר רכישת מתנות / שוברים לוועדי עובדים ובמגזר הפרטי.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 flipH="1">
            <a:off x="381000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a9760ab78_0_1"/>
          <p:cNvSpPr txBox="1"/>
          <p:nvPr>
            <p:ph type="title"/>
          </p:nvPr>
        </p:nvSpPr>
        <p:spPr>
          <a:xfrm flipH="1">
            <a:off x="1245408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w-IL"/>
              <a:t>מה בדקנו</a:t>
            </a:r>
            <a:endParaRPr/>
          </a:p>
        </p:txBody>
      </p:sp>
      <p:sp>
        <p:nvSpPr>
          <p:cNvPr id="127" name="Google Shape;127;g2ca9760ab78_0_1"/>
          <p:cNvSpPr txBox="1"/>
          <p:nvPr>
            <p:ph idx="1" type="body"/>
          </p:nvPr>
        </p:nvSpPr>
        <p:spPr>
          <a:xfrm flipH="1">
            <a:off x="7828459" y="2526318"/>
            <a:ext cx="32187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sz="1600"/>
              <a:t>בדיקות עשן </a:t>
            </a:r>
            <a:endParaRPr sz="1600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sz="1600"/>
              <a:t>בדיקות שפיות</a:t>
            </a:r>
            <a:endParaRPr sz="1600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sz="1600"/>
              <a:t>בדיקות </a:t>
            </a:r>
            <a:r>
              <a:rPr lang="iw-IL" sz="1600"/>
              <a:t>רגרסיה</a:t>
            </a:r>
            <a:endParaRPr sz="1600"/>
          </a:p>
        </p:txBody>
      </p:sp>
      <p:sp>
        <p:nvSpPr>
          <p:cNvPr id="128" name="Google Shape;128;g2ca9760ab78_0_1"/>
          <p:cNvSpPr txBox="1"/>
          <p:nvPr>
            <p:ph idx="2" type="body"/>
          </p:nvPr>
        </p:nvSpPr>
        <p:spPr>
          <a:xfrm flipH="1">
            <a:off x="4655050" y="2526326"/>
            <a:ext cx="31734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בדיקות פונקציונליות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בדיקות שליליות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בדיקת נגישות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בדיקת קצה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בדיקת תאימות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בדיקות שימושיות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-IL" sz="1500">
                <a:latin typeface="Arial"/>
                <a:ea typeface="Arial"/>
                <a:cs typeface="Arial"/>
                <a:sym typeface="Arial"/>
              </a:rPr>
              <a:t>בדיקת GUI</a:t>
            </a:r>
            <a:endParaRPr/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29" name="Google Shape;129;g2ca9760ab78_0_1"/>
          <p:cNvSpPr txBox="1"/>
          <p:nvPr>
            <p:ph idx="3" type="body"/>
          </p:nvPr>
        </p:nvSpPr>
        <p:spPr>
          <a:xfrm flipH="1">
            <a:off x="7851229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iw-IL"/>
              <a:t>רמות בדיקה</a:t>
            </a:r>
            <a:endParaRPr/>
          </a:p>
        </p:txBody>
      </p:sp>
      <p:sp>
        <p:nvSpPr>
          <p:cNvPr id="130" name="Google Shape;130;g2ca9760ab78_0_1"/>
          <p:cNvSpPr txBox="1"/>
          <p:nvPr>
            <p:ph idx="4" type="body"/>
          </p:nvPr>
        </p:nvSpPr>
        <p:spPr>
          <a:xfrm flipH="1">
            <a:off x="4677829" y="2008067"/>
            <a:ext cx="3173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iw-IL"/>
              <a:t>סוגי בדיקות</a:t>
            </a:r>
            <a:endParaRPr/>
          </a:p>
        </p:txBody>
      </p:sp>
      <p:sp>
        <p:nvSpPr>
          <p:cNvPr id="131" name="Google Shape;131;g2ca9760ab78_0_1"/>
          <p:cNvSpPr txBox="1"/>
          <p:nvPr>
            <p:ph idx="5" type="body"/>
          </p:nvPr>
        </p:nvSpPr>
        <p:spPr>
          <a:xfrm flipH="1">
            <a:off x="329293" y="2526318"/>
            <a:ext cx="3173400" cy="28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w-IL" sz="1600"/>
              <a:t>בדיקות אבטחה</a:t>
            </a:r>
            <a:endParaRPr sz="1600"/>
          </a:p>
          <a:p>
            <a:pPr indent="-3302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w-IL" sz="1600"/>
              <a:t>בדיקת עומסים</a:t>
            </a:r>
            <a:endParaRPr sz="1600"/>
          </a:p>
          <a:p>
            <a:pPr indent="-3302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w-IL" sz="1600"/>
              <a:t>בדיקת התאוששות</a:t>
            </a:r>
            <a:endParaRPr sz="1600"/>
          </a:p>
        </p:txBody>
      </p:sp>
      <p:sp>
        <p:nvSpPr>
          <p:cNvPr id="132" name="Google Shape;132;g2ca9760ab78_0_1"/>
          <p:cNvSpPr txBox="1"/>
          <p:nvPr>
            <p:ph idx="6" type="body"/>
          </p:nvPr>
        </p:nvSpPr>
        <p:spPr>
          <a:xfrm flipH="1">
            <a:off x="443400" y="2003800"/>
            <a:ext cx="44319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iw-IL"/>
              <a:t>בדיקות שלא ניתן היה לבצע</a:t>
            </a:r>
            <a:endParaRPr/>
          </a:p>
        </p:txBody>
      </p:sp>
      <p:sp>
        <p:nvSpPr>
          <p:cNvPr id="133" name="Google Shape;133;g2ca9760ab78_0_1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ae2d0fdd2_2_27"/>
          <p:cNvSpPr txBox="1"/>
          <p:nvPr>
            <p:ph type="title"/>
          </p:nvPr>
        </p:nvSpPr>
        <p:spPr>
          <a:xfrm flipH="1">
            <a:off x="1245408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w-IL"/>
              <a:t>תכנון מול ביצוע</a:t>
            </a:r>
            <a:endParaRPr/>
          </a:p>
        </p:txBody>
      </p:sp>
      <p:sp>
        <p:nvSpPr>
          <p:cNvPr id="140" name="Google Shape;140;g2cae2d0fdd2_2_27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41" name="Google Shape;141;g2cae2d0fdd2_2_27"/>
          <p:cNvSpPr txBox="1"/>
          <p:nvPr/>
        </p:nvSpPr>
        <p:spPr>
          <a:xfrm>
            <a:off x="1909900" y="1818100"/>
            <a:ext cx="91146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●"/>
            </a:pPr>
            <a:r>
              <a:rPr lang="iw-IL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בדיקת עומסים - לא קיים מסמך </a:t>
            </a:r>
            <a:r>
              <a:rPr lang="iw-IL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אפיון</a:t>
            </a:r>
            <a:r>
              <a:rPr lang="iw-IL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שבו מוצג כמות משתמשים מקסימלית שהאתר מאפשר שיגלשו במקביל, בנוסף אין את הכלים הדרושים לבדיקה.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●"/>
            </a:pPr>
            <a:r>
              <a:rPr b="0" i="0" lang="iw-IL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בדיקות </a:t>
            </a:r>
            <a:r>
              <a:rPr lang="iw-IL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אבטחה - אין אפשרות טכנית להיכנס לממשק האבטחה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●"/>
            </a:pPr>
            <a:r>
              <a:rPr b="0" i="0" lang="iw-IL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בדיקות התאוששות</a:t>
            </a:r>
            <a:r>
              <a:rPr lang="iw-IL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היעדר גישה לממשקי התאוששות, היעדר תהליך התאוששות מוגדר, חוסר תמיכה טכנית לבדיקות כשל, הגבלות גישה למערכות גיבוי, העדר סביבה מתאימה לבדיקה, אילוצים רגולטוריים או אבטחתיים. 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graphicFrame>
        <p:nvGraphicFramePr>
          <p:cNvPr id="148" name="Google Shape;148;p2"/>
          <p:cNvGraphicFramePr/>
          <p:nvPr/>
        </p:nvGraphicFramePr>
        <p:xfrm>
          <a:off x="-12" y="6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{8C7406DF-8CB2-4D4D-986B-9F0D41DDAD60}</a:tableStyleId>
              </a:tblPr>
              <a:tblGrid>
                <a:gridCol w="2672475"/>
                <a:gridCol w="1305425"/>
                <a:gridCol w="1305425"/>
                <a:gridCol w="1305425"/>
                <a:gridCol w="2383425"/>
                <a:gridCol w="3219825"/>
              </a:tblGrid>
              <a:tr h="8716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סה"כ בדיקות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בדיקות שלא </a:t>
                      </a:r>
                      <a:r>
                        <a:rPr b="1" lang="iw-IL" sz="1500"/>
                        <a:t>יכולנו</a:t>
                      </a:r>
                      <a:r>
                        <a:rPr b="1" lang="iw-IL" sz="1500"/>
                        <a:t> להריץ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בדיקת שלא עברו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בדיקות שעברו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מטרת הבדיקה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רכיב 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58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56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בדיקות שבר החיפוש עובד בצורה תקינה </a:t>
                      </a:r>
                      <a:r>
                        <a:rPr lang="iw-IL" sz="1100"/>
                        <a:t>וידידותית</a:t>
                      </a:r>
                      <a:r>
                        <a:rPr lang="iw-IL" sz="1100"/>
                        <a:t> </a:t>
                      </a:r>
                      <a:r>
                        <a:rPr lang="iw-IL" sz="1100"/>
                        <a:t>למשתמש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בר החיפוש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בדיקת יצירת קשר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יצירת קשר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23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23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לבחור מתנה ע"פ כל סוגי הקטגוריות לוודא שנותן תוצאה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בחירת מתנה ע"פ כל הקטגוריות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72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18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17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רכישת מתנה לעצמך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בחירת מתנה עבור עצמך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9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121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117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הצלחה </a:t>
                      </a:r>
                      <a:r>
                        <a:rPr lang="iw-IL" sz="1100"/>
                        <a:t>בהעלאת</a:t>
                      </a:r>
                      <a:r>
                        <a:rPr lang="iw-IL" sz="1100"/>
                        <a:t> קובץ תמונות / סרטון במסך בחירת המתנה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הוספת/הסרה תמונה / וידאו בבחירת מתנה עבור מישהו אחר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7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45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40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יצירת כרטיס ברכה בהצלחה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כתיבת כרטיס ברכה+המלצות 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179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179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רכישת מתנה עבור מישהו אחר</a:t>
                      </a: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 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בחירת מתנה עבור מישהו אחר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3de13ed98_0_19"/>
          <p:cNvSpPr txBox="1"/>
          <p:nvPr>
            <p:ph idx="12" type="sldNum"/>
          </p:nvPr>
        </p:nvSpPr>
        <p:spPr>
          <a:xfrm flipH="1">
            <a:off x="380924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graphicFrame>
        <p:nvGraphicFramePr>
          <p:cNvPr id="155" name="Google Shape;155;g313de13ed98_0_19"/>
          <p:cNvGraphicFramePr/>
          <p:nvPr/>
        </p:nvGraphicFramePr>
        <p:xfrm>
          <a:off x="-25" y="45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{8C7406DF-8CB2-4D4D-986B-9F0D41DDAD60}</a:tableStyleId>
              </a:tblPr>
              <a:tblGrid>
                <a:gridCol w="1656500"/>
                <a:gridCol w="1656500"/>
                <a:gridCol w="1656500"/>
                <a:gridCol w="1656500"/>
                <a:gridCol w="2795725"/>
                <a:gridCol w="2700650"/>
              </a:tblGrid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סה"כ בדיקות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בדיקות שלא יכולנו להריץ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בדיקת שלא עברו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בדיקות שעברו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מטרת הבדיקה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500"/>
                        <a:t>רכיב 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32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31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לוודא שניתן לרכוש מתנה עכשיו/במועד מאוחר יותר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מתי לשלוח את המתנה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68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67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לוודא שניתן לשלוח את המתנה בSMS מייל או הדפסה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איך לשלוח את המתנה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להיכנס ולהירשם באתר בהצלחה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פיצ'ר "כניסה/הרשמה"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לבדוק האם מוצגים פירורי הלחם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בדיקת "פירורי לחם"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לבדוק שהבלטה של בית עסק פעילה </a:t>
                      </a:r>
                      <a:r>
                        <a:rPr lang="iw-IL" sz="1100"/>
                        <a:t>ברגע</a:t>
                      </a:r>
                      <a:r>
                        <a:rPr lang="iw-IL" sz="1100"/>
                        <a:t> שעוברים עליה עם העכבר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הבלטה של בית עסק כשעומדים עם העכבר על גביו בעמוד </a:t>
                      </a:r>
                      <a:r>
                        <a:rPr lang="iw-IL" sz="1100"/>
                        <a:t>בתי עסק מכבדים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12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לוודא שקטגוריה מובלטת בעת עמידה עם העכבר על גביה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הבלטת בעת עמידה על קטגוריה 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בדיקת כפתורים קליקבילים בפוטר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בדיקת כפתורים קליקבילים בפוטר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לוודא שסליידר פעיל וקליקבילי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סליידר קטגוריות רצות - בדיקת קליקביליות לכל קטגוריה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לוודא שמפה בבית העסק פעיל תקין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פיצר בדף מוצר אלמנט מפות וכניסה לאתר העסק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22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>
                          <a:solidFill>
                            <a:schemeClr val="dk1"/>
                          </a:solidFill>
                        </a:rPr>
                        <a:t>22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100"/>
                        <a:t>הרשמה למועדון לקוחות באמצעות פופאפ קופץ בדף הבית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w-IL" sz="1100"/>
                        <a:t>פיצ'ר פופאפ - הרשמה למועדון לקוחות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rPr lang="iw-IL"/>
              <a:t>פילוח באגים</a:t>
            </a:r>
            <a:endParaRPr/>
          </a:p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graphicFrame>
        <p:nvGraphicFramePr>
          <p:cNvPr id="163" name="Google Shape;163;p6"/>
          <p:cNvGraphicFramePr/>
          <p:nvPr/>
        </p:nvGraphicFramePr>
        <p:xfrm>
          <a:off x="1205708" y="2501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{A576535D-5F8F-40B8-A12E-0EE6955827EA}</a:tableStyleId>
              </a:tblPr>
              <a:tblGrid>
                <a:gridCol w="1956125"/>
                <a:gridCol w="1956125"/>
                <a:gridCol w="1956125"/>
                <a:gridCol w="1956125"/>
                <a:gridCol w="1956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</a:t>
                      </a:r>
                      <a:endParaRPr b="1"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Low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Medium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High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Blocker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/>
                        <a:t>17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3F4F"/>
                        </a:buClr>
                        <a:buSzPts val="1800"/>
                        <a:buFont typeface="Tahoma"/>
                        <a:buNone/>
                      </a:pPr>
                      <a:r>
                        <a:rPr lang="iw-IL" sz="1800">
                          <a:solidFill>
                            <a:srgbClr val="323F4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64" name="Google Shape;164;p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375" y="3548400"/>
            <a:ext cx="4541160" cy="281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rPr lang="iw-IL"/>
              <a:t>קריטריון</a:t>
            </a:r>
            <a:r>
              <a:rPr lang="iw-IL"/>
              <a:t> יציאה</a:t>
            </a:r>
            <a:endParaRPr/>
          </a:p>
        </p:txBody>
      </p:sp>
      <p:sp>
        <p:nvSpPr>
          <p:cNvPr id="171" name="Google Shape;171;p4"/>
          <p:cNvSpPr txBox="1"/>
          <p:nvPr>
            <p:ph idx="12" type="sldNum"/>
          </p:nvPr>
        </p:nvSpPr>
        <p:spPr>
          <a:xfrm flipH="1">
            <a:off x="381001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 flipH="1">
            <a:off x="1245325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אין באגים מסוג BLOCKER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באגים בחומרת HIGH לא עולה על 10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באגים בחומרת MEDIUM לא עולה על 15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באגים בחומרת LOW לא עולה על 20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iw-IL" sz="2700">
                <a:latin typeface="Arial"/>
                <a:ea typeface="Arial"/>
                <a:cs typeface="Arial"/>
                <a:sym typeface="Arial"/>
              </a:rPr>
              <a:t>לבצע 85 אחוז מהתסריטים הקיימים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 flipH="1">
            <a:off x="1245325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ahoma"/>
              <a:buNone/>
            </a:pPr>
            <a:r>
              <a:rPr lang="iw-IL"/>
              <a:t>מסקנות והמלצות: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 flipH="1">
            <a:off x="1245408" y="2653167"/>
            <a:ext cx="97791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w-IL" sz="2100">
                <a:solidFill>
                  <a:schemeClr val="dk1"/>
                </a:solidFill>
              </a:rPr>
              <a:t>ניתן להעלות את האתר לאוויר מכיוון שלא נמצאו באגים ברמת חומרה "BLOCKER".</a:t>
            </a:r>
            <a:endParaRPr sz="2100">
              <a:solidFill>
                <a:schemeClr val="dk1"/>
              </a:solidFill>
            </a:endParaRPr>
          </a:p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w-IL" sz="2100">
                <a:solidFill>
                  <a:schemeClr val="dk1"/>
                </a:solidFill>
              </a:rPr>
              <a:t>וניתן לבצע את תהליך הרכישה בצורה תקינה וידידותית למשתמש.</a:t>
            </a:r>
            <a:endParaRPr sz="2100">
              <a:solidFill>
                <a:schemeClr val="dk1"/>
              </a:solidFill>
            </a:endParaRPr>
          </a:p>
          <a:p>
            <a:pPr indent="0" lvl="0" marL="0" rt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w-IL" sz="2100">
                <a:solidFill>
                  <a:schemeClr val="dk1"/>
                </a:solidFill>
              </a:rPr>
              <a:t>כמו  כן מומלץ לתקן את הבאגים </a:t>
            </a:r>
            <a:r>
              <a:rPr lang="iw-IL" sz="2100">
                <a:solidFill>
                  <a:schemeClr val="dk1"/>
                </a:solidFill>
              </a:rPr>
              <a:t>המצוינים</a:t>
            </a:r>
            <a:r>
              <a:rPr lang="iw-IL" sz="2100">
                <a:solidFill>
                  <a:schemeClr val="dk1"/>
                </a:solidFill>
              </a:rPr>
              <a:t> בדוח לטובת </a:t>
            </a:r>
            <a:r>
              <a:rPr lang="iw-IL" sz="2100">
                <a:solidFill>
                  <a:schemeClr val="dk1"/>
                </a:solidFill>
              </a:rPr>
              <a:t>חווית</a:t>
            </a:r>
            <a:r>
              <a:rPr lang="iw-IL" sz="2100">
                <a:solidFill>
                  <a:schemeClr val="dk1"/>
                </a:solidFill>
              </a:rPr>
              <a:t> משתמש יעילה יותר.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14"/>
          <p:cNvSpPr txBox="1"/>
          <p:nvPr>
            <p:ph idx="12" type="sldNum"/>
          </p:nvPr>
        </p:nvSpPr>
        <p:spPr>
          <a:xfrm flipH="1">
            <a:off x="381000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של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2024-04-08T15:54:51Z</dcterms:created>
  <dc:creator>שמחה נקש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