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90CD07-99D0-494D-A712-D10E4B57BF83}">
  <a:tblStyle styleId="{1190CD07-99D0-494D-A712-D10E4B57B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6DEFAF-7C1B-4634-99D5-49316BF3CC28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F"/>
          </a:solidFill>
        </a:fill>
      </a:tcStyle>
    </a:wholeTbl>
    <a:band1H>
      <a:tcTxStyle b="off" i="off"/>
      <a:tcStyle>
        <a:fill>
          <a:solidFill>
            <a:srgbClr val="CAD2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2FF"/>
          </a:solidFill>
        </a:fill>
      </a:tcStyle>
    </a:band1V>
    <a:band2V>
      <a:tcTxStyle b="off" i="off"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regular.fntdata"/><Relationship Id="rId14" Type="http://schemas.openxmlformats.org/officeDocument/2006/relationships/slide" Target="slides/slide8.xml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6d2fa2e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16d2fa2e5f_0_0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g316d2fa2e5f_0_0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d2fa2e5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16d2fa2e5f_0_5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g316d2fa2e5f_0_5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d2fa2e5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16d2fa2e5f_0_12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316d2fa2e5f_0_12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d2fa2e5f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16d2fa2e5f_0_31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16d2fa2e5f_0_31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d2fa2e5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16d2fa2e5f_0_43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g316d2fa2e5f_0_43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02649b8a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202649b8a1_0_5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g3202649b8a1_0_5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d2fa2e5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6d2fa2e5f_0_51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g316d2fa2e5f_0_51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6d2fa2e5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16d2fa2e5f_0_58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g316d2fa2e5f_0_58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>
  <p:cSld name="כותרת מקטע עליונה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b="1" sz="36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flipH="1">
            <a:off x="933981" y="1989875"/>
            <a:ext cx="73344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flipH="1">
            <a:off x="68008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flipH="1"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 flipH="1">
            <a:off x="285662" y="4767263"/>
            <a:ext cx="120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 3">
  <p:cSld name="כותרת ותוכן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b="1" sz="36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 flipH="1">
            <a:off x="5854282" y="1894739"/>
            <a:ext cx="24141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 flipH="1">
            <a:off x="7533150" y="4767263"/>
            <a:ext cx="132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 flipH="1"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 flipH="1">
            <a:off x="3251260" y="1894739"/>
            <a:ext cx="2379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 flipH="1">
            <a:off x="5888480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 flipH="1">
            <a:off x="3251259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5" type="body"/>
          </p:nvPr>
        </p:nvSpPr>
        <p:spPr>
          <a:xfrm flipH="1">
            <a:off x="614038" y="1894739"/>
            <a:ext cx="2379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6" type="body"/>
          </p:nvPr>
        </p:nvSpPr>
        <p:spPr>
          <a:xfrm flipH="1">
            <a:off x="614038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רשים 2">
  <p:cSld name="תרשים 2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b="1" sz="36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 flipH="1">
            <a:off x="933980" y="1565672"/>
            <a:ext cx="7334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 flipH="1">
            <a:off x="7582650" y="4767263"/>
            <a:ext cx="127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 flipH="1"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1376706" y="169118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ahoma"/>
              <a:buNone/>
            </a:pPr>
            <a:r>
              <a:rPr lang="iw"/>
              <a:t>STR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ahoma"/>
              <a:buNone/>
            </a:pPr>
            <a:r>
              <a:rPr lang="iw" sz="2600"/>
              <a:t>APP </a:t>
            </a:r>
            <a:r>
              <a:rPr lang="iw" sz="2600"/>
              <a:t>TEST REPORT</a:t>
            </a:r>
            <a:r>
              <a:rPr lang="iw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300">
                <a:latin typeface="Arial"/>
                <a:ea typeface="Arial"/>
                <a:cs typeface="Arial"/>
                <a:sym typeface="Arial"/>
              </a:rPr>
              <a:t>APP- 365Scores</a:t>
            </a:r>
            <a:endParaRPr sz="42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flipH="1">
            <a:off x="904806" y="2000650"/>
            <a:ext cx="73344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1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אפליקציית עדכוני ספורט בזמן אמת על משחקים, תוצאות ,סטטיסטיקות וחדשות ספורט במגוון ענפים.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אפליקציית שמתמקדת בהענקת חווית משתמש אישית. מאפשרת למשתמשים לבחור את הקבוצות ליגות והשחקנים המועדפים אליהם כדי לקבל עדכונים מותאמים אישית.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1" algn="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 flipH="1">
            <a:off x="285662" y="4767263"/>
            <a:ext cx="120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w"/>
              <a:t>מה בדקנו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 flipH="1">
            <a:off x="5871269" y="1894739"/>
            <a:ext cx="24141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w" sz="1200"/>
              <a:t>בדיקות עשן </a:t>
            </a:r>
            <a:endParaRPr sz="12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w" sz="1200"/>
              <a:t>בדיקות שפיות</a:t>
            </a:r>
            <a:endParaRPr sz="12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w" sz="1200"/>
              <a:t>בדיקות רגרסיה</a:t>
            </a:r>
            <a:endParaRPr sz="12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 flipH="1">
            <a:off x="3491438" y="1894745"/>
            <a:ext cx="23799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1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בדיקות פונקציונליות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בדיקות שליליות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בדיקת נגישות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בדיקת קצה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בדיקת תאימות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בדיקות שימושיות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1100">
                <a:latin typeface="Arial"/>
                <a:ea typeface="Arial"/>
                <a:cs typeface="Arial"/>
                <a:sym typeface="Arial"/>
              </a:rPr>
              <a:t>בדיקת GUI</a:t>
            </a:r>
            <a:endParaRPr/>
          </a:p>
          <a:p>
            <a:pPr indent="0" lvl="0" marL="0" rtl="1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 flipH="1">
            <a:off x="5888480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iw"/>
              <a:t>רמות בדיקה</a:t>
            </a:r>
            <a:endParaRPr/>
          </a:p>
        </p:txBody>
      </p:sp>
      <p:sp>
        <p:nvSpPr>
          <p:cNvPr id="96" name="Google Shape;96;p18"/>
          <p:cNvSpPr txBox="1"/>
          <p:nvPr>
            <p:ph idx="4" type="body"/>
          </p:nvPr>
        </p:nvSpPr>
        <p:spPr>
          <a:xfrm flipH="1">
            <a:off x="3508522" y="1506050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iw"/>
              <a:t>סוגי בדיקות</a:t>
            </a:r>
            <a:endParaRPr/>
          </a:p>
        </p:txBody>
      </p:sp>
      <p:sp>
        <p:nvSpPr>
          <p:cNvPr id="97" name="Google Shape;97;p18"/>
          <p:cNvSpPr txBox="1"/>
          <p:nvPr>
            <p:ph idx="5" type="body"/>
          </p:nvPr>
        </p:nvSpPr>
        <p:spPr>
          <a:xfrm flipH="1">
            <a:off x="247120" y="1894739"/>
            <a:ext cx="2379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342900" rtl="1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בדיקות אבטחה</a:t>
            </a:r>
            <a:endParaRPr sz="1200"/>
          </a:p>
          <a:p>
            <a:pPr indent="-2413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בדיקת עומסים</a:t>
            </a:r>
            <a:endParaRPr sz="1200"/>
          </a:p>
          <a:p>
            <a:pPr indent="-2413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בדיקת התאוששות</a:t>
            </a:r>
            <a:endParaRPr sz="1200"/>
          </a:p>
        </p:txBody>
      </p:sp>
      <p:sp>
        <p:nvSpPr>
          <p:cNvPr id="98" name="Google Shape;98;p18"/>
          <p:cNvSpPr txBox="1"/>
          <p:nvPr>
            <p:ph idx="6" type="body"/>
          </p:nvPr>
        </p:nvSpPr>
        <p:spPr>
          <a:xfrm flipH="1">
            <a:off x="332475" y="1502850"/>
            <a:ext cx="3324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iw"/>
              <a:t>בדיקות שלא ניתן היה לבצע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547678" y="2012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{1190CD07-99D0-494D-A712-D10E4B57BF83}</a:tableStyleId>
              </a:tblPr>
              <a:tblGrid>
                <a:gridCol w="1839925"/>
                <a:gridCol w="898750"/>
                <a:gridCol w="898750"/>
                <a:gridCol w="898750"/>
                <a:gridCol w="1640925"/>
                <a:gridCol w="2216775"/>
              </a:tblGrid>
              <a:tr h="6439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סה"כ בדיקות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בדיקות שלא יכולנו להריץ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בדיקת שלא עברו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בדיקות שעברו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מטרת הבדיקה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/>
                        <a:t>רכיב </a:t>
                      </a:r>
                      <a:endParaRPr b="1"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19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0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3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16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>
                          <a:solidFill>
                            <a:schemeClr val="dk1"/>
                          </a:solidFill>
                        </a:rPr>
                        <a:t>לבדוק שפיצר עובד בצורה תקינה </a:t>
                      </a:r>
                      <a:r>
                        <a:rPr lang="iw" sz="1100">
                          <a:solidFill>
                            <a:schemeClr val="dk1"/>
                          </a:solidFill>
                        </a:rPr>
                        <a:t>וידידותית</a:t>
                      </a:r>
                      <a:r>
                        <a:rPr lang="iw" sz="1100">
                          <a:solidFill>
                            <a:schemeClr val="dk1"/>
                          </a:solidFill>
                        </a:rPr>
                        <a:t> למשתמש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>
                          <a:solidFill>
                            <a:schemeClr val="dk1"/>
                          </a:solidFill>
                        </a:rPr>
                        <a:t>פיצ'ר "הבחירות שלי" וההשפעה על "התוצאות שלי"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17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0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/>
                        <a:t>0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iw" sz="11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>
                          <a:solidFill>
                            <a:schemeClr val="dk1"/>
                          </a:solidFill>
                        </a:rPr>
                        <a:t>לבדוק שפיצר עובד בצורה תקינה וידודתית למשתמש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100">
                          <a:solidFill>
                            <a:schemeClr val="dk1"/>
                          </a:solidFill>
                        </a:rPr>
                        <a:t>פיצ'ר חיפוש במסך הבית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1926850" y="563775"/>
            <a:ext cx="5691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w"/>
              <a:t>סטטוס בדיקות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iw"/>
              <a:t>פילוח באגים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904281" y="1876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{F16DEFAF-7C1B-4634-99D5-49316BF3CC28}</a:tableStyleId>
              </a:tblPr>
              <a:tblGrid>
                <a:gridCol w="1467100"/>
                <a:gridCol w="1467100"/>
                <a:gridCol w="1467100"/>
                <a:gridCol w="1467100"/>
                <a:gridCol w="14671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</a:t>
                      </a:r>
                      <a:endParaRPr b="1" sz="14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Low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Medium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Blocker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Tahoma"/>
                        <a:buNone/>
                      </a:pPr>
                      <a:r>
                        <a:rPr lang="iw"/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Tahoma"/>
                        <a:buNone/>
                      </a:pPr>
                      <a:r>
                        <a:rPr lang="iw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Tahoma"/>
                        <a:buNone/>
                      </a:pPr>
                      <a:r>
                        <a:rPr lang="iw"/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Tahoma"/>
                        <a:buNone/>
                      </a:pPr>
                      <a:r>
                        <a:rPr lang="iw" sz="1400">
                          <a:solidFill>
                            <a:srgbClr val="323F4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117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43" y="2592725"/>
            <a:ext cx="3878772" cy="23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iw"/>
              <a:t>תיאור חומרת באגים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140050" y="1606225"/>
            <a:ext cx="48639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>
                <a:solidFill>
                  <a:schemeClr val="dk1"/>
                </a:solidFill>
              </a:rPr>
              <a:t>באגים בחומרת BLOCKER הם באגים  קריטים שמונעים מהאפליקציה לפעול כלל ומחייב תיקון מיידי.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>
                <a:solidFill>
                  <a:schemeClr val="dk1"/>
                </a:solidFill>
              </a:rPr>
              <a:t>באגים בחומרת HIGH גורמים לבעיות משמעותיות אך לא חוסמים את כל הפעולות באפליקציה. 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w" sz="1100">
                <a:solidFill>
                  <a:schemeClr val="dk1"/>
                </a:solidFill>
              </a:rPr>
              <a:t>באגים בחומרת  </a:t>
            </a:r>
            <a:r>
              <a:rPr lang="iw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r>
              <a:rPr lang="iw" sz="1100">
                <a:solidFill>
                  <a:schemeClr val="dk1"/>
                </a:solidFill>
              </a:rPr>
              <a:t> גורמים לבעיות שפוגעות בחוויית המשתמש אך אינן קריטיות לפונקציות הבסיסיות של האפליקציה.</a:t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57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iw" sz="1100">
                <a:solidFill>
                  <a:schemeClr val="dk1"/>
                </a:solidFill>
              </a:rPr>
              <a:t>באגים בחומרת LOW מתייחסים לבעיות מינוריות כמו עיצוב או שגיאות קוסמטיות</a:t>
            </a:r>
            <a:r>
              <a:rPr b="1" lang="iw" sz="900">
                <a:solidFill>
                  <a:schemeClr val="dk1"/>
                </a:solidFill>
              </a:rPr>
              <a:t>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iw"/>
              <a:t>קריטריון יציאה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 flipH="1">
            <a:off x="285843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flipH="1">
            <a:off x="904806" y="1989875"/>
            <a:ext cx="73344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אין באגים מסוג BLOCKER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באגים בחומרת HIGH  לא עולה על 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באגים בחומרת MEDIUM לא עולה על 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באגים בחומרת LOW  לא עולה על 15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לבצע 90 אחוז מהתסריטים הקיימים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 flipH="1">
            <a:off x="933981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iw"/>
              <a:t>מסקנות והמלצות: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 flipH="1">
            <a:off x="1030831" y="2032900"/>
            <a:ext cx="73344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w" sz="1600">
                <a:solidFill>
                  <a:schemeClr val="dk1"/>
                </a:solidFill>
              </a:rPr>
              <a:t>ניתן להעלות את האפליקציה לאוויר מכיוון שלא נמצאו באגים ברמת חומרה "</a:t>
            </a: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BLOCKER</a:t>
            </a:r>
            <a:r>
              <a:rPr lang="iw" sz="1600">
                <a:solidFill>
                  <a:schemeClr val="dk1"/>
                </a:solidFill>
              </a:rPr>
              <a:t>".</a:t>
            </a:r>
            <a:endParaRPr sz="16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w" sz="1600">
                <a:solidFill>
                  <a:schemeClr val="dk1"/>
                </a:solidFill>
              </a:rPr>
              <a:t>ניתן להשתמש בפיצ'רים בצורה תקינה וידידותית למשתמש.</a:t>
            </a:r>
            <a:endParaRPr sz="16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w" sz="1600">
                <a:solidFill>
                  <a:schemeClr val="dk1"/>
                </a:solidFill>
              </a:rPr>
              <a:t>כמו  כן מומלץ לתקן את הבאגים המצוינים בדוח לטובת חווית משתמש יעילה יותר.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 flipH="1">
            <a:off x="285662" y="4767263"/>
            <a:ext cx="120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