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2" r:id="rId19"/>
    <p:sldId id="273" r:id="rId20"/>
    <p:sldId id="274" r:id="rId21"/>
    <p:sldId id="275" r:id="rId22"/>
    <p:sldId id="277" r:id="rId23"/>
    <p:sldId id="279" r:id="rId24"/>
    <p:sldId id="278" r:id="rId25"/>
    <p:sldId id="280" r:id="rId26"/>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4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DDD82B-2A69-4CE2-A1AF-9C6A1506E553}" type="datetimeFigureOut">
              <a:rPr lang="ro-RO" smtClean="0"/>
              <a:t>19.01.2018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CDEA53-05B7-4FE5-B11C-22D4CC803FAA}" type="slidenum">
              <a:rPr lang="ro-RO" smtClean="0"/>
              <a:t>‹#›</a:t>
            </a:fld>
            <a:endParaRPr lang="ro-RO"/>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DDD82B-2A69-4CE2-A1AF-9C6A1506E553}" type="datetimeFigureOut">
              <a:rPr lang="ro-RO" smtClean="0"/>
              <a:t>19.01.2018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CDEA53-05B7-4FE5-B11C-22D4CC803FAA}" type="slidenum">
              <a:rPr lang="ro-RO" smtClean="0"/>
              <a:t>‹#›</a:t>
            </a:fld>
            <a:endParaRPr lang="ro-R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DD82B-2A69-4CE2-A1AF-9C6A1506E553}" type="datetimeFigureOut">
              <a:rPr lang="ro-RO" smtClean="0"/>
              <a:t>19.01.2018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CDEA53-05B7-4FE5-B11C-22D4CC803FAA}" type="slidenum">
              <a:rPr lang="ro-RO" smtClean="0"/>
              <a:t>‹#›</a:t>
            </a:fld>
            <a:endParaRPr lang="ro-R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DDD82B-2A69-4CE2-A1AF-9C6A1506E553}" type="datetimeFigureOut">
              <a:rPr lang="ro-RO" smtClean="0"/>
              <a:t>19.01.2018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CDEA53-05B7-4FE5-B11C-22D4CC803FAA}" type="slidenum">
              <a:rPr lang="ro-RO" smtClean="0"/>
              <a:t>‹#›</a:t>
            </a:fld>
            <a:endParaRPr lang="ro-R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DD82B-2A69-4CE2-A1AF-9C6A1506E553}" type="datetimeFigureOut">
              <a:rPr lang="ro-RO" smtClean="0"/>
              <a:t>19.01.2018</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12CDEA53-05B7-4FE5-B11C-22D4CC803FAA}" type="slidenum">
              <a:rPr lang="ro-RO" smtClean="0"/>
              <a:t>‹#›</a:t>
            </a:fld>
            <a:endParaRPr lang="ro-RO"/>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DDD82B-2A69-4CE2-A1AF-9C6A1506E553}" type="datetimeFigureOut">
              <a:rPr lang="ro-RO" smtClean="0"/>
              <a:t>19.01.2018</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2CDEA53-05B7-4FE5-B11C-22D4CC803FAA}" type="slidenum">
              <a:rPr lang="ro-RO" smtClean="0"/>
              <a:t>‹#›</a:t>
            </a:fld>
            <a:endParaRPr lang="ro-R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DDD82B-2A69-4CE2-A1AF-9C6A1506E553}" type="datetimeFigureOut">
              <a:rPr lang="ro-RO" smtClean="0"/>
              <a:t>19.01.2018</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12CDEA53-05B7-4FE5-B11C-22D4CC803FAA}" type="slidenum">
              <a:rPr lang="ro-RO" smtClean="0"/>
              <a:t>‹#›</a:t>
            </a:fld>
            <a:endParaRPr lang="ro-RO"/>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DDD82B-2A69-4CE2-A1AF-9C6A1506E553}" type="datetimeFigureOut">
              <a:rPr lang="ro-RO" smtClean="0"/>
              <a:t>19.01.2018</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12CDEA53-05B7-4FE5-B11C-22D4CC803FAA}" type="slidenum">
              <a:rPr lang="ro-RO" smtClean="0"/>
              <a:t>‹#›</a:t>
            </a:fld>
            <a:endParaRPr lang="ro-R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DD82B-2A69-4CE2-A1AF-9C6A1506E553}" type="datetimeFigureOut">
              <a:rPr lang="ro-RO" smtClean="0"/>
              <a:t>19.01.2018</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12CDEA53-05B7-4FE5-B11C-22D4CC803FAA}" type="slidenum">
              <a:rPr lang="ro-RO" smtClean="0"/>
              <a:t>‹#›</a:t>
            </a:fld>
            <a:endParaRPr lang="ro-R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DD82B-2A69-4CE2-A1AF-9C6A1506E553}" type="datetimeFigureOut">
              <a:rPr lang="ro-RO" smtClean="0"/>
              <a:t>19.01.2018</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2CDEA53-05B7-4FE5-B11C-22D4CC803FAA}" type="slidenum">
              <a:rPr lang="ro-RO" smtClean="0"/>
              <a:t>‹#›</a:t>
            </a:fld>
            <a:endParaRPr lang="ro-RO"/>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DD82B-2A69-4CE2-A1AF-9C6A1506E553}" type="datetimeFigureOut">
              <a:rPr lang="ro-RO" smtClean="0"/>
              <a:t>19.01.2018</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12CDEA53-05B7-4FE5-B11C-22D4CC803FAA}" type="slidenum">
              <a:rPr lang="ro-RO" smtClean="0"/>
              <a:t>‹#›</a:t>
            </a:fld>
            <a:endParaRPr lang="ro-R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1BDDD82B-2A69-4CE2-A1AF-9C6A1506E553}" type="datetimeFigureOut">
              <a:rPr lang="ro-RO" smtClean="0"/>
              <a:t>19.01.2018</a:t>
            </a:fld>
            <a:endParaRPr lang="ro-RO"/>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ro-RO"/>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12CDEA53-05B7-4FE5-B11C-22D4CC803FAA}" type="slidenum">
              <a:rPr lang="ro-RO" smtClean="0"/>
              <a:t>‹#›</a:t>
            </a:fld>
            <a:endParaRPr lang="ro-RO"/>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a:normAutofit fontScale="90000"/>
          </a:bodyPr>
          <a:lstStyle/>
          <a:p>
            <a:r>
              <a:rPr lang="en-US" dirty="0" smtClean="0"/>
              <a:t>Towards Objective Measures of Algorithm Performance Across Instance Space </a:t>
            </a:r>
            <a:endParaRPr lang="ro-RO" dirty="0"/>
          </a:p>
        </p:txBody>
      </p:sp>
      <p:sp>
        <p:nvSpPr>
          <p:cNvPr id="3" name="Subtitlu 2"/>
          <p:cNvSpPr>
            <a:spLocks noGrp="1"/>
          </p:cNvSpPr>
          <p:nvPr>
            <p:ph type="subTitle" idx="1"/>
          </p:nvPr>
        </p:nvSpPr>
        <p:spPr/>
        <p:txBody>
          <a:bodyPr/>
          <a:lstStyle/>
          <a:p>
            <a:r>
              <a:rPr lang="ro-RO" dirty="0" smtClean="0"/>
              <a:t>Kate Smith-Miles, </a:t>
            </a:r>
            <a:r>
              <a:rPr lang="ro-RO" dirty="0" err="1" smtClean="0"/>
              <a:t>Davaatseren</a:t>
            </a:r>
            <a:r>
              <a:rPr lang="ro-RO" dirty="0" smtClean="0"/>
              <a:t> </a:t>
            </a:r>
            <a:r>
              <a:rPr lang="ro-RO" dirty="0" err="1" smtClean="0"/>
              <a:t>Baatar</a:t>
            </a:r>
            <a:r>
              <a:rPr lang="ro-RO" dirty="0" smtClean="0"/>
              <a:t>, </a:t>
            </a:r>
            <a:r>
              <a:rPr lang="ro-RO" dirty="0" err="1" smtClean="0"/>
              <a:t>Brendan</a:t>
            </a:r>
            <a:r>
              <a:rPr lang="ro-RO" dirty="0" smtClean="0"/>
              <a:t> </a:t>
            </a:r>
            <a:r>
              <a:rPr lang="ro-RO" dirty="0" err="1" smtClean="0"/>
              <a:t>Wreford</a:t>
            </a:r>
            <a:r>
              <a:rPr lang="en-GB" dirty="0" smtClean="0"/>
              <a:t>, </a:t>
            </a:r>
            <a:r>
              <a:rPr lang="en-GB" dirty="0" err="1" smtClean="0"/>
              <a:t>Rhyd</a:t>
            </a:r>
            <a:r>
              <a:rPr lang="en-GB" dirty="0" smtClean="0"/>
              <a:t> Lewis</a:t>
            </a:r>
            <a:endParaRPr lang="ro-RO" dirty="0" smtClean="0"/>
          </a:p>
        </p:txBody>
      </p:sp>
    </p:spTree>
    <p:extLst>
      <p:ext uri="{BB962C8B-B14F-4D97-AF65-F5344CB8AC3E}">
        <p14:creationId xmlns:p14="http://schemas.microsoft.com/office/powerpoint/2010/main" val="2324639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3. </a:t>
            </a:r>
            <a:r>
              <a:rPr lang="en-US" dirty="0"/>
              <a:t>Visualization via dimension reduction</a:t>
            </a:r>
          </a:p>
        </p:txBody>
      </p:sp>
      <p:sp>
        <p:nvSpPr>
          <p:cNvPr id="3" name="Content Placeholder 2"/>
          <p:cNvSpPr>
            <a:spLocks noGrp="1"/>
          </p:cNvSpPr>
          <p:nvPr>
            <p:ph idx="1"/>
          </p:nvPr>
        </p:nvSpPr>
        <p:spPr/>
        <p:txBody>
          <a:bodyPr/>
          <a:lstStyle/>
          <a:p>
            <a:pPr marL="0" indent="0">
              <a:buNone/>
            </a:pPr>
            <a:r>
              <a:rPr lang="ro-RO" dirty="0" smtClean="0"/>
              <a:t>W</a:t>
            </a:r>
            <a:r>
              <a:rPr lang="en-US" dirty="0" smtClean="0"/>
              <a:t>e </a:t>
            </a:r>
            <a:r>
              <a:rPr lang="en-US" dirty="0"/>
              <a:t>use Principal Component Analysis (PCA</a:t>
            </a:r>
            <a:r>
              <a:rPr lang="en-US" dirty="0" smtClean="0"/>
              <a:t>), </a:t>
            </a:r>
            <a:r>
              <a:rPr lang="en-US" dirty="0"/>
              <a:t>which essentially rotates the data to a new coordinate system in </a:t>
            </a:r>
            <a:r>
              <a:rPr lang="en-US" b="1" dirty="0"/>
              <a:t>R </a:t>
            </a:r>
            <a:r>
              <a:rPr lang="en-US" b="1" baseline="30000" dirty="0"/>
              <a:t>m</a:t>
            </a:r>
            <a:r>
              <a:rPr lang="en-US" dirty="0"/>
              <a:t>, with axes </a:t>
            </a:r>
            <a:r>
              <a:rPr lang="ro-RO" dirty="0" smtClean="0"/>
              <a:t>defined</a:t>
            </a:r>
            <a:r>
              <a:rPr lang="en-US" dirty="0" smtClean="0"/>
              <a:t> by </a:t>
            </a:r>
            <a:r>
              <a:rPr lang="en-US" dirty="0"/>
              <a:t>m new features which are linear combinations of the m selected features in </a:t>
            </a:r>
            <a:r>
              <a:rPr lang="en-US" b="1" dirty="0"/>
              <a:t>F </a:t>
            </a:r>
            <a:r>
              <a:rPr lang="en-US" b="1" baseline="30000" dirty="0"/>
              <a:t>∗</a:t>
            </a:r>
            <a:r>
              <a:rPr lang="en-US" dirty="0"/>
              <a:t> . We will consider that the new two-dimensional instance space is an adequate representation of the original feature space if most of the variation in the data is explained by these two principal axes.</a:t>
            </a:r>
          </a:p>
        </p:txBody>
      </p:sp>
    </p:spTree>
    <p:extLst>
      <p:ext uri="{BB962C8B-B14F-4D97-AF65-F5344CB8AC3E}">
        <p14:creationId xmlns:p14="http://schemas.microsoft.com/office/powerpoint/2010/main" val="3084767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performance prediction</a:t>
            </a:r>
          </a:p>
        </p:txBody>
      </p:sp>
      <p:sp>
        <p:nvSpPr>
          <p:cNvPr id="3" name="Content Placeholder 2"/>
          <p:cNvSpPr>
            <a:spLocks noGrp="1"/>
          </p:cNvSpPr>
          <p:nvPr>
            <p:ph idx="1"/>
          </p:nvPr>
        </p:nvSpPr>
        <p:spPr/>
        <p:txBody>
          <a:bodyPr>
            <a:normAutofit/>
          </a:bodyPr>
          <a:lstStyle/>
          <a:p>
            <a:pPr marL="0" indent="0">
              <a:buNone/>
            </a:pPr>
            <a:r>
              <a:rPr lang="en-US" dirty="0"/>
              <a:t>For the task of performance prediction, we utilize standard machine learning methodologies that use a subset of the instances (the training set) to learn the relationship between the instance features (in either </a:t>
            </a:r>
            <a:r>
              <a:rPr lang="en-US" b="1" dirty="0"/>
              <a:t>R </a:t>
            </a:r>
            <a:r>
              <a:rPr lang="en-US" b="1" baseline="30000" dirty="0" smtClean="0"/>
              <a:t>m</a:t>
            </a:r>
            <a:r>
              <a:rPr lang="en-US" b="1" dirty="0" smtClean="0"/>
              <a:t> </a:t>
            </a:r>
            <a:r>
              <a:rPr lang="en-US" dirty="0"/>
              <a:t>or </a:t>
            </a:r>
            <a:r>
              <a:rPr lang="en-US" b="1" dirty="0"/>
              <a:t>R</a:t>
            </a:r>
            <a:r>
              <a:rPr lang="en-US" b="1" baseline="30000" dirty="0"/>
              <a:t> 2 </a:t>
            </a:r>
            <a:r>
              <a:rPr lang="en-US" dirty="0"/>
              <a:t>) and the label we assign each algorithm for each instance to indicate how well the algorithm </a:t>
            </a:r>
            <a:r>
              <a:rPr lang="en-US" dirty="0" smtClean="0"/>
              <a:t>performed</a:t>
            </a:r>
            <a:r>
              <a:rPr lang="ro-RO" dirty="0" smtClean="0"/>
              <a:t>.</a:t>
            </a:r>
            <a:r>
              <a:rPr lang="en-US" dirty="0"/>
              <a:t> Our choice of performance metric </a:t>
            </a:r>
            <a:r>
              <a:rPr lang="en-US" b="1" dirty="0"/>
              <a:t>Y</a:t>
            </a:r>
            <a:r>
              <a:rPr lang="en-US" dirty="0"/>
              <a:t> is </a:t>
            </a:r>
            <a:r>
              <a:rPr lang="en-US" dirty="0" smtClean="0"/>
              <a:t>user-de</a:t>
            </a:r>
            <a:r>
              <a:rPr lang="ro-RO" dirty="0" smtClean="0"/>
              <a:t>fi</a:t>
            </a:r>
            <a:r>
              <a:rPr lang="en-US" dirty="0" err="1" smtClean="0"/>
              <a:t>ned</a:t>
            </a:r>
            <a:r>
              <a:rPr lang="en-US" dirty="0"/>
              <a:t>, and machine learning methods are used to build a model to predict that performance metric, evaluated on unseen test set instances that have been randomly extracted from the available data </a:t>
            </a:r>
            <a:r>
              <a:rPr lang="en-US" b="1" dirty="0"/>
              <a:t>I ⊂ P</a:t>
            </a:r>
            <a:r>
              <a:rPr lang="en-US" dirty="0"/>
              <a:t>.</a:t>
            </a:r>
          </a:p>
        </p:txBody>
      </p:sp>
    </p:spTree>
    <p:extLst>
      <p:ext uri="{BB962C8B-B14F-4D97-AF65-F5344CB8AC3E}">
        <p14:creationId xmlns:p14="http://schemas.microsoft.com/office/powerpoint/2010/main" val="1235928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algorithmic power</a:t>
            </a:r>
          </a:p>
        </p:txBody>
      </p:sp>
      <p:sp>
        <p:nvSpPr>
          <p:cNvPr id="3" name="Content Placeholder 2"/>
          <p:cNvSpPr>
            <a:spLocks noGrp="1"/>
          </p:cNvSpPr>
          <p:nvPr>
            <p:ph idx="1"/>
          </p:nvPr>
        </p:nvSpPr>
        <p:spPr/>
        <p:txBody>
          <a:bodyPr>
            <a:normAutofit/>
          </a:bodyPr>
          <a:lstStyle/>
          <a:p>
            <a:pPr marL="0" indent="0">
              <a:buNone/>
            </a:pPr>
            <a:r>
              <a:rPr lang="en-US" dirty="0" smtClean="0"/>
              <a:t>In </a:t>
            </a:r>
            <a:r>
              <a:rPr lang="en-US" dirty="0"/>
              <a:t>this paper we use a binary label of </a:t>
            </a:r>
            <a:r>
              <a:rPr lang="en-US" dirty="0" smtClean="0"/>
              <a:t>easy </a:t>
            </a:r>
            <a:r>
              <a:rPr lang="en-US" dirty="0"/>
              <a:t>or </a:t>
            </a:r>
            <a:r>
              <a:rPr lang="en-US" dirty="0" err="1" smtClean="0"/>
              <a:t>har</a:t>
            </a:r>
            <a:r>
              <a:rPr lang="ro-RO" dirty="0" smtClean="0"/>
              <a:t>d </a:t>
            </a:r>
            <a:r>
              <a:rPr lang="en-US" dirty="0" smtClean="0"/>
              <a:t>for </a:t>
            </a:r>
            <a:r>
              <a:rPr lang="en-US" dirty="0"/>
              <a:t>each algorithm in our portfolio, and then visualize the boundary in </a:t>
            </a:r>
            <a:r>
              <a:rPr lang="en-US" dirty="0" smtClean="0"/>
              <a:t>instance</a:t>
            </a:r>
            <a:r>
              <a:rPr lang="ro-RO" dirty="0" smtClean="0"/>
              <a:t> </a:t>
            </a:r>
            <a:r>
              <a:rPr lang="en-US" dirty="0" smtClean="0"/>
              <a:t>space </a:t>
            </a:r>
            <a:r>
              <a:rPr lang="en-US" dirty="0"/>
              <a:t>between good and bad performance for each algorithm. </a:t>
            </a:r>
            <a:r>
              <a:rPr lang="en-US" dirty="0" smtClean="0"/>
              <a:t>The </a:t>
            </a:r>
            <a:r>
              <a:rPr lang="en-US" dirty="0"/>
              <a:t>region in instance space where an algorithm is expected to perform well is called the </a:t>
            </a:r>
            <a:r>
              <a:rPr lang="en-US" i="1" dirty="0" smtClean="0"/>
              <a:t>footprint</a:t>
            </a:r>
            <a:r>
              <a:rPr lang="ro-RO" dirty="0" smtClean="0"/>
              <a:t>.</a:t>
            </a:r>
            <a:endParaRPr lang="ro-RO" dirty="0" smtClean="0"/>
          </a:p>
          <a:p>
            <a:pPr marL="0" indent="0">
              <a:buNone/>
            </a:pPr>
            <a:r>
              <a:rPr lang="en-US" dirty="0"/>
              <a:t>The relative size of each algorithm's footprint provides some objective measure of algorithm strength across the instance space, but it is also important to understand where in the instance space an algorithm is strong. </a:t>
            </a:r>
            <a:endParaRPr lang="ro-RO" dirty="0" smtClean="0"/>
          </a:p>
          <a:p>
            <a:pPr marL="0" indent="0">
              <a:buNone/>
            </a:pPr>
            <a:r>
              <a:rPr lang="en-US" dirty="0" smtClean="0"/>
              <a:t>The </a:t>
            </a:r>
            <a:r>
              <a:rPr lang="ro-RO" dirty="0" smtClean="0"/>
              <a:t>fi</a:t>
            </a:r>
            <a:r>
              <a:rPr lang="en-US" dirty="0" err="1" smtClean="0"/>
              <a:t>nal</a:t>
            </a:r>
            <a:r>
              <a:rPr lang="en-US" dirty="0" smtClean="0"/>
              <a:t> </a:t>
            </a:r>
            <a:r>
              <a:rPr lang="en-US" dirty="0"/>
              <a:t>analysis that should be done to complete the methodology is to explore the instance space to gain insights into how the features </a:t>
            </a:r>
            <a:r>
              <a:rPr lang="en-US" dirty="0" smtClean="0"/>
              <a:t>a</a:t>
            </a:r>
            <a:r>
              <a:rPr lang="ro-RO" dirty="0" smtClean="0"/>
              <a:t>ff</a:t>
            </a:r>
            <a:r>
              <a:rPr lang="en-US" dirty="0" err="1" smtClean="0"/>
              <a:t>ect</a:t>
            </a:r>
            <a:r>
              <a:rPr lang="en-US" dirty="0" smtClean="0"/>
              <a:t> </a:t>
            </a:r>
            <a:r>
              <a:rPr lang="en-US" dirty="0"/>
              <a:t>the algorithm </a:t>
            </a:r>
            <a:r>
              <a:rPr lang="en-US" dirty="0" smtClean="0"/>
              <a:t>footprints</a:t>
            </a:r>
            <a:r>
              <a:rPr lang="ro-RO" dirty="0" smtClean="0"/>
              <a:t>.</a:t>
            </a:r>
            <a:endParaRPr lang="en-US" dirty="0"/>
          </a:p>
        </p:txBody>
      </p:sp>
    </p:spTree>
    <p:extLst>
      <p:ext uri="{BB962C8B-B14F-4D97-AF65-F5344CB8AC3E}">
        <p14:creationId xmlns:p14="http://schemas.microsoft.com/office/powerpoint/2010/main" val="2313624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algorithmic power</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4675" y="1770380"/>
            <a:ext cx="59626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9107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Coloring Case Study</a:t>
            </a:r>
          </a:p>
        </p:txBody>
      </p:sp>
      <p:sp>
        <p:nvSpPr>
          <p:cNvPr id="3" name="Content Placeholder 2"/>
          <p:cNvSpPr>
            <a:spLocks noGrp="1"/>
          </p:cNvSpPr>
          <p:nvPr>
            <p:ph idx="1"/>
          </p:nvPr>
        </p:nvSpPr>
        <p:spPr/>
        <p:txBody>
          <a:bodyPr/>
          <a:lstStyle/>
          <a:p>
            <a:pPr marL="0" indent="0">
              <a:buNone/>
            </a:pPr>
            <a:r>
              <a:rPr lang="en-US" dirty="0"/>
              <a:t>The graph coloring problem (GCP) is to assign colors to the vertices, minimizing the number of colors used, subject to the constraint that two vertices connected by an edge (called adjacent vertices) do not share the same color. The optimal (minimal) number of colors needed to solve this NP-complete problem is called the chromatic number of the graph. </a:t>
            </a:r>
          </a:p>
        </p:txBody>
      </p:sp>
    </p:spTree>
    <p:extLst>
      <p:ext uri="{BB962C8B-B14F-4D97-AF65-F5344CB8AC3E}">
        <p14:creationId xmlns:p14="http://schemas.microsoft.com/office/powerpoint/2010/main" val="4272846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Coloring Problem Instances </a:t>
            </a:r>
            <a:r>
              <a:rPr lang="ro-RO" dirty="0" smtClean="0"/>
              <a:t>(P)</a:t>
            </a:r>
            <a:endParaRPr lang="en-US" dirty="0"/>
          </a:p>
        </p:txBody>
      </p:sp>
      <p:sp>
        <p:nvSpPr>
          <p:cNvPr id="3" name="Content Placeholder 2"/>
          <p:cNvSpPr>
            <a:spLocks noGrp="1"/>
          </p:cNvSpPr>
          <p:nvPr>
            <p:ph idx="1"/>
          </p:nvPr>
        </p:nvSpPr>
        <p:spPr/>
        <p:txBody>
          <a:bodyPr>
            <a:normAutofit fontScale="92500" lnSpcReduction="20000"/>
          </a:bodyPr>
          <a:lstStyle/>
          <a:p>
            <a:r>
              <a:rPr lang="en-US" dirty="0"/>
              <a:t>B (</a:t>
            </a:r>
            <a:r>
              <a:rPr lang="en-US" dirty="0" err="1"/>
              <a:t>Bipartivity</a:t>
            </a:r>
            <a:r>
              <a:rPr lang="en-US" dirty="0"/>
              <a:t>-controlled): </a:t>
            </a:r>
            <a:r>
              <a:rPr lang="en-US" dirty="0" smtClean="0"/>
              <a:t>bipartite </a:t>
            </a:r>
            <a:r>
              <a:rPr lang="en-US" dirty="0"/>
              <a:t>graphs, with the number of nodes |</a:t>
            </a:r>
            <a:r>
              <a:rPr lang="en-US" dirty="0" smtClean="0"/>
              <a:t>V| </a:t>
            </a:r>
            <a:r>
              <a:rPr lang="en-US" dirty="0"/>
              <a:t>randomly generated in the range [100, 1000</a:t>
            </a:r>
            <a:r>
              <a:rPr lang="en-US" dirty="0" smtClean="0"/>
              <a:t>] </a:t>
            </a:r>
            <a:endParaRPr lang="ro-RO" dirty="0" smtClean="0"/>
          </a:p>
          <a:p>
            <a:r>
              <a:rPr lang="en-US" dirty="0" smtClean="0"/>
              <a:t>C1 </a:t>
            </a:r>
            <a:r>
              <a:rPr lang="en-US" dirty="0"/>
              <a:t>(Culberson - cycle driven graphs): This generator creates graphs with cycles of a </a:t>
            </a:r>
            <a:r>
              <a:rPr lang="en-US" dirty="0" err="1" smtClean="0"/>
              <a:t>speci</a:t>
            </a:r>
            <a:r>
              <a:rPr lang="ro-RO" dirty="0" smtClean="0"/>
              <a:t>fi</a:t>
            </a:r>
            <a:r>
              <a:rPr lang="en-US" dirty="0" err="1" smtClean="0"/>
              <a:t>ed</a:t>
            </a:r>
            <a:r>
              <a:rPr lang="en-US" dirty="0" smtClean="0"/>
              <a:t> length</a:t>
            </a:r>
            <a:endParaRPr lang="ro-RO" dirty="0" smtClean="0"/>
          </a:p>
          <a:p>
            <a:r>
              <a:rPr lang="en-US" dirty="0" smtClean="0"/>
              <a:t>C2 </a:t>
            </a:r>
            <a:r>
              <a:rPr lang="en-US" dirty="0"/>
              <a:t>(Culberson - geometric graphs): </a:t>
            </a:r>
            <a:r>
              <a:rPr lang="en-US" dirty="0" smtClean="0"/>
              <a:t>Vertices </a:t>
            </a:r>
            <a:r>
              <a:rPr lang="en-US" dirty="0"/>
              <a:t>in the graph correspond to the points (x, y) in the plane, with edges included if the distance between a pair of vertices is less than the radius </a:t>
            </a:r>
            <a:r>
              <a:rPr lang="en-US" dirty="0" smtClean="0"/>
              <a:t>r</a:t>
            </a:r>
            <a:endParaRPr lang="ro-RO" dirty="0"/>
          </a:p>
          <a:p>
            <a:r>
              <a:rPr lang="en-US" dirty="0" smtClean="0"/>
              <a:t>C3 </a:t>
            </a:r>
            <a:r>
              <a:rPr lang="en-US" dirty="0"/>
              <a:t>(Culberson - girth and degree inhibited graphs): </a:t>
            </a:r>
            <a:r>
              <a:rPr lang="en-US" dirty="0" smtClean="0"/>
              <a:t>The </a:t>
            </a:r>
            <a:r>
              <a:rPr lang="en-US" dirty="0"/>
              <a:t>girth limit indicates that no cycle will be created with girth less than g. Hence if an edge (v, w) is being considered as a new edge, every pair of vertices (x, y) will have a distance of less than g after the addition is blocked, and will never be selected as a possible new edge. p is the probability that a possible edge will be </a:t>
            </a:r>
            <a:r>
              <a:rPr lang="en-US" dirty="0" smtClean="0"/>
              <a:t>used</a:t>
            </a:r>
            <a:endParaRPr lang="ro-RO" dirty="0" smtClean="0"/>
          </a:p>
          <a:p>
            <a:r>
              <a:rPr lang="en-US" dirty="0" smtClean="0"/>
              <a:t>C4 </a:t>
            </a:r>
            <a:r>
              <a:rPr lang="en-US" dirty="0"/>
              <a:t>(Culberson - uniform or IID graphs): edges are assigned to vertex pairs with a </a:t>
            </a:r>
            <a:r>
              <a:rPr lang="ro-RO" dirty="0" smtClean="0"/>
              <a:t>fi</a:t>
            </a:r>
            <a:r>
              <a:rPr lang="en-US" dirty="0" err="1" smtClean="0"/>
              <a:t>xed</a:t>
            </a:r>
            <a:r>
              <a:rPr lang="en-US" dirty="0" smtClean="0"/>
              <a:t> </a:t>
            </a:r>
            <a:r>
              <a:rPr lang="en-US" dirty="0"/>
              <a:t>probability p </a:t>
            </a:r>
            <a:endParaRPr lang="ro-RO" dirty="0"/>
          </a:p>
          <a:p>
            <a:r>
              <a:rPr lang="en-US" dirty="0"/>
              <a:t>C5 (Culberson - weight-biased graphs): These graphs contain cliques limited to a given </a:t>
            </a:r>
            <a:r>
              <a:rPr lang="en-US" dirty="0" err="1" smtClean="0"/>
              <a:t>siz</a:t>
            </a:r>
            <a:r>
              <a:rPr lang="ro-RO" dirty="0" smtClean="0"/>
              <a:t>e</a:t>
            </a:r>
            <a:endParaRPr lang="ro-RO" dirty="0"/>
          </a:p>
        </p:txBody>
      </p:sp>
    </p:spTree>
    <p:extLst>
      <p:ext uri="{BB962C8B-B14F-4D97-AF65-F5344CB8AC3E}">
        <p14:creationId xmlns:p14="http://schemas.microsoft.com/office/powerpoint/2010/main" val="724873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Coloring Problem Instances </a:t>
            </a:r>
            <a:r>
              <a:rPr lang="ro-RO" dirty="0" smtClean="0"/>
              <a:t>(P)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 </a:t>
            </a:r>
            <a:r>
              <a:rPr lang="en-US" dirty="0"/>
              <a:t>(DIMACS and </a:t>
            </a:r>
            <a:r>
              <a:rPr lang="en-US" dirty="0" err="1"/>
              <a:t>Networkx</a:t>
            </a:r>
            <a:r>
              <a:rPr lang="en-US" dirty="0"/>
              <a:t>): DIMACS instances are 125 benchmark instances consisting </a:t>
            </a:r>
            <a:r>
              <a:rPr lang="en-US" dirty="0" smtClean="0"/>
              <a:t>of</a:t>
            </a:r>
            <a:r>
              <a:rPr lang="ro-RO" dirty="0" smtClean="0"/>
              <a:t> d</a:t>
            </a:r>
            <a:r>
              <a:rPr lang="en-US" dirty="0" smtClean="0"/>
              <a:t>i</a:t>
            </a:r>
            <a:r>
              <a:rPr lang="ro-RO" dirty="0" smtClean="0"/>
              <a:t>ff</a:t>
            </a:r>
            <a:r>
              <a:rPr lang="en-US" dirty="0" err="1" smtClean="0"/>
              <a:t>erent</a:t>
            </a:r>
            <a:r>
              <a:rPr lang="en-US" dirty="0" smtClean="0"/>
              <a:t> </a:t>
            </a:r>
            <a:r>
              <a:rPr lang="en-US" dirty="0"/>
              <a:t>type of graphs such as Leighton, at, </a:t>
            </a:r>
            <a:r>
              <a:rPr lang="en-US" dirty="0" err="1"/>
              <a:t>Mycielski</a:t>
            </a:r>
            <a:r>
              <a:rPr lang="en-US" dirty="0"/>
              <a:t>, queen, miles, game, register, insertions etc. </a:t>
            </a:r>
            <a:endParaRPr lang="ro-RO" dirty="0" smtClean="0"/>
          </a:p>
          <a:p>
            <a:r>
              <a:rPr lang="en-US" dirty="0" smtClean="0"/>
              <a:t>E </a:t>
            </a:r>
            <a:r>
              <a:rPr lang="en-US" dirty="0"/>
              <a:t>(Social Network graphs): These graphs are based on the social networks of </a:t>
            </a:r>
            <a:r>
              <a:rPr lang="en-US" dirty="0" smtClean="0"/>
              <a:t>school friends</a:t>
            </a:r>
            <a:endParaRPr lang="ro-RO" dirty="0" smtClean="0"/>
          </a:p>
          <a:p>
            <a:r>
              <a:rPr lang="en-US" dirty="0" smtClean="0"/>
              <a:t>F </a:t>
            </a:r>
            <a:r>
              <a:rPr lang="en-US" dirty="0"/>
              <a:t>(Sports Scheduling graphs): These graphs represent </a:t>
            </a:r>
            <a:r>
              <a:rPr lang="en-US" dirty="0" err="1"/>
              <a:t>roundrobin</a:t>
            </a:r>
            <a:r>
              <a:rPr lang="en-US" dirty="0"/>
              <a:t> tournaments used in sports leagues </a:t>
            </a:r>
            <a:r>
              <a:rPr lang="ro-RO" dirty="0" smtClean="0"/>
              <a:t>with  n </a:t>
            </a:r>
            <a:r>
              <a:rPr lang="en-US" dirty="0" smtClean="0"/>
              <a:t>teams, </a:t>
            </a:r>
            <a:r>
              <a:rPr lang="en-US" dirty="0"/>
              <a:t>and each team is required to participate in a match against all other teams m times in m(n − 1) </a:t>
            </a:r>
            <a:r>
              <a:rPr lang="en-US" dirty="0" smtClean="0"/>
              <a:t>rounds</a:t>
            </a:r>
            <a:endParaRPr lang="ro-RO" dirty="0" smtClean="0"/>
          </a:p>
          <a:p>
            <a:r>
              <a:rPr lang="en-US" dirty="0" smtClean="0"/>
              <a:t>G </a:t>
            </a:r>
            <a:r>
              <a:rPr lang="en-US" dirty="0"/>
              <a:t>(Exam Timetabling graphs): These graphs represent the </a:t>
            </a:r>
            <a:r>
              <a:rPr lang="en-US" dirty="0" smtClean="0"/>
              <a:t>con</a:t>
            </a:r>
            <a:r>
              <a:rPr lang="ro-RO" dirty="0" smtClean="0"/>
              <a:t>fl</a:t>
            </a:r>
            <a:r>
              <a:rPr lang="en-US" dirty="0" err="1" smtClean="0"/>
              <a:t>icts</a:t>
            </a:r>
            <a:r>
              <a:rPr lang="en-US" dirty="0" smtClean="0"/>
              <a:t> </a:t>
            </a:r>
            <a:r>
              <a:rPr lang="en-US" dirty="0"/>
              <a:t>in real-world exam timetabling problems </a:t>
            </a:r>
            <a:endParaRPr lang="ro-RO" dirty="0" smtClean="0"/>
          </a:p>
          <a:p>
            <a:r>
              <a:rPr lang="en-US" dirty="0" smtClean="0"/>
              <a:t>H </a:t>
            </a:r>
            <a:r>
              <a:rPr lang="en-US" dirty="0"/>
              <a:t>(Flat graphs): </a:t>
            </a:r>
            <a:r>
              <a:rPr lang="ro-RO" dirty="0" smtClean="0"/>
              <a:t>Graphs </a:t>
            </a:r>
            <a:r>
              <a:rPr lang="en-US" dirty="0" smtClean="0"/>
              <a:t>constructed </a:t>
            </a:r>
            <a:r>
              <a:rPr lang="en-US" dirty="0"/>
              <a:t>by partitioning the vertices into K almost </a:t>
            </a:r>
            <a:r>
              <a:rPr lang="en-US" dirty="0" err="1" smtClean="0"/>
              <a:t>equisized</a:t>
            </a:r>
            <a:r>
              <a:rPr lang="en-US" dirty="0" smtClean="0"/>
              <a:t> </a:t>
            </a:r>
            <a:r>
              <a:rPr lang="en-US" dirty="0"/>
              <a:t>sets. Edges are then added between pairs of vertices in </a:t>
            </a:r>
            <a:r>
              <a:rPr lang="en-US" dirty="0" smtClean="0"/>
              <a:t>di</a:t>
            </a:r>
            <a:r>
              <a:rPr lang="ro-RO" dirty="0" smtClean="0"/>
              <a:t>ff</a:t>
            </a:r>
            <a:r>
              <a:rPr lang="en-US" dirty="0" err="1" smtClean="0"/>
              <a:t>erent</a:t>
            </a:r>
            <a:r>
              <a:rPr lang="en-US" dirty="0" smtClean="0"/>
              <a:t> </a:t>
            </a:r>
            <a:r>
              <a:rPr lang="en-US" dirty="0"/>
              <a:t>sets with probability p in such a way that the variance in vertex degrees is kept to a </a:t>
            </a:r>
            <a:r>
              <a:rPr lang="en-US" dirty="0" smtClean="0"/>
              <a:t>minimum</a:t>
            </a:r>
            <a:endParaRPr lang="ro-RO" dirty="0" smtClean="0"/>
          </a:p>
          <a:p>
            <a:r>
              <a:rPr lang="en-US" dirty="0" smtClean="0"/>
              <a:t>I </a:t>
            </a:r>
            <a:r>
              <a:rPr lang="en-US" dirty="0"/>
              <a:t>(Random graphs): These are the random </a:t>
            </a:r>
            <a:r>
              <a:rPr lang="en-US" dirty="0" smtClean="0"/>
              <a:t>graphs. </a:t>
            </a:r>
            <a:r>
              <a:rPr lang="en-US" dirty="0"/>
              <a:t>Each pair of vertices are made adjacent with probability p ranging from 0.05 (sparse) to 0.95 (dense</a:t>
            </a:r>
            <a:r>
              <a:rPr lang="en-US" dirty="0" smtClean="0"/>
              <a:t>)</a:t>
            </a:r>
            <a:endParaRPr lang="en-US" dirty="0"/>
          </a:p>
        </p:txBody>
      </p:sp>
    </p:spTree>
    <p:extLst>
      <p:ext uri="{BB962C8B-B14F-4D97-AF65-F5344CB8AC3E}">
        <p14:creationId xmlns:p14="http://schemas.microsoft.com/office/powerpoint/2010/main" val="1976086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647700"/>
            <a:ext cx="841057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4518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properties or </a:t>
            </a:r>
            <a:r>
              <a:rPr lang="en-US" dirty="0" smtClean="0"/>
              <a:t>features</a:t>
            </a:r>
            <a:r>
              <a:rPr lang="ro-RO" dirty="0" smtClean="0"/>
              <a:t> (F)</a:t>
            </a:r>
            <a:endParaRPr lang="en-US" dirty="0"/>
          </a:p>
        </p:txBody>
      </p:sp>
      <p:sp>
        <p:nvSpPr>
          <p:cNvPr id="3" name="Content Placeholder 2"/>
          <p:cNvSpPr>
            <a:spLocks noGrp="1"/>
          </p:cNvSpPr>
          <p:nvPr>
            <p:ph idx="1"/>
          </p:nvPr>
        </p:nvSpPr>
        <p:spPr/>
        <p:txBody>
          <a:bodyPr/>
          <a:lstStyle/>
          <a:p>
            <a:pPr marL="0" indent="0">
              <a:buNone/>
            </a:pPr>
            <a:r>
              <a:rPr lang="en-US" dirty="0"/>
              <a:t>For the graph G = (V, E), we consider </a:t>
            </a:r>
            <a:r>
              <a:rPr lang="en-US" dirty="0" smtClean="0"/>
              <a:t>18 </a:t>
            </a:r>
            <a:r>
              <a:rPr lang="en-US" dirty="0"/>
              <a:t>features relating to </a:t>
            </a:r>
            <a:endParaRPr lang="ro-RO" dirty="0" smtClean="0"/>
          </a:p>
          <a:p>
            <a:pPr marL="514350" indent="-514350">
              <a:buAutoNum type="alphaLcParenR"/>
            </a:pPr>
            <a:r>
              <a:rPr lang="en-US" dirty="0" smtClean="0"/>
              <a:t>the </a:t>
            </a:r>
            <a:r>
              <a:rPr lang="en-US" dirty="0"/>
              <a:t>nodes and edges </a:t>
            </a:r>
            <a:endParaRPr lang="ro-RO" dirty="0" smtClean="0"/>
          </a:p>
          <a:p>
            <a:pPr marL="514350" indent="-514350">
              <a:buAutoNum type="alphaLcParenR"/>
            </a:pPr>
            <a:r>
              <a:rPr lang="en-US" dirty="0" smtClean="0"/>
              <a:t>the </a:t>
            </a:r>
            <a:r>
              <a:rPr lang="en-US" dirty="0"/>
              <a:t>cycles and paths on the graph </a:t>
            </a:r>
            <a:endParaRPr lang="ro-RO" dirty="0" smtClean="0"/>
          </a:p>
          <a:p>
            <a:pPr marL="514350" indent="-514350">
              <a:buAutoNum type="alphaLcParenR"/>
            </a:pPr>
            <a:r>
              <a:rPr lang="en-US" dirty="0" smtClean="0"/>
              <a:t>the </a:t>
            </a:r>
            <a:r>
              <a:rPr lang="en-US" dirty="0"/>
              <a:t>spectral properties of the </a:t>
            </a:r>
            <a:r>
              <a:rPr lang="en-US" dirty="0" smtClean="0"/>
              <a:t>graph</a:t>
            </a:r>
            <a:endParaRPr lang="en-US" dirty="0"/>
          </a:p>
        </p:txBody>
      </p:sp>
    </p:spTree>
    <p:extLst>
      <p:ext uri="{BB962C8B-B14F-4D97-AF65-F5344CB8AC3E}">
        <p14:creationId xmlns:p14="http://schemas.microsoft.com/office/powerpoint/2010/main" val="1367816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Algorithms (A)</a:t>
            </a:r>
          </a:p>
        </p:txBody>
      </p:sp>
      <p:sp>
        <p:nvSpPr>
          <p:cNvPr id="3" name="Content Placeholder 2"/>
          <p:cNvSpPr>
            <a:spLocks noGrp="1"/>
          </p:cNvSpPr>
          <p:nvPr>
            <p:ph idx="1"/>
          </p:nvPr>
        </p:nvSpPr>
        <p:spPr/>
        <p:txBody>
          <a:bodyPr>
            <a:normAutofit fontScale="77500" lnSpcReduction="20000"/>
          </a:bodyPr>
          <a:lstStyle/>
          <a:p>
            <a:r>
              <a:rPr lang="en-US" b="1" dirty="0"/>
              <a:t>DSATUR</a:t>
            </a:r>
            <a:r>
              <a:rPr lang="en-US" dirty="0"/>
              <a:t>: </a:t>
            </a:r>
            <a:r>
              <a:rPr lang="en-US" dirty="0" err="1"/>
              <a:t>Brelaz's</a:t>
            </a:r>
            <a:r>
              <a:rPr lang="en-US" dirty="0"/>
              <a:t> greedy algorithm based on saturation degree of the </a:t>
            </a:r>
            <a:r>
              <a:rPr lang="en-US" dirty="0" smtClean="0"/>
              <a:t>vertices</a:t>
            </a:r>
            <a:r>
              <a:rPr lang="ro-RO" dirty="0" smtClean="0"/>
              <a:t> </a:t>
            </a:r>
            <a:r>
              <a:rPr lang="en-US" dirty="0" smtClean="0"/>
              <a:t>, </a:t>
            </a:r>
            <a:r>
              <a:rPr lang="en-US" dirty="0"/>
              <a:t>which has been shown to be exact for bipartite </a:t>
            </a:r>
            <a:r>
              <a:rPr lang="en-US" dirty="0" smtClean="0"/>
              <a:t>graphs. </a:t>
            </a:r>
            <a:endParaRPr lang="ro-RO" dirty="0"/>
          </a:p>
          <a:p>
            <a:r>
              <a:rPr lang="en-US" b="1" dirty="0" err="1" smtClean="0"/>
              <a:t>Bktr</a:t>
            </a:r>
            <a:r>
              <a:rPr lang="en-US" dirty="0"/>
              <a:t>: a backtracking version of the DSATUR heuristic which also includes an operator for dynamically </a:t>
            </a:r>
            <a:r>
              <a:rPr lang="en-US" dirty="0" err="1"/>
              <a:t>reordering</a:t>
            </a:r>
            <a:r>
              <a:rPr lang="en-US" dirty="0"/>
              <a:t> the vertices when a node in the search tree is revisited. This algorithm was implemented by Culberson and is available for </a:t>
            </a:r>
            <a:r>
              <a:rPr lang="en-US" dirty="0" smtClean="0"/>
              <a:t>download. </a:t>
            </a:r>
            <a:endParaRPr lang="ro-RO" dirty="0"/>
          </a:p>
          <a:p>
            <a:r>
              <a:rPr lang="en-US" b="1" dirty="0" err="1" smtClean="0"/>
              <a:t>HillClimb</a:t>
            </a:r>
            <a:r>
              <a:rPr lang="en-US" dirty="0"/>
              <a:t>: A hill-climbing </a:t>
            </a:r>
            <a:r>
              <a:rPr lang="en-US" dirty="0" smtClean="0"/>
              <a:t>method </a:t>
            </a:r>
            <a:r>
              <a:rPr lang="en-US" dirty="0"/>
              <a:t>that operates in the space of feasible solutions with the initial solution being formed using the DSATUR heuristic. </a:t>
            </a:r>
            <a:endParaRPr lang="ro-RO" dirty="0"/>
          </a:p>
          <a:p>
            <a:r>
              <a:rPr lang="en-US" b="1" dirty="0" smtClean="0"/>
              <a:t>HEA</a:t>
            </a:r>
            <a:r>
              <a:rPr lang="en-US" dirty="0"/>
              <a:t>: A hybrid evolutionary algorithm of </a:t>
            </a:r>
            <a:r>
              <a:rPr lang="en-US" dirty="0" err="1"/>
              <a:t>Galinier</a:t>
            </a:r>
            <a:r>
              <a:rPr lang="en-US" dirty="0"/>
              <a:t> and </a:t>
            </a:r>
            <a:r>
              <a:rPr lang="en-US" dirty="0" err="1"/>
              <a:t>Hao</a:t>
            </a:r>
            <a:r>
              <a:rPr lang="en-US" dirty="0"/>
              <a:t> </a:t>
            </a:r>
            <a:r>
              <a:rPr lang="en-US" dirty="0" smtClean="0"/>
              <a:t>that </a:t>
            </a:r>
            <a:r>
              <a:rPr lang="en-US" dirty="0"/>
              <a:t>operates by maintaining a (typically small) </a:t>
            </a:r>
            <a:r>
              <a:rPr lang="en-US" dirty="0" err="1"/>
              <a:t>steadystate</a:t>
            </a:r>
            <a:r>
              <a:rPr lang="en-US" dirty="0"/>
              <a:t> population of candidate solutions which are evolved via a </a:t>
            </a:r>
            <a:r>
              <a:rPr lang="en-US" dirty="0" err="1"/>
              <a:t>problemspecic</a:t>
            </a:r>
            <a:r>
              <a:rPr lang="en-US" dirty="0"/>
              <a:t> recombination operator and a local search method. </a:t>
            </a:r>
            <a:endParaRPr lang="ro-RO" dirty="0"/>
          </a:p>
          <a:p>
            <a:r>
              <a:rPr lang="en-US" b="1" dirty="0" err="1" smtClean="0"/>
              <a:t>TabuCol</a:t>
            </a:r>
            <a:r>
              <a:rPr lang="en-US" dirty="0"/>
              <a:t>: </a:t>
            </a:r>
            <a:r>
              <a:rPr lang="en-US" dirty="0" err="1"/>
              <a:t>Galinier</a:t>
            </a:r>
            <a:r>
              <a:rPr lang="en-US" dirty="0"/>
              <a:t> and </a:t>
            </a:r>
            <a:r>
              <a:rPr lang="en-US" dirty="0" err="1"/>
              <a:t>Hao's</a:t>
            </a:r>
            <a:r>
              <a:rPr lang="en-US" dirty="0"/>
              <a:t> variant of the </a:t>
            </a:r>
            <a:r>
              <a:rPr lang="en-US" dirty="0" err="1"/>
              <a:t>Tabu</a:t>
            </a:r>
            <a:r>
              <a:rPr lang="en-US" dirty="0"/>
              <a:t> search algorithm for graph </a:t>
            </a:r>
            <a:r>
              <a:rPr lang="en-US" dirty="0" err="1" smtClean="0"/>
              <a:t>colouring</a:t>
            </a:r>
            <a:r>
              <a:rPr lang="en-US" dirty="0" smtClean="0"/>
              <a:t>. </a:t>
            </a:r>
            <a:endParaRPr lang="ro-RO" dirty="0"/>
          </a:p>
          <a:p>
            <a:r>
              <a:rPr lang="en-US" b="1" dirty="0" err="1" smtClean="0"/>
              <a:t>PartialCol</a:t>
            </a:r>
            <a:r>
              <a:rPr lang="en-US" dirty="0"/>
              <a:t>: The algorithm of </a:t>
            </a:r>
            <a:r>
              <a:rPr lang="en-US" dirty="0" err="1"/>
              <a:t>Blochliger</a:t>
            </a:r>
            <a:r>
              <a:rPr lang="en-US" dirty="0"/>
              <a:t> and </a:t>
            </a:r>
            <a:r>
              <a:rPr lang="en-US" dirty="0" err="1" smtClean="0"/>
              <a:t>Zuerey</a:t>
            </a:r>
            <a:r>
              <a:rPr lang="en-US" dirty="0" smtClean="0"/>
              <a:t> </a:t>
            </a:r>
            <a:r>
              <a:rPr lang="en-US" dirty="0"/>
              <a:t>that operates in a similar fashion to TABUCOL but with a </a:t>
            </a:r>
            <a:r>
              <a:rPr lang="en-US" dirty="0" err="1"/>
              <a:t>dierent</a:t>
            </a:r>
            <a:r>
              <a:rPr lang="en-US" dirty="0"/>
              <a:t> neighborhood operator that does not allow improper solutions to be considered. </a:t>
            </a:r>
            <a:endParaRPr lang="ro-RO" dirty="0"/>
          </a:p>
          <a:p>
            <a:r>
              <a:rPr lang="en-US" b="1" dirty="0" err="1" smtClean="0"/>
              <a:t>AntCol</a:t>
            </a:r>
            <a:r>
              <a:rPr lang="en-US" dirty="0"/>
              <a:t>: Ant Colony meta heuristic-based method of </a:t>
            </a:r>
            <a:r>
              <a:rPr lang="en-US" dirty="0" err="1"/>
              <a:t>Dowsland</a:t>
            </a:r>
            <a:r>
              <a:rPr lang="en-US" dirty="0"/>
              <a:t> and </a:t>
            </a:r>
            <a:r>
              <a:rPr lang="en-US" dirty="0" smtClean="0"/>
              <a:t>Thompson</a:t>
            </a:r>
            <a:r>
              <a:rPr lang="ro-RO" dirty="0" smtClean="0"/>
              <a:t> </a:t>
            </a:r>
            <a:r>
              <a:rPr lang="en-US" dirty="0" smtClean="0"/>
              <a:t>combining </a:t>
            </a:r>
            <a:r>
              <a:rPr lang="en-US" dirty="0"/>
              <a:t>global and local search operators. </a:t>
            </a:r>
            <a:endParaRPr lang="ro-RO" dirty="0"/>
          </a:p>
          <a:p>
            <a:r>
              <a:rPr lang="en-US" b="1" dirty="0" err="1" smtClean="0"/>
              <a:t>RandGr</a:t>
            </a:r>
            <a:r>
              <a:rPr lang="en-US" dirty="0"/>
              <a:t>: This is a simple greedy algorithm that takes a random permutation of the vertices and then </a:t>
            </a:r>
            <a:r>
              <a:rPr lang="en-US" dirty="0" err="1"/>
              <a:t>colours</a:t>
            </a:r>
            <a:r>
              <a:rPr lang="en-US" dirty="0"/>
              <a:t> them using a </a:t>
            </a:r>
            <a:r>
              <a:rPr lang="en-US" dirty="0" err="1"/>
              <a:t>rst</a:t>
            </a:r>
            <a:r>
              <a:rPr lang="en-US" dirty="0"/>
              <a:t>-t greedy algorithm. This is the heuristic used to provide the initial number of </a:t>
            </a:r>
            <a:r>
              <a:rPr lang="en-US" dirty="0" err="1"/>
              <a:t>colours</a:t>
            </a:r>
            <a:r>
              <a:rPr lang="en-US" dirty="0"/>
              <a:t> for both the </a:t>
            </a:r>
            <a:r>
              <a:rPr lang="en-US" dirty="0" err="1"/>
              <a:t>PartCol</a:t>
            </a:r>
            <a:r>
              <a:rPr lang="en-US" dirty="0"/>
              <a:t> and </a:t>
            </a:r>
            <a:r>
              <a:rPr lang="en-US" dirty="0" err="1"/>
              <a:t>TabuCol</a:t>
            </a:r>
            <a:r>
              <a:rPr lang="en-US" dirty="0"/>
              <a:t> algorithms</a:t>
            </a:r>
          </a:p>
        </p:txBody>
      </p:sp>
    </p:spTree>
    <p:extLst>
      <p:ext uri="{BB962C8B-B14F-4D97-AF65-F5344CB8AC3E}">
        <p14:creationId xmlns:p14="http://schemas.microsoft.com/office/powerpoint/2010/main" val="1543084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GB" dirty="0" smtClean="0"/>
              <a:t>Question</a:t>
            </a:r>
            <a:endParaRPr lang="ro-RO" dirty="0"/>
          </a:p>
        </p:txBody>
      </p:sp>
      <p:sp>
        <p:nvSpPr>
          <p:cNvPr id="3" name="Substituent conținut 2"/>
          <p:cNvSpPr>
            <a:spLocks noGrp="1"/>
          </p:cNvSpPr>
          <p:nvPr>
            <p:ph idx="1"/>
          </p:nvPr>
        </p:nvSpPr>
        <p:spPr>
          <a:xfrm>
            <a:off x="609600" y="2357120"/>
            <a:ext cx="10972800" cy="3769048"/>
          </a:xfrm>
          <a:ln>
            <a:noFill/>
          </a:ln>
        </p:spPr>
        <p:txBody>
          <a:bodyPr/>
          <a:lstStyle/>
          <a:p>
            <a:pPr marL="0" indent="0">
              <a:buNone/>
            </a:pPr>
            <a:r>
              <a:rPr lang="en-GB" dirty="0" smtClean="0"/>
              <a:t>How to find</a:t>
            </a:r>
            <a:r>
              <a:rPr lang="en-US" dirty="0" smtClean="0"/>
              <a:t> the </a:t>
            </a:r>
            <a:r>
              <a:rPr lang="en-US" b="1" dirty="0" smtClean="0"/>
              <a:t>strengths and weaknesses of different optimization algorithms </a:t>
            </a:r>
            <a:r>
              <a:rPr lang="en-US" dirty="0" smtClean="0"/>
              <a:t>in order to be compared across a broader instance space?</a:t>
            </a:r>
            <a:endParaRPr lang="ro-RO" dirty="0"/>
          </a:p>
        </p:txBody>
      </p:sp>
    </p:spTree>
    <p:extLst>
      <p:ext uri="{BB962C8B-B14F-4D97-AF65-F5344CB8AC3E}">
        <p14:creationId xmlns:p14="http://schemas.microsoft.com/office/powerpoint/2010/main" val="2608600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metric (Y)</a:t>
            </a:r>
          </a:p>
        </p:txBody>
      </p:sp>
      <p:sp>
        <p:nvSpPr>
          <p:cNvPr id="3" name="Content Placeholder 2"/>
          <p:cNvSpPr>
            <a:spLocks noGrp="1"/>
          </p:cNvSpPr>
          <p:nvPr>
            <p:ph idx="1"/>
          </p:nvPr>
        </p:nvSpPr>
        <p:spPr/>
        <p:txBody>
          <a:bodyPr/>
          <a:lstStyle/>
          <a:p>
            <a:pPr marL="0" indent="0">
              <a:buNone/>
            </a:pPr>
            <a:r>
              <a:rPr lang="ro-RO" dirty="0" smtClean="0"/>
              <a:t>I</a:t>
            </a:r>
            <a:r>
              <a:rPr lang="en-US" dirty="0" smtClean="0"/>
              <a:t>n </a:t>
            </a:r>
            <a:r>
              <a:rPr lang="en-US" dirty="0"/>
              <a:t>this paper we measure algorithm performance as either easy or hard, based on the gap between the best solution (number of colors) produced by the portfolio and the number of colors needed by an algorithm to properly color the graph within the stated computation limit of 5 × 1010 constraint checks. We say that an algorithm is </a:t>
            </a:r>
            <a:r>
              <a:rPr lang="en-US" dirty="0" smtClean="0"/>
              <a:t>good </a:t>
            </a:r>
            <a:r>
              <a:rPr lang="en-US" dirty="0"/>
              <a:t>if the number of colors needed by the algorithm is no more than % greater than the best algorithm in the portfolio on that instance. We will consider both  = 0% and  = 5%.</a:t>
            </a:r>
          </a:p>
        </p:txBody>
      </p:sp>
    </p:spTree>
    <p:extLst>
      <p:ext uri="{BB962C8B-B14F-4D97-AF65-F5344CB8AC3E}">
        <p14:creationId xmlns:p14="http://schemas.microsoft.com/office/powerpoint/2010/main" val="838454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238" y="2205038"/>
            <a:ext cx="53435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652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Predicting algorithm performance for automated algorithm selection</a:t>
            </a:r>
          </a:p>
        </p:txBody>
      </p:sp>
      <p:sp>
        <p:nvSpPr>
          <p:cNvPr id="3" name="Content Placeholder 2"/>
          <p:cNvSpPr>
            <a:spLocks noGrp="1"/>
          </p:cNvSpPr>
          <p:nvPr>
            <p:ph idx="1"/>
          </p:nvPr>
        </p:nvSpPr>
        <p:spPr/>
        <p:txBody>
          <a:bodyPr>
            <a:normAutofit/>
          </a:bodyPr>
          <a:lstStyle/>
          <a:p>
            <a:pPr marL="0" indent="0">
              <a:buNone/>
            </a:pPr>
            <a:r>
              <a:rPr lang="en-US" dirty="0"/>
              <a:t>Our </a:t>
            </a:r>
            <a:r>
              <a:rPr lang="ro-RO" dirty="0" smtClean="0"/>
              <a:t>fi</a:t>
            </a:r>
            <a:r>
              <a:rPr lang="en-US" dirty="0" err="1" smtClean="0"/>
              <a:t>rst</a:t>
            </a:r>
            <a:r>
              <a:rPr lang="en-US" dirty="0" smtClean="0"/>
              <a:t> </a:t>
            </a:r>
            <a:r>
              <a:rPr lang="en-US" dirty="0"/>
              <a:t>attempt to use a Naive Bayes classier resulted in a model that predicted that HEA would be best across the whole instance space, and failed to detect the small regions where other algorithms are best. We then employed a more powerful machine learning method: support vector machines (SVMs), trained in MATLAB. Using a random </a:t>
            </a:r>
            <a:r>
              <a:rPr lang="en-US" dirty="0" err="1"/>
              <a:t>extaction</a:t>
            </a:r>
            <a:r>
              <a:rPr lang="en-US" dirty="0"/>
              <a:t> of 50% of the instances, with the remaining 50% reserved for out-of-sample testing, we built eight SVMs to predict the boundaries of each algorithm's footprint, achieving better results, although still not perfect due to the many contradictory instances within a region.</a:t>
            </a:r>
          </a:p>
        </p:txBody>
      </p:sp>
    </p:spTree>
    <p:extLst>
      <p:ext uri="{BB962C8B-B14F-4D97-AF65-F5344CB8AC3E}">
        <p14:creationId xmlns:p14="http://schemas.microsoft.com/office/powerpoint/2010/main" val="2141601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700213"/>
            <a:ext cx="607695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999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88" y="1909763"/>
            <a:ext cx="583882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1127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fontScale="92500"/>
          </a:bodyPr>
          <a:lstStyle/>
          <a:p>
            <a:pPr marL="0" indent="0">
              <a:buNone/>
            </a:pPr>
            <a:r>
              <a:rPr lang="ro-RO" dirty="0"/>
              <a:t>W</a:t>
            </a:r>
            <a:r>
              <a:rPr lang="en-US" dirty="0" smtClean="0"/>
              <a:t>e </a:t>
            </a:r>
            <a:r>
              <a:rPr lang="en-US" dirty="0"/>
              <a:t>have been able to identify the regions in instance space where HEA is not the best algorithm, and to dene classes of instances where other algorithms, such as </a:t>
            </a:r>
            <a:r>
              <a:rPr lang="en-US" dirty="0" err="1"/>
              <a:t>AntCol</a:t>
            </a:r>
            <a:r>
              <a:rPr lang="en-US" dirty="0"/>
              <a:t> and </a:t>
            </a:r>
            <a:r>
              <a:rPr lang="en-US" dirty="0" err="1"/>
              <a:t>HillClimb</a:t>
            </a:r>
            <a:r>
              <a:rPr lang="en-US" dirty="0"/>
              <a:t>, consistently outperform HEA. Most </a:t>
            </a:r>
            <a:r>
              <a:rPr lang="en-US" dirty="0" err="1"/>
              <a:t>signicantly</a:t>
            </a:r>
            <a:r>
              <a:rPr lang="en-US" dirty="0"/>
              <a:t>, we are able to relate the instance features to these classes, and show that HEA (or at least the implementation of HEA that we used) has a relative weakness on instances with extreme values of the instance features. Of course, an algorithm is really just a particular implementation of an algorithmic strategy, with parameter values that are tunable and can </a:t>
            </a:r>
            <a:r>
              <a:rPr lang="en-US" dirty="0" err="1"/>
              <a:t>aect</a:t>
            </a:r>
            <a:r>
              <a:rPr lang="en-US" dirty="0"/>
              <a:t> the performance of the algorithm. We are not attempting to draw any conclusions about any particular algorithm's potential with this analysis. Indeed, the same algorithm with a </a:t>
            </a:r>
            <a:r>
              <a:rPr lang="en-US" dirty="0" err="1"/>
              <a:t>dierent</a:t>
            </a:r>
            <a:r>
              <a:rPr lang="en-US" dirty="0"/>
              <a:t> parameter combination can be considered as a new algorithm, with its own footprint, within this methodology. We are simply demonstrating that, using exactly the same algorithmic implementations as used in the study of Lewis et al. [19] we can obtain additional insights that were not otherwise apparent using a standard analysis of computational results. </a:t>
            </a:r>
          </a:p>
        </p:txBody>
      </p:sp>
    </p:spTree>
    <p:extLst>
      <p:ext uri="{BB962C8B-B14F-4D97-AF65-F5344CB8AC3E}">
        <p14:creationId xmlns:p14="http://schemas.microsoft.com/office/powerpoint/2010/main" val="1850208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err="1" smtClean="0"/>
              <a:t>Contents</a:t>
            </a:r>
            <a:endParaRPr lang="ro-RO" dirty="0"/>
          </a:p>
        </p:txBody>
      </p:sp>
      <p:sp>
        <p:nvSpPr>
          <p:cNvPr id="3" name="Substituent conținut 2"/>
          <p:cNvSpPr>
            <a:spLocks noGrp="1"/>
          </p:cNvSpPr>
          <p:nvPr>
            <p:ph idx="1"/>
          </p:nvPr>
        </p:nvSpPr>
        <p:spPr/>
        <p:txBody>
          <a:bodyPr>
            <a:normAutofit/>
          </a:bodyPr>
          <a:lstStyle/>
          <a:p>
            <a:pPr marL="514350" indent="-514350">
              <a:buFont typeface="+mj-lt"/>
              <a:buAutoNum type="arabicPeriod"/>
            </a:pPr>
            <a:r>
              <a:rPr lang="ro-RO" sz="3200" dirty="0" err="1" smtClean="0"/>
              <a:t>Introduction</a:t>
            </a:r>
            <a:endParaRPr lang="ro-RO" sz="3200" dirty="0" smtClean="0"/>
          </a:p>
          <a:p>
            <a:pPr marL="514350" indent="-514350">
              <a:buFont typeface="+mj-lt"/>
              <a:buAutoNum type="arabicPeriod"/>
            </a:pPr>
            <a:r>
              <a:rPr lang="en-US" sz="3200" dirty="0" smtClean="0"/>
              <a:t>Framework</a:t>
            </a:r>
            <a:r>
              <a:rPr lang="en-US" sz="3200" dirty="0" smtClean="0"/>
              <a:t>: The Algorithm Selection Problem</a:t>
            </a:r>
            <a:endParaRPr lang="ro-RO" sz="3200" dirty="0" smtClean="0"/>
          </a:p>
          <a:p>
            <a:pPr marL="514350" indent="-514350">
              <a:buFont typeface="+mj-lt"/>
              <a:buAutoNum type="arabicPeriod"/>
            </a:pPr>
            <a:r>
              <a:rPr lang="ro-RO" sz="3200" dirty="0" err="1" smtClean="0"/>
              <a:t>Methodology</a:t>
            </a:r>
            <a:endParaRPr lang="ro-RO" sz="3200" dirty="0" smtClean="0"/>
          </a:p>
          <a:p>
            <a:pPr marL="971550" lvl="1" indent="-514350">
              <a:buFont typeface="+mj-lt"/>
              <a:buAutoNum type="arabicPeriod"/>
            </a:pPr>
            <a:r>
              <a:rPr lang="ro-RO" sz="2800" dirty="0" err="1" smtClean="0"/>
              <a:t>Generating</a:t>
            </a:r>
            <a:r>
              <a:rPr lang="ro-RO" sz="2800" dirty="0" smtClean="0"/>
              <a:t> </a:t>
            </a:r>
            <a:r>
              <a:rPr lang="ro-RO" sz="2800" dirty="0" err="1" smtClean="0"/>
              <a:t>the</a:t>
            </a:r>
            <a:r>
              <a:rPr lang="ro-RO" sz="2800" dirty="0" smtClean="0"/>
              <a:t> </a:t>
            </a:r>
            <a:r>
              <a:rPr lang="ro-RO" sz="2800" dirty="0" err="1" smtClean="0"/>
              <a:t>instance</a:t>
            </a:r>
            <a:r>
              <a:rPr lang="ro-RO" sz="2800" dirty="0" smtClean="0"/>
              <a:t> </a:t>
            </a:r>
            <a:r>
              <a:rPr lang="ro-RO" sz="2800" dirty="0" err="1" smtClean="0"/>
              <a:t>space</a:t>
            </a:r>
            <a:endParaRPr lang="ro-RO" sz="2800" dirty="0" smtClean="0"/>
          </a:p>
          <a:p>
            <a:pPr marL="971550" lvl="1" indent="-514350">
              <a:buFont typeface="+mj-lt"/>
              <a:buAutoNum type="arabicPeriod"/>
            </a:pPr>
            <a:r>
              <a:rPr lang="ro-RO" sz="2800" dirty="0" err="1" smtClean="0"/>
              <a:t>Algorithm</a:t>
            </a:r>
            <a:r>
              <a:rPr lang="ro-RO" sz="2800" dirty="0" smtClean="0"/>
              <a:t> performance </a:t>
            </a:r>
            <a:r>
              <a:rPr lang="ro-RO" sz="2800" dirty="0" err="1" smtClean="0"/>
              <a:t>prediction</a:t>
            </a:r>
            <a:endParaRPr lang="ro-RO" sz="2800" dirty="0" smtClean="0"/>
          </a:p>
          <a:p>
            <a:pPr marL="971550" lvl="1" indent="-514350">
              <a:buFont typeface="+mj-lt"/>
              <a:buAutoNum type="arabicPeriod"/>
            </a:pPr>
            <a:r>
              <a:rPr lang="ro-RO" sz="2800" dirty="0" err="1" smtClean="0"/>
              <a:t>Analysis</a:t>
            </a:r>
            <a:r>
              <a:rPr lang="ro-RO" sz="2800" dirty="0" smtClean="0"/>
              <a:t> of </a:t>
            </a:r>
            <a:r>
              <a:rPr lang="ro-RO" sz="2800" dirty="0" err="1" smtClean="0"/>
              <a:t>algorithmic</a:t>
            </a:r>
            <a:r>
              <a:rPr lang="ro-RO" sz="2800" dirty="0" smtClean="0"/>
              <a:t> </a:t>
            </a:r>
            <a:r>
              <a:rPr lang="ro-RO" sz="2800" dirty="0" err="1" smtClean="0"/>
              <a:t>power</a:t>
            </a:r>
            <a:endParaRPr lang="ro-RO" sz="2800" dirty="0" smtClean="0"/>
          </a:p>
          <a:p>
            <a:pPr marL="514350" indent="-514350">
              <a:buFont typeface="+mj-lt"/>
              <a:buAutoNum type="arabicPeriod"/>
            </a:pPr>
            <a:r>
              <a:rPr lang="ro-RO" sz="3200" dirty="0" err="1" smtClean="0"/>
              <a:t>Graph</a:t>
            </a:r>
            <a:r>
              <a:rPr lang="ro-RO" sz="3200" dirty="0" smtClean="0"/>
              <a:t> </a:t>
            </a:r>
            <a:r>
              <a:rPr lang="ro-RO" sz="3200" dirty="0" err="1" smtClean="0"/>
              <a:t>Coloring</a:t>
            </a:r>
            <a:r>
              <a:rPr lang="ro-RO" sz="3200" dirty="0" smtClean="0"/>
              <a:t> Case </a:t>
            </a:r>
            <a:r>
              <a:rPr lang="ro-RO" sz="3200" dirty="0" err="1" smtClean="0"/>
              <a:t>Study</a:t>
            </a:r>
            <a:endParaRPr lang="ro-RO" sz="3200" dirty="0" smtClean="0"/>
          </a:p>
          <a:p>
            <a:pPr marL="514350" indent="-514350">
              <a:buFont typeface="+mj-lt"/>
              <a:buAutoNum type="arabicPeriod"/>
            </a:pPr>
            <a:r>
              <a:rPr lang="ro-RO" sz="3200" dirty="0" err="1" smtClean="0"/>
              <a:t>Conclusions</a:t>
            </a:r>
            <a:endParaRPr lang="ro-RO" sz="3200" dirty="0" smtClean="0"/>
          </a:p>
        </p:txBody>
      </p:sp>
    </p:spTree>
    <p:extLst>
      <p:ext uri="{BB962C8B-B14F-4D97-AF65-F5344CB8AC3E}">
        <p14:creationId xmlns:p14="http://schemas.microsoft.com/office/powerpoint/2010/main" val="38713583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err="1" smtClean="0"/>
              <a:t>Introduction</a:t>
            </a:r>
            <a:endParaRPr lang="ro-RO" dirty="0"/>
          </a:p>
        </p:txBody>
      </p:sp>
      <p:sp>
        <p:nvSpPr>
          <p:cNvPr id="3" name="Substituent conținut 2"/>
          <p:cNvSpPr>
            <a:spLocks noGrp="1"/>
          </p:cNvSpPr>
          <p:nvPr>
            <p:ph idx="1"/>
          </p:nvPr>
        </p:nvSpPr>
        <p:spPr/>
        <p:txBody>
          <a:bodyPr/>
          <a:lstStyle/>
          <a:p>
            <a:pPr marL="0" indent="0">
              <a:buNone/>
            </a:pPr>
            <a:r>
              <a:rPr lang="en-US" dirty="0" smtClean="0"/>
              <a:t>This paper tackles the </a:t>
            </a:r>
            <a:r>
              <a:rPr lang="ro-RO" dirty="0" smtClean="0"/>
              <a:t>dificult </a:t>
            </a:r>
            <a:r>
              <a:rPr lang="en-US" dirty="0" smtClean="0"/>
              <a:t>but important task of objective </a:t>
            </a:r>
            <a:r>
              <a:rPr lang="en-US" b="1" dirty="0" smtClean="0"/>
              <a:t>algorithm performance </a:t>
            </a:r>
            <a:r>
              <a:rPr lang="en-US" dirty="0" smtClean="0"/>
              <a:t>assessment for optimization.</a:t>
            </a:r>
            <a:r>
              <a:rPr lang="ro-RO" dirty="0" smtClean="0"/>
              <a:t> It </a:t>
            </a:r>
            <a:r>
              <a:rPr lang="en-US" dirty="0" smtClean="0"/>
              <a:t>demonstrate</a:t>
            </a:r>
            <a:r>
              <a:rPr lang="ro-RO" dirty="0" smtClean="0"/>
              <a:t>s</a:t>
            </a:r>
            <a:r>
              <a:rPr lang="en-US" dirty="0" smtClean="0"/>
              <a:t> the use of the methodology</a:t>
            </a:r>
            <a:r>
              <a:rPr lang="ro-RO" dirty="0" smtClean="0"/>
              <a:t> proposed</a:t>
            </a:r>
            <a:r>
              <a:rPr lang="en-US" dirty="0" smtClean="0"/>
              <a:t> by applying it to some computational results reported recently for an extensive comparison of </a:t>
            </a:r>
            <a:r>
              <a:rPr lang="en-US" b="1" dirty="0" smtClean="0"/>
              <a:t>graph colorin</a:t>
            </a:r>
            <a:r>
              <a:rPr lang="en-US" dirty="0" smtClean="0"/>
              <a:t>g heuristics.</a:t>
            </a:r>
            <a:r>
              <a:rPr lang="ro-RO" dirty="0" smtClean="0"/>
              <a:t> </a:t>
            </a:r>
            <a:endParaRPr lang="ro-RO" dirty="0"/>
          </a:p>
        </p:txBody>
      </p:sp>
    </p:spTree>
    <p:extLst>
      <p:ext uri="{BB962C8B-B14F-4D97-AF65-F5344CB8AC3E}">
        <p14:creationId xmlns:p14="http://schemas.microsoft.com/office/powerpoint/2010/main" val="501946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smtClean="0"/>
              <a:t>Framework: The Algorithm Selection Problem</a:t>
            </a:r>
            <a:endParaRPr lang="ro-RO" dirty="0"/>
          </a:p>
        </p:txBody>
      </p:sp>
      <p:sp>
        <p:nvSpPr>
          <p:cNvPr id="3" name="Substituent conținut 2"/>
          <p:cNvSpPr>
            <a:spLocks noGrp="1"/>
          </p:cNvSpPr>
          <p:nvPr>
            <p:ph idx="1"/>
          </p:nvPr>
        </p:nvSpPr>
        <p:spPr/>
        <p:txBody>
          <a:bodyPr>
            <a:normAutofit lnSpcReduction="10000"/>
          </a:bodyPr>
          <a:lstStyle/>
          <a:p>
            <a:pPr marL="0" indent="0">
              <a:buNone/>
            </a:pPr>
            <a:r>
              <a:rPr lang="en-US" dirty="0" smtClean="0"/>
              <a:t>There are four essential components of the model proposed by Rice</a:t>
            </a:r>
            <a:r>
              <a:rPr lang="ro-RO" dirty="0"/>
              <a:t> </a:t>
            </a:r>
            <a:r>
              <a:rPr lang="ro-RO" dirty="0" smtClean="0"/>
              <a:t>in 1976</a:t>
            </a:r>
            <a:r>
              <a:rPr lang="en-US" dirty="0" smtClean="0"/>
              <a:t>:</a:t>
            </a:r>
          </a:p>
          <a:p>
            <a:r>
              <a:rPr lang="en-US" dirty="0" smtClean="0"/>
              <a:t>the problem space </a:t>
            </a:r>
            <a:r>
              <a:rPr lang="ro-RO" b="1" dirty="0"/>
              <a:t>P</a:t>
            </a:r>
            <a:r>
              <a:rPr lang="en-US" dirty="0" smtClean="0"/>
              <a:t> represents a possibly infinitely-sized set of instances of a problem; </a:t>
            </a:r>
          </a:p>
          <a:p>
            <a:r>
              <a:rPr lang="en-US" dirty="0" smtClean="0"/>
              <a:t>the feature space </a:t>
            </a:r>
            <a:r>
              <a:rPr lang="en-US" b="1" dirty="0" smtClean="0"/>
              <a:t>F</a:t>
            </a:r>
            <a:r>
              <a:rPr lang="en-US" dirty="0" smtClean="0"/>
              <a:t> contains measurable characteristics of the instances generated by a computational feature extraction process applied to </a:t>
            </a:r>
            <a:r>
              <a:rPr lang="en-US" b="1" dirty="0" smtClean="0"/>
              <a:t>P</a:t>
            </a:r>
            <a:r>
              <a:rPr lang="en-US" dirty="0" smtClean="0"/>
              <a:t>; </a:t>
            </a:r>
          </a:p>
          <a:p>
            <a:r>
              <a:rPr lang="en-US" dirty="0" smtClean="0"/>
              <a:t>the algorithm space </a:t>
            </a:r>
            <a:r>
              <a:rPr lang="en-US" b="1" dirty="0" smtClean="0"/>
              <a:t>A</a:t>
            </a:r>
            <a:r>
              <a:rPr lang="en-US" dirty="0" smtClean="0"/>
              <a:t> is a set (portfolio) of algorithms available to solve the problem; </a:t>
            </a:r>
          </a:p>
          <a:p>
            <a:r>
              <a:rPr lang="en-US" dirty="0" smtClean="0"/>
              <a:t>the performance space </a:t>
            </a:r>
            <a:r>
              <a:rPr lang="en-US" b="1" dirty="0" smtClean="0"/>
              <a:t>Y </a:t>
            </a:r>
            <a:r>
              <a:rPr lang="en-US" dirty="0" smtClean="0"/>
              <a:t>represents the mapping of each algorithm to a set of performance metrics. </a:t>
            </a:r>
          </a:p>
          <a:p>
            <a:pPr marL="0" indent="0">
              <a:buNone/>
            </a:pPr>
            <a:r>
              <a:rPr lang="en-US" dirty="0" smtClean="0"/>
              <a:t>For a given problem instance </a:t>
            </a:r>
            <a:r>
              <a:rPr lang="en-US" b="1" dirty="0" smtClean="0"/>
              <a:t>x ∈ P</a:t>
            </a:r>
            <a:r>
              <a:rPr lang="en-US" dirty="0" smtClean="0"/>
              <a:t>, with feature vector </a:t>
            </a:r>
            <a:r>
              <a:rPr lang="en-US" b="1" dirty="0" smtClean="0"/>
              <a:t>f(x) ∈ F</a:t>
            </a:r>
            <a:r>
              <a:rPr lang="en-US" dirty="0" smtClean="0"/>
              <a:t>, and the selection mapping </a:t>
            </a:r>
            <a:r>
              <a:rPr lang="en-US" b="1" dirty="0" smtClean="0"/>
              <a:t>S(f(x)) </a:t>
            </a:r>
            <a:r>
              <a:rPr lang="en-US" dirty="0" smtClean="0"/>
              <a:t>into algorithm space </a:t>
            </a:r>
            <a:r>
              <a:rPr lang="en-US" b="1" dirty="0" smtClean="0"/>
              <a:t>A</a:t>
            </a:r>
            <a:r>
              <a:rPr lang="en-US" dirty="0" smtClean="0"/>
              <a:t>, such that the selected algorithm </a:t>
            </a:r>
            <a:r>
              <a:rPr lang="en-US" b="1" dirty="0" smtClean="0"/>
              <a:t>α ∈ A </a:t>
            </a:r>
            <a:r>
              <a:rPr lang="en-US" dirty="0" smtClean="0"/>
              <a:t>maximizes the performance mapping </a:t>
            </a:r>
            <a:r>
              <a:rPr lang="en-US" b="1" dirty="0" smtClean="0"/>
              <a:t>y(α, x) ∈ Y</a:t>
            </a:r>
            <a:r>
              <a:rPr lang="en-US" dirty="0" smtClean="0"/>
              <a:t>. </a:t>
            </a:r>
            <a:endParaRPr lang="ro-RO" dirty="0" smtClean="0"/>
          </a:p>
          <a:p>
            <a:pPr marL="0" indent="0">
              <a:buNone/>
            </a:pPr>
            <a:r>
              <a:rPr lang="en-US" dirty="0" smtClean="0"/>
              <a:t>The collection of data describing </a:t>
            </a:r>
            <a:r>
              <a:rPr lang="en-US" b="1" dirty="0" smtClean="0"/>
              <a:t>{P, F, A, Y} </a:t>
            </a:r>
            <a:r>
              <a:rPr lang="en-US" dirty="0" smtClean="0"/>
              <a:t>is known as the </a:t>
            </a:r>
            <a:r>
              <a:rPr lang="en-US" i="1" dirty="0" smtClean="0"/>
              <a:t>meta-data</a:t>
            </a:r>
            <a:r>
              <a:rPr lang="en-US" dirty="0" smtClean="0"/>
              <a:t>. </a:t>
            </a:r>
            <a:endParaRPr lang="ro-RO" dirty="0"/>
          </a:p>
        </p:txBody>
      </p:sp>
    </p:spTree>
    <p:extLst>
      <p:ext uri="{BB962C8B-B14F-4D97-AF65-F5344CB8AC3E}">
        <p14:creationId xmlns:p14="http://schemas.microsoft.com/office/powerpoint/2010/main" val="2809335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ubstituent conținut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3253" y="527963"/>
            <a:ext cx="6688775" cy="5649149"/>
          </a:xfrm>
        </p:spPr>
      </p:pic>
    </p:spTree>
    <p:extLst>
      <p:ext uri="{BB962C8B-B14F-4D97-AF65-F5344CB8AC3E}">
        <p14:creationId xmlns:p14="http://schemas.microsoft.com/office/powerpoint/2010/main" val="3247320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err="1" smtClean="0"/>
              <a:t>Generating</a:t>
            </a:r>
            <a:r>
              <a:rPr lang="ro-RO" dirty="0" smtClean="0"/>
              <a:t> </a:t>
            </a:r>
            <a:r>
              <a:rPr lang="ro-RO" dirty="0" err="1" smtClean="0"/>
              <a:t>the</a:t>
            </a:r>
            <a:r>
              <a:rPr lang="ro-RO" dirty="0" smtClean="0"/>
              <a:t> </a:t>
            </a:r>
            <a:r>
              <a:rPr lang="ro-RO" dirty="0" err="1" smtClean="0"/>
              <a:t>instance</a:t>
            </a:r>
            <a:r>
              <a:rPr lang="ro-RO" dirty="0" smtClean="0"/>
              <a:t> </a:t>
            </a:r>
            <a:r>
              <a:rPr lang="ro-RO" dirty="0" err="1" smtClean="0"/>
              <a:t>space</a:t>
            </a:r>
            <a:endParaRPr lang="ro-RO" dirty="0"/>
          </a:p>
        </p:txBody>
      </p:sp>
      <p:sp>
        <p:nvSpPr>
          <p:cNvPr id="3" name="Substituent conținut 2"/>
          <p:cNvSpPr>
            <a:spLocks noGrp="1"/>
          </p:cNvSpPr>
          <p:nvPr>
            <p:ph idx="1"/>
          </p:nvPr>
        </p:nvSpPr>
        <p:spPr/>
        <p:txBody>
          <a:bodyPr>
            <a:normAutofit/>
          </a:bodyPr>
          <a:lstStyle/>
          <a:p>
            <a:pPr marL="0" indent="0">
              <a:buNone/>
            </a:pPr>
            <a:r>
              <a:rPr lang="en-US" dirty="0"/>
              <a:t>A</a:t>
            </a:r>
            <a:r>
              <a:rPr lang="en-US" dirty="0" smtClean="0"/>
              <a:t> process whereby instances are selected, their features calculated, and an optimal subset of features is generated to create a high-dimensional summary of the instances in feature space that, when projected to the two-dimensional instance space, achieves good separation of the easy and hard instances</a:t>
            </a:r>
            <a:r>
              <a:rPr lang="ro-RO" dirty="0" smtClean="0"/>
              <a:t>.</a:t>
            </a:r>
            <a:r>
              <a:rPr lang="en-US" dirty="0"/>
              <a:t> Using </a:t>
            </a:r>
            <a:r>
              <a:rPr lang="en-US" b="1" dirty="0"/>
              <a:t>dimensional reduction techniques </a:t>
            </a:r>
            <a:r>
              <a:rPr lang="en-US" dirty="0"/>
              <a:t>such as principal component </a:t>
            </a:r>
            <a:r>
              <a:rPr lang="en-US" dirty="0" smtClean="0"/>
              <a:t>analysis</a:t>
            </a:r>
            <a:r>
              <a:rPr lang="ro-RO" dirty="0" smtClean="0"/>
              <a:t> (PCA)</a:t>
            </a:r>
            <a:r>
              <a:rPr lang="en-US" dirty="0" smtClean="0"/>
              <a:t>, </a:t>
            </a:r>
            <a:r>
              <a:rPr lang="en-US" dirty="0"/>
              <a:t>we have previously proposed projecting all instances to a two-dimensional instance space </a:t>
            </a:r>
            <a:r>
              <a:rPr lang="en-US" dirty="0" smtClean="0"/>
              <a:t>where </a:t>
            </a:r>
            <a:r>
              <a:rPr lang="en-US" dirty="0"/>
              <a:t>we can visualize the region where an algorithm can be expected to perform well based on generalization of its observable performance on the test instances. We call this region the algorithm </a:t>
            </a:r>
            <a:r>
              <a:rPr lang="en-US" i="1" dirty="0"/>
              <a:t>footprint</a:t>
            </a:r>
            <a:r>
              <a:rPr lang="en-US" dirty="0"/>
              <a:t> in instance space, and the relative size and uniqueness of an algorithm's footprint can be used as an objective measure of algorithm power.</a:t>
            </a:r>
            <a:endParaRPr lang="ro-RO" dirty="0"/>
          </a:p>
        </p:txBody>
      </p:sp>
    </p:spTree>
    <p:extLst>
      <p:ext uri="{BB962C8B-B14F-4D97-AF65-F5344CB8AC3E}">
        <p14:creationId xmlns:p14="http://schemas.microsoft.com/office/powerpoint/2010/main" val="19668476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GB" dirty="0" smtClean="0"/>
              <a:t>1. </a:t>
            </a:r>
            <a:r>
              <a:rPr lang="ro-RO" dirty="0" err="1" smtClean="0"/>
              <a:t>Instance</a:t>
            </a:r>
            <a:r>
              <a:rPr lang="ro-RO" dirty="0" smtClean="0"/>
              <a:t> </a:t>
            </a:r>
            <a:r>
              <a:rPr lang="ro-RO" dirty="0" err="1" smtClean="0"/>
              <a:t>selection</a:t>
            </a:r>
            <a:r>
              <a:rPr lang="ro-RO" dirty="0" smtClean="0"/>
              <a:t> or </a:t>
            </a:r>
            <a:r>
              <a:rPr lang="ro-RO" dirty="0" err="1" smtClean="0"/>
              <a:t>generation</a:t>
            </a:r>
            <a:endParaRPr lang="ro-RO" dirty="0"/>
          </a:p>
        </p:txBody>
      </p:sp>
      <p:sp>
        <p:nvSpPr>
          <p:cNvPr id="3" name="Substituent conținut 2"/>
          <p:cNvSpPr>
            <a:spLocks noGrp="1"/>
          </p:cNvSpPr>
          <p:nvPr>
            <p:ph idx="1"/>
          </p:nvPr>
        </p:nvSpPr>
        <p:spPr/>
        <p:txBody>
          <a:bodyPr>
            <a:normAutofit/>
          </a:bodyPr>
          <a:lstStyle/>
          <a:p>
            <a:pPr marL="0" indent="0">
              <a:buNone/>
            </a:pPr>
            <a:r>
              <a:rPr lang="en-US" dirty="0" smtClean="0"/>
              <a:t>For many optimization problems, large collections of well-studied instances exist. If they are </a:t>
            </a:r>
            <a:r>
              <a:rPr lang="en-US" dirty="0" err="1" smtClean="0"/>
              <a:t>su</a:t>
            </a:r>
            <a:r>
              <a:rPr lang="ro-RO" dirty="0" smtClean="0"/>
              <a:t>fi</a:t>
            </a:r>
            <a:r>
              <a:rPr lang="en-US" dirty="0" err="1" smtClean="0"/>
              <a:t>ciently</a:t>
            </a:r>
            <a:r>
              <a:rPr lang="en-US" dirty="0" smtClean="0"/>
              <a:t> diverse based on measurable features that correlate with di</a:t>
            </a:r>
            <a:r>
              <a:rPr lang="ro-RO" dirty="0" smtClean="0"/>
              <a:t>fi</a:t>
            </a:r>
            <a:r>
              <a:rPr lang="en-US" dirty="0" err="1" smtClean="0"/>
              <a:t>culty</a:t>
            </a:r>
            <a:r>
              <a:rPr lang="en-US" dirty="0" smtClean="0"/>
              <a:t>, then that is probably </a:t>
            </a:r>
            <a:r>
              <a:rPr lang="en-US" dirty="0" err="1" smtClean="0"/>
              <a:t>su</a:t>
            </a:r>
            <a:r>
              <a:rPr lang="ro-RO" dirty="0" smtClean="0"/>
              <a:t>fi</a:t>
            </a:r>
            <a:r>
              <a:rPr lang="en-US" dirty="0" err="1" smtClean="0"/>
              <a:t>cient</a:t>
            </a:r>
            <a:r>
              <a:rPr lang="en-US" dirty="0" smtClean="0"/>
              <a:t> for generating a useful instance space. If diversity is not achieved, then we must take steps to generate additional instances that extend the boundaries of the instance space.</a:t>
            </a:r>
          </a:p>
          <a:p>
            <a:pPr marL="0" indent="0">
              <a:buNone/>
            </a:pPr>
            <a:r>
              <a:rPr lang="en-US" dirty="0" smtClean="0"/>
              <a:t>Measuring the diversity of the instances as they appear in the resulting instance space requires two considerations: </a:t>
            </a:r>
          </a:p>
          <a:p>
            <a:pPr marL="514350" indent="-514350">
              <a:buAutoNum type="arabicPeriod"/>
            </a:pPr>
            <a:r>
              <a:rPr lang="en-US" b="1" dirty="0" smtClean="0"/>
              <a:t>Instance dissimilarity</a:t>
            </a:r>
          </a:p>
          <a:p>
            <a:pPr marL="514350" indent="-514350">
              <a:buAutoNum type="arabicPeriod"/>
            </a:pPr>
            <a:r>
              <a:rPr lang="en-US" b="1" dirty="0" smtClean="0"/>
              <a:t>Algorithmic discrimination</a:t>
            </a:r>
          </a:p>
          <a:p>
            <a:pPr marL="0" indent="0">
              <a:buNone/>
            </a:pPr>
            <a:r>
              <a:rPr lang="en-US" dirty="0" smtClean="0"/>
              <a:t>The diversity of the instances will not be apparent until the instance space has been created, which requires the features to be selected and instances to be projected to </a:t>
            </a:r>
            <a:r>
              <a:rPr lang="en-US" b="1" dirty="0" smtClean="0"/>
              <a:t>R</a:t>
            </a:r>
            <a:r>
              <a:rPr lang="en-US" baseline="30000" dirty="0" smtClean="0"/>
              <a:t>2</a:t>
            </a:r>
            <a:r>
              <a:rPr lang="en-US" dirty="0" smtClean="0"/>
              <a:t>.</a:t>
            </a:r>
            <a:endParaRPr lang="ro-RO" dirty="0"/>
          </a:p>
        </p:txBody>
      </p:sp>
    </p:spTree>
    <p:extLst>
      <p:ext uri="{BB962C8B-B14F-4D97-AF65-F5344CB8AC3E}">
        <p14:creationId xmlns:p14="http://schemas.microsoft.com/office/powerpoint/2010/main" val="4282848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dirty="0" smtClean="0"/>
              <a:t>2. Feature selection</a:t>
            </a:r>
            <a:endParaRPr lang="ro-RO" dirty="0"/>
          </a:p>
        </p:txBody>
      </p:sp>
      <p:sp>
        <p:nvSpPr>
          <p:cNvPr id="3" name="Substituent conținut 2"/>
          <p:cNvSpPr>
            <a:spLocks noGrp="1"/>
          </p:cNvSpPr>
          <p:nvPr>
            <p:ph idx="1"/>
          </p:nvPr>
        </p:nvSpPr>
        <p:spPr/>
        <p:txBody>
          <a:bodyPr>
            <a:normAutofit fontScale="92500" lnSpcReduction="10000"/>
          </a:bodyPr>
          <a:lstStyle/>
          <a:p>
            <a:pPr marL="0" indent="0">
              <a:buNone/>
            </a:pPr>
            <a:r>
              <a:rPr lang="en-US" dirty="0"/>
              <a:t>Generally, feature selection is a two-step process: </a:t>
            </a:r>
            <a:r>
              <a:rPr lang="ro-RO" dirty="0" smtClean="0"/>
              <a:t>fi</a:t>
            </a:r>
            <a:r>
              <a:rPr lang="en-US" dirty="0" err="1" smtClean="0"/>
              <a:t>rstly</a:t>
            </a:r>
            <a:r>
              <a:rPr lang="en-US" dirty="0" smtClean="0"/>
              <a:t> </a:t>
            </a:r>
            <a:r>
              <a:rPr lang="en-US" dirty="0"/>
              <a:t>we need to </a:t>
            </a:r>
            <a:r>
              <a:rPr lang="en-US" dirty="0" smtClean="0"/>
              <a:t>de</a:t>
            </a:r>
            <a:r>
              <a:rPr lang="ro-RO" dirty="0" smtClean="0"/>
              <a:t>fi</a:t>
            </a:r>
            <a:r>
              <a:rPr lang="en-US" dirty="0" smtClean="0"/>
              <a:t>ne </a:t>
            </a:r>
            <a:r>
              <a:rPr lang="en-US" dirty="0"/>
              <a:t>how we will measure </a:t>
            </a:r>
            <a:r>
              <a:rPr lang="en-US" b="1" dirty="0"/>
              <a:t>the goodness of a particular subset of features</a:t>
            </a:r>
            <a:r>
              <a:rPr lang="en-US" dirty="0"/>
              <a:t>, and </a:t>
            </a:r>
            <a:r>
              <a:rPr lang="ro-RO" dirty="0" smtClean="0"/>
              <a:t>after</a:t>
            </a:r>
            <a:r>
              <a:rPr lang="en-US" dirty="0" smtClean="0"/>
              <a:t> </a:t>
            </a:r>
            <a:r>
              <a:rPr lang="en-US" dirty="0"/>
              <a:t>we can </a:t>
            </a:r>
            <a:r>
              <a:rPr lang="ro-RO" dirty="0" smtClean="0"/>
              <a:t>use </a:t>
            </a:r>
            <a:r>
              <a:rPr lang="en-US" dirty="0" smtClean="0"/>
              <a:t>an </a:t>
            </a:r>
            <a:r>
              <a:rPr lang="en-US" dirty="0"/>
              <a:t>optimization search strategy to </a:t>
            </a:r>
            <a:r>
              <a:rPr lang="ro-RO" b="1" dirty="0" smtClean="0"/>
              <a:t>fi</a:t>
            </a:r>
            <a:r>
              <a:rPr lang="en-US" b="1" dirty="0" err="1" smtClean="0"/>
              <a:t>nd</a:t>
            </a:r>
            <a:r>
              <a:rPr lang="en-US" b="1" dirty="0" smtClean="0"/>
              <a:t> </a:t>
            </a:r>
            <a:r>
              <a:rPr lang="en-US" b="1" dirty="0"/>
              <a:t>the subset F </a:t>
            </a:r>
            <a:r>
              <a:rPr lang="en-US" b="1" baseline="30000" dirty="0" smtClean="0"/>
              <a:t>∗</a:t>
            </a:r>
            <a:r>
              <a:rPr lang="en-US" b="1" dirty="0" smtClean="0"/>
              <a:t> </a:t>
            </a:r>
            <a:r>
              <a:rPr lang="en-US" dirty="0"/>
              <a:t>that maximizes the goodness metric. </a:t>
            </a:r>
            <a:endParaRPr lang="ro-RO" dirty="0" smtClean="0"/>
          </a:p>
          <a:p>
            <a:pPr marL="0" indent="0">
              <a:buNone/>
            </a:pPr>
            <a:r>
              <a:rPr lang="en-US" dirty="0" smtClean="0"/>
              <a:t>In </a:t>
            </a:r>
            <a:r>
              <a:rPr lang="en-US" dirty="0"/>
              <a:t>this methodology, we </a:t>
            </a:r>
            <a:r>
              <a:rPr lang="en-US" dirty="0" smtClean="0"/>
              <a:t>de</a:t>
            </a:r>
            <a:r>
              <a:rPr lang="ro-RO" dirty="0" smtClean="0"/>
              <a:t>fi</a:t>
            </a:r>
            <a:r>
              <a:rPr lang="en-US" dirty="0" smtClean="0"/>
              <a:t>ne </a:t>
            </a:r>
            <a:r>
              <a:rPr lang="en-US" dirty="0"/>
              <a:t>the goodness of a </a:t>
            </a:r>
            <a:r>
              <a:rPr lang="en-US" dirty="0" smtClean="0"/>
              <a:t>subset </a:t>
            </a:r>
            <a:r>
              <a:rPr lang="en-US" dirty="0"/>
              <a:t>of features based on the extent to which instances that elicit similar performance of algorithms are close together in the instance space </a:t>
            </a:r>
            <a:r>
              <a:rPr lang="en-US" dirty="0" smtClean="0"/>
              <a:t>de</a:t>
            </a:r>
            <a:r>
              <a:rPr lang="ro-RO" dirty="0" smtClean="0"/>
              <a:t>fi</a:t>
            </a:r>
            <a:r>
              <a:rPr lang="en-US" dirty="0" err="1" smtClean="0"/>
              <a:t>ned</a:t>
            </a:r>
            <a:r>
              <a:rPr lang="en-US" dirty="0" smtClean="0"/>
              <a:t> </a:t>
            </a:r>
            <a:r>
              <a:rPr lang="en-US" dirty="0"/>
              <a:t>by the two-dimensional projection of the subset of </a:t>
            </a:r>
            <a:r>
              <a:rPr lang="en-US" dirty="0" smtClean="0"/>
              <a:t>features</a:t>
            </a:r>
            <a:r>
              <a:rPr lang="ro-RO" dirty="0" smtClean="0"/>
              <a:t>.</a:t>
            </a:r>
            <a:r>
              <a:rPr lang="en-US" dirty="0"/>
              <a:t> </a:t>
            </a:r>
            <a:endParaRPr lang="ro-RO" dirty="0" smtClean="0"/>
          </a:p>
          <a:p>
            <a:pPr marL="0" indent="0">
              <a:buNone/>
            </a:pPr>
            <a:r>
              <a:rPr lang="en-US" dirty="0" smtClean="0"/>
              <a:t>We </a:t>
            </a:r>
            <a:r>
              <a:rPr lang="en-US" dirty="0"/>
              <a:t>use </a:t>
            </a:r>
            <a:r>
              <a:rPr lang="en-US" b="1" dirty="0"/>
              <a:t>Principal Component Anal</a:t>
            </a:r>
            <a:r>
              <a:rPr lang="en-US" dirty="0"/>
              <a:t>ysis </a:t>
            </a:r>
            <a:r>
              <a:rPr lang="en-US" dirty="0" smtClean="0"/>
              <a:t>to </a:t>
            </a:r>
            <a:r>
              <a:rPr lang="en-US" dirty="0"/>
              <a:t>create the two-dimensional projection based on the candidate subset of features, and use a </a:t>
            </a:r>
            <a:r>
              <a:rPr lang="en-US" b="1" dirty="0"/>
              <a:t>Naive Bayes </a:t>
            </a:r>
            <a:r>
              <a:rPr lang="en-US" dirty="0" err="1" smtClean="0"/>
              <a:t>classif</a:t>
            </a:r>
            <a:r>
              <a:rPr lang="ro-RO" dirty="0" smtClean="0"/>
              <a:t>fi</a:t>
            </a:r>
            <a:r>
              <a:rPr lang="en-US" dirty="0" err="1" smtClean="0"/>
              <a:t>er</a:t>
            </a:r>
            <a:r>
              <a:rPr lang="en-US" dirty="0" smtClean="0"/>
              <a:t> as </a:t>
            </a:r>
            <a:r>
              <a:rPr lang="en-US" dirty="0"/>
              <a:t>the machine learning </a:t>
            </a:r>
            <a:r>
              <a:rPr lang="en-US" dirty="0" smtClean="0"/>
              <a:t>technique</a:t>
            </a:r>
            <a:r>
              <a:rPr lang="ro-RO" dirty="0" smtClean="0"/>
              <a:t>.</a:t>
            </a:r>
            <a:r>
              <a:rPr lang="en-US" dirty="0"/>
              <a:t> A </a:t>
            </a:r>
            <a:r>
              <a:rPr lang="en-US" b="1" dirty="0"/>
              <a:t>genetic algorithm </a:t>
            </a:r>
            <a:r>
              <a:rPr lang="en-US" dirty="0" smtClean="0"/>
              <a:t>is </a:t>
            </a:r>
            <a:r>
              <a:rPr lang="en-US" dirty="0"/>
              <a:t>then used to search the large space of possible subsets of </a:t>
            </a:r>
            <a:r>
              <a:rPr lang="en-US" b="1" dirty="0"/>
              <a:t>m</a:t>
            </a:r>
            <a:r>
              <a:rPr lang="en-US" dirty="0"/>
              <a:t> features, with this goodness measure (the </a:t>
            </a:r>
            <a:r>
              <a:rPr lang="en-US" dirty="0" err="1" smtClean="0"/>
              <a:t>classi</a:t>
            </a:r>
            <a:r>
              <a:rPr lang="ro-RO" dirty="0" smtClean="0"/>
              <a:t>fi</a:t>
            </a:r>
            <a:r>
              <a:rPr lang="en-US" dirty="0" err="1" smtClean="0"/>
              <a:t>cation</a:t>
            </a:r>
            <a:r>
              <a:rPr lang="en-US" dirty="0" smtClean="0"/>
              <a:t> </a:t>
            </a:r>
            <a:r>
              <a:rPr lang="en-US" dirty="0"/>
              <a:t>accuracy on an out-of-sample test set) used as the </a:t>
            </a:r>
            <a:r>
              <a:rPr lang="ro-RO" dirty="0" smtClean="0"/>
              <a:t>fi</a:t>
            </a:r>
            <a:r>
              <a:rPr lang="en-US" dirty="0" err="1" smtClean="0"/>
              <a:t>tness</a:t>
            </a:r>
            <a:r>
              <a:rPr lang="en-US" dirty="0" smtClean="0"/>
              <a:t> </a:t>
            </a:r>
            <a:r>
              <a:rPr lang="en-US" dirty="0"/>
              <a:t>function to drive the search for the optimal subset of features </a:t>
            </a:r>
            <a:r>
              <a:rPr lang="en-US" b="1" dirty="0"/>
              <a:t>F </a:t>
            </a:r>
            <a:r>
              <a:rPr lang="en-US" b="1" baseline="30000" dirty="0"/>
              <a:t>∗ </a:t>
            </a:r>
            <a:r>
              <a:rPr lang="en-US" b="1" dirty="0"/>
              <a:t>⊆ </a:t>
            </a:r>
            <a:r>
              <a:rPr lang="en-US" b="1" dirty="0" smtClean="0"/>
              <a:t>F</a:t>
            </a:r>
            <a:r>
              <a:rPr lang="en-US" dirty="0" smtClean="0"/>
              <a:t>.</a:t>
            </a:r>
            <a:r>
              <a:rPr lang="ro-RO" dirty="0" smtClean="0"/>
              <a:t> </a:t>
            </a:r>
            <a:r>
              <a:rPr lang="en-US" dirty="0"/>
              <a:t>Among the best subsets for each value of </a:t>
            </a:r>
            <a:r>
              <a:rPr lang="en-US" b="1" dirty="0"/>
              <a:t>m</a:t>
            </a:r>
            <a:r>
              <a:rPr lang="en-US" dirty="0"/>
              <a:t>, we select the optimal subset as the one with the smallest test set classier </a:t>
            </a:r>
            <a:r>
              <a:rPr lang="en-US" dirty="0" smtClean="0"/>
              <a:t>error</a:t>
            </a:r>
            <a:r>
              <a:rPr lang="ro-RO" dirty="0" smtClean="0"/>
              <a:t>.</a:t>
            </a:r>
            <a:endParaRPr lang="ro-RO" dirty="0"/>
          </a:p>
        </p:txBody>
      </p:sp>
    </p:spTree>
    <p:extLst>
      <p:ext uri="{BB962C8B-B14F-4D97-AF65-F5344CB8AC3E}">
        <p14:creationId xmlns:p14="http://schemas.microsoft.com/office/powerpoint/2010/main" val="27318159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460</TotalTime>
  <Words>2280</Words>
  <Application>Microsoft Office PowerPoint</Application>
  <PresentationFormat>Custom</PresentationFormat>
  <Paragraphs>80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Clarity</vt:lpstr>
      <vt:lpstr>Towards Objective Measures of Algorithm Performance Across Instance Space </vt:lpstr>
      <vt:lpstr>Question</vt:lpstr>
      <vt:lpstr>Contents</vt:lpstr>
      <vt:lpstr>Introduction</vt:lpstr>
      <vt:lpstr>Framework: The Algorithm Selection Problem</vt:lpstr>
      <vt:lpstr>PowerPoint Presentation</vt:lpstr>
      <vt:lpstr>Generating the instance space</vt:lpstr>
      <vt:lpstr>1. Instance selection or generation</vt:lpstr>
      <vt:lpstr>2. Feature selection</vt:lpstr>
      <vt:lpstr>3. Visualization via dimension reduction</vt:lpstr>
      <vt:lpstr>Algorithm performance prediction</vt:lpstr>
      <vt:lpstr>Analysis of algorithmic power</vt:lpstr>
      <vt:lpstr>Analysis of algorithmic power</vt:lpstr>
      <vt:lpstr>Graph Coloring Case Study</vt:lpstr>
      <vt:lpstr>Graph Coloring Problem Instances (P)</vt:lpstr>
      <vt:lpstr>Graph Coloring Problem Instances (P)</vt:lpstr>
      <vt:lpstr>PowerPoint Presentation</vt:lpstr>
      <vt:lpstr>Graph properties or features (F)</vt:lpstr>
      <vt:lpstr>Algorithms (A)</vt:lpstr>
      <vt:lpstr>Performance metric (Y)</vt:lpstr>
      <vt:lpstr>PowerPoint Presentation</vt:lpstr>
      <vt:lpstr>Predicting algorithm performance for automated algorithm selection</vt:lpstr>
      <vt:lpstr>PowerPoint Presentation</vt:lpstr>
      <vt:lpstr>PowerPoint Presentation</vt:lpstr>
      <vt:lpstr>Conclusions</vt:lpstr>
    </vt:vector>
  </TitlesOfParts>
  <Company>diakov.net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Objective Measures of Algorithm Performance Across Instance Space</dc:title>
  <dc:creator>Madalina Racovita</dc:creator>
  <cp:lastModifiedBy>Oriana Oniciuc</cp:lastModifiedBy>
  <cp:revision>30</cp:revision>
  <dcterms:created xsi:type="dcterms:W3CDTF">2018-01-18T19:39:55Z</dcterms:created>
  <dcterms:modified xsi:type="dcterms:W3CDTF">2018-01-19T12:27:57Z</dcterms:modified>
</cp:coreProperties>
</file>