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0" r:id="rId4"/>
    <p:sldId id="259" r:id="rId5"/>
    <p:sldId id="272" r:id="rId6"/>
    <p:sldId id="262" r:id="rId7"/>
    <p:sldId id="276" r:id="rId8"/>
    <p:sldId id="277" r:id="rId9"/>
    <p:sldId id="266" r:id="rId10"/>
    <p:sldId id="273" r:id="rId11"/>
    <p:sldId id="267" r:id="rId12"/>
    <p:sldId id="268" r:id="rId13"/>
    <p:sldId id="269" r:id="rId14"/>
    <p:sldId id="274" r:id="rId15"/>
    <p:sldId id="275" r:id="rId16"/>
    <p:sldId id="271" r:id="rId17"/>
    <p:sldId id="270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5" autoAdjust="0"/>
    <p:restoredTop sz="90182" autoAdjust="0"/>
  </p:normalViewPr>
  <p:slideViewPr>
    <p:cSldViewPr>
      <p:cViewPr>
        <p:scale>
          <a:sx n="60" d="100"/>
          <a:sy n="60" d="100"/>
        </p:scale>
        <p:origin x="-1362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24CA1-084B-4027-965A-EC8D0586F890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3643A-6A42-4539-A64C-C3E7ED67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34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A0330-0618-4E74-ABC2-7EF0F3C58BD3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61581-2249-4492-8009-A0876D94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4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ECG</a:t>
            </a:r>
            <a:r>
              <a:rPr lang="ro-RO" baseline="0" dirty="0" smtClean="0"/>
              <a:t> != PCG</a:t>
            </a:r>
          </a:p>
          <a:p>
            <a:r>
              <a:rPr lang="ro-RO" dirty="0" smtClean="0"/>
              <a:t>Boli</a:t>
            </a:r>
            <a:r>
              <a:rPr lang="ro-RO" baseline="0" dirty="0" smtClean="0"/>
              <a:t> detectabiile prin PCG -&gt; murmur si extrasistole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61581-2249-4492-8009-A0876D9497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6360C062-6DCD-429E-8BDB-C6341322807B}" type="datetime1">
              <a:rPr lang="en-US" smtClean="0"/>
              <a:t>6/30/2018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8B58EA2C-8F51-4C4D-923B-671F469276DC}" type="datetime1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/>
            </a:lvl1pPr>
          </a:lstStyle>
          <a:p>
            <a:r>
              <a:rPr lang="en-US" dirty="0" smtClean="0"/>
              <a:t>A Model for Heart Sounds Segmentation and Classification using Neural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4DA5-BD92-44E9-B805-B417C5C8B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CCFCB25B-03CB-4EAA-B823-0872EB24AF5E}" type="datetime1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/>
            </a:lvl1pPr>
          </a:lstStyle>
          <a:p>
            <a:r>
              <a:rPr lang="en-US" dirty="0" smtClean="0"/>
              <a:t>A Model for Heart Sounds Segmentation and Classification using Neural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4DA5-BD92-44E9-B805-B417C5C8B1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A2D1301C-5976-436A-9369-13E15EBCEFD9}" type="datetime1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/>
            </a:lvl1pPr>
          </a:lstStyle>
          <a:p>
            <a:r>
              <a:rPr lang="en-US" dirty="0" smtClean="0"/>
              <a:t>A Model for Heart Sounds Segmentation and </a:t>
            </a:r>
            <a:r>
              <a:rPr lang="en-US" dirty="0" err="1" smtClean="0"/>
              <a:t>Classi</a:t>
            </a:r>
            <a:r>
              <a:rPr lang="ro-RO" dirty="0" smtClean="0"/>
              <a:t>fi</a:t>
            </a:r>
            <a:r>
              <a:rPr lang="en-US" dirty="0" err="1" smtClean="0"/>
              <a:t>cation</a:t>
            </a:r>
            <a:r>
              <a:rPr lang="ro-RO" dirty="0" smtClean="0"/>
              <a:t> </a:t>
            </a:r>
            <a:r>
              <a:rPr lang="en-US" dirty="0" smtClean="0"/>
              <a:t>using Neural Networks</a:t>
            </a:r>
            <a:endParaRPr lang="en-US" dirty="0" smtClean="0">
              <a:latin typeface="Trebuchet MS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4DA5-BD92-44E9-B805-B417C5C8B1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10A68832-785B-4790-A57F-17456EC11E29}" type="datetime1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dirty="0" smtClean="0"/>
              <a:t>A Model for Heart Sounds Segmentation and Classification using Neural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E594DA5-BD92-44E9-B805-B417C5C8B1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D83C3ACC-163E-4551-8BAE-1E6B802E3008}" type="datetime1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 Model for Heart Sounds Segmentation and Classification using Neural Networks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4DA5-BD92-44E9-B805-B417C5C8B1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F1B21AE5-5159-44B7-8E54-C75B615BE974}" type="datetime1">
              <a:rPr lang="en-US" smtClean="0"/>
              <a:t>6/30/2018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/>
            </a:lvl1pPr>
          </a:lstStyle>
          <a:p>
            <a:r>
              <a:rPr lang="en-US" dirty="0" smtClean="0"/>
              <a:t>A Model for Heart Sounds Segmentation and Classification using Neural Networks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4DA5-BD92-44E9-B805-B417C5C8B1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DABC4E64-5C32-40BB-9F2C-8236A7B6E12C}" type="datetime1">
              <a:rPr lang="en-US" smtClean="0"/>
              <a:t>6/30/2018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 Model for Heart Sounds Segmentation and Classification using Neural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4DA5-BD92-44E9-B805-B417C5C8B1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B21402FE-D655-4123-800A-F091EDB5C1F0}" type="datetime1">
              <a:rPr lang="en-US" smtClean="0"/>
              <a:t>6/30/2018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/>
            </a:lvl1pPr>
          </a:lstStyle>
          <a:p>
            <a:r>
              <a:rPr lang="en-US" dirty="0" smtClean="0"/>
              <a:t>A Model for Heart Sounds Segmentation and Classification using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4DA5-BD92-44E9-B805-B417C5C8B1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815DDA76-928D-4B95-85B7-0AB375338C50}" type="datetime1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 Model for Heart Sounds Segmentation and Classification using Neural Networks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4DA5-BD92-44E9-B805-B417C5C8B1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C2A13AA6-91D2-4F66-809D-374A39D9FE6C}" type="datetime1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/>
            </a:lvl1pPr>
          </a:lstStyle>
          <a:p>
            <a:r>
              <a:rPr lang="en-US" dirty="0" smtClean="0"/>
              <a:t>A Model for Heart Sounds Segmentation and Classification using Neural Networks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4DA5-BD92-44E9-B805-B417C5C8B1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3175"/>
            <a:ext cx="5788152" cy="4286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z="1300" dirty="0" smtClean="0"/>
              <a:t>A Model for Heart Sounds Segmentation and </a:t>
            </a:r>
            <a:r>
              <a:rPr lang="en-US" sz="1300" dirty="0" err="1" smtClean="0"/>
              <a:t>Classi</a:t>
            </a:r>
            <a:r>
              <a:rPr lang="ro-RO" sz="1300" dirty="0" smtClean="0"/>
              <a:t>fi</a:t>
            </a:r>
            <a:r>
              <a:rPr lang="en-US" sz="1300" dirty="0" err="1" smtClean="0"/>
              <a:t>cation</a:t>
            </a:r>
            <a:r>
              <a:rPr lang="ro-RO" sz="1300" dirty="0" smtClean="0"/>
              <a:t> </a:t>
            </a:r>
            <a:r>
              <a:rPr lang="en-US" sz="1300" dirty="0" smtClean="0"/>
              <a:t>using Neural Networks</a:t>
            </a:r>
            <a:endParaRPr lang="en-US" sz="1300" dirty="0" smtClean="0">
              <a:latin typeface="Trebuchet MS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3D08AF-9814-42AE-987C-3B667C1AEDA6}" type="slidenum">
              <a:rPr lang="en-US" smtClean="0"/>
              <a:t>‹#›</a:t>
            </a:fld>
            <a:endParaRPr lang="ro-RO" dirty="0" smtClean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https://scontent-vie1-1.xx.fbcdn.net/v/t34.0-12/12596117_986204281441319_1881808915_n.jpg?oh=44aa4e6fb1f010ab60400f40d4c25ae5&amp;oe=576D5D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870" y="0"/>
            <a:ext cx="196313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12867" y="3571465"/>
            <a:ext cx="7772400" cy="1457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 Model for Heart </a:t>
            </a:r>
            <a:r>
              <a:rPr lang="en-US" sz="2800" b="1" dirty="0" smtClean="0"/>
              <a:t>Sounds</a:t>
            </a:r>
            <a:r>
              <a:rPr lang="ro-RO" sz="2800" b="1" dirty="0" smtClean="0"/>
              <a:t> </a:t>
            </a:r>
            <a:endParaRPr lang="ro-RO" sz="2800" b="1" dirty="0" smtClean="0"/>
          </a:p>
          <a:p>
            <a:r>
              <a:rPr lang="en-US" sz="2800" b="1" dirty="0" smtClean="0"/>
              <a:t>Segmentation </a:t>
            </a:r>
            <a:r>
              <a:rPr lang="en-US" sz="2800" b="1" dirty="0"/>
              <a:t>and </a:t>
            </a:r>
            <a:r>
              <a:rPr lang="en-US" sz="2800" b="1" dirty="0" err="1" smtClean="0"/>
              <a:t>Classi</a:t>
            </a:r>
            <a:r>
              <a:rPr lang="ro-RO" sz="2800" b="1" dirty="0" smtClean="0"/>
              <a:t>fi</a:t>
            </a:r>
            <a:r>
              <a:rPr lang="en-US" sz="2800" b="1" dirty="0" err="1" smtClean="0"/>
              <a:t>cation</a:t>
            </a:r>
            <a:r>
              <a:rPr lang="ro-RO" sz="2800" b="1" dirty="0" smtClean="0"/>
              <a:t> </a:t>
            </a:r>
            <a:endParaRPr lang="ro-RO" sz="2800" b="1" dirty="0" smtClean="0"/>
          </a:p>
          <a:p>
            <a:r>
              <a:rPr lang="en-US" sz="2800" b="1" dirty="0" smtClean="0"/>
              <a:t>using </a:t>
            </a:r>
            <a:r>
              <a:rPr lang="en-US" sz="2800" b="1" dirty="0"/>
              <a:t>Neural Networks</a:t>
            </a:r>
            <a:endParaRPr lang="en-US" sz="2800" b="1" dirty="0">
              <a:latin typeface="Trebuchet MS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19200" y="50292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700" dirty="0" smtClean="0">
                <a:solidFill>
                  <a:schemeClr val="tx1"/>
                </a:solidFill>
                <a:latin typeface="Trebuchet MS" pitchFamily="34" charset="0"/>
              </a:rPr>
              <a:t>Student:</a:t>
            </a:r>
            <a:r>
              <a:rPr lang="it-IT" sz="1700" dirty="0" smtClean="0">
                <a:latin typeface="Trebuchet MS" pitchFamily="34" charset="0"/>
              </a:rPr>
              <a:t> </a:t>
            </a:r>
            <a:r>
              <a:rPr lang="it-IT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Oriana-Maria Oniciuc </a:t>
            </a:r>
            <a:endParaRPr lang="ro-RO" sz="1700" dirty="0" smtClean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  <a:p>
            <a:pPr algn="l"/>
            <a:r>
              <a:rPr lang="it-IT" sz="1700" dirty="0" smtClean="0">
                <a:solidFill>
                  <a:schemeClr val="tx1"/>
                </a:solidFill>
                <a:latin typeface="Trebuchet MS" pitchFamily="34" charset="0"/>
              </a:rPr>
              <a:t>Scientific Coordinator: </a:t>
            </a:r>
            <a:r>
              <a:rPr lang="it-IT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Conf. Dr. </a:t>
            </a:r>
            <a:r>
              <a:rPr lang="ro-RO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Liviu Ciortuz</a:t>
            </a:r>
            <a:endParaRPr lang="it-IT" sz="17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191869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rebuchet MS" pitchFamily="34" charset="0"/>
              </a:rPr>
              <a:t>Alexandru</a:t>
            </a:r>
            <a:r>
              <a:rPr lang="en-US" dirty="0" smtClean="0">
                <a:latin typeface="Trebuchet MS" pitchFamily="34" charset="0"/>
              </a:rPr>
              <a:t> </a:t>
            </a:r>
            <a:r>
              <a:rPr lang="en-US" dirty="0" err="1">
                <a:latin typeface="Trebuchet MS" pitchFamily="34" charset="0"/>
              </a:rPr>
              <a:t>Ioan</a:t>
            </a:r>
            <a:r>
              <a:rPr lang="en-US" dirty="0">
                <a:latin typeface="Trebuchet MS" pitchFamily="34" charset="0"/>
              </a:rPr>
              <a:t> </a:t>
            </a:r>
            <a:r>
              <a:rPr lang="en-US" dirty="0" err="1" smtClean="0">
                <a:latin typeface="Trebuchet MS" pitchFamily="34" charset="0"/>
              </a:rPr>
              <a:t>Cuza</a:t>
            </a:r>
            <a:r>
              <a:rPr lang="ro-RO" dirty="0">
                <a:latin typeface="Trebuchet MS" pitchFamily="34" charset="0"/>
              </a:rPr>
              <a:t> </a:t>
            </a:r>
            <a:r>
              <a:rPr lang="ro-RO" dirty="0" smtClean="0">
                <a:latin typeface="Trebuchet MS" pitchFamily="34" charset="0"/>
              </a:rPr>
              <a:t>Universit of </a:t>
            </a:r>
            <a:r>
              <a:rPr lang="en-US" dirty="0" err="1" smtClean="0">
                <a:latin typeface="Trebuchet MS" pitchFamily="34" charset="0"/>
              </a:rPr>
              <a:t>Ia</a:t>
            </a:r>
            <a:r>
              <a:rPr lang="ro-RO" dirty="0" smtClean="0">
                <a:latin typeface="Trebuchet MS" pitchFamily="34" charset="0"/>
              </a:rPr>
              <a:t>şi </a:t>
            </a:r>
          </a:p>
          <a:p>
            <a:r>
              <a:rPr lang="ro-RO" dirty="0" smtClean="0">
                <a:latin typeface="Trebuchet MS" pitchFamily="34" charset="0"/>
              </a:rPr>
              <a:t>Faculty of Computer Science 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3202133"/>
            <a:ext cx="1587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DISSERTATION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28428" y="6321623"/>
            <a:ext cx="941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o-R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July 2018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36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Model for Heart Sounds Segmentation and Classi</a:t>
            </a:r>
            <a:r>
              <a:rPr lang="ro-RO" smtClean="0"/>
              <a:t>fi</a:t>
            </a:r>
            <a:r>
              <a:rPr lang="en-US" smtClean="0"/>
              <a:t>cation</a:t>
            </a:r>
            <a:r>
              <a:rPr lang="ro-RO" smtClean="0"/>
              <a:t> </a:t>
            </a:r>
            <a:r>
              <a:rPr lang="en-US" smtClean="0"/>
              <a:t>using Neural Networks</a:t>
            </a:r>
            <a:endParaRPr lang="en-US" dirty="0" smtClean="0"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4DA5-BD92-44E9-B805-B417C5C8B1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Classification </a:t>
            </a:r>
            <a:r>
              <a:rPr lang="ro-RO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en-US" dirty="0"/>
              <a:t>Multi-Class </a:t>
            </a:r>
            <a:r>
              <a:rPr lang="ro-RO" dirty="0" smtClean="0"/>
              <a:t>Convolutional </a:t>
            </a:r>
            <a:r>
              <a:rPr lang="en-US" dirty="0"/>
              <a:t>Neural Network </a:t>
            </a:r>
            <a:endParaRPr lang="ro-RO" dirty="0" smtClean="0"/>
          </a:p>
          <a:p>
            <a:r>
              <a:rPr lang="en-US" dirty="0"/>
              <a:t>Multi-Task </a:t>
            </a:r>
            <a:r>
              <a:rPr lang="en-US" dirty="0" smtClean="0"/>
              <a:t>Learning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Model for Heart Sounds Segmentation and Classi</a:t>
            </a:r>
            <a:r>
              <a:rPr lang="ro-RO" smtClean="0"/>
              <a:t>fi</a:t>
            </a:r>
            <a:r>
              <a:rPr lang="en-US" smtClean="0"/>
              <a:t>cation</a:t>
            </a:r>
            <a:r>
              <a:rPr lang="ro-RO" smtClean="0"/>
              <a:t> </a:t>
            </a:r>
            <a:r>
              <a:rPr lang="en-US" smtClean="0"/>
              <a:t>using Neural Networks</a:t>
            </a:r>
            <a:endParaRPr lang="en-US" dirty="0" smtClean="0"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4DA5-BD92-44E9-B805-B417C5C8B1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dirty="0" smtClean="0"/>
              <a:t>Input layer: 16000</a:t>
            </a:r>
          </a:p>
          <a:p>
            <a:pPr marL="0" indent="0">
              <a:buNone/>
            </a:pPr>
            <a:r>
              <a:rPr lang="ro-RO" dirty="0" smtClean="0"/>
              <a:t>Hidden layer 1: </a:t>
            </a:r>
            <a:r>
              <a:rPr lang="en-US" dirty="0"/>
              <a:t>15991, </a:t>
            </a:r>
            <a:r>
              <a:rPr lang="en-US" dirty="0" smtClean="0"/>
              <a:t>12</a:t>
            </a:r>
            <a:endParaRPr lang="ro-RO" dirty="0" smtClean="0"/>
          </a:p>
          <a:p>
            <a:pPr marL="0" indent="0">
              <a:buNone/>
            </a:pPr>
            <a:r>
              <a:rPr lang="ro-RO" dirty="0"/>
              <a:t>Hidden layer </a:t>
            </a:r>
            <a:r>
              <a:rPr lang="ro-RO" dirty="0" smtClean="0"/>
              <a:t>2:</a:t>
            </a:r>
            <a:r>
              <a:rPr lang="en-US" dirty="0" smtClean="0"/>
              <a:t> </a:t>
            </a:r>
            <a:r>
              <a:rPr lang="en-US" dirty="0"/>
              <a:t>3198, </a:t>
            </a:r>
            <a:r>
              <a:rPr lang="en-US" dirty="0" smtClean="0"/>
              <a:t>1</a:t>
            </a:r>
            <a:r>
              <a:rPr lang="ro-RO" dirty="0" smtClean="0"/>
              <a:t>2 =&gt; </a:t>
            </a:r>
            <a:r>
              <a:rPr lang="en-US" dirty="0" smtClean="0"/>
              <a:t>38376</a:t>
            </a:r>
            <a:endParaRPr lang="ro-RO" dirty="0" smtClean="0"/>
          </a:p>
          <a:p>
            <a:pPr marL="0" indent="0">
              <a:buNone/>
            </a:pPr>
            <a:r>
              <a:rPr lang="ro-RO" dirty="0"/>
              <a:t>Hidden layer </a:t>
            </a:r>
            <a:r>
              <a:rPr lang="ro-RO" dirty="0" smtClean="0"/>
              <a:t>3: 500</a:t>
            </a:r>
          </a:p>
          <a:p>
            <a:pPr marL="0" indent="0">
              <a:buNone/>
            </a:pPr>
            <a:r>
              <a:rPr lang="ro-RO" dirty="0"/>
              <a:t>Hidden layer </a:t>
            </a:r>
            <a:r>
              <a:rPr lang="ro-RO" dirty="0" smtClean="0"/>
              <a:t>4: 100</a:t>
            </a:r>
          </a:p>
          <a:p>
            <a:pPr marL="0" indent="0">
              <a:buNone/>
            </a:pPr>
            <a:r>
              <a:rPr lang="ro-RO" dirty="0"/>
              <a:t>Hidden layer </a:t>
            </a:r>
            <a:r>
              <a:rPr lang="ro-RO" dirty="0" smtClean="0"/>
              <a:t>5: 20</a:t>
            </a:r>
          </a:p>
          <a:p>
            <a:pPr marL="0" indent="0">
              <a:buNone/>
            </a:pPr>
            <a:r>
              <a:rPr lang="ro-RO" dirty="0" smtClean="0"/>
              <a:t>Output layer: 3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A</a:t>
            </a:r>
            <a:r>
              <a:rPr lang="en-US" dirty="0" err="1"/>
              <a:t>ctivation</a:t>
            </a:r>
            <a:r>
              <a:rPr lang="en-US" dirty="0"/>
              <a:t> function</a:t>
            </a:r>
            <a:r>
              <a:rPr lang="ro-RO" dirty="0"/>
              <a:t>: </a:t>
            </a:r>
            <a:r>
              <a:rPr lang="ro-RO" dirty="0" smtClean="0"/>
              <a:t>ReLU </a:t>
            </a:r>
            <a:r>
              <a:rPr lang="ro-RO" dirty="0"/>
              <a:t>and </a:t>
            </a:r>
            <a:r>
              <a:rPr lang="ro-RO" dirty="0" smtClean="0"/>
              <a:t>Softmax</a:t>
            </a:r>
            <a:endParaRPr lang="ro-RO" dirty="0"/>
          </a:p>
          <a:p>
            <a:pPr marL="0" indent="0">
              <a:buNone/>
            </a:pPr>
            <a:r>
              <a:rPr lang="ro-RO" dirty="0" smtClean="0"/>
              <a:t>Loss </a:t>
            </a:r>
            <a:r>
              <a:rPr lang="en-US" dirty="0" smtClean="0"/>
              <a:t>function</a:t>
            </a:r>
            <a:r>
              <a:rPr lang="ro-RO" dirty="0" smtClean="0"/>
              <a:t>: </a:t>
            </a:r>
            <a:r>
              <a:rPr lang="ro-RO" dirty="0"/>
              <a:t>C</a:t>
            </a:r>
            <a:r>
              <a:rPr lang="en-US" dirty="0" err="1" smtClean="0"/>
              <a:t>ategorical</a:t>
            </a:r>
            <a:r>
              <a:rPr lang="en-US" dirty="0" smtClean="0"/>
              <a:t> </a:t>
            </a:r>
            <a:r>
              <a:rPr lang="en-US" dirty="0" err="1"/>
              <a:t>crossentropy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Model for Heart Sounds Segmentation and Classi</a:t>
            </a:r>
            <a:r>
              <a:rPr lang="ro-RO" smtClean="0"/>
              <a:t>fi</a:t>
            </a:r>
            <a:r>
              <a:rPr lang="en-US" smtClean="0"/>
              <a:t>cation</a:t>
            </a:r>
            <a:r>
              <a:rPr lang="ro-RO" smtClean="0"/>
              <a:t> </a:t>
            </a:r>
            <a:r>
              <a:rPr lang="en-US" smtClean="0"/>
              <a:t>using Neural Networks</a:t>
            </a:r>
            <a:endParaRPr lang="en-US" dirty="0" smtClean="0"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4DA5-BD92-44E9-B805-B417C5C8B1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5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CNN </a:t>
            </a:r>
            <a:r>
              <a:rPr lang="en-US" dirty="0" smtClean="0"/>
              <a:t>Normal </a:t>
            </a:r>
            <a:r>
              <a:rPr lang="en-US" dirty="0"/>
              <a:t>heartbeat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dirty="0"/>
              <a:t>Input layer: 16000</a:t>
            </a:r>
          </a:p>
          <a:p>
            <a:pPr marL="0" indent="0">
              <a:buNone/>
            </a:pPr>
            <a:r>
              <a:rPr lang="ro-RO" dirty="0"/>
              <a:t>Hidden layer 1: </a:t>
            </a:r>
            <a:r>
              <a:rPr lang="en-US" dirty="0"/>
              <a:t>15991, </a:t>
            </a:r>
            <a:r>
              <a:rPr lang="ro-RO" dirty="0" smtClean="0"/>
              <a:t>4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Hidden layer 2:</a:t>
            </a:r>
            <a:r>
              <a:rPr lang="en-US" dirty="0"/>
              <a:t> 3198, </a:t>
            </a:r>
            <a:r>
              <a:rPr lang="ro-RO" dirty="0" smtClean="0"/>
              <a:t>4 =&gt; </a:t>
            </a:r>
            <a:r>
              <a:rPr lang="en-US" dirty="0" smtClean="0"/>
              <a:t>12792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Hidden layer 3: 500</a:t>
            </a:r>
          </a:p>
          <a:p>
            <a:pPr marL="0" indent="0">
              <a:buNone/>
            </a:pPr>
            <a:r>
              <a:rPr lang="ro-RO" dirty="0"/>
              <a:t>Hidden layer 4: 100</a:t>
            </a:r>
          </a:p>
          <a:p>
            <a:pPr marL="0" indent="0">
              <a:buNone/>
            </a:pPr>
            <a:r>
              <a:rPr lang="ro-RO" dirty="0"/>
              <a:t>Hidden layer 5: 20</a:t>
            </a:r>
          </a:p>
          <a:p>
            <a:pPr marL="0" indent="0">
              <a:buNone/>
            </a:pPr>
            <a:r>
              <a:rPr lang="ro-RO" dirty="0"/>
              <a:t>Output layer: </a:t>
            </a:r>
            <a:r>
              <a:rPr lang="ro-RO" dirty="0" smtClean="0"/>
              <a:t>2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A</a:t>
            </a:r>
            <a:r>
              <a:rPr lang="en-US" dirty="0" err="1"/>
              <a:t>ctivation</a:t>
            </a:r>
            <a:r>
              <a:rPr lang="en-US" dirty="0"/>
              <a:t> function</a:t>
            </a:r>
            <a:r>
              <a:rPr lang="ro-RO" dirty="0"/>
              <a:t>: ReLU and Softmax</a:t>
            </a:r>
          </a:p>
          <a:p>
            <a:pPr marL="0" indent="0">
              <a:buNone/>
            </a:pPr>
            <a:r>
              <a:rPr lang="ro-RO" dirty="0"/>
              <a:t>Loss </a:t>
            </a:r>
            <a:r>
              <a:rPr lang="en-US" dirty="0"/>
              <a:t>function</a:t>
            </a:r>
            <a:r>
              <a:rPr lang="ro-RO" dirty="0"/>
              <a:t>: C</a:t>
            </a:r>
            <a:r>
              <a:rPr lang="en-US" dirty="0" err="1"/>
              <a:t>ategorical</a:t>
            </a:r>
            <a:r>
              <a:rPr lang="en-US" dirty="0"/>
              <a:t> </a:t>
            </a:r>
            <a:r>
              <a:rPr lang="en-US" dirty="0" err="1" smtClean="0"/>
              <a:t>crossentropy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Model for Heart Sounds Segmentation and Classi</a:t>
            </a:r>
            <a:r>
              <a:rPr lang="ro-RO" smtClean="0"/>
              <a:t>fi</a:t>
            </a:r>
            <a:r>
              <a:rPr lang="en-US" smtClean="0"/>
              <a:t>cation</a:t>
            </a:r>
            <a:r>
              <a:rPr lang="ro-RO" smtClean="0"/>
              <a:t> </a:t>
            </a:r>
            <a:r>
              <a:rPr lang="en-US" smtClean="0"/>
              <a:t>using Neural Networks</a:t>
            </a:r>
            <a:endParaRPr lang="en-US" dirty="0" smtClean="0"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4DA5-BD92-44E9-B805-B417C5C8B1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CNN Murmur </a:t>
            </a:r>
            <a:r>
              <a:rPr lang="en-US" dirty="0" smtClean="0"/>
              <a:t>heartbeat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dirty="0"/>
              <a:t>Input layer: 16000</a:t>
            </a:r>
          </a:p>
          <a:p>
            <a:pPr marL="0" indent="0">
              <a:buNone/>
            </a:pPr>
            <a:r>
              <a:rPr lang="ro-RO" dirty="0"/>
              <a:t>Hidden layer 1: </a:t>
            </a:r>
            <a:r>
              <a:rPr lang="en-US" dirty="0"/>
              <a:t>15991, </a:t>
            </a:r>
            <a:r>
              <a:rPr lang="ro-RO" dirty="0" smtClean="0"/>
              <a:t>4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Hidden layer 2:</a:t>
            </a:r>
            <a:r>
              <a:rPr lang="en-US" dirty="0"/>
              <a:t> 3198, </a:t>
            </a:r>
            <a:r>
              <a:rPr lang="ro-RO" dirty="0" smtClean="0"/>
              <a:t>4 =&gt; </a:t>
            </a:r>
            <a:r>
              <a:rPr lang="en-US" dirty="0" smtClean="0"/>
              <a:t>12792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Hidden layer 3: 500</a:t>
            </a:r>
          </a:p>
          <a:p>
            <a:pPr marL="0" indent="0">
              <a:buNone/>
            </a:pPr>
            <a:r>
              <a:rPr lang="ro-RO" dirty="0"/>
              <a:t>Hidden layer 4: 100</a:t>
            </a:r>
          </a:p>
          <a:p>
            <a:pPr marL="0" indent="0">
              <a:buNone/>
            </a:pPr>
            <a:r>
              <a:rPr lang="ro-RO" dirty="0"/>
              <a:t>Hidden layer 5: 20</a:t>
            </a:r>
          </a:p>
          <a:p>
            <a:pPr marL="0" indent="0">
              <a:buNone/>
            </a:pPr>
            <a:r>
              <a:rPr lang="ro-RO" dirty="0"/>
              <a:t>Output layer: </a:t>
            </a:r>
            <a:r>
              <a:rPr lang="ro-RO" dirty="0" smtClean="0"/>
              <a:t>2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A</a:t>
            </a:r>
            <a:r>
              <a:rPr lang="en-US" dirty="0" err="1"/>
              <a:t>ctivation</a:t>
            </a:r>
            <a:r>
              <a:rPr lang="en-US" dirty="0"/>
              <a:t> function</a:t>
            </a:r>
            <a:r>
              <a:rPr lang="ro-RO" dirty="0"/>
              <a:t>: ReLU and Softmax</a:t>
            </a:r>
          </a:p>
          <a:p>
            <a:pPr marL="0" indent="0">
              <a:buNone/>
            </a:pPr>
            <a:r>
              <a:rPr lang="ro-RO" dirty="0"/>
              <a:t>Loss </a:t>
            </a:r>
            <a:r>
              <a:rPr lang="en-US" dirty="0"/>
              <a:t>function</a:t>
            </a:r>
            <a:r>
              <a:rPr lang="ro-RO" dirty="0"/>
              <a:t>: C</a:t>
            </a:r>
            <a:r>
              <a:rPr lang="en-US" dirty="0" err="1"/>
              <a:t>ategorical</a:t>
            </a:r>
            <a:r>
              <a:rPr lang="en-US" dirty="0"/>
              <a:t> </a:t>
            </a:r>
            <a:r>
              <a:rPr lang="en-US" dirty="0" err="1" smtClean="0"/>
              <a:t>crossentropy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Model for Heart Sounds Segmentation and Classi</a:t>
            </a:r>
            <a:r>
              <a:rPr lang="ro-RO" smtClean="0"/>
              <a:t>fi</a:t>
            </a:r>
            <a:r>
              <a:rPr lang="en-US" smtClean="0"/>
              <a:t>cation</a:t>
            </a:r>
            <a:r>
              <a:rPr lang="ro-RO" smtClean="0"/>
              <a:t> </a:t>
            </a:r>
            <a:r>
              <a:rPr lang="en-US" smtClean="0"/>
              <a:t>using Neural Networks</a:t>
            </a:r>
            <a:endParaRPr lang="en-US" dirty="0" smtClean="0"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4DA5-BD92-44E9-B805-B417C5C8B1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AdaBoost Extrastole heartbeat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Model for Heart Sounds Segmentation and Classi</a:t>
            </a:r>
            <a:r>
              <a:rPr lang="ro-RO" smtClean="0"/>
              <a:t>fi</a:t>
            </a:r>
            <a:r>
              <a:rPr lang="en-US" smtClean="0"/>
              <a:t>cation</a:t>
            </a:r>
            <a:r>
              <a:rPr lang="ro-RO" smtClean="0"/>
              <a:t> </a:t>
            </a:r>
            <a:r>
              <a:rPr lang="en-US" smtClean="0"/>
              <a:t>using Neural Networks</a:t>
            </a:r>
            <a:endParaRPr lang="en-US" dirty="0" smtClean="0"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4DA5-BD92-44E9-B805-B417C5C8B1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8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Model for Heart Sounds Segmentation and Classi</a:t>
            </a:r>
            <a:r>
              <a:rPr lang="ro-RO" smtClean="0"/>
              <a:t>fi</a:t>
            </a:r>
            <a:r>
              <a:rPr lang="en-US" smtClean="0"/>
              <a:t>cation</a:t>
            </a:r>
            <a:r>
              <a:rPr lang="ro-RO" smtClean="0"/>
              <a:t> </a:t>
            </a:r>
            <a:r>
              <a:rPr lang="en-US" smtClean="0"/>
              <a:t>using Neural Networks</a:t>
            </a:r>
            <a:endParaRPr lang="en-US" dirty="0" smtClean="0"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4DA5-BD92-44E9-B805-B417C5C8B1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Model for Heart Sounds Segmentation and Classi</a:t>
            </a:r>
            <a:r>
              <a:rPr lang="ro-RO" smtClean="0"/>
              <a:t>fi</a:t>
            </a:r>
            <a:r>
              <a:rPr lang="en-US" smtClean="0"/>
              <a:t>cation</a:t>
            </a:r>
            <a:r>
              <a:rPr lang="ro-RO" smtClean="0"/>
              <a:t> </a:t>
            </a:r>
            <a:r>
              <a:rPr lang="en-US" smtClean="0"/>
              <a:t>using Neural Networks</a:t>
            </a:r>
            <a:endParaRPr lang="en-US" dirty="0" smtClean="0"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4DA5-BD92-44E9-B805-B417C5C8B1C2}" type="slidenum">
              <a:rPr lang="en-US" smtClean="0"/>
              <a:t>17</a:t>
            </a:fld>
            <a:endParaRPr lang="en-US"/>
          </a:p>
        </p:txBody>
      </p:sp>
      <p:pic>
        <p:nvPicPr>
          <p:cNvPr id="5122" name="Picture 2" descr="Imagini pentru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47824"/>
            <a:ext cx="57245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ini pentru ker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07" y="3381375"/>
            <a:ext cx="5715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ini pentru sklea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16002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ini pentru cu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079326"/>
            <a:ext cx="2486025" cy="150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5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Model for Heart Sounds Segmentation and Classi</a:t>
            </a:r>
            <a:r>
              <a:rPr lang="ro-RO" smtClean="0"/>
              <a:t>fi</a:t>
            </a:r>
            <a:r>
              <a:rPr lang="en-US" smtClean="0"/>
              <a:t>cation</a:t>
            </a:r>
            <a:r>
              <a:rPr lang="ro-RO" smtClean="0"/>
              <a:t> </a:t>
            </a:r>
            <a:r>
              <a:rPr lang="en-US" smtClean="0"/>
              <a:t>using Neural Networks</a:t>
            </a:r>
            <a:endParaRPr lang="en-US" dirty="0" smtClean="0">
              <a:latin typeface="Trebuchet MS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4DA5-BD92-44E9-B805-B417C5C8B1C2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0" y="6858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ro-RO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Vă mulţumesc pentru atenţia </a:t>
            </a:r>
            <a:r>
              <a:rPr lang="ro-RO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/>
            </a:r>
            <a:br>
              <a:rPr lang="ro-RO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</a:br>
            <a:r>
              <a:rPr lang="ro-RO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dumneavoastră</a:t>
            </a:r>
            <a:r>
              <a:rPr lang="ro-RO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4098" name="Picture 2" descr="C:\Users\Oriana\Desktop\Prezentare\heartbeat-programmer-computer-gamer-science-gee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81200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15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534400" cy="1143000"/>
          </a:xfrm>
        </p:spPr>
        <p:txBody>
          <a:bodyPr/>
          <a:lstStyle/>
          <a:p>
            <a:r>
              <a:rPr lang="en-US" dirty="0"/>
              <a:t>Contents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7772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I. Introduction</a:t>
            </a:r>
            <a:endParaRPr lang="ro-RO" dirty="0"/>
          </a:p>
          <a:p>
            <a:pPr marL="0" indent="0">
              <a:buNone/>
            </a:pPr>
            <a:r>
              <a:rPr lang="en-US" dirty="0" smtClean="0"/>
              <a:t>II</a:t>
            </a:r>
            <a:r>
              <a:rPr lang="en-US" dirty="0"/>
              <a:t>. </a:t>
            </a:r>
            <a:r>
              <a:rPr lang="en-US" dirty="0" smtClean="0"/>
              <a:t>Methodology and research methods</a:t>
            </a:r>
            <a:endParaRPr lang="ro-RO" dirty="0" smtClean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 smtClean="0"/>
              <a:t>II.</a:t>
            </a:r>
            <a:r>
              <a:rPr lang="ro-RO" dirty="0" smtClean="0"/>
              <a:t>1</a:t>
            </a:r>
            <a:r>
              <a:rPr lang="en-US" dirty="0" smtClean="0"/>
              <a:t>. </a:t>
            </a:r>
            <a:r>
              <a:rPr lang="ro-RO" dirty="0"/>
              <a:t>Data processing</a:t>
            </a:r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 smtClean="0"/>
              <a:t>II.</a:t>
            </a:r>
            <a:r>
              <a:rPr lang="ro-RO" dirty="0"/>
              <a:t>2</a:t>
            </a:r>
            <a:r>
              <a:rPr lang="en-US" dirty="0" smtClean="0"/>
              <a:t>. </a:t>
            </a:r>
            <a:r>
              <a:rPr lang="ro-RO" dirty="0" smtClean="0"/>
              <a:t>Classification modeling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 smtClean="0"/>
              <a:t>II.</a:t>
            </a:r>
            <a:r>
              <a:rPr lang="ro-RO" dirty="0" smtClean="0"/>
              <a:t>3</a:t>
            </a:r>
            <a:r>
              <a:rPr lang="en-US" dirty="0" smtClean="0"/>
              <a:t>. </a:t>
            </a:r>
            <a:r>
              <a:rPr lang="ro-RO" dirty="0"/>
              <a:t>Technologies</a:t>
            </a:r>
          </a:p>
          <a:p>
            <a:pPr marL="0" indent="0">
              <a:buNone/>
            </a:pPr>
            <a:r>
              <a:rPr lang="en-US" dirty="0" smtClean="0"/>
              <a:t>III</a:t>
            </a:r>
            <a:r>
              <a:rPr lang="en-US" dirty="0"/>
              <a:t>. </a:t>
            </a:r>
            <a:r>
              <a:rPr lang="en-US" dirty="0" smtClean="0"/>
              <a:t>Results</a:t>
            </a:r>
            <a:r>
              <a:rPr lang="ro-RO" dirty="0"/>
              <a:t> </a:t>
            </a:r>
            <a:r>
              <a:rPr lang="ro-RO" dirty="0" smtClean="0"/>
              <a:t>and comparisons</a:t>
            </a:r>
            <a:endParaRPr lang="ro-RO" dirty="0" smtClean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 smtClean="0"/>
              <a:t>III.1</a:t>
            </a:r>
            <a:r>
              <a:rPr lang="en-US" dirty="0"/>
              <a:t>. </a:t>
            </a:r>
            <a:r>
              <a:rPr lang="en-US" dirty="0"/>
              <a:t>Multi-Class </a:t>
            </a:r>
            <a:r>
              <a:rPr lang="en-US" dirty="0" smtClean="0"/>
              <a:t>CNN</a:t>
            </a:r>
            <a:endParaRPr lang="ro-RO" dirty="0" smtClean="0"/>
          </a:p>
          <a:p>
            <a:pPr marL="0" indent="0">
              <a:buNone/>
            </a:pPr>
            <a:r>
              <a:rPr lang="ro-RO" dirty="0" smtClean="0"/>
              <a:t>	</a:t>
            </a:r>
            <a:r>
              <a:rPr lang="en-US" dirty="0" smtClean="0"/>
              <a:t>III.2</a:t>
            </a:r>
            <a:r>
              <a:rPr lang="en-US" dirty="0"/>
              <a:t>. Multi-Task Learning</a:t>
            </a:r>
            <a:endParaRPr lang="ro-RO" dirty="0" smtClean="0"/>
          </a:p>
          <a:p>
            <a:pPr marL="0" indent="0">
              <a:buNone/>
            </a:pPr>
            <a:r>
              <a:rPr lang="en-US" dirty="0" smtClean="0"/>
              <a:t>IV. Conclusion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Model for Heart Sounds Segmentation and Classi</a:t>
            </a:r>
            <a:r>
              <a:rPr lang="ro-RO" smtClean="0"/>
              <a:t>fi</a:t>
            </a:r>
            <a:r>
              <a:rPr lang="en-US" smtClean="0"/>
              <a:t>cation</a:t>
            </a:r>
            <a:r>
              <a:rPr lang="ro-RO" smtClean="0"/>
              <a:t> </a:t>
            </a:r>
            <a:r>
              <a:rPr lang="en-US" smtClean="0"/>
              <a:t>using Neural Networks</a:t>
            </a:r>
            <a:endParaRPr lang="en-US" dirty="0" smtClean="0">
              <a:latin typeface="Trebuchet MS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4DA5-BD92-44E9-B805-B417C5C8B1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redd.it/pcolaqktpx1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3443"/>
            <a:ext cx="7010400" cy="614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Model for Heart Sounds Segmentation and Classification using Neural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4DA5-BD92-44E9-B805-B417C5C8B1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Oriana\Desktop\Prezentare\2mFO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507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Model for Heart Sounds Segmentation and Classification using Neural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4DA5-BD92-44E9-B805-B417C5C8B1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1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fontScale="92500"/>
          </a:bodyPr>
          <a:lstStyle/>
          <a:p>
            <a:pPr marL="0" lvl="2" indent="0">
              <a:buNone/>
            </a:pPr>
            <a:r>
              <a:rPr lang="ro-RO" sz="2800" b="1" dirty="0"/>
              <a:t>P</a:t>
            </a:r>
            <a:r>
              <a:rPr lang="en-US" sz="2800" b="1" dirty="0" err="1"/>
              <a:t>redict</a:t>
            </a:r>
            <a:r>
              <a:rPr lang="en-US" sz="2800" b="1" dirty="0"/>
              <a:t> </a:t>
            </a:r>
            <a:r>
              <a:rPr lang="en-US" sz="2800" dirty="0"/>
              <a:t>with a high rate of trust if a person has </a:t>
            </a:r>
            <a:r>
              <a:rPr lang="en-US" sz="2800" b="1" dirty="0"/>
              <a:t>arrhythmia</a:t>
            </a:r>
            <a:r>
              <a:rPr lang="ro-RO" sz="2800" dirty="0"/>
              <a:t> </a:t>
            </a:r>
            <a:r>
              <a:rPr lang="en-US" sz="2800" dirty="0"/>
              <a:t>or </a:t>
            </a:r>
            <a:r>
              <a:rPr lang="en-US" sz="2800" b="1" dirty="0"/>
              <a:t>murmurs</a:t>
            </a:r>
            <a:r>
              <a:rPr lang="en-US" sz="2800" dirty="0"/>
              <a:t> </a:t>
            </a:r>
            <a:r>
              <a:rPr lang="en-US" sz="2800" dirty="0" smtClean="0"/>
              <a:t>through </a:t>
            </a:r>
            <a:r>
              <a:rPr lang="en-US" sz="2800" dirty="0"/>
              <a:t>a </a:t>
            </a:r>
            <a:r>
              <a:rPr lang="en-US" sz="2800" b="1" dirty="0" smtClean="0"/>
              <a:t>phonocardiogram</a:t>
            </a:r>
            <a:r>
              <a:rPr lang="ro-RO" sz="2800" dirty="0" smtClean="0"/>
              <a:t>.</a:t>
            </a:r>
            <a:endParaRPr lang="ro-RO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221163"/>
            <a:ext cx="8229600" cy="225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Font typeface="Arial" pitchFamily="34" charset="0"/>
              <a:buNone/>
            </a:pPr>
            <a:r>
              <a:rPr lang="ro-RO" sz="2800" dirty="0" smtClean="0"/>
              <a:t>The .wav recordings have the following properties:</a:t>
            </a:r>
          </a:p>
          <a:p>
            <a:pPr marL="914400" lvl="3" indent="-457200"/>
            <a:r>
              <a:rPr lang="en-US" dirty="0" smtClean="0"/>
              <a:t>varying </a:t>
            </a:r>
            <a:r>
              <a:rPr lang="en-US" dirty="0"/>
              <a:t>lengths, between 1 second and 30 </a:t>
            </a:r>
            <a:r>
              <a:rPr lang="en-US" dirty="0" smtClean="0"/>
              <a:t>seconds</a:t>
            </a:r>
            <a:endParaRPr lang="ro-RO" dirty="0" smtClean="0"/>
          </a:p>
          <a:p>
            <a:pPr marL="914400" lvl="3" indent="-457200"/>
            <a:r>
              <a:rPr lang="ro-RO" dirty="0" smtClean="0"/>
              <a:t>44100 Hz and 4000 Hz samplerate</a:t>
            </a:r>
          </a:p>
          <a:p>
            <a:pPr marL="914400" lvl="3" indent="-457200"/>
            <a:r>
              <a:rPr lang="ro-RO" dirty="0" smtClean="0"/>
              <a:t>3 classes</a:t>
            </a:r>
          </a:p>
          <a:p>
            <a:pPr marL="914400" lvl="3" indent="-457200"/>
            <a:endParaRPr lang="ro-RO" dirty="0" smtClean="0"/>
          </a:p>
          <a:p>
            <a:pPr marL="914400" lvl="3" indent="-457200"/>
            <a:endParaRPr lang="ro-RO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71800"/>
            <a:ext cx="58674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/>
              <a:t>Data </a:t>
            </a:r>
            <a:r>
              <a:rPr lang="ro-RO" dirty="0" smtClean="0"/>
              <a:t>specifications</a:t>
            </a:r>
            <a:endParaRPr lang="ro-RO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Model for Heart Sounds Segmentation and Classi</a:t>
            </a:r>
            <a:r>
              <a:rPr lang="ro-RO" smtClean="0"/>
              <a:t>fi</a:t>
            </a:r>
            <a:r>
              <a:rPr lang="en-US" smtClean="0"/>
              <a:t>cation</a:t>
            </a:r>
            <a:r>
              <a:rPr lang="ro-RO" smtClean="0"/>
              <a:t> </a:t>
            </a:r>
            <a:r>
              <a:rPr lang="en-US" smtClean="0"/>
              <a:t>using Neural Networks</a:t>
            </a:r>
            <a:endParaRPr lang="en-US" dirty="0" smtClean="0">
              <a:latin typeface="Trebuchet MS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4DA5-BD92-44E9-B805-B417C5C8B1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7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Normalization</a:t>
            </a:r>
            <a:endParaRPr lang="ro-RO" dirty="0"/>
          </a:p>
          <a:p>
            <a:pPr marL="0" indent="0">
              <a:buNone/>
            </a:pPr>
            <a:r>
              <a:rPr lang="en-US" dirty="0" smtClean="0"/>
              <a:t>Peak Analysis</a:t>
            </a:r>
            <a:endParaRPr lang="ro-RO" dirty="0" smtClean="0"/>
          </a:p>
          <a:p>
            <a:pPr marL="0" indent="0">
              <a:buNone/>
            </a:pPr>
            <a:r>
              <a:rPr lang="en-US" dirty="0"/>
              <a:t>Sliding window for data </a:t>
            </a:r>
            <a:r>
              <a:rPr lang="en-US" dirty="0" smtClean="0"/>
              <a:t>selection</a:t>
            </a:r>
            <a:endParaRPr lang="ro-RO" dirty="0" smtClean="0"/>
          </a:p>
          <a:p>
            <a:pPr marL="0" indent="0">
              <a:buNone/>
            </a:pPr>
            <a:r>
              <a:rPr lang="en-US" dirty="0"/>
              <a:t>Feature extraction</a:t>
            </a:r>
            <a:endParaRPr lang="ro-RO" dirty="0" smtClean="0"/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 Model for Heart Sounds Segmentation and </a:t>
            </a:r>
            <a:r>
              <a:rPr lang="en-US" dirty="0" err="1" smtClean="0"/>
              <a:t>Classi</a:t>
            </a:r>
            <a:r>
              <a:rPr lang="ro-RO" dirty="0" smtClean="0"/>
              <a:t>fi</a:t>
            </a:r>
            <a:r>
              <a:rPr lang="en-US" dirty="0" err="1" smtClean="0"/>
              <a:t>cation</a:t>
            </a:r>
            <a:r>
              <a:rPr lang="ro-RO" dirty="0" smtClean="0"/>
              <a:t> </a:t>
            </a:r>
            <a:r>
              <a:rPr lang="en-US" dirty="0" smtClean="0"/>
              <a:t>using Neural Networks</a:t>
            </a:r>
            <a:endParaRPr lang="en-US" dirty="0" smtClean="0"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4DA5-BD92-44E9-B805-B417C5C8B1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Model for Heart Sounds Segmentation and Classi</a:t>
            </a:r>
            <a:r>
              <a:rPr lang="ro-RO" smtClean="0"/>
              <a:t>fi</a:t>
            </a:r>
            <a:r>
              <a:rPr lang="en-US" smtClean="0"/>
              <a:t>cation</a:t>
            </a:r>
            <a:r>
              <a:rPr lang="ro-RO" smtClean="0"/>
              <a:t> </a:t>
            </a:r>
            <a:r>
              <a:rPr lang="en-US" smtClean="0"/>
              <a:t>using Neural Networks</a:t>
            </a:r>
            <a:endParaRPr lang="en-US" dirty="0" smtClean="0">
              <a:latin typeface="Trebuchet MS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4DA5-BD92-44E9-B805-B417C5C8B1C2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Model for Heart Sounds Segmentation and Classi</a:t>
            </a:r>
            <a:r>
              <a:rPr lang="ro-RO" smtClean="0"/>
              <a:t>fi</a:t>
            </a:r>
            <a:r>
              <a:rPr lang="en-US" smtClean="0"/>
              <a:t>cation</a:t>
            </a:r>
            <a:r>
              <a:rPr lang="ro-RO" smtClean="0"/>
              <a:t> </a:t>
            </a:r>
            <a:r>
              <a:rPr lang="en-US" smtClean="0"/>
              <a:t>using Neural Networks</a:t>
            </a:r>
            <a:endParaRPr lang="en-US" dirty="0" smtClean="0">
              <a:latin typeface="Trebuchet MS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4DA5-BD92-44E9-B805-B417C5C8B1C2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6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</a:t>
            </a:r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Peak </a:t>
            </a:r>
            <a:r>
              <a:rPr lang="en-US" dirty="0" smtClean="0"/>
              <a:t>Frequency</a:t>
            </a:r>
            <a:endParaRPr lang="ro-RO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Peak </a:t>
            </a:r>
            <a:r>
              <a:rPr lang="en-US" dirty="0" smtClean="0"/>
              <a:t>Frequency</a:t>
            </a:r>
            <a:r>
              <a:rPr lang="ro-RO" dirty="0" smtClean="0"/>
              <a:t> </a:t>
            </a:r>
            <a:r>
              <a:rPr lang="en-US" dirty="0" smtClean="0"/>
              <a:t>Standard Deviation</a:t>
            </a:r>
            <a:endParaRPr lang="ro-RO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Peak </a:t>
            </a:r>
            <a:r>
              <a:rPr lang="en-US" dirty="0" smtClean="0"/>
              <a:t>Amplitude</a:t>
            </a:r>
            <a:endParaRPr lang="ro-RO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Peak </a:t>
            </a:r>
            <a:r>
              <a:rPr lang="en-US" dirty="0" smtClean="0"/>
              <a:t>Amplitude</a:t>
            </a:r>
            <a:r>
              <a:rPr lang="ro-RO" dirty="0" smtClean="0"/>
              <a:t> </a:t>
            </a:r>
            <a:r>
              <a:rPr lang="en-US" dirty="0" smtClean="0"/>
              <a:t>Standard Deviation</a:t>
            </a:r>
            <a:endParaRPr lang="ro-RO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Minimum </a:t>
            </a:r>
            <a:r>
              <a:rPr lang="en-US" dirty="0" smtClean="0"/>
              <a:t>Peak</a:t>
            </a:r>
            <a:r>
              <a:rPr lang="ro-RO" dirty="0" smtClean="0"/>
              <a:t> </a:t>
            </a:r>
            <a:r>
              <a:rPr lang="en-US" dirty="0" smtClean="0"/>
              <a:t>Distance</a:t>
            </a:r>
            <a:endParaRPr lang="ro-RO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Maximum </a:t>
            </a:r>
            <a:r>
              <a:rPr lang="en-US" dirty="0" smtClean="0"/>
              <a:t>Peak</a:t>
            </a:r>
            <a:r>
              <a:rPr lang="ro-RO" dirty="0" smtClean="0"/>
              <a:t> </a:t>
            </a:r>
            <a:r>
              <a:rPr lang="en-US" dirty="0" smtClean="0"/>
              <a:t>Distance</a:t>
            </a:r>
            <a:endParaRPr lang="ro-RO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Minimum </a:t>
            </a:r>
            <a:r>
              <a:rPr lang="en-US" dirty="0" smtClean="0"/>
              <a:t>Peak</a:t>
            </a:r>
            <a:r>
              <a:rPr lang="ro-RO" dirty="0" smtClean="0"/>
              <a:t> </a:t>
            </a:r>
            <a:r>
              <a:rPr lang="en-US" dirty="0" smtClean="0"/>
              <a:t>Amplitude</a:t>
            </a:r>
            <a:endParaRPr lang="ro-RO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Maximum </a:t>
            </a:r>
            <a:r>
              <a:rPr lang="en-US" dirty="0" smtClean="0"/>
              <a:t>Peak</a:t>
            </a:r>
            <a:r>
              <a:rPr lang="ro-RO" dirty="0" smtClean="0"/>
              <a:t> </a:t>
            </a:r>
            <a:r>
              <a:rPr lang="en-US" dirty="0" smtClean="0"/>
              <a:t>Amplitude</a:t>
            </a:r>
            <a:endParaRPr lang="ro-RO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Mean </a:t>
            </a:r>
            <a:r>
              <a:rPr lang="en-US" dirty="0" smtClean="0"/>
              <a:t>Amplitude</a:t>
            </a:r>
            <a:endParaRPr lang="ro-RO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Standard </a:t>
            </a:r>
            <a:r>
              <a:rPr lang="en-US" dirty="0" smtClean="0"/>
              <a:t>Deviation</a:t>
            </a:r>
            <a:r>
              <a:rPr lang="ro-RO" dirty="0" smtClean="0"/>
              <a:t> </a:t>
            </a:r>
            <a:r>
              <a:rPr lang="en-US" dirty="0" smtClean="0"/>
              <a:t>Amplitude</a:t>
            </a:r>
            <a:endParaRPr lang="ro-RO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Number of Peaks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Model for Heart Sounds Segmentation and Classi</a:t>
            </a:r>
            <a:r>
              <a:rPr lang="ro-RO" smtClean="0"/>
              <a:t>fi</a:t>
            </a:r>
            <a:r>
              <a:rPr lang="en-US" smtClean="0"/>
              <a:t>cation</a:t>
            </a:r>
            <a:r>
              <a:rPr lang="ro-RO" smtClean="0"/>
              <a:t> </a:t>
            </a:r>
            <a:r>
              <a:rPr lang="en-US" smtClean="0"/>
              <a:t>using Neural Networks</a:t>
            </a:r>
            <a:endParaRPr lang="en-US" dirty="0" smtClean="0"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4DA5-BD92-44E9-B805-B417C5C8B1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329</TotalTime>
  <Words>575</Words>
  <Application>Microsoft Office PowerPoint</Application>
  <PresentationFormat>On-screen Show (4:3)</PresentationFormat>
  <Paragraphs>121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Origin</vt:lpstr>
      <vt:lpstr>PowerPoint Presentation</vt:lpstr>
      <vt:lpstr>Contents</vt:lpstr>
      <vt:lpstr>PowerPoint Presentation</vt:lpstr>
      <vt:lpstr>PowerPoint Presentation</vt:lpstr>
      <vt:lpstr>Problem description</vt:lpstr>
      <vt:lpstr>Data processing</vt:lpstr>
      <vt:lpstr>PowerPoint Presentation</vt:lpstr>
      <vt:lpstr>PowerPoint Presentation</vt:lpstr>
      <vt:lpstr>Feature extraction</vt:lpstr>
      <vt:lpstr>Feature extraction</vt:lpstr>
      <vt:lpstr>Classification Modeling</vt:lpstr>
      <vt:lpstr>Multi-Class CNN</vt:lpstr>
      <vt:lpstr>CNN Normal heartbeat</vt:lpstr>
      <vt:lpstr>CNN Murmur heartbeat</vt:lpstr>
      <vt:lpstr>AdaBoost Extrastole heartbeat</vt:lpstr>
      <vt:lpstr>Results</vt:lpstr>
      <vt:lpstr>Technologies</vt:lpstr>
      <vt:lpstr>Vă mulţumesc pentru atenţia  dumneavoastră!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Oriana Oniciuc</dc:creator>
  <cp:lastModifiedBy>Oriana Oniciuc</cp:lastModifiedBy>
  <cp:revision>27</cp:revision>
  <dcterms:created xsi:type="dcterms:W3CDTF">2018-06-30T13:03:17Z</dcterms:created>
  <dcterms:modified xsi:type="dcterms:W3CDTF">2018-06-30T19:33:12Z</dcterms:modified>
</cp:coreProperties>
</file>