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media/image15.png" ContentType="image/png"/>
  <Override PartName="/ppt/media/image13.png" ContentType="image/png"/>
  <Override PartName="/ppt/media/image12.jpeg" ContentType="image/jpe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jpeg" ContentType="image/jpeg"/>
  <Override PartName="/ppt/media/image8.png" ContentType="image/png"/>
  <Override PartName="/ppt/media/image1.jpeg" ContentType="image/jpeg"/>
  <Override PartName="/ppt/media/image3.png" ContentType="image/png"/>
  <Override PartName="/ppt/media/image4.jpeg" ContentType="image/jpeg"/>
  <Override PartName="/ppt/media/image14.jpeg" ContentType="image/jpeg"/>
  <Override PartName="/ppt/media/image5.png" ContentType="image/png"/>
  <Override PartName="/ppt/media/image6.jpeg" ContentType="image/jpe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6F7AED7-B33D-441C-BE09-5A55AC718BC1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ECG != PCG</a:t>
            </a:r>
            <a:endParaRPr b="0" lang="en-GB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GB" sz="2000" spc="-1" strike="noStrike">
                <a:latin typeface="Arial"/>
              </a:rPr>
              <a:t>Boli detectabiile prin PCG -&gt; murmur si extrasistole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1AFA879-33CF-4C67-B1CA-066BE0771E70}" type="slidenum">
              <a:rPr b="0" lang="en-GB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rgbClr val="9fb8cd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420480" y="6467400"/>
            <a:ext cx="189360" cy="118800"/>
          </a:xfrm>
          <a:prstGeom prst="triangle">
            <a:avLst>
              <a:gd name="adj" fmla="val 50000"/>
            </a:avLst>
          </a:prstGeom>
          <a:solidFill>
            <a:srgbClr val="9fb8cd"/>
          </a:solidFill>
          <a:ln w="3816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05040" y="3648240"/>
            <a:ext cx="7313760" cy="1278720"/>
          </a:xfrm>
          <a:prstGeom prst="rect">
            <a:avLst/>
          </a:prstGeom>
          <a:noFill/>
          <a:ln w="6480">
            <a:solidFill>
              <a:srgbClr val="727ca3"/>
            </a:solidFill>
            <a:round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914400" y="5048280"/>
            <a:ext cx="7313760" cy="684360"/>
          </a:xfrm>
          <a:prstGeom prst="rect">
            <a:avLst/>
          </a:prstGeom>
          <a:noFill/>
          <a:ln w="6480">
            <a:solidFill>
              <a:srgbClr val="9fb8cd"/>
            </a:solidFill>
            <a:round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05040" y="3648240"/>
            <a:ext cx="227160" cy="1278720"/>
          </a:xfrm>
          <a:prstGeom prst="rect">
            <a:avLst/>
          </a:prstGeom>
          <a:solidFill>
            <a:srgbClr val="727ca3"/>
          </a:solidFill>
          <a:ln w="648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14400" y="5048280"/>
            <a:ext cx="227160" cy="684360"/>
          </a:xfrm>
          <a:prstGeom prst="rect">
            <a:avLst/>
          </a:prstGeom>
          <a:solidFill>
            <a:srgbClr val="9fb8cd"/>
          </a:solidFill>
          <a:ln w="648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rgbClr val="c0504d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rgbClr val="c0504d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 rot="5400000">
            <a:off x="420480" y="6467400"/>
            <a:ext cx="189360" cy="118800"/>
          </a:xfrm>
          <a:prstGeom prst="triangle">
            <a:avLst>
              <a:gd name="adj" fmla="val 50000"/>
            </a:avLst>
          </a:prstGeom>
          <a:solidFill>
            <a:srgbClr val="c0504d"/>
          </a:solidFill>
          <a:ln w="3816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rgbClr val="c0504d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cap="rnd" w="9360">
            <a:solidFill>
              <a:srgbClr val="c0504d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 hidden="1"/>
          <p:cNvSpPr/>
          <p:nvPr/>
        </p:nvSpPr>
        <p:spPr>
          <a:xfrm rot="5400000">
            <a:off x="420480" y="6467400"/>
            <a:ext cx="189360" cy="118800"/>
          </a:xfrm>
          <a:prstGeom prst="triangle">
            <a:avLst>
              <a:gd name="adj" fmla="val 50000"/>
            </a:avLst>
          </a:prstGeom>
          <a:solidFill>
            <a:srgbClr val="c0504d"/>
          </a:solidFill>
          <a:ln w="3816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9" name="Line 4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cap="rnd" w="9360">
            <a:solidFill>
              <a:srgbClr val="c0504d"/>
            </a:solidFill>
            <a:custDash>
              <a:ds d="1000000" sp="8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 rot="5400000">
            <a:off x="420480" y="6467400"/>
            <a:ext cx="189360" cy="118800"/>
          </a:xfrm>
          <a:prstGeom prst="triangle">
            <a:avLst>
              <a:gd name="adj" fmla="val 50000"/>
            </a:avLst>
          </a:prstGeom>
          <a:solidFill>
            <a:srgbClr val="c0504d"/>
          </a:solidFill>
          <a:ln w="38160">
            <a:noFill/>
          </a:ln>
          <a:effectLst>
            <a:outerShdw dir="5400000" dist="2556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1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 hidden="1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A4DDC4D-9767-41A9-8A3C-8F075F9DFF4A}" type="datetime1">
              <a:rPr b="0" lang="en-GB" sz="1800" spc="-1" strike="noStrike">
                <a:solidFill>
                  <a:srgbClr val="000000"/>
                </a:solidFill>
                <a:latin typeface="Gill Sans MT"/>
              </a:rPr>
              <a:t>01/07/2018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2898720" y="6353280"/>
            <a:ext cx="5787720" cy="428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</a:rPr>
              <a:t>A Model for Heart Sounds Segmentation and Classification using Neural Networks</a:t>
            </a:r>
            <a:endParaRPr b="0" lang="en-GB" sz="1300" spc="-1" strike="noStrike"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2B31B8D-2D91-48F6-A26B-0932B4D4A20A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35" name="Line 7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8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>
            <a:solidFill>
              <a:schemeClr val="accent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 rot="5400000">
            <a:off x="419400" y="6467400"/>
            <a:ext cx="190440" cy="1198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4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9903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dt"/>
          </p:nvPr>
        </p:nvSpPr>
        <p:spPr>
          <a:xfrm>
            <a:off x="6400800" y="6356520"/>
            <a:ext cx="2288520" cy="3654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4F74108-12F7-47D9-A6DB-1C7FDFCA0375}" type="datetime1">
              <a:rPr b="0" lang="en-GB" sz="1800" spc="-1" strike="noStrike">
                <a:solidFill>
                  <a:srgbClr val="000000"/>
                </a:solidFill>
                <a:latin typeface="Gill Sans MT"/>
              </a:rPr>
              <a:t>01/07/2018</a:t>
            </a:fld>
            <a:endParaRPr b="0" lang="en-GB" sz="1800" spc="-1" strike="noStrike"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ftr"/>
          </p:nvPr>
        </p:nvSpPr>
        <p:spPr>
          <a:xfrm>
            <a:off x="2898720" y="6353280"/>
            <a:ext cx="5787720" cy="428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</a:rPr>
              <a:t>A Model for Heart Sounds Segmentation and Classification using Neural Networks</a:t>
            </a:r>
            <a:endParaRPr b="0" lang="en-GB" sz="1300" spc="-1" strike="noStrike">
              <a:latin typeface="Times New Roman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sldNum"/>
          </p:nvPr>
        </p:nvSpPr>
        <p:spPr>
          <a:xfrm>
            <a:off x="612720" y="6356520"/>
            <a:ext cx="19807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89E3988-A12F-4C0B-8165-0A0FDD6A6416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182" name="PlaceHolder 8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3740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US" sz="26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548640" indent="-27396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b="0" lang="en-US" sz="2300" spc="-1" strike="noStrike">
                <a:solidFill>
                  <a:srgbClr val="464653"/>
                </a:solidFill>
                <a:latin typeface="Gill Sans MT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latin typeface="Gill Sans MT"/>
            </a:endParaRPr>
          </a:p>
          <a:p>
            <a:pPr lvl="2" marL="822960" indent="-22824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4" marL="1371600" indent="-22824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5" descr=""/>
          <p:cNvPicPr/>
          <p:nvPr/>
        </p:nvPicPr>
        <p:blipFill>
          <a:blip r:embed="rId1"/>
          <a:stretch/>
        </p:blipFill>
        <p:spPr>
          <a:xfrm>
            <a:off x="7182000" y="0"/>
            <a:ext cx="1961640" cy="350388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712800" y="3571560"/>
            <a:ext cx="7770960" cy="14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ts val="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A Model for Heart Sounds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ts val="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Segmentation and Classification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ts val="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Bookman Old Style"/>
                <a:ea typeface="DejaVu Sans"/>
              </a:rPr>
              <a:t>using Neural Networks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219320" y="5029200"/>
            <a:ext cx="6399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40"/>
              </a:spcBef>
            </a:pPr>
            <a:r>
              <a:rPr b="0" lang="en-GB" sz="1700" spc="-1" strike="noStrike">
                <a:solidFill>
                  <a:srgbClr val="000000"/>
                </a:solidFill>
                <a:latin typeface="Trebuchet MS"/>
                <a:ea typeface="DejaVu Sans"/>
              </a:rPr>
              <a:t>Student:</a:t>
            </a:r>
            <a:r>
              <a:rPr b="0" lang="en-GB" sz="1700" spc="-1" strike="noStrike">
                <a:solidFill>
                  <a:srgbClr val="8b8b8b"/>
                </a:solidFill>
                <a:latin typeface="Trebuchet MS"/>
                <a:ea typeface="DejaVu Sans"/>
              </a:rPr>
              <a:t> </a:t>
            </a:r>
            <a:r>
              <a:rPr b="0" lang="en-GB" sz="1700" spc="-1" strike="noStrike">
                <a:solidFill>
                  <a:srgbClr val="808080"/>
                </a:solidFill>
                <a:latin typeface="Trebuchet MS"/>
                <a:ea typeface="DejaVu Sans"/>
              </a:rPr>
              <a:t>Oriana-Maria Oniciuc </a:t>
            </a:r>
            <a:endParaRPr b="0" lang="en-GB" sz="1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r>
              <a:rPr b="0" lang="en-GB" sz="1700" spc="-1" strike="noStrike">
                <a:solidFill>
                  <a:srgbClr val="000000"/>
                </a:solidFill>
                <a:latin typeface="Trebuchet MS"/>
                <a:ea typeface="DejaVu Sans"/>
              </a:rPr>
              <a:t>Scientific Coordinator: </a:t>
            </a:r>
            <a:r>
              <a:rPr b="0" lang="en-GB" sz="1700" spc="-1" strike="noStrike">
                <a:solidFill>
                  <a:srgbClr val="808080"/>
                </a:solidFill>
                <a:latin typeface="Trebuchet MS"/>
                <a:ea typeface="DejaVu Sans"/>
              </a:rPr>
              <a:t>Conf. Dr. Liviu Ciortuz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219320" y="191880"/>
            <a:ext cx="49514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Alexandru Ioan Cuza University of Iaşi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Faculty of Computer Science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1032120" y="3202200"/>
            <a:ext cx="18169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808080"/>
                </a:solidFill>
                <a:latin typeface="Trebuchet MS"/>
                <a:ea typeface="DejaVu Sans"/>
              </a:rPr>
              <a:t>DISSERTATION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4094640" y="6321600"/>
            <a:ext cx="1007640" cy="30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808080"/>
                </a:solidFill>
                <a:latin typeface="Trebuchet MS"/>
                <a:ea typeface="DejaVu Sans"/>
              </a:rPr>
              <a:t>July 2018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31" name="TextShape 6"/>
          <p:cNvSpPr txBox="1"/>
          <p:nvPr/>
        </p:nvSpPr>
        <p:spPr>
          <a:xfrm>
            <a:off x="1188000" y="3758760"/>
            <a:ext cx="7056000" cy="102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400" spc="-1" strike="noStrike">
                <a:latin typeface="TeX Gyre Adventor"/>
              </a:rPr>
              <a:t>A Model for Heart Sounds Segmentation and Classification using Neural Networks</a:t>
            </a:r>
            <a:endParaRPr b="1" lang="en-GB" sz="2400" spc="-1" strike="noStrike">
              <a:latin typeface="TeX Gyre Adventor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Classification Models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57200" y="2590920"/>
            <a:ext cx="8228160" cy="35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Multi-Class Convolutional Neural Network </a:t>
            </a:r>
            <a:endParaRPr b="0" lang="en-GB" sz="2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Multi-Task Learning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2016000" y="6353280"/>
            <a:ext cx="66693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 </a:t>
            </a: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Classification models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42AE97C-F647-4B2A-A579-854043E4C12A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560" y="15264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Convolutional Neural Network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457560" y="1656000"/>
            <a:ext cx="8228160" cy="44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3"/>
          <p:cNvSpPr/>
          <p:nvPr/>
        </p:nvSpPr>
        <p:spPr>
          <a:xfrm>
            <a:off x="1872000" y="6353640"/>
            <a:ext cx="681372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 </a:t>
            </a: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Classification models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613080" y="635688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56623C7-0ACF-47D1-94A9-CF7689F169C4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180360" y="1193040"/>
            <a:ext cx="9143640" cy="514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Multi-Class CNN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57200" y="1600200"/>
            <a:ext cx="8228160" cy="46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Input layer: 16000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1: 15991, 12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2: 3198, 12 =&gt; 38376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3: 500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4: 100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5: 20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Output layer: 3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Activation function: ReLU and Softmax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Loss function: Categorical crossentropy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872000" y="6353280"/>
            <a:ext cx="68133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 </a:t>
            </a: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Classification models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A3D0CE9-131B-40BF-A0AE-28D17B2922BF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CNN Murmur heartbeat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1600200"/>
            <a:ext cx="8228160" cy="47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Input layer: 16000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1: 15991, 4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2: 3198, 4 =&gt; 12792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3: 500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4: 100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5: 20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Output layer: 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Activation function: ReLU and Softmax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Loss function: Kullback Leibler divergence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2016000" y="6353280"/>
            <a:ext cx="66693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 </a:t>
            </a: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Classification models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1474847-DAA5-4818-96F2-F72C650334CE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CNN Normal heartbeat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" y="1600200"/>
            <a:ext cx="8228160" cy="472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Input layer: 16000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1: 15991, 4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2: 3198, 4 =&gt; 12792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3: 500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4: 100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Hidden layer 5: 20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Output layer: 2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Activation function: ReLU and Softmax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Loss function: Kullback Leibler divergence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1944000" y="6353280"/>
            <a:ext cx="67413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 </a:t>
            </a: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Classification models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A2FA6038-D12A-41EF-8F22-F19FEAB8D9C8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AdaBoost Extrastole heartbeat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1944000" y="6353280"/>
            <a:ext cx="67413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 </a:t>
            </a: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Classification models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40DC95EA-600F-4E4A-A489-68F841755583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1315080" y="1768680"/>
            <a:ext cx="6603840" cy="355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State of the art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57200" y="121932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2898720" y="6353280"/>
            <a:ext cx="5786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 Neural Networks – Results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74C3E17B-C0AD-4BF3-A595-44DFF10E5260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900000" y="1512360"/>
            <a:ext cx="7270560" cy="43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560" y="15264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Results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57560" y="1219680"/>
            <a:ext cx="822816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Multi-class CNN</a:t>
            </a:r>
            <a:endParaRPr b="0" lang="en-GB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Test accuracy: 65.74%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GB" sz="2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CNN Normal heartbeat</a:t>
            </a:r>
            <a:endParaRPr b="0" lang="en-GB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Test accuracy: 55.65%</a:t>
            </a:r>
            <a:endParaRPr b="0" lang="en-GB" sz="2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CNN Murmur heartbeat</a:t>
            </a:r>
            <a:endParaRPr b="0" lang="en-GB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Test accuracy: 79.81%</a:t>
            </a:r>
            <a:endParaRPr b="0" lang="en-GB" sz="2600" spc="-1" strike="noStrike">
              <a:latin typeface="Arial"/>
            </a:endParaRPr>
          </a:p>
          <a:p>
            <a:pPr marL="274320" indent="-27288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Wingdings 3" charset="2"/>
              <a:buChar char="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AdaBoost Extrastole heartbeat</a:t>
            </a:r>
            <a:endParaRPr b="0" lang="en-GB" sz="26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Test accuracy: 70.03%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2899080" y="6353640"/>
            <a:ext cx="5786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 Neural Networks - Results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613080" y="635688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5AD40E1-EC2C-4A9D-BFAF-C1CC46E8D76B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Technologies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2898720" y="6353280"/>
            <a:ext cx="5786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 Neural Networks - Technologies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E6F9E62-2283-4080-8000-FB5B8EF696BE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pic>
        <p:nvPicPr>
          <p:cNvPr id="303" name="Picture 2" descr=""/>
          <p:cNvPicPr/>
          <p:nvPr/>
        </p:nvPicPr>
        <p:blipFill>
          <a:blip r:embed="rId1"/>
          <a:stretch/>
        </p:blipFill>
        <p:spPr>
          <a:xfrm>
            <a:off x="152280" y="1647720"/>
            <a:ext cx="5722920" cy="1932120"/>
          </a:xfrm>
          <a:prstGeom prst="rect">
            <a:avLst/>
          </a:prstGeom>
          <a:ln>
            <a:noFill/>
          </a:ln>
        </p:spPr>
      </p:pic>
      <p:pic>
        <p:nvPicPr>
          <p:cNvPr id="304" name="Picture 4" descr=""/>
          <p:cNvPicPr/>
          <p:nvPr/>
        </p:nvPicPr>
        <p:blipFill>
          <a:blip r:embed="rId2"/>
          <a:stretch/>
        </p:blipFill>
        <p:spPr>
          <a:xfrm>
            <a:off x="286560" y="3381480"/>
            <a:ext cx="5713560" cy="2427480"/>
          </a:xfrm>
          <a:prstGeom prst="rect">
            <a:avLst/>
          </a:prstGeom>
          <a:ln>
            <a:noFill/>
          </a:ln>
        </p:spPr>
      </p:pic>
      <p:pic>
        <p:nvPicPr>
          <p:cNvPr id="305" name="Picture 6" descr=""/>
          <p:cNvPicPr/>
          <p:nvPr/>
        </p:nvPicPr>
        <p:blipFill>
          <a:blip r:embed="rId3"/>
          <a:stretch/>
        </p:blipFill>
        <p:spPr>
          <a:xfrm>
            <a:off x="6029280" y="1600200"/>
            <a:ext cx="2284560" cy="2284560"/>
          </a:xfrm>
          <a:prstGeom prst="rect">
            <a:avLst/>
          </a:prstGeom>
          <a:ln>
            <a:noFill/>
          </a:ln>
        </p:spPr>
      </p:pic>
      <p:pic>
        <p:nvPicPr>
          <p:cNvPr id="306" name="Picture 8" descr=""/>
          <p:cNvPicPr/>
          <p:nvPr/>
        </p:nvPicPr>
        <p:blipFill>
          <a:blip r:embed="rId4"/>
          <a:stretch/>
        </p:blipFill>
        <p:spPr>
          <a:xfrm>
            <a:off x="6248520" y="4079160"/>
            <a:ext cx="2484720" cy="150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2898720" y="6353280"/>
            <a:ext cx="5786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 Neural Networks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972CAA5C-CFEF-432F-AE47-E6D6E9B5AE54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0" y="685800"/>
            <a:ext cx="91425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808080"/>
                </a:solidFill>
                <a:latin typeface="Trebuchet MS"/>
                <a:ea typeface="DejaVu Sans"/>
              </a:rPr>
              <a:t>Thank you for your attention!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1"/>
          <a:stretch/>
        </p:blipFill>
        <p:spPr>
          <a:xfrm>
            <a:off x="3057840" y="2448000"/>
            <a:ext cx="2917080" cy="291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0"/>
            <a:ext cx="853308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Contents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33520" y="1295280"/>
            <a:ext cx="7770960" cy="48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I. Introduction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II. Methodology and research methods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II.1. Data processing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II.2. Classification models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III. Results and comparisons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III.1. Multi-Class CNN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III.2. Multi-Task Learning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IV. Conclusion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2898720" y="6353280"/>
            <a:ext cx="5786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 Neural Networks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B3E27ED-DAA8-4184-8D0D-402FB8D9C633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1066680" y="183600"/>
            <a:ext cx="7009920" cy="6140880"/>
          </a:xfrm>
          <a:prstGeom prst="rect">
            <a:avLst/>
          </a:prstGeom>
          <a:ln>
            <a:noFill/>
          </a:ln>
        </p:spPr>
      </p:pic>
      <p:sp>
        <p:nvSpPr>
          <p:cNvPr id="237" name="TextShape 1"/>
          <p:cNvSpPr txBox="1"/>
          <p:nvPr/>
        </p:nvSpPr>
        <p:spPr>
          <a:xfrm>
            <a:off x="2898720" y="6353280"/>
            <a:ext cx="5787720" cy="42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</a:rPr>
              <a:t>A Model for Heart Sounds Segmentation and Classification using Neural Networks</a:t>
            </a:r>
            <a:endParaRPr b="0" lang="en-GB" sz="1300" spc="-1" strike="noStrike">
              <a:latin typeface="Times New Roman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6712651-D1A6-4EFC-A4EB-8325DC4D8964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898720" y="6353280"/>
            <a:ext cx="578664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 Neural Networks - Introduction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FAEB9FA2-8470-463A-921B-1597A5FDE802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360000" y="822240"/>
            <a:ext cx="8315640" cy="461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152280"/>
            <a:ext cx="8229240" cy="99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64653"/>
                </a:solidFill>
                <a:latin typeface="Bookman Old Style"/>
              </a:rPr>
              <a:t>Problem description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600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Gill Sans MT"/>
              </a:rPr>
              <a:t>Predict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with a high rate of trust if a person has </a:t>
            </a:r>
            <a:r>
              <a:rPr b="1" lang="en-US" sz="2800" spc="-1" strike="noStrike">
                <a:solidFill>
                  <a:srgbClr val="000000"/>
                </a:solidFill>
                <a:latin typeface="Gill Sans MT"/>
              </a:rPr>
              <a:t>arrhythmia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 or </a:t>
            </a:r>
            <a:r>
              <a:rPr b="1" lang="en-US" sz="2800" spc="-1" strike="noStrike">
                <a:solidFill>
                  <a:srgbClr val="000000"/>
                </a:solidFill>
                <a:latin typeface="Gill Sans MT"/>
              </a:rPr>
              <a:t>murmurs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 through a </a:t>
            </a:r>
            <a:r>
              <a:rPr b="1" lang="en-US" sz="2800" spc="-1" strike="noStrike">
                <a:solidFill>
                  <a:srgbClr val="000000"/>
                </a:solidFill>
                <a:latin typeface="Gill Sans MT"/>
              </a:rPr>
              <a:t>phonocardiogram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57200" y="4221000"/>
            <a:ext cx="8229240" cy="22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Gill Sans MT"/>
              </a:rPr>
              <a:t>The .wav recordings have the following properties:</a:t>
            </a:r>
            <a:endParaRPr b="0" lang="en-GB" sz="2800" spc="-1" strike="noStrike">
              <a:latin typeface="Arial"/>
            </a:endParaRPr>
          </a:p>
          <a:p>
            <a:pPr lvl="3" marL="9144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varying lengths, between 1 second and 30 seconds</a:t>
            </a:r>
            <a:endParaRPr b="0" lang="en-GB" sz="2000" spc="-1" strike="noStrike">
              <a:latin typeface="Arial"/>
            </a:endParaRPr>
          </a:p>
          <a:p>
            <a:pPr lvl="3" marL="9144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44100 Hz and 4000 Hz samplerate</a:t>
            </a:r>
            <a:endParaRPr b="0" lang="en-GB" sz="2000" spc="-1" strike="noStrike">
              <a:latin typeface="Arial"/>
            </a:endParaRPr>
          </a:p>
          <a:p>
            <a:pPr lvl="3" marL="914400" indent="-456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Gill Sans MT"/>
              </a:rPr>
              <a:t>3 classes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457200" y="2971800"/>
            <a:ext cx="5866920" cy="99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</a:rPr>
              <a:t>Data specifications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6" name="TextShape 5"/>
          <p:cNvSpPr txBox="1"/>
          <p:nvPr/>
        </p:nvSpPr>
        <p:spPr>
          <a:xfrm>
            <a:off x="2898720" y="6353280"/>
            <a:ext cx="5787720" cy="42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</a:rPr>
              <a:t>A Model for Heart Sounds Segmentation and Classification using Neural Networks</a:t>
            </a:r>
            <a:endParaRPr b="0" lang="en-GB" sz="1300" spc="-1" strike="noStrike">
              <a:latin typeface="Times New Roman"/>
            </a:endParaRPr>
          </a:p>
        </p:txBody>
      </p:sp>
      <p:sp>
        <p:nvSpPr>
          <p:cNvPr id="247" name="TextShape 6"/>
          <p:cNvSpPr txBox="1"/>
          <p:nvPr/>
        </p:nvSpPr>
        <p:spPr>
          <a:xfrm>
            <a:off x="612720" y="6356520"/>
            <a:ext cx="19807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48174E5-EDFE-4593-9FC5-08B01BC93B4A}" type="slidenum">
              <a:rPr b="0" lang="en-GB" sz="1400" spc="-1" strike="noStrike">
                <a:solidFill>
                  <a:srgbClr val="464653"/>
                </a:solidFill>
                <a:latin typeface="Gill Sans MT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Data processing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57200" y="2057400"/>
            <a:ext cx="8228160" cy="40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Normalization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Peak analysis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Sliding window for data selection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Feature extraction</a:t>
            </a:r>
            <a:endParaRPr b="0" lang="en-GB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GB" sz="26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1872000" y="6353280"/>
            <a:ext cx="68133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Data processing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B5C944EA-8EFE-4B4A-9DA5-2DE44ECA636D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4248000" y="720000"/>
            <a:ext cx="791640" cy="575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"/>
          <p:cNvSpPr/>
          <p:nvPr/>
        </p:nvSpPr>
        <p:spPr>
          <a:xfrm>
            <a:off x="2016000" y="6353280"/>
            <a:ext cx="66693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 </a:t>
            </a: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Data processing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D9DEAF05-DD4B-4448-A05B-4E9FF81B1BAC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4536000" y="36000"/>
            <a:ext cx="4176000" cy="3131640"/>
          </a:xfrm>
          <a:prstGeom prst="rect">
            <a:avLst/>
          </a:prstGeom>
          <a:ln>
            <a:noFill/>
          </a:ln>
        </p:spPr>
      </p:pic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432000" y="72000"/>
            <a:ext cx="3887640" cy="296136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3"/>
          <a:stretch/>
        </p:blipFill>
        <p:spPr>
          <a:xfrm>
            <a:off x="2449440" y="3093840"/>
            <a:ext cx="4278960" cy="309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Feature extraction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457200" y="1656000"/>
            <a:ext cx="8228160" cy="44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514440" indent="-5130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StarSymbol"/>
              <a:buAutoNum type="arabicPeriod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Noto Sans CJK SC Regular"/>
              </a:rPr>
              <a:t>Mean Peak Frequency and </a:t>
            </a: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Amplitude</a:t>
            </a:r>
            <a:endParaRPr b="0" lang="en-GB" sz="26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StarSymbol"/>
              <a:buAutoNum type="arabicPeriod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Noto Sans CJK SC Regular"/>
              </a:rPr>
              <a:t>Peak Frequency and </a:t>
            </a: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Amplitude Standard Deviation</a:t>
            </a:r>
            <a:endParaRPr b="0" lang="en-GB" sz="26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StarSymbol"/>
              <a:buAutoNum type="arabicPeriod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Minimum and Maximum Peak Distance</a:t>
            </a:r>
            <a:endParaRPr b="0" lang="en-GB" sz="26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StarSymbol"/>
              <a:buAutoNum type="arabicPeriod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Minimum and Maximum Peak Amplitude</a:t>
            </a:r>
            <a:endParaRPr b="0" lang="en-GB" sz="26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StarSymbol"/>
              <a:buAutoNum type="arabicPeriod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Mean Amplitude</a:t>
            </a:r>
            <a:endParaRPr b="0" lang="en-GB" sz="26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StarSymbol"/>
              <a:buAutoNum type="arabicPeriod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Standard Deviation Amplitude</a:t>
            </a:r>
            <a:endParaRPr b="0" lang="en-GB" sz="2600" spc="-1" strike="noStrike">
              <a:latin typeface="Arial"/>
            </a:endParaRPr>
          </a:p>
          <a:p>
            <a:pPr marL="514440" indent="-513000">
              <a:lnSpc>
                <a:spcPct val="100000"/>
              </a:lnSpc>
              <a:spcBef>
                <a:spcPts val="601"/>
              </a:spcBef>
              <a:buClr>
                <a:srgbClr val="727ca3"/>
              </a:buClr>
              <a:buSzPct val="76000"/>
              <a:buFont typeface="StarSymbol"/>
              <a:buAutoNum type="arabicPeriod"/>
            </a:pPr>
            <a:r>
              <a:rPr b="0" lang="en-GB" sz="2600" spc="-1" strike="noStrike">
                <a:solidFill>
                  <a:srgbClr val="000000"/>
                </a:solidFill>
                <a:latin typeface="Gill Sans MT"/>
                <a:ea typeface="DejaVu Sans"/>
              </a:rPr>
              <a:t>Number of Peaks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1584000" y="6353280"/>
            <a:ext cx="71013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 </a:t>
            </a: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Data processing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52305CAF-8DAC-4431-A439-09A8FE68886F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GB" sz="3200" spc="-1" strike="noStrike">
                <a:solidFill>
                  <a:srgbClr val="464653"/>
                </a:solidFill>
                <a:latin typeface="Bookman Old Style"/>
                <a:ea typeface="DejaVu Sans"/>
              </a:rPr>
              <a:t>Feature extraction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872000" y="6353280"/>
            <a:ext cx="6813360" cy="42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A Model for Heart Sounds Segmentation and Classification using</a:t>
            </a:r>
            <a:endParaRPr b="0" lang="en-GB" sz="13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 </a:t>
            </a:r>
            <a:r>
              <a:rPr b="0" lang="en-GB" sz="1300" spc="-1" strike="noStrike">
                <a:solidFill>
                  <a:srgbClr val="464653"/>
                </a:solidFill>
                <a:latin typeface="Gill Sans MT"/>
                <a:ea typeface="DejaVu Sans"/>
              </a:rPr>
              <a:t>Neural Networks - Methodology and research methods - Data processing</a:t>
            </a:r>
            <a:endParaRPr b="0" lang="en-GB" sz="13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612720" y="6356520"/>
            <a:ext cx="1979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46CB478-AACD-4C3B-BA93-C409EFE5CF64}" type="slidenum">
              <a:rPr b="0" lang="en-GB" sz="1400" spc="-1" strike="noStrike">
                <a:solidFill>
                  <a:srgbClr val="464653"/>
                </a:solidFill>
                <a:latin typeface="Gill Sans MT"/>
                <a:ea typeface="DejaVu Sans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2160000" y="1296000"/>
            <a:ext cx="4966920" cy="490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373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2018-06-30T13:03:17Z</dcterms:created>
  <dc:creator>Oriana Oniciuc</dc:creator>
  <dc:description/>
  <dc:language>en-GB</dc:language>
  <cp:lastModifiedBy/>
  <dcterms:modified xsi:type="dcterms:W3CDTF">2018-07-01T21:30:21Z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