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682"/>
  </p:normalViewPr>
  <p:slideViewPr>
    <p:cSldViewPr snapToGrid="0">
      <p:cViewPr varScale="1">
        <p:scale>
          <a:sx n="112" d="100"/>
          <a:sy n="112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345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54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6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33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8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9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F0B6-95E3-707C-F1F8-309F84EB6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DOM	</a:t>
            </a:r>
            <a:endParaRPr lang="en-IL" sz="9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D2B5-45E3-E1A1-D562-0E6F5A468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2204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E197-C546-E0C5-37ED-BC97B8B3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Events: 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1117-793C-6FD1-BCD7-C6A7FC40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What are DOM Events?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DOM events are actions or occurrences that happen in the web browser, such as clicking a button, typing in a text field, moving the mouse, or submitting a form.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Events provide a way to make web pages interactive by allowing JavaScript to execute code when users interact with the page.</a:t>
            </a:r>
          </a:p>
        </p:txBody>
      </p:sp>
    </p:spTree>
    <p:extLst>
      <p:ext uri="{BB962C8B-B14F-4D97-AF65-F5344CB8AC3E}">
        <p14:creationId xmlns:p14="http://schemas.microsoft.com/office/powerpoint/2010/main" val="2937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D25D-7E76-ECBF-426A-7031B31F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Events: 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8AA-0174-2C0D-401D-ADE706A6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Why Are DOM Events Useful?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Events are crucial for building dynamic, interactive web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allow you to </a:t>
            </a:r>
            <a:r>
              <a:rPr lang="en-US" b="1" i="1" dirty="0">
                <a:solidFill>
                  <a:schemeClr val="accent5"/>
                </a:solidFill>
              </a:rPr>
              <a:t>respond to user interactions</a:t>
            </a:r>
            <a:r>
              <a:rPr lang="en-US" dirty="0"/>
              <a:t>, enabling functionalities like form validation, dropdown menus, and live content updates.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handling events, you can create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4812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D25D-7E76-ECBF-426A-7031B31F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Events: 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8AA-0174-2C0D-401D-ADE706A6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 DOM Events: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Click</a:t>
            </a:r>
            <a:r>
              <a:rPr lang="en-US" dirty="0"/>
              <a:t>: Triggered when an element is clicked.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Submit</a:t>
            </a:r>
            <a:r>
              <a:rPr lang="en-US" dirty="0"/>
              <a:t>: Triggered when a form is submitted.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Mouseover</a:t>
            </a:r>
            <a:r>
              <a:rPr lang="en-US" dirty="0"/>
              <a:t>: Fired when the mouse pointer enters an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Resize: </a:t>
            </a:r>
            <a:r>
              <a:rPr lang="en-US" dirty="0"/>
              <a:t>Triggered when an element is resized.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3B00AB9-F453-9A29-1002-403AC33D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669442"/>
            <a:ext cx="7772400" cy="21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56E-42D4-C51E-0828-EDC8C5BE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 Events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8306-B6EA-369A-A98B-58147033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Event Listeners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event listener is a procedure in JavaScript that waits for an event to occur on an element.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b="1" dirty="0" err="1"/>
              <a:t>addEventListener</a:t>
            </a:r>
            <a:r>
              <a:rPr lang="en-US" b="1" dirty="0"/>
              <a:t>() </a:t>
            </a:r>
            <a:r>
              <a:rPr lang="en-US" dirty="0"/>
              <a:t>to attach an event listener to an element, specifying the event type (e.g., 'click') and a function (</a:t>
            </a:r>
            <a:r>
              <a:rPr lang="en-US" b="1" dirty="0"/>
              <a:t>callback</a:t>
            </a:r>
            <a:r>
              <a:rPr lang="en-US" dirty="0"/>
              <a:t>) to execute when the event occurs.</a:t>
            </a:r>
          </a:p>
        </p:txBody>
      </p:sp>
    </p:spTree>
    <p:extLst>
      <p:ext uri="{BB962C8B-B14F-4D97-AF65-F5344CB8AC3E}">
        <p14:creationId xmlns:p14="http://schemas.microsoft.com/office/powerpoint/2010/main" val="3367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55B9-CA7E-03D4-064F-C6F6E033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2000" dirty="0"/>
              <a:t>But wait a minute… </a:t>
            </a:r>
          </a:p>
          <a:p>
            <a:pPr marL="0" indent="0">
              <a:buNone/>
            </a:pPr>
            <a:r>
              <a:rPr lang="en-US" sz="2000" b="1" dirty="0"/>
              <a:t>C</a:t>
            </a:r>
            <a:r>
              <a:rPr lang="en-IL" sz="2000" b="1" dirty="0"/>
              <a:t>allback function</a:t>
            </a:r>
            <a:r>
              <a:rPr lang="en-IL" sz="2000" dirty="0"/>
              <a:t>? </a:t>
            </a:r>
            <a:r>
              <a:rPr lang="en-US" sz="2000" dirty="0"/>
              <a:t>Wha</a:t>
            </a:r>
            <a:r>
              <a:rPr lang="en-IL" sz="2000" dirty="0"/>
              <a:t>t are you even talking about?!</a:t>
            </a:r>
          </a:p>
        </p:txBody>
      </p:sp>
    </p:spTree>
    <p:extLst>
      <p:ext uri="{BB962C8B-B14F-4D97-AF65-F5344CB8AC3E}">
        <p14:creationId xmlns:p14="http://schemas.microsoft.com/office/powerpoint/2010/main" val="14877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ABC8-648B-42D0-AC5E-60DC07B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Callbacks: The Core of Event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AC44-BC0E-BDAF-9B59-DD9EFFA1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are Callback Functions?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callback function is a function </a:t>
            </a:r>
            <a:r>
              <a:rPr lang="en-US" b="1" dirty="0"/>
              <a:t>passed as an argument </a:t>
            </a:r>
            <a:r>
              <a:rPr lang="en-US" dirty="0"/>
              <a:t>to another function.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context of DOM events, callbacks define what happens when an event occurs.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add an event listener, you pass a callback function that gets executed whenever the specified event occurs.</a:t>
            </a:r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6D031363-527E-573B-19AE-95E64AED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2878530"/>
            <a:ext cx="3080048" cy="107367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70E19E0-AA69-A6DB-7396-A3E1E4A1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70" y="4160919"/>
            <a:ext cx="3080047" cy="251927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528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3704-4CBD-5AE7-6CB9-3A905EB2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The Core of Event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46D2-294C-EEFB-8B5B-0CACF311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Why Use Callback Functions in Event Handling?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Callbacks allow you to define the exact behavior that should occur when an event happens.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make the code modular and reusable by separating the logic of event handling from the rest of the code.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Simple Explanation: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Think of a callback function as a "to-do" list given to the event listener.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 event happens, the event listener checks the "to-do" list (callback function) and executes it.</a:t>
            </a:r>
          </a:p>
          <a:p>
            <a:pPr>
              <a:lnSpc>
                <a:spcPct val="15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63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7ABF-DDFF-22B5-B686-5385B635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8B9-DE2A-36BB-E093-6E1B6E8A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Adding Event Listeners with </a:t>
            </a:r>
            <a:r>
              <a:rPr lang="en-US" b="1" dirty="0" err="1"/>
              <a:t>addEventListener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addEventListener</a:t>
            </a:r>
            <a:r>
              <a:rPr lang="en-US" dirty="0"/>
              <a:t> attaches an event handler to an element.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It takes two arguments: the event type (e.g., 'click') and a callback function.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event listeners can be added to the same element.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Removing Event Listeners with </a:t>
            </a:r>
            <a:r>
              <a:rPr lang="en-US" b="1" dirty="0" err="1"/>
              <a:t>removeEventListener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removeEventListener</a:t>
            </a:r>
            <a:r>
              <a:rPr lang="en-US" dirty="0"/>
              <a:t> removes an event listener, stopping the callback from executing when the event occurs.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must pass the same function reference used in </a:t>
            </a:r>
            <a:r>
              <a:rPr lang="en-US" dirty="0" err="1"/>
              <a:t>addEventListener</a:t>
            </a:r>
            <a:r>
              <a:rPr lang="en-US" dirty="0"/>
              <a:t> to remove it.</a:t>
            </a:r>
          </a:p>
          <a:p>
            <a:pPr>
              <a:lnSpc>
                <a:spcPct val="16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3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97ABF-DDFF-22B5-B686-5385B63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Adding and Removing Event Listeners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81FE99-B4DA-8DAB-1151-6696D670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227334"/>
            <a:ext cx="6470907" cy="440021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74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7ABF-DDFF-22B5-B686-5385B635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8B9-DE2A-36BB-E093-6E1B6E8A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2603499"/>
            <a:ext cx="11556999" cy="39666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Explanation: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 err="1"/>
              <a:t>clickCount</a:t>
            </a:r>
            <a:r>
              <a:rPr lang="en-US" dirty="0"/>
              <a:t> is a global variable initialized to 0.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 err="1"/>
              <a:t>handleIncrement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Increments the </a:t>
            </a:r>
            <a:r>
              <a:rPr lang="en-US" dirty="0" err="1"/>
              <a:t>clickCount</a:t>
            </a:r>
            <a:r>
              <a:rPr lang="en-US" dirty="0"/>
              <a:t> variable each time it's called.</a:t>
            </a:r>
          </a:p>
          <a:p>
            <a:pPr marL="742950" lvl="1" indent="-28575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Logs the click count to the console.</a:t>
            </a:r>
          </a:p>
          <a:p>
            <a:pPr marL="742950" lvl="1" indent="-28575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clickCount</a:t>
            </a:r>
            <a:r>
              <a:rPr lang="en-US" dirty="0"/>
              <a:t> reaches 3, it removes itself as an event listener from the button element and logs that the event listener has been removed.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 err="1"/>
              <a:t>addEventListener</a:t>
            </a:r>
            <a:r>
              <a:rPr lang="en-US" dirty="0"/>
              <a:t> attaches the </a:t>
            </a:r>
            <a:r>
              <a:rPr lang="en-US" dirty="0" err="1"/>
              <a:t>handleIncrement</a:t>
            </a:r>
            <a:r>
              <a:rPr lang="en-US" dirty="0"/>
              <a:t> function to the button's click event.</a:t>
            </a:r>
          </a:p>
          <a:p>
            <a:pPr>
              <a:lnSpc>
                <a:spcPct val="160000"/>
              </a:lnSpc>
            </a:pPr>
            <a:r>
              <a:rPr lang="en-US" dirty="0"/>
              <a:t>After the third click, the event listener is removed, and clicking the button will no longer trigger the </a:t>
            </a:r>
            <a:r>
              <a:rPr lang="en-US" dirty="0" err="1"/>
              <a:t>handleIncrement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6690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4103-7FDE-FC40-F818-FBC18233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DOM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CF2D-40C5-725A-6F12-C04EBA9E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14936" cy="3416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the DOM?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DOM (Document Object Model) is a programming interface for HTML and XML documents.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represents the document as a tree of objects, where each node is a part of the document (elements, attributes, text).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the DOM, you can access and modify the document’s structure, style, and content using JavaScript.</a:t>
            </a:r>
          </a:p>
          <a:p>
            <a:pPr>
              <a:lnSpc>
                <a:spcPct val="150000"/>
              </a:lnSpc>
            </a:pP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B79DC-3C62-B0CA-205A-2AE4D561DC3C}"/>
              </a:ext>
            </a:extLst>
          </p:cNvPr>
          <p:cNvSpPr txBox="1"/>
          <p:nvPr/>
        </p:nvSpPr>
        <p:spPr>
          <a:xfrm>
            <a:off x="6169890" y="4319082"/>
            <a:ext cx="5838513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	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"heading"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Hello World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		// Accessing an element in the DOM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	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pageHeading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"heading"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Changes the text content of the &lt;h1&gt; element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		pageHeading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textContent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DOM!"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	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FA499-AB95-0D11-4FD0-CE66233984A9}"/>
              </a:ext>
            </a:extLst>
          </p:cNvPr>
          <p:cNvSpPr txBox="1"/>
          <p:nvPr/>
        </p:nvSpPr>
        <p:spPr>
          <a:xfrm>
            <a:off x="6169891" y="3003600"/>
            <a:ext cx="5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Changing the HTML content via Javascript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023E2FF-6CE4-C8B2-9254-8E291925CCA1}"/>
              </a:ext>
            </a:extLst>
          </p:cNvPr>
          <p:cNvSpPr/>
          <p:nvPr/>
        </p:nvSpPr>
        <p:spPr>
          <a:xfrm>
            <a:off x="9079344" y="3428999"/>
            <a:ext cx="277091" cy="7550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6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1" animBg="1"/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ABC8-648B-42D0-AC5E-60DC07B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 Events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AC44-BC0E-BDAF-9B59-DD9EFFA1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704912" cy="3416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Event Object</a:t>
            </a:r>
            <a:endParaRPr lang="en-US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an event occurs, an event object is automatically passed to the event handler (callback function).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object contains information about the event, such as its type and the element that triggered it.</a:t>
            </a:r>
          </a:p>
          <a:p>
            <a:pPr>
              <a:lnSpc>
                <a:spcPct val="170000"/>
              </a:lnSpc>
            </a:pPr>
            <a:endParaRPr lang="en-IL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ADAD082-A1DB-18EF-7D37-A3959D2C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00" y="2603500"/>
            <a:ext cx="654172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2B8C-83A3-A1C6-B7A7-F430B23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Propagation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950E-648B-CCBF-F1F4-B06D2877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Understanding Event Propagation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 propagation refers to the order in which events are received in the DOM.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phases: </a:t>
            </a:r>
            <a:r>
              <a:rPr lang="en-US" b="1" dirty="0"/>
              <a:t>Event Capturing</a:t>
            </a:r>
            <a:r>
              <a:rPr lang="en-US" dirty="0"/>
              <a:t> (from the root to the target) and </a:t>
            </a:r>
            <a:r>
              <a:rPr lang="en-US" b="1" dirty="0"/>
              <a:t>Event Bubbling</a:t>
            </a:r>
            <a:r>
              <a:rPr lang="en-US" dirty="0"/>
              <a:t> (from the target to the root).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default, most events propagate in the bubbling phase, but this behavior can be controlled.</a:t>
            </a:r>
          </a:p>
          <a:p>
            <a:pPr>
              <a:lnSpc>
                <a:spcPct val="15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7793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2B8C-83A3-A1C6-B7A7-F430B23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Propagation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950E-648B-CCBF-F1F4-B06D2877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755712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Stopping Event Propagation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event.stopPropagation</a:t>
            </a:r>
            <a:r>
              <a:rPr lang="en-US" dirty="0"/>
              <a:t>() within a callback to stop the event from bubbling or capturing further.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2C87309-CAC3-F519-0852-F746A09C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64" y="2790525"/>
            <a:ext cx="6414365" cy="38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0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D1D-016F-5710-93DA-68394E4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Event: </a:t>
            </a:r>
            <a:r>
              <a:rPr lang="en-US" dirty="0"/>
              <a:t>Conclusion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934E-B452-1304-A39C-620631A9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DOM events are essential for creating interactive web pages.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how events work and how to use callback functions enables you to build more dynamic and user-friendly web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using event listeners and handling event propagation correctly, you can create complex interactive behavior on the web.</a:t>
            </a:r>
          </a:p>
        </p:txBody>
      </p:sp>
    </p:spTree>
    <p:extLst>
      <p:ext uri="{BB962C8B-B14F-4D97-AF65-F5344CB8AC3E}">
        <p14:creationId xmlns:p14="http://schemas.microsoft.com/office/powerpoint/2010/main" val="18346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FB82-6483-8FA6-EE53-712766E8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DOM?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8455-92D2-6C9A-6635-A9D669E2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Why is the DOM Important?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DOM serves as the bridge between HTML/CSS and JavaScript, enabling the creation of dynamic and interactive web pages.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developers to modify content, structure, and styles on the fly.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Essential for creating modern web applications where user interactions, animations, and updates happen without reloading the page.</a:t>
            </a:r>
          </a:p>
        </p:txBody>
      </p:sp>
    </p:spTree>
    <p:extLst>
      <p:ext uri="{BB962C8B-B14F-4D97-AF65-F5344CB8AC3E}">
        <p14:creationId xmlns:p14="http://schemas.microsoft.com/office/powerpoint/2010/main" val="6815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A615-08A5-1CA1-C5D4-777B1E5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DOM Structure Overview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32C-7846-BF4B-9F48-F1CEF6D5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DOM Tree Structure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DOM represents the document as a hierarchical tree structure.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root node is the document, with other nodes like elements (&lt;div&gt;, &lt;p&gt;), attributes, and text.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Relationships: Each node can have parents, children, and siblings, forming a tree-like structure.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the DOM as a tree helps understand how to navigate and manipulate different parts of the document.</a:t>
            </a:r>
          </a:p>
        </p:txBody>
      </p:sp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id="{4693C333-90EE-A9D8-09F1-7B1F71F5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6" y="2603499"/>
            <a:ext cx="4233333" cy="38840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7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5702-F695-C878-D575-3DD5878A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the DOM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7D29-A395-70BA-5473-8260617B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Core DOM Concepts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Nodes:</a:t>
            </a:r>
            <a:r>
              <a:rPr lang="en-US" dirty="0"/>
              <a:t> Basic building blocks of the DOM (Element nodes, Text nodes, Attribute nodes).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Elements:</a:t>
            </a:r>
            <a:r>
              <a:rPr lang="en-US" dirty="0"/>
              <a:t> HTML tags like &lt;div&gt;, &lt;span&gt;, &lt;p&gt; are element nodes.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Attributes:</a:t>
            </a:r>
            <a:r>
              <a:rPr lang="en-US" dirty="0"/>
              <a:t> Provide additional information about elements, like id, class,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Events:</a:t>
            </a:r>
            <a:r>
              <a:rPr lang="en-US" dirty="0"/>
              <a:t> Actions that occur when a user interacts with the webpage, like clicks or keypresses.</a:t>
            </a:r>
          </a:p>
          <a:p>
            <a:pPr>
              <a:lnSpc>
                <a:spcPct val="15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55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A5D-5348-BB80-FD73-26B432E2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9867-E77C-94E4-8CA9-EE9404F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8"/>
            <a:ext cx="10030282" cy="3594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Accessing the DOM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Several methods allow you to select elements in the DOM: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getElementById</a:t>
            </a:r>
            <a:r>
              <a:rPr lang="en-US" dirty="0"/>
              <a:t>() - Selects an element by its unique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getElementsByClassName</a:t>
            </a:r>
            <a:r>
              <a:rPr lang="en-US" dirty="0"/>
              <a:t>() - Selects elements by their class name.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querySelector</a:t>
            </a:r>
            <a:r>
              <a:rPr lang="en-US" dirty="0"/>
              <a:t>() - Selects the first element that matches a CSS selector.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querySelectorAll</a:t>
            </a:r>
            <a:r>
              <a:rPr lang="en-US" dirty="0"/>
              <a:t>() - Selects all elements that match a CSS selector.</a:t>
            </a:r>
          </a:p>
        </p:txBody>
      </p:sp>
    </p:spTree>
    <p:extLst>
      <p:ext uri="{BB962C8B-B14F-4D97-AF65-F5344CB8AC3E}">
        <p14:creationId xmlns:p14="http://schemas.microsoft.com/office/powerpoint/2010/main" val="1726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1A5D-5348-BB80-FD73-26B432E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Accessing the DOM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AB6C8CD-F77D-6184-F7B7-E461300F9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3" y="1328576"/>
            <a:ext cx="8825659" cy="324343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77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54A-5D54-61CC-DE1A-A66FF46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the DOM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9858-5442-E3F6-45F4-4B039343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97" y="2602345"/>
            <a:ext cx="6509285" cy="3976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Manipulating the 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Modify content: </a:t>
            </a:r>
            <a:r>
              <a:rPr lang="en-US" dirty="0" err="1"/>
              <a:t>textContent</a:t>
            </a:r>
            <a:r>
              <a:rPr lang="en-US" dirty="0"/>
              <a:t>, </a:t>
            </a:r>
            <a:r>
              <a:rPr lang="en-US" dirty="0" err="1"/>
              <a:t>innerHTML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Change attributes: </a:t>
            </a:r>
            <a:r>
              <a:rPr lang="en-US" dirty="0" err="1"/>
              <a:t>setAttribute</a:t>
            </a:r>
            <a:r>
              <a:rPr lang="en-US" dirty="0"/>
              <a:t>(), </a:t>
            </a:r>
            <a:r>
              <a:rPr lang="en-US" dirty="0" err="1"/>
              <a:t>classList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or remove elements: </a:t>
            </a:r>
            <a:r>
              <a:rPr lang="en-US" dirty="0" err="1"/>
              <a:t>createElement</a:t>
            </a:r>
            <a:r>
              <a:rPr lang="en-US" dirty="0"/>
              <a:t>(), </a:t>
            </a:r>
            <a:r>
              <a:rPr lang="en-US" dirty="0" err="1"/>
              <a:t>appendChild</a:t>
            </a:r>
            <a:r>
              <a:rPr lang="en-US" dirty="0"/>
              <a:t>(), </a:t>
            </a:r>
            <a:r>
              <a:rPr lang="en-US" dirty="0" err="1"/>
              <a:t>removeChild</a:t>
            </a:r>
            <a:r>
              <a:rPr lang="en-US" dirty="0"/>
              <a:t>().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DOM manipulation is the core of dynamic and interactive web pages.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188C53A-B587-218B-5923-E77E6ECD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35" y="2521527"/>
            <a:ext cx="4418201" cy="41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F0B6-95E3-707C-F1F8-309F84EB6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DOM Events</a:t>
            </a:r>
            <a:r>
              <a:rPr lang="en-US" sz="9600" dirty="0"/>
              <a:t>	</a:t>
            </a:r>
            <a:endParaRPr lang="en-IL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D2B5-45E3-E1A1-D562-0E6F5A468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 deep dive into dom events</a:t>
            </a:r>
          </a:p>
        </p:txBody>
      </p:sp>
    </p:spTree>
    <p:extLst>
      <p:ext uri="{BB962C8B-B14F-4D97-AF65-F5344CB8AC3E}">
        <p14:creationId xmlns:p14="http://schemas.microsoft.com/office/powerpoint/2010/main" val="103608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247</TotalTime>
  <Words>1289</Words>
  <Application>Microsoft Macintosh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Menlo</vt:lpstr>
      <vt:lpstr>Wingdings 3</vt:lpstr>
      <vt:lpstr>Ion Boardroom</vt:lpstr>
      <vt:lpstr>DOM </vt:lpstr>
      <vt:lpstr>Introduction to the DOM</vt:lpstr>
      <vt:lpstr>Why Learn the DOM?</vt:lpstr>
      <vt:lpstr>DOM Structure Overview</vt:lpstr>
      <vt:lpstr>Core Concepts of the DOM</vt:lpstr>
      <vt:lpstr>Accessing the DOM</vt:lpstr>
      <vt:lpstr>Accessing the DOM</vt:lpstr>
      <vt:lpstr>Manipulating the DOM</vt:lpstr>
      <vt:lpstr>DOM Events </vt:lpstr>
      <vt:lpstr>DOM Events: Introduction</vt:lpstr>
      <vt:lpstr>DOM Events: Introduction</vt:lpstr>
      <vt:lpstr>DOM Events: Introduction</vt:lpstr>
      <vt:lpstr>How DOM Events Work</vt:lpstr>
      <vt:lpstr>PowerPoint Presentation</vt:lpstr>
      <vt:lpstr>Callbacks: The Core of Event Handling</vt:lpstr>
      <vt:lpstr>Callbacks The Core of Event Handling</vt:lpstr>
      <vt:lpstr>Adding and Removing Event Listeners</vt:lpstr>
      <vt:lpstr>Adding and Removing Event Listeners</vt:lpstr>
      <vt:lpstr>Adding and Removing Event Listeners</vt:lpstr>
      <vt:lpstr>How DOM Events Work</vt:lpstr>
      <vt:lpstr>Event Propagation</vt:lpstr>
      <vt:lpstr>Event Propagation</vt:lpstr>
      <vt:lpstr>Event: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 Alali</dc:creator>
  <cp:lastModifiedBy>Hen Alali</cp:lastModifiedBy>
  <cp:revision>12</cp:revision>
  <dcterms:created xsi:type="dcterms:W3CDTF">2024-09-16T05:35:32Z</dcterms:created>
  <dcterms:modified xsi:type="dcterms:W3CDTF">2024-09-16T13:33:14Z</dcterms:modified>
</cp:coreProperties>
</file>