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76" r:id="rId3"/>
    <p:sldId id="277" r:id="rId4"/>
    <p:sldId id="279" r:id="rId5"/>
    <p:sldId id="278" r:id="rId6"/>
    <p:sldId id="280" r:id="rId7"/>
    <p:sldId id="283" r:id="rId8"/>
    <p:sldId id="284" r:id="rId9"/>
    <p:sldId id="285" r:id="rId10"/>
    <p:sldId id="286" r:id="rId11"/>
    <p:sldId id="272" r:id="rId12"/>
    <p:sldId id="271" r:id="rId13"/>
    <p:sldId id="273" r:id="rId14"/>
    <p:sldId id="27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סגנון ביניים 1 - הדגשה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סגנון ביניים 1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B9631B5-78F2-41C9-869B-9F39066F8104}" styleName="סגנון ביניים 3 - הדגשה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93D81CF-94F2-401A-BA57-92F5A7B2D0C5}" styleName="סגנון ביניים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סגנון כהה 1 - הדגש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סגנון כהה 1 - הדגשה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סגנון כהה 1 - הדגשה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787870-D95A-4952-A0D0-C2C1C307BFF7}" type="doc">
      <dgm:prSet loTypeId="urn:microsoft.com/office/officeart/2005/8/layout/chevron1" loCatId="process" qsTypeId="urn:microsoft.com/office/officeart/2005/8/quickstyle/simple5" qsCatId="simple" csTypeId="urn:microsoft.com/office/officeart/2005/8/colors/accent2_3" csCatId="accent2" phldr="1"/>
      <dgm:spPr/>
    </dgm:pt>
    <dgm:pt modelId="{A002A797-5774-484E-8767-B1A7B41FDF03}">
      <dgm:prSet phldrT="[טקסט]" custT="1"/>
      <dgm:spPr/>
      <dgm:t>
        <a:bodyPr/>
        <a:lstStyle/>
        <a:p>
          <a:pPr rtl="1"/>
          <a:r>
            <a:rPr lang="en-US" sz="1600" dirty="0"/>
            <a:t>Project Definition</a:t>
          </a:r>
          <a:endParaRPr lang="he-IL" sz="1600" dirty="0"/>
        </a:p>
      </dgm:t>
    </dgm:pt>
    <dgm:pt modelId="{BEDE32D0-552B-478D-A1BD-94132D1D870D}" type="parTrans" cxnId="{7EB7E405-B98B-4919-A644-137401730E50}">
      <dgm:prSet/>
      <dgm:spPr/>
      <dgm:t>
        <a:bodyPr/>
        <a:lstStyle/>
        <a:p>
          <a:pPr rtl="1"/>
          <a:endParaRPr lang="he-IL"/>
        </a:p>
      </dgm:t>
    </dgm:pt>
    <dgm:pt modelId="{36BD053D-5900-4EA4-8745-11013452F255}" type="sibTrans" cxnId="{7EB7E405-B98B-4919-A644-137401730E50}">
      <dgm:prSet/>
      <dgm:spPr/>
      <dgm:t>
        <a:bodyPr/>
        <a:lstStyle/>
        <a:p>
          <a:pPr rtl="1"/>
          <a:endParaRPr lang="he-IL"/>
        </a:p>
      </dgm:t>
    </dgm:pt>
    <dgm:pt modelId="{DCB0E1EB-0BEC-453A-A097-48A028B5287A}" type="pres">
      <dgm:prSet presAssocID="{3B787870-D95A-4952-A0D0-C2C1C307BFF7}" presName="Name0" presStyleCnt="0">
        <dgm:presLayoutVars>
          <dgm:dir/>
          <dgm:animLvl val="lvl"/>
          <dgm:resizeHandles val="exact"/>
        </dgm:presLayoutVars>
      </dgm:prSet>
      <dgm:spPr/>
    </dgm:pt>
    <dgm:pt modelId="{5EBDF00F-5416-4DC3-9D4C-003C3433134B}" type="pres">
      <dgm:prSet presAssocID="{A002A797-5774-484E-8767-B1A7B41FDF03}" presName="parTxOnly" presStyleLbl="node1" presStyleIdx="0" presStyleCnt="1" custScaleY="78231" custLinFactNeighborX="49" custLinFactNeighborY="-1484">
        <dgm:presLayoutVars>
          <dgm:chMax val="0"/>
          <dgm:chPref val="0"/>
          <dgm:bulletEnabled val="1"/>
        </dgm:presLayoutVars>
      </dgm:prSet>
      <dgm:spPr/>
    </dgm:pt>
  </dgm:ptLst>
  <dgm:cxnLst>
    <dgm:cxn modelId="{7EB7E405-B98B-4919-A644-137401730E50}" srcId="{3B787870-D95A-4952-A0D0-C2C1C307BFF7}" destId="{A002A797-5774-484E-8767-B1A7B41FDF03}" srcOrd="0" destOrd="0" parTransId="{BEDE32D0-552B-478D-A1BD-94132D1D870D}" sibTransId="{36BD053D-5900-4EA4-8745-11013452F255}"/>
    <dgm:cxn modelId="{06CB541C-6969-42FA-9A18-E44D638975AC}" type="presOf" srcId="{3B787870-D95A-4952-A0D0-C2C1C307BFF7}" destId="{DCB0E1EB-0BEC-453A-A097-48A028B5287A}" srcOrd="0" destOrd="0" presId="urn:microsoft.com/office/officeart/2005/8/layout/chevron1"/>
    <dgm:cxn modelId="{6CE37050-EEF1-4131-AB3D-AF10201D12F4}" type="presOf" srcId="{A002A797-5774-484E-8767-B1A7B41FDF03}" destId="{5EBDF00F-5416-4DC3-9D4C-003C3433134B}" srcOrd="0" destOrd="0" presId="urn:microsoft.com/office/officeart/2005/8/layout/chevron1"/>
    <dgm:cxn modelId="{0AE4D75E-29C6-47AF-AD66-88F119C91967}" type="presParOf" srcId="{DCB0E1EB-0BEC-453A-A097-48A028B5287A}" destId="{5EBDF00F-5416-4DC3-9D4C-003C3433134B}"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787870-D95A-4952-A0D0-C2C1C307BFF7}" type="doc">
      <dgm:prSet loTypeId="urn:microsoft.com/office/officeart/2005/8/layout/chevron1" loCatId="process" qsTypeId="urn:microsoft.com/office/officeart/2005/8/quickstyle/simple5" qsCatId="simple" csTypeId="urn:microsoft.com/office/officeart/2005/8/colors/accent2_3" csCatId="accent2" phldr="1"/>
      <dgm:spPr/>
    </dgm:pt>
    <dgm:pt modelId="{32C033D8-E432-4B76-8BEE-8F20FDC6D44F}">
      <dgm:prSet phldrT="[טקסט]" custT="1"/>
      <dgm:spPr/>
      <dgm:t>
        <a:bodyPr/>
        <a:lstStyle/>
        <a:p>
          <a:pPr rtl="1"/>
          <a:r>
            <a:rPr lang="en-US" sz="1600" dirty="0"/>
            <a:t>Project documentation</a:t>
          </a:r>
          <a:endParaRPr lang="he-IL" sz="1600" dirty="0"/>
        </a:p>
      </dgm:t>
    </dgm:pt>
    <dgm:pt modelId="{2A7BC295-4E3C-4A89-8792-F3867F7C6D0B}" type="parTrans" cxnId="{96C71DDE-8549-4BAB-A1B8-1C6B66294E22}">
      <dgm:prSet/>
      <dgm:spPr/>
      <dgm:t>
        <a:bodyPr/>
        <a:lstStyle/>
        <a:p>
          <a:pPr rtl="1"/>
          <a:endParaRPr lang="he-IL" sz="1600"/>
        </a:p>
      </dgm:t>
    </dgm:pt>
    <dgm:pt modelId="{ABA009BC-A71A-4B9B-9F07-4F68B245156B}" type="sibTrans" cxnId="{96C71DDE-8549-4BAB-A1B8-1C6B66294E22}">
      <dgm:prSet/>
      <dgm:spPr/>
      <dgm:t>
        <a:bodyPr/>
        <a:lstStyle/>
        <a:p>
          <a:pPr rtl="1"/>
          <a:endParaRPr lang="he-IL" sz="1600"/>
        </a:p>
      </dgm:t>
    </dgm:pt>
    <dgm:pt modelId="{DCB0E1EB-0BEC-453A-A097-48A028B5287A}" type="pres">
      <dgm:prSet presAssocID="{3B787870-D95A-4952-A0D0-C2C1C307BFF7}" presName="Name0" presStyleCnt="0">
        <dgm:presLayoutVars>
          <dgm:dir/>
          <dgm:animLvl val="lvl"/>
          <dgm:resizeHandles val="exact"/>
        </dgm:presLayoutVars>
      </dgm:prSet>
      <dgm:spPr/>
    </dgm:pt>
    <dgm:pt modelId="{12DCA28F-5800-404E-8E63-BDF01CA06488}" type="pres">
      <dgm:prSet presAssocID="{32C033D8-E432-4B76-8BEE-8F20FDC6D44F}" presName="parTxOnly" presStyleLbl="node1" presStyleIdx="0" presStyleCnt="1" custLinFactNeighborY="2205">
        <dgm:presLayoutVars>
          <dgm:chMax val="0"/>
          <dgm:chPref val="0"/>
          <dgm:bulletEnabled val="1"/>
        </dgm:presLayoutVars>
      </dgm:prSet>
      <dgm:spPr/>
    </dgm:pt>
  </dgm:ptLst>
  <dgm:cxnLst>
    <dgm:cxn modelId="{06CB541C-6969-42FA-9A18-E44D638975AC}" type="presOf" srcId="{3B787870-D95A-4952-A0D0-C2C1C307BFF7}" destId="{DCB0E1EB-0BEC-453A-A097-48A028B5287A}" srcOrd="0" destOrd="0" presId="urn:microsoft.com/office/officeart/2005/8/layout/chevron1"/>
    <dgm:cxn modelId="{0A00D237-AB13-43CC-9B25-2D1D087CCDAD}" type="presOf" srcId="{32C033D8-E432-4B76-8BEE-8F20FDC6D44F}" destId="{12DCA28F-5800-404E-8E63-BDF01CA06488}" srcOrd="0" destOrd="0" presId="urn:microsoft.com/office/officeart/2005/8/layout/chevron1"/>
    <dgm:cxn modelId="{96C71DDE-8549-4BAB-A1B8-1C6B66294E22}" srcId="{3B787870-D95A-4952-A0D0-C2C1C307BFF7}" destId="{32C033D8-E432-4B76-8BEE-8F20FDC6D44F}" srcOrd="0" destOrd="0" parTransId="{2A7BC295-4E3C-4A89-8792-F3867F7C6D0B}" sibTransId="{ABA009BC-A71A-4B9B-9F07-4F68B245156B}"/>
    <dgm:cxn modelId="{9BF0D340-3F55-4E0B-99F5-9D4DB9B0302D}" type="presParOf" srcId="{DCB0E1EB-0BEC-453A-A097-48A028B5287A}" destId="{12DCA28F-5800-404E-8E63-BDF01CA06488}" srcOrd="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787870-D95A-4952-A0D0-C2C1C307BFF7}" type="doc">
      <dgm:prSet loTypeId="urn:microsoft.com/office/officeart/2005/8/layout/chevron1" loCatId="process" qsTypeId="urn:microsoft.com/office/officeart/2005/8/quickstyle/simple5" qsCatId="simple" csTypeId="urn:microsoft.com/office/officeart/2005/8/colors/accent2_3" csCatId="accent2" phldr="1"/>
      <dgm:spPr/>
    </dgm:pt>
    <dgm:pt modelId="{36D4EE08-4602-48D1-9C60-EC7AD4B69798}">
      <dgm:prSet phldrT="[טקסט]" custT="1"/>
      <dgm:spPr/>
      <dgm:t>
        <a:bodyPr/>
        <a:lstStyle/>
        <a:p>
          <a:pPr rtl="1"/>
          <a:r>
            <a:rPr lang="en-US" sz="1600" dirty="0"/>
            <a:t>Dashboards &amp; Reporting Development </a:t>
          </a:r>
          <a:endParaRPr lang="he-IL" sz="1600" dirty="0"/>
        </a:p>
      </dgm:t>
    </dgm:pt>
    <dgm:pt modelId="{30949221-83DE-4E92-AADA-91535F492198}" type="parTrans" cxnId="{11642BA8-C5B9-436C-AF06-4662B5597E0A}">
      <dgm:prSet/>
      <dgm:spPr/>
      <dgm:t>
        <a:bodyPr/>
        <a:lstStyle/>
        <a:p>
          <a:pPr rtl="1"/>
          <a:endParaRPr lang="he-IL"/>
        </a:p>
      </dgm:t>
    </dgm:pt>
    <dgm:pt modelId="{C7B64A9D-D6BF-4FEE-AB83-467F1B05F1E0}" type="sibTrans" cxnId="{11642BA8-C5B9-436C-AF06-4662B5597E0A}">
      <dgm:prSet/>
      <dgm:spPr/>
      <dgm:t>
        <a:bodyPr/>
        <a:lstStyle/>
        <a:p>
          <a:pPr rtl="1"/>
          <a:endParaRPr lang="he-IL"/>
        </a:p>
      </dgm:t>
    </dgm:pt>
    <dgm:pt modelId="{DCB0E1EB-0BEC-453A-A097-48A028B5287A}" type="pres">
      <dgm:prSet presAssocID="{3B787870-D95A-4952-A0D0-C2C1C307BFF7}" presName="Name0" presStyleCnt="0">
        <dgm:presLayoutVars>
          <dgm:dir/>
          <dgm:animLvl val="lvl"/>
          <dgm:resizeHandles val="exact"/>
        </dgm:presLayoutVars>
      </dgm:prSet>
      <dgm:spPr/>
    </dgm:pt>
    <dgm:pt modelId="{1A3ABDE3-8E57-466D-A967-0BABF20DD993}" type="pres">
      <dgm:prSet presAssocID="{36D4EE08-4602-48D1-9C60-EC7AD4B69798}" presName="parTxOnly" presStyleLbl="node1" presStyleIdx="0" presStyleCnt="1" custScaleX="183727">
        <dgm:presLayoutVars>
          <dgm:chMax val="0"/>
          <dgm:chPref val="0"/>
          <dgm:bulletEnabled val="1"/>
        </dgm:presLayoutVars>
      </dgm:prSet>
      <dgm:spPr/>
    </dgm:pt>
  </dgm:ptLst>
  <dgm:cxnLst>
    <dgm:cxn modelId="{06CB541C-6969-42FA-9A18-E44D638975AC}" type="presOf" srcId="{3B787870-D95A-4952-A0D0-C2C1C307BFF7}" destId="{DCB0E1EB-0BEC-453A-A097-48A028B5287A}" srcOrd="0" destOrd="0" presId="urn:microsoft.com/office/officeart/2005/8/layout/chevron1"/>
    <dgm:cxn modelId="{F1F0D357-D55D-4471-871E-3DAC236BD859}" type="presOf" srcId="{36D4EE08-4602-48D1-9C60-EC7AD4B69798}" destId="{1A3ABDE3-8E57-466D-A967-0BABF20DD993}" srcOrd="0" destOrd="0" presId="urn:microsoft.com/office/officeart/2005/8/layout/chevron1"/>
    <dgm:cxn modelId="{11642BA8-C5B9-436C-AF06-4662B5597E0A}" srcId="{3B787870-D95A-4952-A0D0-C2C1C307BFF7}" destId="{36D4EE08-4602-48D1-9C60-EC7AD4B69798}" srcOrd="0" destOrd="0" parTransId="{30949221-83DE-4E92-AADA-91535F492198}" sibTransId="{C7B64A9D-D6BF-4FEE-AB83-467F1B05F1E0}"/>
    <dgm:cxn modelId="{B059DA0E-A581-40EC-ACFC-97F520FFF48B}" type="presParOf" srcId="{DCB0E1EB-0BEC-453A-A097-48A028B5287A}" destId="{1A3ABDE3-8E57-466D-A967-0BABF20DD993}" srcOrd="0"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787870-D95A-4952-A0D0-C2C1C307BFF7}" type="doc">
      <dgm:prSet loTypeId="urn:microsoft.com/office/officeart/2005/8/layout/chevron1" loCatId="process" qsTypeId="urn:microsoft.com/office/officeart/2005/8/quickstyle/simple5" qsCatId="simple" csTypeId="urn:microsoft.com/office/officeart/2005/8/colors/accent2_3" csCatId="accent2" phldr="1"/>
      <dgm:spPr/>
    </dgm:pt>
    <dgm:pt modelId="{0A0508A5-D53C-4852-9D53-89C94A37D7A9}">
      <dgm:prSet phldrT="[טקסט]" custT="1"/>
      <dgm:spPr/>
      <dgm:t>
        <a:bodyPr/>
        <a:lstStyle/>
        <a:p>
          <a:pPr rtl="1"/>
          <a:r>
            <a:rPr lang="en-US" sz="1800" dirty="0"/>
            <a:t>Evaluation and Testing</a:t>
          </a:r>
          <a:endParaRPr lang="he-IL" sz="1800" dirty="0"/>
        </a:p>
      </dgm:t>
    </dgm:pt>
    <dgm:pt modelId="{7CF54ECE-CAA3-4A14-B634-A1E7C8C1F76B}" type="parTrans" cxnId="{4F9AC1F5-B396-431C-81AC-3DB9F96768CA}">
      <dgm:prSet/>
      <dgm:spPr/>
      <dgm:t>
        <a:bodyPr/>
        <a:lstStyle/>
        <a:p>
          <a:pPr rtl="1"/>
          <a:endParaRPr lang="he-IL"/>
        </a:p>
      </dgm:t>
    </dgm:pt>
    <dgm:pt modelId="{FE0E0493-DDCF-4A24-87DA-9D9AC3281602}" type="sibTrans" cxnId="{4F9AC1F5-B396-431C-81AC-3DB9F96768CA}">
      <dgm:prSet/>
      <dgm:spPr/>
      <dgm:t>
        <a:bodyPr/>
        <a:lstStyle/>
        <a:p>
          <a:pPr rtl="1"/>
          <a:endParaRPr lang="he-IL"/>
        </a:p>
      </dgm:t>
    </dgm:pt>
    <dgm:pt modelId="{DCB0E1EB-0BEC-453A-A097-48A028B5287A}" type="pres">
      <dgm:prSet presAssocID="{3B787870-D95A-4952-A0D0-C2C1C307BFF7}" presName="Name0" presStyleCnt="0">
        <dgm:presLayoutVars>
          <dgm:dir/>
          <dgm:animLvl val="lvl"/>
          <dgm:resizeHandles val="exact"/>
        </dgm:presLayoutVars>
      </dgm:prSet>
      <dgm:spPr/>
    </dgm:pt>
    <dgm:pt modelId="{9153787F-FFF3-4CFF-BD1D-81387A37A923}" type="pres">
      <dgm:prSet presAssocID="{0A0508A5-D53C-4852-9D53-89C94A37D7A9}" presName="parTxOnly" presStyleLbl="node1" presStyleIdx="0" presStyleCnt="1" custLinFactNeighborX="-49" custLinFactNeighborY="-41089">
        <dgm:presLayoutVars>
          <dgm:chMax val="0"/>
          <dgm:chPref val="0"/>
          <dgm:bulletEnabled val="1"/>
        </dgm:presLayoutVars>
      </dgm:prSet>
      <dgm:spPr/>
    </dgm:pt>
  </dgm:ptLst>
  <dgm:cxnLst>
    <dgm:cxn modelId="{06CB541C-6969-42FA-9A18-E44D638975AC}" type="presOf" srcId="{3B787870-D95A-4952-A0D0-C2C1C307BFF7}" destId="{DCB0E1EB-0BEC-453A-A097-48A028B5287A}" srcOrd="0" destOrd="0" presId="urn:microsoft.com/office/officeart/2005/8/layout/chevron1"/>
    <dgm:cxn modelId="{F79517B5-985F-4634-A48D-E942E221F734}" type="presOf" srcId="{0A0508A5-D53C-4852-9D53-89C94A37D7A9}" destId="{9153787F-FFF3-4CFF-BD1D-81387A37A923}" srcOrd="0" destOrd="0" presId="urn:microsoft.com/office/officeart/2005/8/layout/chevron1"/>
    <dgm:cxn modelId="{4F9AC1F5-B396-431C-81AC-3DB9F96768CA}" srcId="{3B787870-D95A-4952-A0D0-C2C1C307BFF7}" destId="{0A0508A5-D53C-4852-9D53-89C94A37D7A9}" srcOrd="0" destOrd="0" parTransId="{7CF54ECE-CAA3-4A14-B634-A1E7C8C1F76B}" sibTransId="{FE0E0493-DDCF-4A24-87DA-9D9AC3281602}"/>
    <dgm:cxn modelId="{6C986500-772A-465B-A286-BA8E11356448}" type="presParOf" srcId="{DCB0E1EB-0BEC-453A-A097-48A028B5287A}" destId="{9153787F-FFF3-4CFF-BD1D-81387A37A923}" srcOrd="0" destOrd="0" presId="urn:microsoft.com/office/officeart/2005/8/layout/chevro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787870-D95A-4952-A0D0-C2C1C307BFF7}" type="doc">
      <dgm:prSet loTypeId="urn:microsoft.com/office/officeart/2005/8/layout/chevron1" loCatId="process" qsTypeId="urn:microsoft.com/office/officeart/2005/8/quickstyle/simple5" qsCatId="simple" csTypeId="urn:microsoft.com/office/officeart/2005/8/colors/accent2_3" csCatId="accent2" phldr="1"/>
      <dgm:spPr/>
    </dgm:pt>
    <dgm:pt modelId="{C6FCCE69-45C1-46FF-B1EB-D15E4433F170}">
      <dgm:prSet phldrT="[טקסט]" custT="1"/>
      <dgm:spPr/>
      <dgm:t>
        <a:bodyPr/>
        <a:lstStyle/>
        <a:p>
          <a:pPr rtl="1"/>
          <a:r>
            <a:rPr lang="en-US" sz="1600" b="0" i="0" u="none" strike="noStrike" dirty="0">
              <a:solidFill>
                <a:schemeClr val="bg1"/>
              </a:solidFill>
              <a:effectLst/>
              <a:latin typeface="Arial" panose="020B0604020202020204" pitchFamily="34" charset="0"/>
            </a:rPr>
            <a:t>Data Collection &amp; Preprocessing </a:t>
          </a:r>
          <a:endParaRPr lang="he-IL" sz="1600" dirty="0">
            <a:solidFill>
              <a:schemeClr val="bg1"/>
            </a:solidFill>
          </a:endParaRPr>
        </a:p>
      </dgm:t>
    </dgm:pt>
    <dgm:pt modelId="{9D5DAC8D-E9FB-43DE-8083-B84FB214289D}" type="parTrans" cxnId="{E3D6B35A-487F-4B9F-9A0B-A26B5B3E9718}">
      <dgm:prSet/>
      <dgm:spPr/>
      <dgm:t>
        <a:bodyPr/>
        <a:lstStyle/>
        <a:p>
          <a:pPr rtl="1"/>
          <a:endParaRPr lang="he-IL"/>
        </a:p>
      </dgm:t>
    </dgm:pt>
    <dgm:pt modelId="{AB838468-1102-40C7-A7D0-BBDEFA788CF1}" type="sibTrans" cxnId="{E3D6B35A-487F-4B9F-9A0B-A26B5B3E9718}">
      <dgm:prSet/>
      <dgm:spPr/>
      <dgm:t>
        <a:bodyPr/>
        <a:lstStyle/>
        <a:p>
          <a:pPr rtl="1"/>
          <a:endParaRPr lang="he-IL"/>
        </a:p>
      </dgm:t>
    </dgm:pt>
    <dgm:pt modelId="{DCB0E1EB-0BEC-453A-A097-48A028B5287A}" type="pres">
      <dgm:prSet presAssocID="{3B787870-D95A-4952-A0D0-C2C1C307BFF7}" presName="Name0" presStyleCnt="0">
        <dgm:presLayoutVars>
          <dgm:dir/>
          <dgm:animLvl val="lvl"/>
          <dgm:resizeHandles val="exact"/>
        </dgm:presLayoutVars>
      </dgm:prSet>
      <dgm:spPr/>
    </dgm:pt>
    <dgm:pt modelId="{522F3171-2AB7-4A73-90B5-4E79E48CD9FC}" type="pres">
      <dgm:prSet presAssocID="{C6FCCE69-45C1-46FF-B1EB-D15E4433F170}" presName="parTxOnly" presStyleLbl="node1" presStyleIdx="0" presStyleCnt="1" custLinFactNeighborY="-1584">
        <dgm:presLayoutVars>
          <dgm:chMax val="0"/>
          <dgm:chPref val="0"/>
          <dgm:bulletEnabled val="1"/>
        </dgm:presLayoutVars>
      </dgm:prSet>
      <dgm:spPr/>
    </dgm:pt>
  </dgm:ptLst>
  <dgm:cxnLst>
    <dgm:cxn modelId="{06CB541C-6969-42FA-9A18-E44D638975AC}" type="presOf" srcId="{3B787870-D95A-4952-A0D0-C2C1C307BFF7}" destId="{DCB0E1EB-0BEC-453A-A097-48A028B5287A}" srcOrd="0" destOrd="0" presId="urn:microsoft.com/office/officeart/2005/8/layout/chevron1"/>
    <dgm:cxn modelId="{E5107542-608E-4D2B-8297-352630104356}" type="presOf" srcId="{C6FCCE69-45C1-46FF-B1EB-D15E4433F170}" destId="{522F3171-2AB7-4A73-90B5-4E79E48CD9FC}" srcOrd="0" destOrd="0" presId="urn:microsoft.com/office/officeart/2005/8/layout/chevron1"/>
    <dgm:cxn modelId="{E3D6B35A-487F-4B9F-9A0B-A26B5B3E9718}" srcId="{3B787870-D95A-4952-A0D0-C2C1C307BFF7}" destId="{C6FCCE69-45C1-46FF-B1EB-D15E4433F170}" srcOrd="0" destOrd="0" parTransId="{9D5DAC8D-E9FB-43DE-8083-B84FB214289D}" sibTransId="{AB838468-1102-40C7-A7D0-BBDEFA788CF1}"/>
    <dgm:cxn modelId="{F25CCA57-0728-4237-BAE0-D7412FD94483}" type="presParOf" srcId="{DCB0E1EB-0BEC-453A-A097-48A028B5287A}" destId="{522F3171-2AB7-4A73-90B5-4E79E48CD9FC}" srcOrd="0" destOrd="0" presId="urn:microsoft.com/office/officeart/2005/8/layout/chevron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787870-D95A-4952-A0D0-C2C1C307BFF7}" type="doc">
      <dgm:prSet loTypeId="urn:microsoft.com/office/officeart/2005/8/layout/chevron1" loCatId="process" qsTypeId="urn:microsoft.com/office/officeart/2005/8/quickstyle/simple5" qsCatId="simple" csTypeId="urn:microsoft.com/office/officeart/2005/8/colors/accent3_2" csCatId="accent3" phldr="1"/>
      <dgm:spPr/>
    </dgm:pt>
    <dgm:pt modelId="{996BB943-3586-47CD-B2B1-AC4134782A90}">
      <dgm:prSet phldrT="[טקסט]"/>
      <dgm:spPr/>
      <dgm:t>
        <a:bodyPr/>
        <a:lstStyle/>
        <a:p>
          <a:pPr rtl="1"/>
          <a:r>
            <a:rPr lang="en-US" dirty="0"/>
            <a:t>December</a:t>
          </a:r>
          <a:endParaRPr lang="he-IL" dirty="0"/>
        </a:p>
      </dgm:t>
    </dgm:pt>
    <dgm:pt modelId="{1DFA5D58-1D90-4C2D-A1FE-3AB6F9EC1D50}" type="parTrans" cxnId="{75B15D63-1251-4447-B89D-D3B90F2AEAE5}">
      <dgm:prSet/>
      <dgm:spPr/>
      <dgm:t>
        <a:bodyPr/>
        <a:lstStyle/>
        <a:p>
          <a:pPr rtl="1"/>
          <a:endParaRPr lang="he-IL"/>
        </a:p>
      </dgm:t>
    </dgm:pt>
    <dgm:pt modelId="{BE258D1D-5F1E-4032-80DC-C7A0DFEF9F66}" type="sibTrans" cxnId="{75B15D63-1251-4447-B89D-D3B90F2AEAE5}">
      <dgm:prSet/>
      <dgm:spPr/>
      <dgm:t>
        <a:bodyPr/>
        <a:lstStyle/>
        <a:p>
          <a:pPr rtl="1"/>
          <a:endParaRPr lang="he-IL"/>
        </a:p>
      </dgm:t>
    </dgm:pt>
    <dgm:pt modelId="{2816A9F4-0E0B-4089-B171-ECA5E2D55692}">
      <dgm:prSet phldrT="[טקסט]"/>
      <dgm:spPr/>
      <dgm:t>
        <a:bodyPr/>
        <a:lstStyle/>
        <a:p>
          <a:pPr rtl="1"/>
          <a:r>
            <a:rPr lang="en-US" dirty="0"/>
            <a:t>January</a:t>
          </a:r>
          <a:endParaRPr lang="he-IL" dirty="0"/>
        </a:p>
      </dgm:t>
    </dgm:pt>
    <dgm:pt modelId="{3CCC1AA9-1DAA-4C15-90CE-753E0D3E19D3}" type="parTrans" cxnId="{A301E02B-728A-46C2-B180-C4FEDA73D14C}">
      <dgm:prSet/>
      <dgm:spPr/>
      <dgm:t>
        <a:bodyPr/>
        <a:lstStyle/>
        <a:p>
          <a:pPr rtl="1"/>
          <a:endParaRPr lang="he-IL"/>
        </a:p>
      </dgm:t>
    </dgm:pt>
    <dgm:pt modelId="{B824932A-6F42-4002-9EFA-EADAE3C0FB7D}" type="sibTrans" cxnId="{A301E02B-728A-46C2-B180-C4FEDA73D14C}">
      <dgm:prSet/>
      <dgm:spPr/>
      <dgm:t>
        <a:bodyPr/>
        <a:lstStyle/>
        <a:p>
          <a:pPr rtl="1"/>
          <a:endParaRPr lang="he-IL"/>
        </a:p>
      </dgm:t>
    </dgm:pt>
    <dgm:pt modelId="{FFA05D0F-3921-4651-BFE5-0DD7FD21C52D}">
      <dgm:prSet/>
      <dgm:spPr/>
      <dgm:t>
        <a:bodyPr/>
        <a:lstStyle/>
        <a:p>
          <a:pPr rtl="1"/>
          <a:r>
            <a:rPr lang="en-US" dirty="0"/>
            <a:t>February</a:t>
          </a:r>
          <a:endParaRPr lang="he-IL" dirty="0"/>
        </a:p>
      </dgm:t>
    </dgm:pt>
    <dgm:pt modelId="{CE1FFD3E-0C98-4277-9C8D-71BB35A907F1}" type="parTrans" cxnId="{7B8AF8CF-98D6-4315-8342-0B430531E9B1}">
      <dgm:prSet/>
      <dgm:spPr/>
      <dgm:t>
        <a:bodyPr/>
        <a:lstStyle/>
        <a:p>
          <a:pPr rtl="1"/>
          <a:endParaRPr lang="he-IL"/>
        </a:p>
      </dgm:t>
    </dgm:pt>
    <dgm:pt modelId="{C04D3A92-4416-4631-83C0-91B2C9730592}" type="sibTrans" cxnId="{7B8AF8CF-98D6-4315-8342-0B430531E9B1}">
      <dgm:prSet/>
      <dgm:spPr/>
      <dgm:t>
        <a:bodyPr/>
        <a:lstStyle/>
        <a:p>
          <a:pPr rtl="1"/>
          <a:endParaRPr lang="he-IL"/>
        </a:p>
      </dgm:t>
    </dgm:pt>
    <dgm:pt modelId="{3DCA92A3-6B2A-4B1F-B1CB-D6885DE412E4}">
      <dgm:prSet/>
      <dgm:spPr/>
      <dgm:t>
        <a:bodyPr/>
        <a:lstStyle/>
        <a:p>
          <a:pPr rtl="1"/>
          <a:r>
            <a:rPr lang="en-US" dirty="0"/>
            <a:t>March</a:t>
          </a:r>
          <a:endParaRPr lang="he-IL" dirty="0"/>
        </a:p>
      </dgm:t>
    </dgm:pt>
    <dgm:pt modelId="{6D3FD161-BDFB-462C-999B-692CC4B466EB}" type="parTrans" cxnId="{FA887831-517B-4ED0-8D9F-29D5015B4291}">
      <dgm:prSet/>
      <dgm:spPr/>
      <dgm:t>
        <a:bodyPr/>
        <a:lstStyle/>
        <a:p>
          <a:pPr rtl="1"/>
          <a:endParaRPr lang="he-IL"/>
        </a:p>
      </dgm:t>
    </dgm:pt>
    <dgm:pt modelId="{A69B76F1-ED43-4C04-A6EF-370430770265}" type="sibTrans" cxnId="{FA887831-517B-4ED0-8D9F-29D5015B4291}">
      <dgm:prSet/>
      <dgm:spPr/>
      <dgm:t>
        <a:bodyPr/>
        <a:lstStyle/>
        <a:p>
          <a:pPr rtl="1"/>
          <a:endParaRPr lang="he-IL"/>
        </a:p>
      </dgm:t>
    </dgm:pt>
    <dgm:pt modelId="{DCB0E1EB-0BEC-453A-A097-48A028B5287A}" type="pres">
      <dgm:prSet presAssocID="{3B787870-D95A-4952-A0D0-C2C1C307BFF7}" presName="Name0" presStyleCnt="0">
        <dgm:presLayoutVars>
          <dgm:dir/>
          <dgm:animLvl val="lvl"/>
          <dgm:resizeHandles val="exact"/>
        </dgm:presLayoutVars>
      </dgm:prSet>
      <dgm:spPr/>
    </dgm:pt>
    <dgm:pt modelId="{B6CDDA8E-3C81-40AE-8481-AF77CBD910FB}" type="pres">
      <dgm:prSet presAssocID="{996BB943-3586-47CD-B2B1-AC4134782A90}" presName="parTxOnly" presStyleLbl="node1" presStyleIdx="0" presStyleCnt="4" custScaleX="113756" custScaleY="99810">
        <dgm:presLayoutVars>
          <dgm:chMax val="0"/>
          <dgm:chPref val="0"/>
          <dgm:bulletEnabled val="1"/>
        </dgm:presLayoutVars>
      </dgm:prSet>
      <dgm:spPr/>
    </dgm:pt>
    <dgm:pt modelId="{5BDCA1F1-6C03-4E3A-B2ED-4047716BD6BC}" type="pres">
      <dgm:prSet presAssocID="{BE258D1D-5F1E-4032-80DC-C7A0DFEF9F66}" presName="parTxOnlySpace" presStyleCnt="0"/>
      <dgm:spPr/>
    </dgm:pt>
    <dgm:pt modelId="{B0BF0846-1AE8-419C-B026-E0DACA248470}" type="pres">
      <dgm:prSet presAssocID="{2816A9F4-0E0B-4089-B171-ECA5E2D55692}" presName="parTxOnly" presStyleLbl="node1" presStyleIdx="1" presStyleCnt="4" custScaleX="115654" custScaleY="99810">
        <dgm:presLayoutVars>
          <dgm:chMax val="0"/>
          <dgm:chPref val="0"/>
          <dgm:bulletEnabled val="1"/>
        </dgm:presLayoutVars>
      </dgm:prSet>
      <dgm:spPr/>
    </dgm:pt>
    <dgm:pt modelId="{54350696-33CA-485C-BF3B-64CCEC3033B0}" type="pres">
      <dgm:prSet presAssocID="{B824932A-6F42-4002-9EFA-EADAE3C0FB7D}" presName="parTxOnlySpace" presStyleCnt="0"/>
      <dgm:spPr/>
    </dgm:pt>
    <dgm:pt modelId="{AF3BEF09-C3A6-45D2-A84A-51C96362D6A8}" type="pres">
      <dgm:prSet presAssocID="{FFA05D0F-3921-4651-BFE5-0DD7FD21C52D}" presName="parTxOnly" presStyleLbl="node1" presStyleIdx="2" presStyleCnt="4" custScaleX="113837" custScaleY="99810">
        <dgm:presLayoutVars>
          <dgm:chMax val="0"/>
          <dgm:chPref val="0"/>
          <dgm:bulletEnabled val="1"/>
        </dgm:presLayoutVars>
      </dgm:prSet>
      <dgm:spPr/>
    </dgm:pt>
    <dgm:pt modelId="{9559D9B4-FA60-4DDB-BF2D-1C6EFC8EB660}" type="pres">
      <dgm:prSet presAssocID="{C04D3A92-4416-4631-83C0-91B2C9730592}" presName="parTxOnlySpace" presStyleCnt="0"/>
      <dgm:spPr/>
    </dgm:pt>
    <dgm:pt modelId="{CCF6DF06-0960-4026-AB36-8591178F693E}" type="pres">
      <dgm:prSet presAssocID="{3DCA92A3-6B2A-4B1F-B1CB-D6885DE412E4}" presName="parTxOnly" presStyleLbl="node1" presStyleIdx="3" presStyleCnt="4" custScaleX="113832" custScaleY="99810">
        <dgm:presLayoutVars>
          <dgm:chMax val="0"/>
          <dgm:chPref val="0"/>
          <dgm:bulletEnabled val="1"/>
        </dgm:presLayoutVars>
      </dgm:prSet>
      <dgm:spPr/>
    </dgm:pt>
  </dgm:ptLst>
  <dgm:cxnLst>
    <dgm:cxn modelId="{06CB541C-6969-42FA-9A18-E44D638975AC}" type="presOf" srcId="{3B787870-D95A-4952-A0D0-C2C1C307BFF7}" destId="{DCB0E1EB-0BEC-453A-A097-48A028B5287A}" srcOrd="0" destOrd="0" presId="urn:microsoft.com/office/officeart/2005/8/layout/chevron1"/>
    <dgm:cxn modelId="{909DA327-9177-4C6B-B8A8-43403E3389A2}" type="presOf" srcId="{3DCA92A3-6B2A-4B1F-B1CB-D6885DE412E4}" destId="{CCF6DF06-0960-4026-AB36-8591178F693E}" srcOrd="0" destOrd="0" presId="urn:microsoft.com/office/officeart/2005/8/layout/chevron1"/>
    <dgm:cxn modelId="{A301E02B-728A-46C2-B180-C4FEDA73D14C}" srcId="{3B787870-D95A-4952-A0D0-C2C1C307BFF7}" destId="{2816A9F4-0E0B-4089-B171-ECA5E2D55692}" srcOrd="1" destOrd="0" parTransId="{3CCC1AA9-1DAA-4C15-90CE-753E0D3E19D3}" sibTransId="{B824932A-6F42-4002-9EFA-EADAE3C0FB7D}"/>
    <dgm:cxn modelId="{FA887831-517B-4ED0-8D9F-29D5015B4291}" srcId="{3B787870-D95A-4952-A0D0-C2C1C307BFF7}" destId="{3DCA92A3-6B2A-4B1F-B1CB-D6885DE412E4}" srcOrd="3" destOrd="0" parTransId="{6D3FD161-BDFB-462C-999B-692CC4B466EB}" sibTransId="{A69B76F1-ED43-4C04-A6EF-370430770265}"/>
    <dgm:cxn modelId="{75B15D63-1251-4447-B89D-D3B90F2AEAE5}" srcId="{3B787870-D95A-4952-A0D0-C2C1C307BFF7}" destId="{996BB943-3586-47CD-B2B1-AC4134782A90}" srcOrd="0" destOrd="0" parTransId="{1DFA5D58-1D90-4C2D-A1FE-3AB6F9EC1D50}" sibTransId="{BE258D1D-5F1E-4032-80DC-C7A0DFEF9F66}"/>
    <dgm:cxn modelId="{A1252976-8A6E-4B27-8CBF-42FB6DE99439}" type="presOf" srcId="{FFA05D0F-3921-4651-BFE5-0DD7FD21C52D}" destId="{AF3BEF09-C3A6-45D2-A84A-51C96362D6A8}" srcOrd="0" destOrd="0" presId="urn:microsoft.com/office/officeart/2005/8/layout/chevron1"/>
    <dgm:cxn modelId="{22266595-55BC-460F-8168-D4793B12DFC5}" type="presOf" srcId="{2816A9F4-0E0B-4089-B171-ECA5E2D55692}" destId="{B0BF0846-1AE8-419C-B026-E0DACA248470}" srcOrd="0" destOrd="0" presId="urn:microsoft.com/office/officeart/2005/8/layout/chevron1"/>
    <dgm:cxn modelId="{FD0B53A9-6914-46F9-91EB-1538C7EDDBB0}" type="presOf" srcId="{996BB943-3586-47CD-B2B1-AC4134782A90}" destId="{B6CDDA8E-3C81-40AE-8481-AF77CBD910FB}" srcOrd="0" destOrd="0" presId="urn:microsoft.com/office/officeart/2005/8/layout/chevron1"/>
    <dgm:cxn modelId="{7B8AF8CF-98D6-4315-8342-0B430531E9B1}" srcId="{3B787870-D95A-4952-A0D0-C2C1C307BFF7}" destId="{FFA05D0F-3921-4651-BFE5-0DD7FD21C52D}" srcOrd="2" destOrd="0" parTransId="{CE1FFD3E-0C98-4277-9C8D-71BB35A907F1}" sibTransId="{C04D3A92-4416-4631-83C0-91B2C9730592}"/>
    <dgm:cxn modelId="{7827820D-6950-44F1-BC4B-C327A32D6A75}" type="presParOf" srcId="{DCB0E1EB-0BEC-453A-A097-48A028B5287A}" destId="{B6CDDA8E-3C81-40AE-8481-AF77CBD910FB}" srcOrd="0" destOrd="0" presId="urn:microsoft.com/office/officeart/2005/8/layout/chevron1"/>
    <dgm:cxn modelId="{6F3AE88C-6642-4A4E-BC71-409243170C00}" type="presParOf" srcId="{DCB0E1EB-0BEC-453A-A097-48A028B5287A}" destId="{5BDCA1F1-6C03-4E3A-B2ED-4047716BD6BC}" srcOrd="1" destOrd="0" presId="urn:microsoft.com/office/officeart/2005/8/layout/chevron1"/>
    <dgm:cxn modelId="{43AE2782-D3CE-4A1A-825E-44D3C41F153C}" type="presParOf" srcId="{DCB0E1EB-0BEC-453A-A097-48A028B5287A}" destId="{B0BF0846-1AE8-419C-B026-E0DACA248470}" srcOrd="2" destOrd="0" presId="urn:microsoft.com/office/officeart/2005/8/layout/chevron1"/>
    <dgm:cxn modelId="{6E78EA04-F16E-4AAA-8C78-C4457C336159}" type="presParOf" srcId="{DCB0E1EB-0BEC-453A-A097-48A028B5287A}" destId="{54350696-33CA-485C-BF3B-64CCEC3033B0}" srcOrd="3" destOrd="0" presId="urn:microsoft.com/office/officeart/2005/8/layout/chevron1"/>
    <dgm:cxn modelId="{8F7E2DED-BC28-48D0-ACB7-76E4921CEE59}" type="presParOf" srcId="{DCB0E1EB-0BEC-453A-A097-48A028B5287A}" destId="{AF3BEF09-C3A6-45D2-A84A-51C96362D6A8}" srcOrd="4" destOrd="0" presId="urn:microsoft.com/office/officeart/2005/8/layout/chevron1"/>
    <dgm:cxn modelId="{B81293F7-803F-445B-9839-89EC60D39225}" type="presParOf" srcId="{DCB0E1EB-0BEC-453A-A097-48A028B5287A}" destId="{9559D9B4-FA60-4DDB-BF2D-1C6EFC8EB660}" srcOrd="5" destOrd="0" presId="urn:microsoft.com/office/officeart/2005/8/layout/chevron1"/>
    <dgm:cxn modelId="{CB2D874A-2F57-4AC8-9ACF-5D4535A71434}" type="presParOf" srcId="{DCB0E1EB-0BEC-453A-A097-48A028B5287A}" destId="{CCF6DF06-0960-4026-AB36-8591178F693E}" srcOrd="6" destOrd="0" presId="urn:microsoft.com/office/officeart/2005/8/layout/chevron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787870-D95A-4952-A0D0-C2C1C307BFF7}" type="doc">
      <dgm:prSet loTypeId="urn:microsoft.com/office/officeart/2005/8/layout/chevron1" loCatId="process" qsTypeId="urn:microsoft.com/office/officeart/2005/8/quickstyle/simple5" qsCatId="simple" csTypeId="urn:microsoft.com/office/officeart/2005/8/colors/accent2_3" csCatId="accent2" phldr="1"/>
      <dgm:spPr/>
    </dgm:pt>
    <dgm:pt modelId="{996BB943-3586-47CD-B2B1-AC4134782A90}">
      <dgm:prSet phldrT="[טקסט]" custT="1"/>
      <dgm:spPr/>
      <dgm:t>
        <a:bodyPr/>
        <a:lstStyle/>
        <a:p>
          <a:pPr rtl="1"/>
          <a:r>
            <a:rPr lang="en-US" sz="1600" dirty="0"/>
            <a:t>Model Building &amp; Integration </a:t>
          </a:r>
          <a:endParaRPr lang="he-IL" sz="1600" dirty="0"/>
        </a:p>
      </dgm:t>
    </dgm:pt>
    <dgm:pt modelId="{1DFA5D58-1D90-4C2D-A1FE-3AB6F9EC1D50}" type="parTrans" cxnId="{75B15D63-1251-4447-B89D-D3B90F2AEAE5}">
      <dgm:prSet/>
      <dgm:spPr/>
      <dgm:t>
        <a:bodyPr/>
        <a:lstStyle/>
        <a:p>
          <a:pPr rtl="1"/>
          <a:endParaRPr lang="he-IL"/>
        </a:p>
      </dgm:t>
    </dgm:pt>
    <dgm:pt modelId="{BE258D1D-5F1E-4032-80DC-C7A0DFEF9F66}" type="sibTrans" cxnId="{75B15D63-1251-4447-B89D-D3B90F2AEAE5}">
      <dgm:prSet/>
      <dgm:spPr/>
      <dgm:t>
        <a:bodyPr/>
        <a:lstStyle/>
        <a:p>
          <a:pPr rtl="1"/>
          <a:endParaRPr lang="he-IL"/>
        </a:p>
      </dgm:t>
    </dgm:pt>
    <dgm:pt modelId="{DCB0E1EB-0BEC-453A-A097-48A028B5287A}" type="pres">
      <dgm:prSet presAssocID="{3B787870-D95A-4952-A0D0-C2C1C307BFF7}" presName="Name0" presStyleCnt="0">
        <dgm:presLayoutVars>
          <dgm:dir/>
          <dgm:animLvl val="lvl"/>
          <dgm:resizeHandles val="exact"/>
        </dgm:presLayoutVars>
      </dgm:prSet>
      <dgm:spPr/>
    </dgm:pt>
    <dgm:pt modelId="{B6CDDA8E-3C81-40AE-8481-AF77CBD910FB}" type="pres">
      <dgm:prSet presAssocID="{996BB943-3586-47CD-B2B1-AC4134782A90}" presName="parTxOnly" presStyleLbl="node1" presStyleIdx="0" presStyleCnt="1" custScaleX="274290" custScaleY="78587" custLinFactNeighborY="2854">
        <dgm:presLayoutVars>
          <dgm:chMax val="0"/>
          <dgm:chPref val="0"/>
          <dgm:bulletEnabled val="1"/>
        </dgm:presLayoutVars>
      </dgm:prSet>
      <dgm:spPr/>
    </dgm:pt>
  </dgm:ptLst>
  <dgm:cxnLst>
    <dgm:cxn modelId="{06CB541C-6969-42FA-9A18-E44D638975AC}" type="presOf" srcId="{3B787870-D95A-4952-A0D0-C2C1C307BFF7}" destId="{DCB0E1EB-0BEC-453A-A097-48A028B5287A}" srcOrd="0" destOrd="0" presId="urn:microsoft.com/office/officeart/2005/8/layout/chevron1"/>
    <dgm:cxn modelId="{75B15D63-1251-4447-B89D-D3B90F2AEAE5}" srcId="{3B787870-D95A-4952-A0D0-C2C1C307BFF7}" destId="{996BB943-3586-47CD-B2B1-AC4134782A90}" srcOrd="0" destOrd="0" parTransId="{1DFA5D58-1D90-4C2D-A1FE-3AB6F9EC1D50}" sibTransId="{BE258D1D-5F1E-4032-80DC-C7A0DFEF9F66}"/>
    <dgm:cxn modelId="{FD0B53A9-6914-46F9-91EB-1538C7EDDBB0}" type="presOf" srcId="{996BB943-3586-47CD-B2B1-AC4134782A90}" destId="{B6CDDA8E-3C81-40AE-8481-AF77CBD910FB}" srcOrd="0" destOrd="0" presId="urn:microsoft.com/office/officeart/2005/8/layout/chevron1"/>
    <dgm:cxn modelId="{7827820D-6950-44F1-BC4B-C327A32D6A75}" type="presParOf" srcId="{DCB0E1EB-0BEC-453A-A097-48A028B5287A}" destId="{B6CDDA8E-3C81-40AE-8481-AF77CBD910FB}" srcOrd="0" destOrd="0" presId="urn:microsoft.com/office/officeart/2005/8/layout/chevron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DF00F-5416-4DC3-9D4C-003C3433134B}">
      <dsp:nvSpPr>
        <dsp:cNvPr id="0" name=""/>
        <dsp:cNvSpPr/>
      </dsp:nvSpPr>
      <dsp:spPr>
        <a:xfrm>
          <a:off x="1337" y="0"/>
          <a:ext cx="1367909" cy="402569"/>
        </a:xfrm>
        <a:prstGeom prst="chevron">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kern="1200" dirty="0"/>
            <a:t>Project Definition</a:t>
          </a:r>
          <a:endParaRPr lang="he-IL" sz="1600" kern="1200" dirty="0"/>
        </a:p>
      </dsp:txBody>
      <dsp:txXfrm>
        <a:off x="202622" y="0"/>
        <a:ext cx="965340" cy="402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CA28F-5800-404E-8E63-BDF01CA06488}">
      <dsp:nvSpPr>
        <dsp:cNvPr id="0" name=""/>
        <dsp:cNvSpPr/>
      </dsp:nvSpPr>
      <dsp:spPr>
        <a:xfrm>
          <a:off x="2374" y="0"/>
          <a:ext cx="4858563" cy="402572"/>
        </a:xfrm>
        <a:prstGeom prst="chevron">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kern="1200" dirty="0"/>
            <a:t>Project documentation</a:t>
          </a:r>
          <a:endParaRPr lang="he-IL" sz="1600" kern="1200" dirty="0"/>
        </a:p>
      </dsp:txBody>
      <dsp:txXfrm>
        <a:off x="203660" y="0"/>
        <a:ext cx="4455991" cy="402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BDE3-8E57-466D-A967-0BABF20DD993}">
      <dsp:nvSpPr>
        <dsp:cNvPr id="0" name=""/>
        <dsp:cNvSpPr/>
      </dsp:nvSpPr>
      <dsp:spPr>
        <a:xfrm>
          <a:off x="966" y="0"/>
          <a:ext cx="3088596" cy="402569"/>
        </a:xfrm>
        <a:prstGeom prst="chevron">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kern="1200" dirty="0"/>
            <a:t>Dashboards &amp; Reporting Development </a:t>
          </a:r>
          <a:endParaRPr lang="he-IL" sz="1600" kern="1200" dirty="0"/>
        </a:p>
      </dsp:txBody>
      <dsp:txXfrm>
        <a:off x="202251" y="0"/>
        <a:ext cx="2686027" cy="4025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787F-FFF3-4CFF-BD1D-81387A37A923}">
      <dsp:nvSpPr>
        <dsp:cNvPr id="0" name=""/>
        <dsp:cNvSpPr/>
      </dsp:nvSpPr>
      <dsp:spPr>
        <a:xfrm>
          <a:off x="0" y="0"/>
          <a:ext cx="6596652" cy="360588"/>
        </a:xfrm>
        <a:prstGeom prst="chevron">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1">
            <a:lnSpc>
              <a:spcPct val="90000"/>
            </a:lnSpc>
            <a:spcBef>
              <a:spcPct val="0"/>
            </a:spcBef>
            <a:spcAft>
              <a:spcPct val="35000"/>
            </a:spcAft>
            <a:buNone/>
          </a:pPr>
          <a:r>
            <a:rPr lang="en-US" sz="1800" kern="1200" dirty="0"/>
            <a:t>Evaluation and Testing</a:t>
          </a:r>
          <a:endParaRPr lang="he-IL" sz="1800" kern="1200" dirty="0"/>
        </a:p>
      </dsp:txBody>
      <dsp:txXfrm>
        <a:off x="180294" y="0"/>
        <a:ext cx="6236064" cy="3605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F3171-2AB7-4A73-90B5-4E79E48CD9FC}">
      <dsp:nvSpPr>
        <dsp:cNvPr id="0" name=""/>
        <dsp:cNvSpPr/>
      </dsp:nvSpPr>
      <dsp:spPr>
        <a:xfrm>
          <a:off x="1071" y="0"/>
          <a:ext cx="2191457" cy="439216"/>
        </a:xfrm>
        <a:prstGeom prst="chevron">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0" i="0" u="none" strike="noStrike" kern="1200" dirty="0">
              <a:solidFill>
                <a:schemeClr val="bg1"/>
              </a:solidFill>
              <a:effectLst/>
              <a:latin typeface="Arial" panose="020B0604020202020204" pitchFamily="34" charset="0"/>
            </a:rPr>
            <a:t>Data Collection &amp; Preprocessing </a:t>
          </a:r>
          <a:endParaRPr lang="he-IL" sz="1600" kern="1200" dirty="0">
            <a:solidFill>
              <a:schemeClr val="bg1"/>
            </a:solidFill>
          </a:endParaRPr>
        </a:p>
      </dsp:txBody>
      <dsp:txXfrm>
        <a:off x="220679" y="0"/>
        <a:ext cx="1752241" cy="4392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DDA8E-3C81-40AE-8481-AF77CBD910FB}">
      <dsp:nvSpPr>
        <dsp:cNvPr id="0" name=""/>
        <dsp:cNvSpPr/>
      </dsp:nvSpPr>
      <dsp:spPr>
        <a:xfrm>
          <a:off x="285" y="0"/>
          <a:ext cx="1993250" cy="426613"/>
        </a:xfrm>
        <a:prstGeom prst="chevron">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1">
            <a:lnSpc>
              <a:spcPct val="90000"/>
            </a:lnSpc>
            <a:spcBef>
              <a:spcPct val="0"/>
            </a:spcBef>
            <a:spcAft>
              <a:spcPct val="35000"/>
            </a:spcAft>
            <a:buNone/>
          </a:pPr>
          <a:r>
            <a:rPr lang="en-US" sz="2400" kern="1200" dirty="0"/>
            <a:t>December</a:t>
          </a:r>
          <a:endParaRPr lang="he-IL" sz="2400" kern="1200" dirty="0"/>
        </a:p>
      </dsp:txBody>
      <dsp:txXfrm>
        <a:off x="213592" y="0"/>
        <a:ext cx="1566637" cy="426613"/>
      </dsp:txXfrm>
    </dsp:sp>
    <dsp:sp modelId="{B0BF0846-1AE8-419C-B026-E0DACA248470}">
      <dsp:nvSpPr>
        <dsp:cNvPr id="0" name=""/>
        <dsp:cNvSpPr/>
      </dsp:nvSpPr>
      <dsp:spPr>
        <a:xfrm>
          <a:off x="1818314" y="0"/>
          <a:ext cx="2026507" cy="426613"/>
        </a:xfrm>
        <a:prstGeom prst="chevron">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1">
            <a:lnSpc>
              <a:spcPct val="90000"/>
            </a:lnSpc>
            <a:spcBef>
              <a:spcPct val="0"/>
            </a:spcBef>
            <a:spcAft>
              <a:spcPct val="35000"/>
            </a:spcAft>
            <a:buNone/>
          </a:pPr>
          <a:r>
            <a:rPr lang="en-US" sz="2400" kern="1200" dirty="0"/>
            <a:t>January</a:t>
          </a:r>
          <a:endParaRPr lang="he-IL" sz="2400" kern="1200" dirty="0"/>
        </a:p>
      </dsp:txBody>
      <dsp:txXfrm>
        <a:off x="2031621" y="0"/>
        <a:ext cx="1599894" cy="426613"/>
      </dsp:txXfrm>
    </dsp:sp>
    <dsp:sp modelId="{AF3BEF09-C3A6-45D2-A84A-51C96362D6A8}">
      <dsp:nvSpPr>
        <dsp:cNvPr id="0" name=""/>
        <dsp:cNvSpPr/>
      </dsp:nvSpPr>
      <dsp:spPr>
        <a:xfrm>
          <a:off x="3669600" y="0"/>
          <a:ext cx="1994670" cy="426613"/>
        </a:xfrm>
        <a:prstGeom prst="chevron">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1">
            <a:lnSpc>
              <a:spcPct val="90000"/>
            </a:lnSpc>
            <a:spcBef>
              <a:spcPct val="0"/>
            </a:spcBef>
            <a:spcAft>
              <a:spcPct val="35000"/>
            </a:spcAft>
            <a:buNone/>
          </a:pPr>
          <a:r>
            <a:rPr lang="en-US" sz="2400" kern="1200" dirty="0"/>
            <a:t>February</a:t>
          </a:r>
          <a:endParaRPr lang="he-IL" sz="2400" kern="1200" dirty="0"/>
        </a:p>
      </dsp:txBody>
      <dsp:txXfrm>
        <a:off x="3882907" y="0"/>
        <a:ext cx="1568057" cy="426613"/>
      </dsp:txXfrm>
    </dsp:sp>
    <dsp:sp modelId="{CCF6DF06-0960-4026-AB36-8591178F693E}">
      <dsp:nvSpPr>
        <dsp:cNvPr id="0" name=""/>
        <dsp:cNvSpPr/>
      </dsp:nvSpPr>
      <dsp:spPr>
        <a:xfrm>
          <a:off x="5489049" y="0"/>
          <a:ext cx="1994582" cy="426613"/>
        </a:xfrm>
        <a:prstGeom prst="chevron">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1">
            <a:lnSpc>
              <a:spcPct val="90000"/>
            </a:lnSpc>
            <a:spcBef>
              <a:spcPct val="0"/>
            </a:spcBef>
            <a:spcAft>
              <a:spcPct val="35000"/>
            </a:spcAft>
            <a:buNone/>
          </a:pPr>
          <a:r>
            <a:rPr lang="en-US" sz="2400" kern="1200" dirty="0"/>
            <a:t>March</a:t>
          </a:r>
          <a:endParaRPr lang="he-IL" sz="2400" kern="1200" dirty="0"/>
        </a:p>
      </dsp:txBody>
      <dsp:txXfrm>
        <a:off x="5702356" y="0"/>
        <a:ext cx="1567969" cy="4266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DDA8E-3C81-40AE-8481-AF77CBD910FB}">
      <dsp:nvSpPr>
        <dsp:cNvPr id="0" name=""/>
        <dsp:cNvSpPr/>
      </dsp:nvSpPr>
      <dsp:spPr>
        <a:xfrm>
          <a:off x="1494" y="12431"/>
          <a:ext cx="3404227" cy="390138"/>
        </a:xfrm>
        <a:prstGeom prst="chevron">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kern="1200" dirty="0"/>
            <a:t>Model Building &amp; Integration </a:t>
          </a:r>
          <a:endParaRPr lang="he-IL" sz="1600" kern="1200" dirty="0"/>
        </a:p>
      </dsp:txBody>
      <dsp:txXfrm>
        <a:off x="196563" y="12431"/>
        <a:ext cx="3014089" cy="3901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d3d1353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d3d1353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295688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246164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60;p14">
            <a:extLst>
              <a:ext uri="{FF2B5EF4-FFF2-40B4-BE49-F238E27FC236}">
                <a16:creationId xmlns:a16="http://schemas.microsoft.com/office/drawing/2014/main" id="{CEEEC7B2-9A67-4910-AB9C-B527B1D8D385}"/>
              </a:ext>
            </a:extLst>
          </p:cNvPr>
          <p:cNvPicPr preferRelativeResize="0"/>
          <p:nvPr userDrawn="1"/>
        </p:nvPicPr>
        <p:blipFill>
          <a:blip r:embed="rId13">
            <a:alphaModFix amt="24000"/>
          </a:blip>
          <a:stretch>
            <a:fillRect/>
          </a:stretch>
        </p:blipFill>
        <p:spPr>
          <a:xfrm flipH="1">
            <a:off x="0" y="8659"/>
            <a:ext cx="9144000" cy="51261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21" Type="http://schemas.openxmlformats.org/officeDocument/2006/relationships/diagramColors" Target="../diagrams/colors4.xml"/><Relationship Id="rId34" Type="http://schemas.openxmlformats.org/officeDocument/2006/relationships/diagramLayout" Target="../diagrams/layout7.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openxmlformats.org/officeDocument/2006/relationships/diagramData" Target="../diagrams/data7.xml"/><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37" Type="http://schemas.microsoft.com/office/2007/relationships/diagramDrawing" Target="../diagrams/drawing7.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36" Type="http://schemas.openxmlformats.org/officeDocument/2006/relationships/diagramColors" Target="../diagrams/colors7.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 Id="rId35" Type="http://schemas.openxmlformats.org/officeDocument/2006/relationships/diagramQuickStyle" Target="../diagrams/quickStyle7.xml"/><Relationship Id="rId8" Type="http://schemas.openxmlformats.org/officeDocument/2006/relationships/diagramData" Target="../diagrams/data2.xml"/><Relationship Id="rId3"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74000"/>
          </a:blip>
          <a:stretch>
            <a:fillRect/>
          </a:stretch>
        </p:blipFill>
        <p:spPr>
          <a:xfrm>
            <a:off x="0" y="0"/>
            <a:ext cx="9143998" cy="5143499"/>
          </a:xfrm>
          <a:prstGeom prst="rect">
            <a:avLst/>
          </a:prstGeom>
          <a:noFill/>
          <a:ln>
            <a:noFill/>
          </a:ln>
        </p:spPr>
      </p:pic>
      <p:sp>
        <p:nvSpPr>
          <p:cNvPr id="55" name="Google Shape;55;p13"/>
          <p:cNvSpPr txBox="1">
            <a:spLocks noGrp="1"/>
          </p:cNvSpPr>
          <p:nvPr>
            <p:ph type="title"/>
          </p:nvPr>
        </p:nvSpPr>
        <p:spPr>
          <a:xfrm>
            <a:off x="284700" y="977033"/>
            <a:ext cx="8545500" cy="2605634"/>
          </a:xfrm>
          <a:prstGeom prst="rect">
            <a:avLst/>
          </a:prstGeom>
          <a:effectLst>
            <a:outerShdw blurRad="57150" dist="85725" dir="7200000" algn="bl" rotWithShape="0">
              <a:srgbClr val="000000">
                <a:alpha val="96000"/>
              </a:srgbClr>
            </a:outerShdw>
          </a:effectLst>
        </p:spPr>
        <p:txBody>
          <a:bodyPr spcFirstLastPara="1" wrap="square" lIns="91425" tIns="91425" rIns="91425" bIns="91425" anchor="t" anchorCtr="0">
            <a:noAutofit/>
          </a:bodyPr>
          <a:lstStyle/>
          <a:p>
            <a:pPr marL="0" lvl="0" indent="0" algn="ctr">
              <a:spcBef>
                <a:spcPts val="0"/>
              </a:spcBef>
              <a:spcAft>
                <a:spcPts val="0"/>
              </a:spcAft>
              <a:buNone/>
            </a:pPr>
            <a:r>
              <a:rPr lang="en-US" sz="6000" b="1" dirty="0">
                <a:effectLst/>
                <a:latin typeface="Times New Roman" panose="02020603050405020304" pitchFamily="18" charset="0"/>
                <a:ea typeface="Times New Roman" panose="02020603050405020304" pitchFamily="18" charset="0"/>
              </a:rPr>
              <a:t>Text Complexity and Readability Analysis</a:t>
            </a:r>
            <a:endParaRPr lang="he-IL" sz="34400" b="1" dirty="0">
              <a:solidFill>
                <a:srgbClr val="FFFFFF"/>
              </a:solidFill>
            </a:endParaRPr>
          </a:p>
        </p:txBody>
      </p:sp>
      <p:sp>
        <p:nvSpPr>
          <p:cNvPr id="2" name="Google Shape;55;p13">
            <a:extLst>
              <a:ext uri="{FF2B5EF4-FFF2-40B4-BE49-F238E27FC236}">
                <a16:creationId xmlns:a16="http://schemas.microsoft.com/office/drawing/2014/main" id="{29ACC662-1F6E-23AB-240B-A573BFDFFD92}"/>
              </a:ext>
            </a:extLst>
          </p:cNvPr>
          <p:cNvSpPr txBox="1">
            <a:spLocks/>
          </p:cNvSpPr>
          <p:nvPr/>
        </p:nvSpPr>
        <p:spPr>
          <a:xfrm>
            <a:off x="299250" y="3226419"/>
            <a:ext cx="8545500" cy="1211766"/>
          </a:xfrm>
          <a:prstGeom prst="rect">
            <a:avLst/>
          </a:prstGeom>
          <a:noFill/>
          <a:ln>
            <a:noFill/>
          </a:ln>
          <a:effectLst>
            <a:outerShdw blurRad="57150" dist="85725" dir="7200000" algn="bl" rotWithShape="0">
              <a:srgbClr val="000000">
                <a:alpha val="96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b="1" dirty="0">
                <a:latin typeface="Times New Roman" panose="02020603050405020304" pitchFamily="18" charset="0"/>
                <a:ea typeface="Times New Roman" panose="02020603050405020304" pitchFamily="18" charset="0"/>
              </a:rPr>
              <a:t>Meeting # 4</a:t>
            </a:r>
            <a:endParaRPr lang="he-IL" sz="19900" b="1"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5CFBA-AD4B-4215-F38E-346C913CE103}"/>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534B77F-8472-D71E-E19E-A76C1198CEFD}"/>
              </a:ext>
            </a:extLst>
          </p:cNvPr>
          <p:cNvSpPr>
            <a:spLocks noGrp="1"/>
          </p:cNvSpPr>
          <p:nvPr>
            <p:ph type="title"/>
          </p:nvPr>
        </p:nvSpPr>
        <p:spPr>
          <a:xfrm>
            <a:off x="311700" y="445025"/>
            <a:ext cx="8520600" cy="1027314"/>
          </a:xfrm>
        </p:spPr>
        <p:txBody>
          <a:bodyPr/>
          <a:lstStyle/>
          <a:p>
            <a:r>
              <a:rPr lang="en-US" dirty="0"/>
              <a:t>Content</a:t>
            </a:r>
            <a:r>
              <a:rPr lang="en-US" sz="2800" kern="1200" dirty="0">
                <a:solidFill>
                  <a:schemeClr val="tx1"/>
                </a:solidFill>
                <a:latin typeface="+mj-lt"/>
                <a:ea typeface="+mj-ea"/>
                <a:cs typeface="+mj-cs"/>
              </a:rPr>
              <a:t> Analysis - T</a:t>
            </a:r>
            <a:r>
              <a:rPr lang="en-US" dirty="0">
                <a:solidFill>
                  <a:schemeClr val="tx1"/>
                </a:solidFill>
              </a:rPr>
              <a:t>extual &amp; Semantic similarity</a:t>
            </a:r>
            <a:endParaRPr lang="he-IL" dirty="0"/>
          </a:p>
        </p:txBody>
      </p:sp>
      <p:sp>
        <p:nvSpPr>
          <p:cNvPr id="5" name="TextBox 4">
            <a:extLst>
              <a:ext uri="{FF2B5EF4-FFF2-40B4-BE49-F238E27FC236}">
                <a16:creationId xmlns:a16="http://schemas.microsoft.com/office/drawing/2014/main" id="{F0455A5C-5B9F-3F3D-ACEB-5DAB255000AB}"/>
              </a:ext>
            </a:extLst>
          </p:cNvPr>
          <p:cNvSpPr txBox="1"/>
          <p:nvPr/>
        </p:nvSpPr>
        <p:spPr>
          <a:xfrm>
            <a:off x="906876" y="4172869"/>
            <a:ext cx="7832659" cy="907941"/>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600" dirty="0">
                <a:solidFill>
                  <a:schemeClr val="tx1"/>
                </a:solidFill>
              </a:rPr>
              <a:t>High similarity in most hierarchy levels, except in Sections level</a:t>
            </a:r>
          </a:p>
          <a:p>
            <a:pPr marL="177800" indent="-177800">
              <a:spcAft>
                <a:spcPts val="600"/>
              </a:spcAft>
              <a:buClr>
                <a:schemeClr val="tx1"/>
              </a:buClr>
              <a:buFont typeface="Arial" panose="020B0604020202020204" pitchFamily="34" charset="0"/>
              <a:buChar char="•"/>
            </a:pPr>
            <a:r>
              <a:rPr lang="en-US" sz="1600" dirty="0">
                <a:solidFill>
                  <a:schemeClr val="tx1"/>
                </a:solidFill>
              </a:rPr>
              <a:t> Considering minimum similarity for each Cosine Similarity Category, that may indicate changes in content - there is relative consistency in the results</a:t>
            </a:r>
          </a:p>
        </p:txBody>
      </p:sp>
      <p:graphicFrame>
        <p:nvGraphicFramePr>
          <p:cNvPr id="7" name="טבלה 6">
            <a:extLst>
              <a:ext uri="{FF2B5EF4-FFF2-40B4-BE49-F238E27FC236}">
                <a16:creationId xmlns:a16="http://schemas.microsoft.com/office/drawing/2014/main" id="{7263D7AE-9F8B-4693-90E3-6C7CDB8C06B6}"/>
              </a:ext>
            </a:extLst>
          </p:cNvPr>
          <p:cNvGraphicFramePr>
            <a:graphicFrameLocks noGrp="1"/>
          </p:cNvGraphicFramePr>
          <p:nvPr/>
        </p:nvGraphicFramePr>
        <p:xfrm>
          <a:off x="913726" y="1113824"/>
          <a:ext cx="7316549" cy="3014980"/>
        </p:xfrm>
        <a:graphic>
          <a:graphicData uri="http://schemas.openxmlformats.org/drawingml/2006/table">
            <a:tbl>
              <a:tblPr/>
              <a:tblGrid>
                <a:gridCol w="1943675">
                  <a:extLst>
                    <a:ext uri="{9D8B030D-6E8A-4147-A177-3AD203B41FA5}">
                      <a16:colId xmlns:a16="http://schemas.microsoft.com/office/drawing/2014/main" val="4126899773"/>
                    </a:ext>
                  </a:extLst>
                </a:gridCol>
                <a:gridCol w="985721">
                  <a:extLst>
                    <a:ext uri="{9D8B030D-6E8A-4147-A177-3AD203B41FA5}">
                      <a16:colId xmlns:a16="http://schemas.microsoft.com/office/drawing/2014/main" val="4110426035"/>
                    </a:ext>
                  </a:extLst>
                </a:gridCol>
                <a:gridCol w="985721">
                  <a:extLst>
                    <a:ext uri="{9D8B030D-6E8A-4147-A177-3AD203B41FA5}">
                      <a16:colId xmlns:a16="http://schemas.microsoft.com/office/drawing/2014/main" val="2359215986"/>
                    </a:ext>
                  </a:extLst>
                </a:gridCol>
                <a:gridCol w="985721">
                  <a:extLst>
                    <a:ext uri="{9D8B030D-6E8A-4147-A177-3AD203B41FA5}">
                      <a16:colId xmlns:a16="http://schemas.microsoft.com/office/drawing/2014/main" val="4251349269"/>
                    </a:ext>
                  </a:extLst>
                </a:gridCol>
                <a:gridCol w="1082905">
                  <a:extLst>
                    <a:ext uri="{9D8B030D-6E8A-4147-A177-3AD203B41FA5}">
                      <a16:colId xmlns:a16="http://schemas.microsoft.com/office/drawing/2014/main" val="4182101819"/>
                    </a:ext>
                  </a:extLst>
                </a:gridCol>
                <a:gridCol w="1332806">
                  <a:extLst>
                    <a:ext uri="{9D8B030D-6E8A-4147-A177-3AD203B41FA5}">
                      <a16:colId xmlns:a16="http://schemas.microsoft.com/office/drawing/2014/main" val="3076444786"/>
                    </a:ext>
                  </a:extLst>
                </a:gridCol>
              </a:tblGrid>
              <a:tr h="0">
                <a:tc gridSpan="6">
                  <a:txBody>
                    <a:bodyPr/>
                    <a:lstStyle/>
                    <a:p>
                      <a:pPr algn="ctr" fontAlgn="b"/>
                      <a:r>
                        <a:rPr lang="en-US" sz="1100" b="1" i="0" u="none" strike="noStrike" dirty="0">
                          <a:solidFill>
                            <a:srgbClr val="000000"/>
                          </a:solidFill>
                          <a:effectLst/>
                          <a:latin typeface="Arial" panose="020B0604020202020204" pitchFamily="34" charset="0"/>
                        </a:rPr>
                        <a:t>Average Cosine Similarity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D9E1F2"/>
                    </a:solidFill>
                  </a:tcPr>
                </a:tc>
                <a:tc hMerge="1">
                  <a:txBody>
                    <a:bodyPr/>
                    <a:lstStyle/>
                    <a:p>
                      <a:pPr rtl="1"/>
                      <a:endParaRPr lang="he-IL"/>
                    </a:p>
                  </a:txBody>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90990696"/>
                  </a:ext>
                </a:extLst>
              </a:tr>
              <a:tr h="177800">
                <a:tc>
                  <a:txBody>
                    <a:bodyPr/>
                    <a:lstStyle/>
                    <a:p>
                      <a:pPr algn="l" fontAlgn="b"/>
                      <a:r>
                        <a:rPr lang="en-US" sz="1100" b="1" i="0" u="none" strike="noStrike" dirty="0">
                          <a:solidFill>
                            <a:srgbClr val="000000"/>
                          </a:solidFill>
                          <a:effectLst/>
                          <a:latin typeface="Arial" panose="020B0604020202020204" pitchFamily="34" charset="0"/>
                        </a:rPr>
                        <a:t>Hierarchy level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Medium</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No Similarity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06168163"/>
                  </a:ext>
                </a:extLst>
              </a:tr>
              <a:tr h="177800">
                <a:tc>
                  <a:txBody>
                    <a:bodyPr/>
                    <a:lstStyle/>
                    <a:p>
                      <a:pPr algn="l" fontAlgn="b"/>
                      <a:r>
                        <a:rPr lang="en-US" sz="1100" b="0" i="0" u="none" strike="noStrike" dirty="0">
                          <a:solidFill>
                            <a:schemeClr val="tx1"/>
                          </a:solidFill>
                          <a:effectLst/>
                          <a:latin typeface="Arial" panose="020B0604020202020204" pitchFamily="34" charset="0"/>
                        </a:rPr>
                        <a:t>1.Subtitle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dirty="0">
                          <a:solidFill>
                            <a:schemeClr val="tx1"/>
                          </a:solidFill>
                          <a:effectLst/>
                          <a:latin typeface="Arial" panose="020B0604020202020204" pitchFamily="34" charset="0"/>
                        </a:rPr>
                        <a:t>0.60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a:solidFill>
                            <a:schemeClr val="tx1"/>
                          </a:solidFill>
                          <a:effectLst/>
                          <a:latin typeface="Arial" panose="020B0604020202020204" pitchFamily="34" charset="0"/>
                        </a:rPr>
                        <a:t>0.96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378360195"/>
                  </a:ext>
                </a:extLst>
              </a:tr>
              <a:tr h="177800">
                <a:tc>
                  <a:txBody>
                    <a:bodyPr/>
                    <a:lstStyle/>
                    <a:p>
                      <a:pPr algn="l" fontAlgn="b"/>
                      <a:r>
                        <a:rPr lang="en-US" sz="1100" b="0" i="0" u="none" strike="noStrike" dirty="0">
                          <a:solidFill>
                            <a:schemeClr val="tx1"/>
                          </a:solidFill>
                          <a:effectLst/>
                          <a:latin typeface="Arial" panose="020B0604020202020204" pitchFamily="34" charset="0"/>
                        </a:rPr>
                        <a:t>2.Chapter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0.80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96454125"/>
                  </a:ext>
                </a:extLst>
              </a:tr>
              <a:tr h="177800">
                <a:tc>
                  <a:txBody>
                    <a:bodyPr/>
                    <a:lstStyle/>
                    <a:p>
                      <a:pPr algn="l" fontAlgn="b"/>
                      <a:r>
                        <a:rPr lang="en-US" sz="1100" b="0" i="0" u="none" strike="noStrike">
                          <a:solidFill>
                            <a:schemeClr val="tx1"/>
                          </a:solidFill>
                          <a:effectLst/>
                          <a:latin typeface="Arial" panose="020B0604020202020204" pitchFamily="34" charset="0"/>
                        </a:rPr>
                        <a:t>3.Subchapter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0.80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a:solidFill>
                            <a:schemeClr val="tx1"/>
                          </a:solidFill>
                          <a:effectLst/>
                          <a:latin typeface="Arial" panose="020B0604020202020204" pitchFamily="34" charset="0"/>
                        </a:rPr>
                        <a:t>0.37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27690358"/>
                  </a:ext>
                </a:extLst>
              </a:tr>
              <a:tr h="177800">
                <a:tc>
                  <a:txBody>
                    <a:bodyPr/>
                    <a:lstStyle/>
                    <a:p>
                      <a:pPr algn="l" fontAlgn="b"/>
                      <a:r>
                        <a:rPr lang="en-US" sz="1100" b="0" i="0" u="none" strike="noStrike">
                          <a:solidFill>
                            <a:schemeClr val="tx1"/>
                          </a:solidFill>
                          <a:effectLst/>
                          <a:latin typeface="Arial" panose="020B0604020202020204" pitchFamily="34" charset="0"/>
                        </a:rPr>
                        <a:t>4.Part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0.95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62605918"/>
                  </a:ext>
                </a:extLst>
              </a:tr>
              <a:tr h="177800">
                <a:tc>
                  <a:txBody>
                    <a:bodyPr/>
                    <a:lstStyle/>
                    <a:p>
                      <a:pPr algn="l" fontAlgn="b"/>
                      <a:r>
                        <a:rPr lang="en-US" sz="1100" b="0" i="0" u="none" strike="noStrike">
                          <a:solidFill>
                            <a:schemeClr val="tx1"/>
                          </a:solidFill>
                          <a:effectLst/>
                          <a:latin typeface="Arial" panose="020B0604020202020204" pitchFamily="34" charset="0"/>
                        </a:rPr>
                        <a:t>5.Subpart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18566698"/>
                  </a:ext>
                </a:extLst>
              </a:tr>
              <a:tr h="177800">
                <a:tc>
                  <a:txBody>
                    <a:bodyPr/>
                    <a:lstStyle/>
                    <a:p>
                      <a:pPr algn="l" fontAlgn="b"/>
                      <a:r>
                        <a:rPr lang="en-US" sz="1100" b="0" i="0" u="none" strike="noStrike" dirty="0">
                          <a:solidFill>
                            <a:schemeClr val="tx1"/>
                          </a:solidFill>
                          <a:effectLst/>
                          <a:latin typeface="Arial" panose="020B0604020202020204" pitchFamily="34" charset="0"/>
                        </a:rPr>
                        <a:t>6.Section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0.99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0.78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a:solidFill>
                            <a:schemeClr val="tx1"/>
                          </a:solidFill>
                          <a:effectLst/>
                          <a:latin typeface="Arial" panose="020B0604020202020204" pitchFamily="34" charset="0"/>
                        </a:rPr>
                        <a:t>0.50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30378934"/>
                  </a:ext>
                </a:extLst>
              </a:tr>
              <a:tr h="177800">
                <a:tc>
                  <a:txBody>
                    <a:bodyPr/>
                    <a:lstStyle/>
                    <a:p>
                      <a:pPr algn="l" fontAlgn="b"/>
                      <a:r>
                        <a:rPr lang="en-US" sz="1100" b="1" i="0" u="none" strike="noStrike">
                          <a:solidFill>
                            <a:srgbClr val="000000"/>
                          </a:solidFill>
                          <a:effectLst/>
                          <a:latin typeface="Arial" panose="020B0604020202020204" pitchFamily="34" charset="0"/>
                        </a:rPr>
                        <a:t>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0.99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081450722"/>
                  </a:ext>
                </a:extLst>
              </a:tr>
              <a:tr h="93913">
                <a:tc>
                  <a:txBody>
                    <a:bodyPr/>
                    <a:lstStyle/>
                    <a:p>
                      <a:pPr algn="l" fontAlgn="b"/>
                      <a:endParaRPr lang="he-IL" sz="1100" b="0" i="0" u="none" strike="noStrike">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he-IL" sz="1100" b="0" i="0" u="none" strike="noStrike" dirty="0">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he-IL" sz="1100" b="0" i="0" u="none" strike="noStrike">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he-IL" sz="1100" b="0" i="0" u="none" strike="noStrike">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he-IL" sz="1100" b="0" i="0" u="none" strike="noStrike" dirty="0">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he-IL" sz="1100" b="0" i="0" u="none" strike="noStrike" dirty="0">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756824"/>
                  </a:ext>
                </a:extLst>
              </a:tr>
              <a:tr h="177800">
                <a:tc gridSpan="6">
                  <a:txBody>
                    <a:bodyPr/>
                    <a:lstStyle/>
                    <a:p>
                      <a:pPr algn="ctr" fontAlgn="b"/>
                      <a:r>
                        <a:rPr lang="en-US" sz="1100" b="1" i="0" u="none" strike="noStrike" dirty="0">
                          <a:solidFill>
                            <a:srgbClr val="000000"/>
                          </a:solidFill>
                          <a:effectLst/>
                          <a:latin typeface="Arial" panose="020B0604020202020204" pitchFamily="34" charset="0"/>
                        </a:rPr>
                        <a:t>Average Min Similarity</a:t>
                      </a:r>
                      <a:endParaRPr lang="he-IL" sz="1100" b="1"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rtl="1"/>
                      <a:endParaRPr lang="he-IL"/>
                    </a:p>
                  </a:txBody>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706628252"/>
                  </a:ext>
                </a:extLst>
              </a:tr>
              <a:tr h="177800">
                <a:tc>
                  <a:txBody>
                    <a:bodyPr/>
                    <a:lstStyle/>
                    <a:p>
                      <a:pPr algn="l" fontAlgn="b"/>
                      <a:r>
                        <a:rPr lang="en-US" sz="1100" b="1" i="0" u="none" strike="noStrike" dirty="0">
                          <a:solidFill>
                            <a:srgbClr val="000000"/>
                          </a:solidFill>
                          <a:effectLst/>
                          <a:latin typeface="Arial" panose="020B0604020202020204" pitchFamily="34" charset="0"/>
                        </a:rPr>
                        <a:t>Cosine Similarity Category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Medium</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Arial" panose="020B0604020202020204"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Arial" panose="020B0604020202020204" pitchFamily="34" charset="0"/>
                        </a:rPr>
                        <a:t>No Similarity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Arial" panose="020B0604020202020204" pitchFamily="34" charset="0"/>
                        </a:rPr>
                        <a:t>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22102069"/>
                  </a:ext>
                </a:extLst>
              </a:tr>
              <a:tr h="177800">
                <a:tc>
                  <a:txBody>
                    <a:bodyPr/>
                    <a:lstStyle/>
                    <a:p>
                      <a:pPr algn="l" fontAlgn="b"/>
                      <a:r>
                        <a:rPr lang="en-US" sz="1100" b="0" i="0" u="none" strike="noStrike" dirty="0">
                          <a:solidFill>
                            <a:schemeClr val="tx1"/>
                          </a:solidFill>
                          <a:effectLst/>
                          <a:latin typeface="Arial" panose="020B0604020202020204"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dirty="0">
                          <a:solidFill>
                            <a:schemeClr val="tx1"/>
                          </a:solidFill>
                          <a:effectLst/>
                          <a:latin typeface="Arial" panose="020B0604020202020204" pitchFamily="34" charset="0"/>
                        </a:rPr>
                        <a:t>0.84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endParaRPr lang="he-IL" sz="1100" b="0" i="0" u="none" strike="noStrike">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a:solidFill>
                            <a:schemeClr val="tx1"/>
                          </a:solidFill>
                          <a:effectLst/>
                          <a:latin typeface="Arial" panose="020B0604020202020204" pitchFamily="34" charset="0"/>
                        </a:rPr>
                        <a:t>0.99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661706611"/>
                  </a:ext>
                </a:extLst>
              </a:tr>
              <a:tr h="177800">
                <a:tc>
                  <a:txBody>
                    <a:bodyPr/>
                    <a:lstStyle/>
                    <a:p>
                      <a:pPr algn="l" fontAlgn="b"/>
                      <a:r>
                        <a:rPr lang="en-US" sz="1100" b="0" i="0" u="none" strike="noStrike" dirty="0">
                          <a:solidFill>
                            <a:schemeClr val="tx1"/>
                          </a:solidFill>
                          <a:effectLst/>
                          <a:latin typeface="Arial" panose="020B0604020202020204" pitchFamily="34" charset="0"/>
                        </a:rPr>
                        <a:t>Medium</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0.48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0.59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57331858"/>
                  </a:ext>
                </a:extLst>
              </a:tr>
              <a:tr h="177800">
                <a:tc>
                  <a:txBody>
                    <a:bodyPr/>
                    <a:lstStyle/>
                    <a:p>
                      <a:pPr algn="l" fontAlgn="b"/>
                      <a:r>
                        <a:rPr lang="en-US" sz="1100" b="0" i="0" u="none" strike="noStrike" dirty="0">
                          <a:solidFill>
                            <a:schemeClr val="tx1"/>
                          </a:solidFill>
                          <a:effectLst/>
                          <a:latin typeface="Arial" panose="020B0604020202020204"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0.40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8952570"/>
                  </a:ext>
                </a:extLst>
              </a:tr>
              <a:tr h="177800">
                <a:tc>
                  <a:txBody>
                    <a:bodyPr/>
                    <a:lstStyle/>
                    <a:p>
                      <a:pPr algn="l" fontAlgn="b"/>
                      <a:r>
                        <a:rPr lang="en-US" sz="1100" b="0" i="0" u="none" strike="noStrike" dirty="0">
                          <a:solidFill>
                            <a:schemeClr val="tx1"/>
                          </a:solidFill>
                          <a:effectLst/>
                          <a:latin typeface="Arial" panose="020B0604020202020204" pitchFamily="34" charset="0"/>
                        </a:rPr>
                        <a:t>No Similarity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24345989"/>
                  </a:ext>
                </a:extLst>
              </a:tr>
              <a:tr h="177800">
                <a:tc>
                  <a:txBody>
                    <a:bodyPr/>
                    <a:lstStyle/>
                    <a:p>
                      <a:pPr algn="l" fontAlgn="b"/>
                      <a:r>
                        <a:rPr lang="en-US" sz="1100" b="1" i="0" u="none" strike="noStrike" dirty="0">
                          <a:solidFill>
                            <a:srgbClr val="000000"/>
                          </a:solidFill>
                          <a:effectLst/>
                          <a:latin typeface="Arial" panose="020B0604020202020204" pitchFamily="34" charset="0"/>
                        </a:rPr>
                        <a:t>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0.74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0.48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845626600"/>
                  </a:ext>
                </a:extLst>
              </a:tr>
            </a:tbl>
          </a:graphicData>
        </a:graphic>
      </p:graphicFrame>
    </p:spTree>
    <p:extLst>
      <p:ext uri="{BB962C8B-B14F-4D97-AF65-F5344CB8AC3E}">
        <p14:creationId xmlns:p14="http://schemas.microsoft.com/office/powerpoint/2010/main" val="173291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BD0A8D-F098-4679-8B70-9F4F38542F38}"/>
              </a:ext>
            </a:extLst>
          </p:cNvPr>
          <p:cNvSpPr>
            <a:spLocks noGrp="1"/>
          </p:cNvSpPr>
          <p:nvPr>
            <p:ph type="title"/>
          </p:nvPr>
        </p:nvSpPr>
        <p:spPr/>
        <p:txBody>
          <a:bodyPr/>
          <a:lstStyle/>
          <a:p>
            <a:pPr algn="ctr"/>
            <a:r>
              <a:rPr lang="en-US" b="1" dirty="0"/>
              <a:t>Tasks assignment</a:t>
            </a:r>
            <a:endParaRPr lang="he-IL" b="1" dirty="0"/>
          </a:p>
        </p:txBody>
      </p:sp>
      <p:graphicFrame>
        <p:nvGraphicFramePr>
          <p:cNvPr id="5" name="טבלה 4">
            <a:extLst>
              <a:ext uri="{FF2B5EF4-FFF2-40B4-BE49-F238E27FC236}">
                <a16:creationId xmlns:a16="http://schemas.microsoft.com/office/drawing/2014/main" id="{7438B9AD-90A8-4942-89AC-2575B8076653}"/>
              </a:ext>
            </a:extLst>
          </p:cNvPr>
          <p:cNvGraphicFramePr>
            <a:graphicFrameLocks noGrp="1"/>
          </p:cNvGraphicFramePr>
          <p:nvPr>
            <p:extLst>
              <p:ext uri="{D42A27DB-BD31-4B8C-83A1-F6EECF244321}">
                <p14:modId xmlns:p14="http://schemas.microsoft.com/office/powerpoint/2010/main" val="1714836893"/>
              </p:ext>
            </p:extLst>
          </p:nvPr>
        </p:nvGraphicFramePr>
        <p:xfrm>
          <a:off x="501124" y="1152521"/>
          <a:ext cx="8141752" cy="3543600"/>
        </p:xfrm>
        <a:graphic>
          <a:graphicData uri="http://schemas.openxmlformats.org/drawingml/2006/table">
            <a:tbl>
              <a:tblPr/>
              <a:tblGrid>
                <a:gridCol w="471810">
                  <a:extLst>
                    <a:ext uri="{9D8B030D-6E8A-4147-A177-3AD203B41FA5}">
                      <a16:colId xmlns:a16="http://schemas.microsoft.com/office/drawing/2014/main" val="2519847260"/>
                    </a:ext>
                  </a:extLst>
                </a:gridCol>
                <a:gridCol w="345753">
                  <a:extLst>
                    <a:ext uri="{9D8B030D-6E8A-4147-A177-3AD203B41FA5}">
                      <a16:colId xmlns:a16="http://schemas.microsoft.com/office/drawing/2014/main" val="3494915514"/>
                    </a:ext>
                  </a:extLst>
                </a:gridCol>
                <a:gridCol w="1174123">
                  <a:extLst>
                    <a:ext uri="{9D8B030D-6E8A-4147-A177-3AD203B41FA5}">
                      <a16:colId xmlns:a16="http://schemas.microsoft.com/office/drawing/2014/main" val="1323399916"/>
                    </a:ext>
                  </a:extLst>
                </a:gridCol>
                <a:gridCol w="3005057">
                  <a:extLst>
                    <a:ext uri="{9D8B030D-6E8A-4147-A177-3AD203B41FA5}">
                      <a16:colId xmlns:a16="http://schemas.microsoft.com/office/drawing/2014/main" val="603261620"/>
                    </a:ext>
                  </a:extLst>
                </a:gridCol>
                <a:gridCol w="1224691">
                  <a:extLst>
                    <a:ext uri="{9D8B030D-6E8A-4147-A177-3AD203B41FA5}">
                      <a16:colId xmlns:a16="http://schemas.microsoft.com/office/drawing/2014/main" val="2635078675"/>
                    </a:ext>
                  </a:extLst>
                </a:gridCol>
                <a:gridCol w="960159">
                  <a:extLst>
                    <a:ext uri="{9D8B030D-6E8A-4147-A177-3AD203B41FA5}">
                      <a16:colId xmlns:a16="http://schemas.microsoft.com/office/drawing/2014/main" val="672626746"/>
                    </a:ext>
                  </a:extLst>
                </a:gridCol>
                <a:gridCol w="960159">
                  <a:extLst>
                    <a:ext uri="{9D8B030D-6E8A-4147-A177-3AD203B41FA5}">
                      <a16:colId xmlns:a16="http://schemas.microsoft.com/office/drawing/2014/main" val="2529987914"/>
                    </a:ext>
                  </a:extLst>
                </a:gridCol>
              </a:tblGrid>
              <a:tr h="0">
                <a:tc>
                  <a:txBody>
                    <a:bodyPr/>
                    <a:lstStyle/>
                    <a:p>
                      <a:pPr algn="ctr" fontAlgn="t"/>
                      <a:r>
                        <a:rPr lang="en-US" sz="1000" b="1" i="0" u="none" strike="noStrike" dirty="0">
                          <a:solidFill>
                            <a:srgbClr val="000000"/>
                          </a:solidFill>
                          <a:effectLst/>
                          <a:latin typeface="Arial" panose="020B0604020202020204" pitchFamily="34" charset="0"/>
                        </a:rPr>
                        <a:t># Cat.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he-IL" sz="1000" b="1" i="0" u="none" strike="noStrike" dirty="0">
                          <a:solidFill>
                            <a:srgbClr val="000000"/>
                          </a:solidFill>
                          <a:effectLst/>
                          <a:latin typeface="Arial" panose="020B0604020202020204" pitchFamily="34" charset="0"/>
                        </a:rPr>
                        <a: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a:solidFill>
                            <a:srgbClr val="000000"/>
                          </a:solidFill>
                          <a:effectLst/>
                          <a:latin typeface="Arial" panose="020B0604020202020204" pitchFamily="34" charset="0"/>
                        </a:rPr>
                        <a:t>Category</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a:solidFill>
                            <a:srgbClr val="000000"/>
                          </a:solidFill>
                          <a:effectLst/>
                          <a:latin typeface="Arial" panose="020B0604020202020204" pitchFamily="34" charset="0"/>
                        </a:rPr>
                        <a:t>Task</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a:solidFill>
                            <a:srgbClr val="000000"/>
                          </a:solidFill>
                          <a:effectLst/>
                          <a:latin typeface="Arial" panose="020B0604020202020204" pitchFamily="34" charset="0"/>
                        </a:rPr>
                        <a:t>Assign to</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dirty="0">
                          <a:solidFill>
                            <a:srgbClr val="000000"/>
                          </a:solidFill>
                          <a:effectLst/>
                          <a:latin typeface="Arial" panose="020B0604020202020204" pitchFamily="34" charset="0"/>
                        </a:rPr>
                        <a:t>Due date</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dirty="0">
                          <a:solidFill>
                            <a:srgbClr val="000000"/>
                          </a:solidFill>
                          <a:effectLst/>
                          <a:latin typeface="Arial" panose="020B0604020202020204" pitchFamily="34" charset="0"/>
                        </a:rPr>
                        <a:t>Status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38015074"/>
                  </a:ext>
                </a:extLst>
              </a:tr>
              <a:tr h="126013">
                <a:tc rowSpan="5">
                  <a:txBody>
                    <a:bodyPr/>
                    <a:lstStyle/>
                    <a:p>
                      <a:pPr algn="ctr" fontAlgn="t"/>
                      <a:r>
                        <a:rPr lang="he-IL" sz="1000" b="0" i="0" u="none" strike="noStrike" dirty="0">
                          <a:solidFill>
                            <a:schemeClr val="tx1"/>
                          </a:solidFill>
                          <a:effectLst/>
                          <a:latin typeface="Arial" panose="020B0604020202020204" pitchFamily="34" charset="0"/>
                        </a:rPr>
                        <a:t>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1.1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fontAlgn="t"/>
                      <a:r>
                        <a:rPr lang="en-US" sz="1000" b="0" i="0" u="none" strike="noStrike" dirty="0">
                          <a:solidFill>
                            <a:schemeClr val="tx1"/>
                          </a:solidFill>
                          <a:effectLst/>
                          <a:latin typeface="Arial" panose="020B0604020202020204" pitchFamily="34" charset="0"/>
                        </a:rPr>
                        <a:t>Data Collection &amp; Preprocessing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Download publicly available versions of the U.S. Tax Code for the years 2017 and 2018 in PDFs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Tomer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08/12/2024</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99060743"/>
                  </a:ext>
                </a:extLst>
              </a:tr>
              <a:tr h="126013">
                <a:tc vMerge="1">
                  <a:txBody>
                    <a:bodyPr/>
                    <a:lstStyle/>
                    <a:p>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1.2</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Develop scripts for data and features extraction from the Tax Codes (2017 + 2018)</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22/12/2024</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827011367"/>
                  </a:ext>
                </a:extLst>
              </a:tr>
              <a:tr h="126013">
                <a:tc vMerge="1">
                  <a:txBody>
                    <a:bodyPr/>
                    <a:lstStyle/>
                    <a:p>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1.3</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Clean and structure the data into CSV format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01/01/2025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801543792"/>
                  </a:ext>
                </a:extLst>
              </a:tr>
              <a:tr h="126013">
                <a:tc vMerge="1">
                  <a:txBody>
                    <a:bodyPr/>
                    <a:lstStyle/>
                    <a:p>
                      <a:endParaRPr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1.4</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Review and quality control of the extracted data</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a:solidFill>
                            <a:schemeClr val="tx1"/>
                          </a:solidFill>
                          <a:effectLst/>
                          <a:latin typeface="Arial" panose="020B0604020202020204" pitchFamily="34" charset="0"/>
                        </a:rPr>
                        <a:t>Tomer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a:solidFill>
                            <a:schemeClr val="tx1"/>
                          </a:solidFill>
                          <a:effectLst/>
                          <a:latin typeface="Arial" panose="020B0604020202020204" pitchFamily="34" charset="0"/>
                        </a:rPr>
                        <a:t>02/01/2025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81161957"/>
                  </a:ext>
                </a:extLst>
              </a:tr>
              <a:tr h="126013">
                <a:tc vMerge="1">
                  <a:txBody>
                    <a:bodyPr/>
                    <a:lstStyle/>
                    <a:p>
                      <a:pPr algn="ctr" fontAlgn="t"/>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1.5*</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t"/>
                      <a:endParaRPr lang="en-US"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Develop new scripts for data and features extraction based on WORD Tax Codes (2017 + 2018)</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15/01/2025</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418742"/>
                  </a:ext>
                </a:extLst>
              </a:tr>
              <a:tr h="126013">
                <a:tc>
                  <a:txBody>
                    <a:bodyPr/>
                    <a:lstStyle/>
                    <a:p>
                      <a:pPr algn="ctr" fontAlgn="t"/>
                      <a:r>
                        <a:rPr lang="he-IL" sz="1000" b="0" i="0" u="none" strike="noStrike">
                          <a:solidFill>
                            <a:schemeClr val="tx1"/>
                          </a:solidFill>
                          <a:effectLst/>
                          <a:latin typeface="Arial" panose="020B0604020202020204" pitchFamily="34" charset="0"/>
                        </a:rPr>
                        <a:t>2</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2.1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Project Definition</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chemeClr val="tx1"/>
                          </a:solidFill>
                          <a:effectLst/>
                          <a:latin typeface="Arial" panose="020B0604020202020204" pitchFamily="34" charset="0"/>
                        </a:rPr>
                        <a:t>Writing a full characterization &amp; definition of the project, according to final project design template</a:t>
                      </a:r>
                    </a:p>
                  </a:txBody>
                  <a:tcPr marL="36000" marR="36000" marT="36000" marB="36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Tomer+</a:t>
                      </a:r>
                      <a:br>
                        <a:rPr lang="en-US" sz="1000" b="0" i="0" u="none" strike="noStrike" dirty="0">
                          <a:solidFill>
                            <a:schemeClr val="tx1"/>
                          </a:solidFill>
                          <a:effectLst/>
                          <a:latin typeface="Arial" panose="020B0604020202020204" pitchFamily="34" charset="0"/>
                        </a:rPr>
                      </a:br>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01/01/2025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805827053"/>
                  </a:ext>
                </a:extLst>
              </a:tr>
              <a:tr h="189020">
                <a:tc rowSpan="2">
                  <a:txBody>
                    <a:bodyPr/>
                    <a:lstStyle/>
                    <a:p>
                      <a:pPr algn="ctr" fontAlgn="t"/>
                      <a:r>
                        <a:rPr lang="he-IL" sz="1000" b="0" i="0" u="none" strike="noStrike" dirty="0">
                          <a:solidFill>
                            <a:schemeClr val="tx1"/>
                          </a:solidFill>
                          <a:effectLst/>
                          <a:latin typeface="Arial" panose="020B0604020202020204" pitchFamily="34" charset="0"/>
                        </a:rPr>
                        <a:t>3</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3.1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t"/>
                      <a:r>
                        <a:rPr lang="en-US" sz="1000" b="0" i="0" u="none" strike="noStrike" dirty="0">
                          <a:solidFill>
                            <a:schemeClr val="tx1"/>
                          </a:solidFill>
                          <a:effectLst/>
                          <a:latin typeface="Arial" panose="020B0604020202020204" pitchFamily="34" charset="0"/>
                        </a:rPr>
                        <a:t>Model Building &amp; Integration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Headings and titles analysis - develop scripts to identifying semantic similarity using </a:t>
                      </a:r>
                      <a:r>
                        <a:rPr lang="en-US" sz="1000" b="0" i="0" u="none" strike="noStrike" dirty="0" err="1">
                          <a:solidFill>
                            <a:schemeClr val="tx1"/>
                          </a:solidFill>
                          <a:effectLst/>
                          <a:latin typeface="Arial" panose="020B0604020202020204" pitchFamily="34" charset="0"/>
                        </a:rPr>
                        <a:t>LaBSE</a:t>
                      </a:r>
                      <a:r>
                        <a:rPr lang="en-US" sz="1000" b="0" i="0" u="none" strike="noStrike" dirty="0">
                          <a:solidFill>
                            <a:schemeClr val="tx1"/>
                          </a:solidFill>
                          <a:effectLst/>
                          <a:latin typeface="Arial" panose="020B0604020202020204" pitchFamily="34" charset="0"/>
                        </a:rPr>
                        <a:t> and lexical similarity using Jaccard Score and Levenshtein distance.</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Tomer+</a:t>
                      </a:r>
                      <a:br>
                        <a:rPr lang="en-US" sz="1000" b="0" i="0" u="none" strike="noStrike" dirty="0">
                          <a:solidFill>
                            <a:schemeClr val="tx1"/>
                          </a:solidFill>
                          <a:effectLst/>
                          <a:latin typeface="Arial" panose="020B0604020202020204" pitchFamily="34" charset="0"/>
                        </a:rPr>
                      </a:br>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22/12/2024</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800688193"/>
                  </a:ext>
                </a:extLst>
              </a:tr>
              <a:tr h="252026">
                <a:tc vMerge="1">
                  <a:txBody>
                    <a:bodyPr/>
                    <a:lstStyle/>
                    <a:p>
                      <a:endParaRPr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3.2</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Model and Algorithm extension - comparative analysis to examine similarity (semantic and lyrical) between smaller units of information, in a sample of cases where the titles were found to be similar.</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Tomer+</a:t>
                      </a:r>
                      <a:br>
                        <a:rPr lang="en-US" sz="1000" b="0" i="0" u="none" strike="noStrike" dirty="0">
                          <a:solidFill>
                            <a:schemeClr val="tx1"/>
                          </a:solidFill>
                          <a:effectLst/>
                          <a:latin typeface="Arial" panose="020B0604020202020204" pitchFamily="34" charset="0"/>
                        </a:rPr>
                      </a:br>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05/01/2025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819135559"/>
                  </a:ext>
                </a:extLst>
              </a:tr>
            </a:tbl>
          </a:graphicData>
        </a:graphic>
      </p:graphicFrame>
    </p:spTree>
    <p:extLst>
      <p:ext uri="{BB962C8B-B14F-4D97-AF65-F5344CB8AC3E}">
        <p14:creationId xmlns:p14="http://schemas.microsoft.com/office/powerpoint/2010/main" val="415985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BD0A8D-F098-4679-8B70-9F4F38542F38}"/>
              </a:ext>
            </a:extLst>
          </p:cNvPr>
          <p:cNvSpPr>
            <a:spLocks noGrp="1"/>
          </p:cNvSpPr>
          <p:nvPr>
            <p:ph type="title"/>
          </p:nvPr>
        </p:nvSpPr>
        <p:spPr/>
        <p:txBody>
          <a:bodyPr/>
          <a:lstStyle/>
          <a:p>
            <a:pPr algn="ctr"/>
            <a:r>
              <a:rPr lang="en-US" b="1" dirty="0"/>
              <a:t>Tasks assignment</a:t>
            </a:r>
            <a:endParaRPr lang="he-IL" b="1" dirty="0"/>
          </a:p>
        </p:txBody>
      </p:sp>
      <p:graphicFrame>
        <p:nvGraphicFramePr>
          <p:cNvPr id="5" name="טבלה 4">
            <a:extLst>
              <a:ext uri="{FF2B5EF4-FFF2-40B4-BE49-F238E27FC236}">
                <a16:creationId xmlns:a16="http://schemas.microsoft.com/office/drawing/2014/main" id="{7438B9AD-90A8-4942-89AC-2575B8076653}"/>
              </a:ext>
            </a:extLst>
          </p:cNvPr>
          <p:cNvGraphicFramePr>
            <a:graphicFrameLocks noGrp="1"/>
          </p:cNvGraphicFramePr>
          <p:nvPr>
            <p:extLst>
              <p:ext uri="{D42A27DB-BD31-4B8C-83A1-F6EECF244321}">
                <p14:modId xmlns:p14="http://schemas.microsoft.com/office/powerpoint/2010/main" val="2774426337"/>
              </p:ext>
            </p:extLst>
          </p:nvPr>
        </p:nvGraphicFramePr>
        <p:xfrm>
          <a:off x="509798" y="1152521"/>
          <a:ext cx="8124404" cy="3768000"/>
        </p:xfrm>
        <a:graphic>
          <a:graphicData uri="http://schemas.openxmlformats.org/drawingml/2006/table">
            <a:tbl>
              <a:tblPr/>
              <a:tblGrid>
                <a:gridCol w="474745">
                  <a:extLst>
                    <a:ext uri="{9D8B030D-6E8A-4147-A177-3AD203B41FA5}">
                      <a16:colId xmlns:a16="http://schemas.microsoft.com/office/drawing/2014/main" val="2519847260"/>
                    </a:ext>
                  </a:extLst>
                </a:gridCol>
                <a:gridCol w="337955">
                  <a:extLst>
                    <a:ext uri="{9D8B030D-6E8A-4147-A177-3AD203B41FA5}">
                      <a16:colId xmlns:a16="http://schemas.microsoft.com/office/drawing/2014/main" val="3494915514"/>
                    </a:ext>
                  </a:extLst>
                </a:gridCol>
                <a:gridCol w="991824">
                  <a:extLst>
                    <a:ext uri="{9D8B030D-6E8A-4147-A177-3AD203B41FA5}">
                      <a16:colId xmlns:a16="http://schemas.microsoft.com/office/drawing/2014/main" val="1323399916"/>
                    </a:ext>
                  </a:extLst>
                </a:gridCol>
                <a:gridCol w="3325827">
                  <a:extLst>
                    <a:ext uri="{9D8B030D-6E8A-4147-A177-3AD203B41FA5}">
                      <a16:colId xmlns:a16="http://schemas.microsoft.com/office/drawing/2014/main" val="603261620"/>
                    </a:ext>
                  </a:extLst>
                </a:gridCol>
                <a:gridCol w="1027835">
                  <a:extLst>
                    <a:ext uri="{9D8B030D-6E8A-4147-A177-3AD203B41FA5}">
                      <a16:colId xmlns:a16="http://schemas.microsoft.com/office/drawing/2014/main" val="2635078675"/>
                    </a:ext>
                  </a:extLst>
                </a:gridCol>
                <a:gridCol w="965584">
                  <a:extLst>
                    <a:ext uri="{9D8B030D-6E8A-4147-A177-3AD203B41FA5}">
                      <a16:colId xmlns:a16="http://schemas.microsoft.com/office/drawing/2014/main" val="672626746"/>
                    </a:ext>
                  </a:extLst>
                </a:gridCol>
                <a:gridCol w="1000634">
                  <a:extLst>
                    <a:ext uri="{9D8B030D-6E8A-4147-A177-3AD203B41FA5}">
                      <a16:colId xmlns:a16="http://schemas.microsoft.com/office/drawing/2014/main" val="1464715240"/>
                    </a:ext>
                  </a:extLst>
                </a:gridCol>
              </a:tblGrid>
              <a:tr h="0">
                <a:tc>
                  <a:txBody>
                    <a:bodyPr/>
                    <a:lstStyle/>
                    <a:p>
                      <a:pPr algn="ctr" fontAlgn="t"/>
                      <a:r>
                        <a:rPr lang="en-US" sz="1000" b="1" i="0" u="none" strike="noStrike" dirty="0">
                          <a:solidFill>
                            <a:srgbClr val="000000"/>
                          </a:solidFill>
                          <a:effectLst/>
                          <a:latin typeface="Arial" panose="020B0604020202020204" pitchFamily="34" charset="0"/>
                        </a:rPr>
                        <a:t># Cat.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he-IL" sz="1000" b="1" i="0" u="none" strike="noStrike" dirty="0">
                          <a:solidFill>
                            <a:srgbClr val="000000"/>
                          </a:solidFill>
                          <a:effectLst/>
                          <a:latin typeface="Arial" panose="020B0604020202020204" pitchFamily="34" charset="0"/>
                        </a:rPr>
                        <a: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a:solidFill>
                            <a:srgbClr val="000000"/>
                          </a:solidFill>
                          <a:effectLst/>
                          <a:latin typeface="Arial" panose="020B0604020202020204" pitchFamily="34" charset="0"/>
                        </a:rPr>
                        <a:t>Category</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a:solidFill>
                            <a:srgbClr val="000000"/>
                          </a:solidFill>
                          <a:effectLst/>
                          <a:latin typeface="Arial" panose="020B0604020202020204" pitchFamily="34" charset="0"/>
                        </a:rPr>
                        <a:t>Task</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a:solidFill>
                            <a:srgbClr val="000000"/>
                          </a:solidFill>
                          <a:effectLst/>
                          <a:latin typeface="Arial" panose="020B0604020202020204" pitchFamily="34" charset="0"/>
                        </a:rPr>
                        <a:t>Assign to</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dirty="0">
                          <a:solidFill>
                            <a:srgbClr val="000000"/>
                          </a:solidFill>
                          <a:effectLst/>
                          <a:latin typeface="Arial" panose="020B0604020202020204" pitchFamily="34" charset="0"/>
                        </a:rPr>
                        <a:t>Due date</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dirty="0">
                          <a:solidFill>
                            <a:srgbClr val="000000"/>
                          </a:solidFill>
                          <a:effectLst/>
                          <a:latin typeface="Arial" panose="020B0604020202020204" pitchFamily="34" charset="0"/>
                        </a:rPr>
                        <a:t>Status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38015074"/>
                  </a:ext>
                </a:extLst>
              </a:tr>
              <a:tr h="126013">
                <a:tc rowSpan="9">
                  <a:txBody>
                    <a:bodyPr/>
                    <a:lstStyle/>
                    <a:p>
                      <a:pPr algn="ctr" fontAlgn="t"/>
                      <a:r>
                        <a:rPr lang="he-IL" sz="1000" b="0" i="0" u="none" strike="noStrike" dirty="0">
                          <a:solidFill>
                            <a:schemeClr val="tx1"/>
                          </a:solidFill>
                          <a:effectLst/>
                          <a:latin typeface="Arial" panose="020B0604020202020204" pitchFamily="34" charset="0"/>
                        </a:rPr>
                        <a:t>3</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3.3</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9">
                  <a:txBody>
                    <a:bodyPr/>
                    <a:lstStyle/>
                    <a:p>
                      <a:pPr algn="ctr" fontAlgn="t"/>
                      <a:r>
                        <a:rPr lang="en-US" sz="1000" b="0" i="0" u="none" strike="noStrike" dirty="0">
                          <a:solidFill>
                            <a:schemeClr val="tx1"/>
                          </a:solidFill>
                          <a:effectLst/>
                          <a:latin typeface="Arial" panose="020B0604020202020204" pitchFamily="34" charset="0"/>
                        </a:rPr>
                        <a:t>Model Building &amp; Integration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Examining common words and phrases, between the code before/after the reform  - Headlines (using N-Grams)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err="1">
                          <a:solidFill>
                            <a:schemeClr val="tx1"/>
                          </a:solidFill>
                          <a:effectLst/>
                          <a:latin typeface="Arial" panose="020B0604020202020204" pitchFamily="34" charset="0"/>
                        </a:rPr>
                        <a:t>Revital</a:t>
                      </a:r>
                      <a:endParaRPr lang="en-US"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a:t>
                      </a:r>
                      <a:r>
                        <a:rPr lang="he-IL" sz="1000" b="0" i="0" u="none" strike="noStrike" dirty="0">
                          <a:solidFill>
                            <a:schemeClr val="tx1"/>
                          </a:solidFill>
                          <a:effectLst/>
                          <a:latin typeface="Arial" panose="020B0604020202020204" pitchFamily="34" charset="0"/>
                        </a:rPr>
                        <a:t>05/01/2025</a:t>
                      </a:r>
                      <a:r>
                        <a:rPr lang="en-US" sz="1000" b="0" i="0" u="none" strike="noStrike" dirty="0">
                          <a:solidFill>
                            <a:schemeClr val="tx1"/>
                          </a:solidFill>
                          <a:effectLst/>
                          <a:latin typeface="Arial" panose="020B0604020202020204" pitchFamily="34" charset="0"/>
                        </a:rPr>
                        <a:t>)</a:t>
                      </a:r>
                    </a:p>
                    <a:p>
                      <a:pPr algn="ctr" fontAlgn="t"/>
                      <a:r>
                        <a:rPr lang="en-US" sz="1000" b="0" i="0" u="none" strike="noStrike" dirty="0">
                          <a:solidFill>
                            <a:schemeClr val="tx1"/>
                          </a:solidFill>
                          <a:effectLst/>
                          <a:latin typeface="Arial" panose="020B0604020202020204" pitchFamily="34" charset="0"/>
                        </a:rPr>
                        <a:t>17/01/2025</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176119838"/>
                  </a:ext>
                </a:extLst>
              </a:tr>
              <a:tr h="126013">
                <a:tc vMerge="1">
                  <a:txBody>
                    <a:bodyPr/>
                    <a:lstStyle/>
                    <a:p>
                      <a:pPr rtl="1"/>
                      <a:endParaRPr lang="he-IL"/>
                    </a:p>
                  </a:txBody>
                  <a:tcPr/>
                </a:tc>
                <a:tc>
                  <a:txBody>
                    <a:bodyPr/>
                    <a:lstStyle/>
                    <a:p>
                      <a:pPr algn="ctr" fontAlgn="t"/>
                      <a:r>
                        <a:rPr lang="en-US" sz="1000" b="0" i="0" u="none" strike="noStrike" dirty="0">
                          <a:solidFill>
                            <a:schemeClr val="tx1"/>
                          </a:solidFill>
                          <a:effectLst/>
                          <a:latin typeface="Arial" panose="020B0604020202020204" pitchFamily="34" charset="0"/>
                        </a:rPr>
                        <a:t>3.3*</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1"/>
                      <a:endParaRPr lang="he-IL"/>
                    </a:p>
                  </a:txBody>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Examining common words and phrases, between the code before/after the reform - Content (using </a:t>
                      </a:r>
                      <a:br>
                        <a:rPr lang="en-US" sz="1000" b="0" i="0" u="none" strike="noStrike" dirty="0">
                          <a:solidFill>
                            <a:schemeClr val="tx1"/>
                          </a:solidFill>
                          <a:effectLst/>
                          <a:latin typeface="Arial" panose="020B0604020202020204" pitchFamily="34" charset="0"/>
                        </a:rPr>
                      </a:br>
                      <a:r>
                        <a:rPr lang="en-US" sz="1000" b="0" i="0" u="none" strike="noStrike" dirty="0">
                          <a:solidFill>
                            <a:schemeClr val="tx1"/>
                          </a:solidFill>
                          <a:effectLst/>
                          <a:latin typeface="Arial" panose="020B0604020202020204" pitchFamily="34" charset="0"/>
                        </a:rPr>
                        <a:t>N-Grams)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err="1">
                          <a:solidFill>
                            <a:schemeClr val="tx1"/>
                          </a:solidFill>
                          <a:effectLst/>
                          <a:latin typeface="Arial" panose="020B0604020202020204" pitchFamily="34" charset="0"/>
                        </a:rPr>
                        <a:t>Revital</a:t>
                      </a:r>
                      <a:endParaRPr lang="en-US"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a:t>
                      </a:r>
                      <a:r>
                        <a:rPr lang="he-IL" sz="1000" b="0" i="0" u="none" strike="noStrike" dirty="0">
                          <a:solidFill>
                            <a:schemeClr val="tx1"/>
                          </a:solidFill>
                          <a:effectLst/>
                          <a:latin typeface="Arial" panose="020B0604020202020204" pitchFamily="34" charset="0"/>
                        </a:rPr>
                        <a:t>05/01/2025</a:t>
                      </a:r>
                      <a:r>
                        <a:rPr lang="en-US" sz="1000" b="0" i="0" u="none" strike="noStrike" dirty="0">
                          <a:solidFill>
                            <a:schemeClr val="tx1"/>
                          </a:solidFill>
                          <a:effectLst/>
                          <a:latin typeface="Arial" panose="020B0604020202020204" pitchFamily="34" charset="0"/>
                        </a:rPr>
                        <a:t>)</a:t>
                      </a:r>
                    </a:p>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17/01/2025</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813072037"/>
                  </a:ext>
                </a:extLst>
              </a:tr>
              <a:tr h="189020">
                <a:tc vMerge="1">
                  <a:txBody>
                    <a:bodyPr/>
                    <a:lstStyle/>
                    <a:p>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3.4</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Examining statistical indices of common words/phrases (such as: median, average, etc.), and Visual presentation (Histogram and other relevant graphs)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err="1">
                          <a:solidFill>
                            <a:schemeClr val="tx1"/>
                          </a:solidFill>
                          <a:effectLst/>
                          <a:latin typeface="Arial" panose="020B0604020202020204" pitchFamily="34" charset="0"/>
                        </a:rPr>
                        <a:t>Revital</a:t>
                      </a:r>
                      <a:r>
                        <a:rPr lang="en-US" sz="1000" b="0" i="0" u="none" strike="noStrike" dirty="0">
                          <a:solidFill>
                            <a:schemeClr val="tx1"/>
                          </a:solidFill>
                          <a:effectLst/>
                          <a:latin typeface="Arial" panose="020B0604020202020204" pitchFamily="34" charset="0"/>
                        </a:rPr>
                        <a:t>+</a:t>
                      </a:r>
                      <a:br>
                        <a:rPr lang="en-US" sz="1000" b="0" i="0" u="none" strike="noStrike" dirty="0">
                          <a:solidFill>
                            <a:schemeClr val="tx1"/>
                          </a:solidFill>
                          <a:effectLst/>
                          <a:latin typeface="Arial" panose="020B0604020202020204" pitchFamily="34" charset="0"/>
                        </a:rPr>
                      </a:br>
                      <a:r>
                        <a:rPr lang="en-US" sz="1000" b="0" i="0" u="none" strike="noStrike" dirty="0">
                          <a:solidFill>
                            <a:schemeClr val="tx1"/>
                          </a:solidFill>
                          <a:effectLst/>
                          <a:latin typeface="Arial" panose="020B0604020202020204" pitchFamily="34" charset="0"/>
                        </a:rPr>
                        <a:t>Ori</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a:t>
                      </a:r>
                      <a:r>
                        <a:rPr lang="he-IL" sz="1000" b="0" i="0" u="none" strike="noStrike" dirty="0">
                          <a:solidFill>
                            <a:schemeClr val="tx1"/>
                          </a:solidFill>
                          <a:effectLst/>
                          <a:latin typeface="Arial" panose="020B0604020202020204" pitchFamily="34" charset="0"/>
                        </a:rPr>
                        <a:t>05/01/2025</a:t>
                      </a:r>
                      <a:r>
                        <a:rPr lang="en-US" sz="1000" b="0" i="0" u="none" strike="noStrike" dirty="0">
                          <a:solidFill>
                            <a:schemeClr val="tx1"/>
                          </a:solidFill>
                          <a:effectLst/>
                          <a:latin typeface="Arial" panose="020B0604020202020204" pitchFamily="34" charset="0"/>
                        </a:rPr>
                        <a:t>)</a:t>
                      </a:r>
                    </a:p>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17/01/2025</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59700478"/>
                  </a:ext>
                </a:extLst>
              </a:tr>
              <a:tr h="189020">
                <a:tc vMerge="1">
                  <a:txBody>
                    <a:bodyPr/>
                    <a:lstStyle/>
                    <a:p>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3.5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Model and Algorithm extension - Expanding semantic similarity and lexical similarity, considering headings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Tomer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he-IL"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a:rPr>
                        <a:t>29/01/2025</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IN PROGRESS</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18544405"/>
                  </a:ext>
                </a:extLst>
              </a:tr>
              <a:tr h="189020">
                <a:tc vMerge="1">
                  <a:txBody>
                    <a:bodyPr/>
                    <a:lstStyle/>
                    <a:p>
                      <a:pPr rtl="1"/>
                      <a:endParaRPr lang="he-IL"/>
                    </a:p>
                  </a:txBody>
                  <a:tcPr/>
                </a:tc>
                <a:tc>
                  <a:txBody>
                    <a:bodyPr/>
                    <a:lstStyle/>
                    <a:p>
                      <a:pPr algn="ctr" fontAlgn="t"/>
                      <a:r>
                        <a:rPr lang="en-US" sz="1000" b="0" i="0" u="none" strike="noStrike" dirty="0">
                          <a:solidFill>
                            <a:schemeClr val="tx1"/>
                          </a:solidFill>
                          <a:effectLst/>
                          <a:latin typeface="Arial" panose="020B0604020202020204" pitchFamily="34" charset="0"/>
                        </a:rPr>
                        <a:t>3.5*</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1"/>
                      <a:endParaRPr lang="he-IL"/>
                    </a:p>
                  </a:txBody>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Model and </a:t>
                      </a:r>
                      <a:r>
                        <a:rPr lang="en-US" sz="1000" b="0" i="0" u="none" strike="noStrike" dirty="0" err="1">
                          <a:solidFill>
                            <a:schemeClr val="tx1"/>
                          </a:solidFill>
                          <a:effectLst/>
                          <a:latin typeface="Arial" panose="020B0604020202020204" pitchFamily="34" charset="0"/>
                        </a:rPr>
                        <a:t>Algoirthm</a:t>
                      </a:r>
                      <a:r>
                        <a:rPr lang="en-US" sz="1000" b="0" i="0" u="none" strike="noStrike" dirty="0">
                          <a:solidFill>
                            <a:schemeClr val="tx1"/>
                          </a:solidFill>
                          <a:effectLst/>
                          <a:latin typeface="Arial" panose="020B0604020202020204" pitchFamily="34" charset="0"/>
                        </a:rPr>
                        <a:t> extension - Expanding semantic similarity and lexical similarity, considering content </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err="1">
                          <a:solidFill>
                            <a:schemeClr val="tx1"/>
                          </a:solidFill>
                          <a:effectLst/>
                          <a:latin typeface="Arial" panose="020B0604020202020204" pitchFamily="34" charset="0"/>
                        </a:rPr>
                        <a:t>Revital+Yifat</a:t>
                      </a:r>
                      <a:endParaRPr lang="en-US"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a:rPr>
                        <a:t>29/01/2025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IN PROGRESS</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414796888"/>
                  </a:ext>
                </a:extLst>
              </a:tr>
              <a:tr h="126013">
                <a:tc vMerge="1">
                  <a:txBody>
                    <a:bodyPr/>
                    <a:lstStyle/>
                    <a:p>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3.6</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t"/>
                      <a:r>
                        <a:rPr lang="en-US" sz="1000" b="0" i="0" u="none" strike="noStrike" dirty="0">
                          <a:solidFill>
                            <a:schemeClr val="tx1"/>
                          </a:solidFill>
                          <a:effectLst/>
                          <a:latin typeface="Arial" panose="020B0604020202020204" pitchFamily="34" charset="0"/>
                        </a:rPr>
                        <a:t>Model Building &amp; Integration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Model and Algorithm extension - analyzing structural analysis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19/01/2025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01249169"/>
                  </a:ext>
                </a:extLst>
              </a:tr>
              <a:tr h="126713">
                <a:tc vMerge="1">
                  <a:txBody>
                    <a:bodyPr/>
                    <a:lstStyle/>
                    <a:p>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3.7</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Compute number of words, number of headings and subsections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29/01/2025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DONE</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947405225"/>
                  </a:ext>
                </a:extLst>
              </a:tr>
              <a:tr h="126713">
                <a:tc vMerge="1">
                  <a:txBody>
                    <a:bodyPr/>
                    <a:lstStyle/>
                    <a:p>
                      <a:pPr rtl="1"/>
                      <a:endParaRPr lang="he-IL"/>
                    </a:p>
                  </a:txBody>
                  <a:tcPr/>
                </a:tc>
                <a:tc>
                  <a:txBody>
                    <a:bodyPr/>
                    <a:lstStyle/>
                    <a:p>
                      <a:pPr algn="ctr" fontAlgn="t"/>
                      <a:r>
                        <a:rPr lang="en-US" sz="1000" b="0" i="0" u="none" strike="noStrike" dirty="0">
                          <a:solidFill>
                            <a:schemeClr val="tx1"/>
                          </a:solidFill>
                          <a:effectLst/>
                          <a:latin typeface="Arial" panose="020B0604020202020204" pitchFamily="34" charset="0"/>
                        </a:rPr>
                        <a:t>3.7*</a:t>
                      </a:r>
                      <a:endParaRPr lang="he-IL"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1"/>
                      <a:endParaRPr lang="he-IL"/>
                    </a:p>
                  </a:txBody>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Compute number of paragraphs with similar titles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he-IL" sz="1000" b="0" i="0" u="none" strike="noStrike" dirty="0">
                          <a:solidFill>
                            <a:schemeClr val="tx1"/>
                          </a:solidFill>
                          <a:effectLst/>
                          <a:latin typeface="Arial" panose="020B0604020202020204" pitchFamily="34" charset="0"/>
                        </a:rPr>
                        <a:t>29/01/2025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IN PROGRESS</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46667378"/>
                  </a:ext>
                </a:extLst>
              </a:tr>
              <a:tr h="126013">
                <a:tc vMerge="1">
                  <a:txBody>
                    <a:bodyPr/>
                    <a:lstStyle/>
                    <a:p>
                      <a:endParaRPr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3.8</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Develop scripts for hierarchical parsing and cross-referencing</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Tomer+</a:t>
                      </a:r>
                      <a:br>
                        <a:rPr lang="en-US" sz="1000" b="0" i="0" u="none" strike="noStrike" dirty="0">
                          <a:solidFill>
                            <a:schemeClr val="tx1"/>
                          </a:solidFill>
                          <a:effectLst/>
                          <a:latin typeface="Arial" panose="020B0604020202020204" pitchFamily="34" charset="0"/>
                        </a:rPr>
                      </a:br>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29/01/2025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TO DO</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3842542796"/>
                  </a:ext>
                </a:extLst>
              </a:tr>
            </a:tbl>
          </a:graphicData>
        </a:graphic>
      </p:graphicFrame>
    </p:spTree>
    <p:extLst>
      <p:ext uri="{BB962C8B-B14F-4D97-AF65-F5344CB8AC3E}">
        <p14:creationId xmlns:p14="http://schemas.microsoft.com/office/powerpoint/2010/main" val="99197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BD0A8D-F098-4679-8B70-9F4F38542F38}"/>
              </a:ext>
            </a:extLst>
          </p:cNvPr>
          <p:cNvSpPr>
            <a:spLocks noGrp="1"/>
          </p:cNvSpPr>
          <p:nvPr>
            <p:ph type="title"/>
          </p:nvPr>
        </p:nvSpPr>
        <p:spPr/>
        <p:txBody>
          <a:bodyPr/>
          <a:lstStyle/>
          <a:p>
            <a:pPr algn="ctr"/>
            <a:r>
              <a:rPr lang="en-US" b="1" dirty="0"/>
              <a:t>Tasks assignment</a:t>
            </a:r>
            <a:endParaRPr lang="he-IL" b="1" dirty="0"/>
          </a:p>
        </p:txBody>
      </p:sp>
      <p:graphicFrame>
        <p:nvGraphicFramePr>
          <p:cNvPr id="5" name="טבלה 4">
            <a:extLst>
              <a:ext uri="{FF2B5EF4-FFF2-40B4-BE49-F238E27FC236}">
                <a16:creationId xmlns:a16="http://schemas.microsoft.com/office/drawing/2014/main" id="{7438B9AD-90A8-4942-89AC-2575B8076653}"/>
              </a:ext>
            </a:extLst>
          </p:cNvPr>
          <p:cNvGraphicFramePr>
            <a:graphicFrameLocks noGrp="1"/>
          </p:cNvGraphicFramePr>
          <p:nvPr>
            <p:extLst>
              <p:ext uri="{D42A27DB-BD31-4B8C-83A1-F6EECF244321}">
                <p14:modId xmlns:p14="http://schemas.microsoft.com/office/powerpoint/2010/main" val="2756667617"/>
              </p:ext>
            </p:extLst>
          </p:nvPr>
        </p:nvGraphicFramePr>
        <p:xfrm>
          <a:off x="508788" y="1152521"/>
          <a:ext cx="8126425" cy="3840000"/>
        </p:xfrm>
        <a:graphic>
          <a:graphicData uri="http://schemas.openxmlformats.org/drawingml/2006/table">
            <a:tbl>
              <a:tblPr/>
              <a:tblGrid>
                <a:gridCol w="481249">
                  <a:extLst>
                    <a:ext uri="{9D8B030D-6E8A-4147-A177-3AD203B41FA5}">
                      <a16:colId xmlns:a16="http://schemas.microsoft.com/office/drawing/2014/main" val="2519847260"/>
                    </a:ext>
                  </a:extLst>
                </a:gridCol>
                <a:gridCol w="360350">
                  <a:extLst>
                    <a:ext uri="{9D8B030D-6E8A-4147-A177-3AD203B41FA5}">
                      <a16:colId xmlns:a16="http://schemas.microsoft.com/office/drawing/2014/main" val="3494915514"/>
                    </a:ext>
                  </a:extLst>
                </a:gridCol>
                <a:gridCol w="923475">
                  <a:extLst>
                    <a:ext uri="{9D8B030D-6E8A-4147-A177-3AD203B41FA5}">
                      <a16:colId xmlns:a16="http://schemas.microsoft.com/office/drawing/2014/main" val="1323399916"/>
                    </a:ext>
                  </a:extLst>
                </a:gridCol>
                <a:gridCol w="3487667">
                  <a:extLst>
                    <a:ext uri="{9D8B030D-6E8A-4147-A177-3AD203B41FA5}">
                      <a16:colId xmlns:a16="http://schemas.microsoft.com/office/drawing/2014/main" val="603261620"/>
                    </a:ext>
                  </a:extLst>
                </a:gridCol>
                <a:gridCol w="938530">
                  <a:extLst>
                    <a:ext uri="{9D8B030D-6E8A-4147-A177-3AD203B41FA5}">
                      <a16:colId xmlns:a16="http://schemas.microsoft.com/office/drawing/2014/main" val="2635078675"/>
                    </a:ext>
                  </a:extLst>
                </a:gridCol>
                <a:gridCol w="950317">
                  <a:extLst>
                    <a:ext uri="{9D8B030D-6E8A-4147-A177-3AD203B41FA5}">
                      <a16:colId xmlns:a16="http://schemas.microsoft.com/office/drawing/2014/main" val="672626746"/>
                    </a:ext>
                  </a:extLst>
                </a:gridCol>
                <a:gridCol w="984837">
                  <a:extLst>
                    <a:ext uri="{9D8B030D-6E8A-4147-A177-3AD203B41FA5}">
                      <a16:colId xmlns:a16="http://schemas.microsoft.com/office/drawing/2014/main" val="3171804325"/>
                    </a:ext>
                  </a:extLst>
                </a:gridCol>
              </a:tblGrid>
              <a:tr h="0">
                <a:tc>
                  <a:txBody>
                    <a:bodyPr/>
                    <a:lstStyle/>
                    <a:p>
                      <a:pPr algn="ctr" fontAlgn="t"/>
                      <a:r>
                        <a:rPr lang="en-US" sz="1000" b="1" i="0" u="none" strike="noStrike" dirty="0">
                          <a:solidFill>
                            <a:srgbClr val="000000"/>
                          </a:solidFill>
                          <a:effectLst/>
                          <a:latin typeface="Arial" panose="020B0604020202020204" pitchFamily="34" charset="0"/>
                        </a:rPr>
                        <a:t># Cat.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he-IL" sz="1000" b="1" i="0" u="none" strike="noStrike" dirty="0">
                          <a:solidFill>
                            <a:srgbClr val="000000"/>
                          </a:solidFill>
                          <a:effectLst/>
                          <a:latin typeface="Arial" panose="020B0604020202020204" pitchFamily="34" charset="0"/>
                        </a:rPr>
                        <a: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a:solidFill>
                            <a:srgbClr val="000000"/>
                          </a:solidFill>
                          <a:effectLst/>
                          <a:latin typeface="Arial" panose="020B0604020202020204" pitchFamily="34" charset="0"/>
                        </a:rPr>
                        <a:t>Category</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a:solidFill>
                            <a:srgbClr val="000000"/>
                          </a:solidFill>
                          <a:effectLst/>
                          <a:latin typeface="Arial" panose="020B0604020202020204" pitchFamily="34" charset="0"/>
                        </a:rPr>
                        <a:t>Task</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a:solidFill>
                            <a:srgbClr val="000000"/>
                          </a:solidFill>
                          <a:effectLst/>
                          <a:latin typeface="Arial" panose="020B0604020202020204" pitchFamily="34" charset="0"/>
                        </a:rPr>
                        <a:t>Assign to</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dirty="0">
                          <a:solidFill>
                            <a:srgbClr val="000000"/>
                          </a:solidFill>
                          <a:effectLst/>
                          <a:latin typeface="Arial" panose="020B0604020202020204" pitchFamily="34" charset="0"/>
                        </a:rPr>
                        <a:t>Due date</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t"/>
                      <a:r>
                        <a:rPr lang="en-US" sz="1000" b="1" i="0" u="none" strike="noStrike" dirty="0">
                          <a:solidFill>
                            <a:srgbClr val="000000"/>
                          </a:solidFill>
                          <a:effectLst/>
                          <a:latin typeface="Arial" panose="020B0604020202020204" pitchFamily="34" charset="0"/>
                        </a:rPr>
                        <a:t>Status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38015074"/>
                  </a:ext>
                </a:extLst>
              </a:tr>
              <a:tr h="189020">
                <a:tc rowSpan="3">
                  <a:txBody>
                    <a:bodyPr/>
                    <a:lstStyle/>
                    <a:p>
                      <a:pPr algn="ctr" fontAlgn="t"/>
                      <a:r>
                        <a:rPr lang="he-IL" sz="1000" b="0" i="0" u="none" strike="noStrike" dirty="0">
                          <a:solidFill>
                            <a:schemeClr val="tx1"/>
                          </a:solidFill>
                          <a:effectLst/>
                          <a:latin typeface="Arial" panose="020B0604020202020204" pitchFamily="34" charset="0"/>
                        </a:rPr>
                        <a:t>4</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a:solidFill>
                            <a:schemeClr val="tx1"/>
                          </a:solidFill>
                          <a:effectLst/>
                          <a:latin typeface="Arial" panose="020B0604020202020204" pitchFamily="34" charset="0"/>
                        </a:rPr>
                        <a:t>4.1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t"/>
                      <a:r>
                        <a:rPr lang="en-US" sz="1000" b="0" i="0" u="none" strike="noStrike" dirty="0">
                          <a:solidFill>
                            <a:schemeClr val="tx1"/>
                          </a:solidFill>
                          <a:effectLst/>
                          <a:latin typeface="Arial" panose="020B0604020202020204" pitchFamily="34" charset="0"/>
                        </a:rPr>
                        <a:t>Dashboards &amp; Reporting Development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Build initial interactive dashboards for visualization (presented to end users\legal and technical stakeholder)</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Ori+ Guy</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29/01/2025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IN PROGRESS</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628158201"/>
                  </a:ext>
                </a:extLst>
              </a:tr>
              <a:tr h="189020">
                <a:tc vMerge="1">
                  <a:txBody>
                    <a:bodyPr/>
                    <a:lstStyle/>
                    <a:p>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a:solidFill>
                            <a:schemeClr val="tx1"/>
                          </a:solidFill>
                          <a:effectLst/>
                          <a:latin typeface="Arial" panose="020B0604020202020204" pitchFamily="34" charset="0"/>
                        </a:rPr>
                        <a:t>4.2</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Implement customizable reporting features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Ori+ Guy</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a:solidFill>
                            <a:schemeClr val="tx1"/>
                          </a:solidFill>
                          <a:effectLst/>
                          <a:latin typeface="Arial" panose="020B0604020202020204" pitchFamily="34" charset="0"/>
                        </a:rPr>
                        <a:t>29/01/2025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IN PROGRESS</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49577204"/>
                  </a:ext>
                </a:extLst>
              </a:tr>
              <a:tr h="189020">
                <a:tc vMerge="1">
                  <a:txBody>
                    <a:bodyPr/>
                    <a:lstStyle/>
                    <a:p>
                      <a:endParaRPr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4.3</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Fine-tuning of the dashboards and customizable reporting features according to legal and technical stakeholder's requirements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Tomer+</a:t>
                      </a:r>
                      <a:br>
                        <a:rPr lang="en-US" sz="1000" b="0" i="0" u="none" strike="noStrike" dirty="0">
                          <a:solidFill>
                            <a:schemeClr val="tx1"/>
                          </a:solidFill>
                          <a:effectLst/>
                          <a:latin typeface="Arial" panose="020B0604020202020204" pitchFamily="34" charset="0"/>
                        </a:rPr>
                      </a:br>
                      <a:r>
                        <a:rPr lang="en-US" sz="1000" b="0" i="0" u="none" strike="noStrike" dirty="0">
                          <a:solidFill>
                            <a:schemeClr val="tx1"/>
                          </a:solidFill>
                          <a:effectLst/>
                          <a:latin typeface="Arial" panose="020B0604020202020204" pitchFamily="34" charset="0"/>
                        </a:rPr>
                        <a:t>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06/02/2025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TO DO</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4108873968"/>
                  </a:ext>
                </a:extLst>
              </a:tr>
              <a:tr h="126013">
                <a:tc rowSpan="6">
                  <a:txBody>
                    <a:bodyPr/>
                    <a:lstStyle/>
                    <a:p>
                      <a:pPr algn="ctr" fontAlgn="t"/>
                      <a:r>
                        <a:rPr lang="he-IL" sz="1000" b="0" i="0" u="none" strike="noStrike" dirty="0">
                          <a:solidFill>
                            <a:schemeClr val="tx1"/>
                          </a:solidFill>
                          <a:effectLst/>
                          <a:latin typeface="Arial" panose="020B0604020202020204" pitchFamily="34" charset="0"/>
                        </a:rPr>
                        <a:t>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fontAlgn="t"/>
                      <a:r>
                        <a:rPr lang="en-US" sz="1000" b="0" i="0" u="none" strike="noStrike" dirty="0">
                          <a:solidFill>
                            <a:schemeClr val="tx1"/>
                          </a:solidFill>
                          <a:effectLst/>
                          <a:latin typeface="Arial" panose="020B0604020202020204" pitchFamily="34" charset="0"/>
                        </a:rPr>
                        <a:t>Project documentation</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Headings and titles analysis - develop scripts to identifying semantic similarity using NPL models – word2vec \ </a:t>
                      </a:r>
                      <a:r>
                        <a:rPr lang="en-US" sz="1000" dirty="0" err="1"/>
                        <a:t>FastText</a:t>
                      </a:r>
                      <a:endParaRPr lang="en-US" sz="1000" b="0" i="0" u="none" strike="noStrike" dirty="0">
                        <a:solidFill>
                          <a:schemeClr val="tx1"/>
                        </a:solidFill>
                        <a:effectLst/>
                        <a:latin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err="1">
                          <a:solidFill>
                            <a:schemeClr val="tx1"/>
                          </a:solidFill>
                          <a:effectLst/>
                          <a:latin typeface="Arial" panose="020B0604020202020204" pitchFamily="34" charset="0"/>
                        </a:rPr>
                        <a:t>Revital</a:t>
                      </a:r>
                      <a:endParaRPr lang="en-US"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29/01/2025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IN PROGRESS</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76788961"/>
                  </a:ext>
                </a:extLst>
              </a:tr>
              <a:tr h="126013">
                <a:tc vMerge="1">
                  <a:txBody>
                    <a:bodyPr/>
                    <a:lstStyle/>
                    <a:p>
                      <a:pPr rtl="1"/>
                      <a:endParaRPr lang="he-IL"/>
                    </a:p>
                  </a:txBody>
                  <a:tcPr/>
                </a:tc>
                <a:tc>
                  <a:txBody>
                    <a:bodyPr/>
                    <a:lstStyle/>
                    <a:p>
                      <a:pPr algn="ctr" fontAlgn="t"/>
                      <a:r>
                        <a:rPr lang="he-IL" sz="1000" b="0" i="0" u="none" strike="noStrike" dirty="0">
                          <a:solidFill>
                            <a:schemeClr val="tx1"/>
                          </a:solidFill>
                          <a:effectLst/>
                          <a:latin typeface="Arial" panose="020B0604020202020204" pitchFamily="34" charset="0"/>
                        </a:rPr>
                        <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1"/>
                      <a:endParaRPr lang="he-IL"/>
                    </a:p>
                  </a:txBody>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dirty="0">
                          <a:solidFill>
                            <a:schemeClr val="tx1"/>
                          </a:solidFill>
                          <a:effectLst/>
                          <a:latin typeface="Arial" panose="020B0604020202020204" pitchFamily="34" charset="0"/>
                        </a:rPr>
                        <a:t>Headings and titles analysis - develop scripts to identifying semantic similarity using NPL models – </a:t>
                      </a:r>
                      <a:r>
                        <a:rPr lang="en-US" sz="1000" dirty="0" err="1"/>
                        <a:t>LLaMA</a:t>
                      </a:r>
                      <a:r>
                        <a:rPr lang="en-US" sz="1000" dirty="0"/>
                        <a:t> 3.2</a:t>
                      </a:r>
                      <a:r>
                        <a:rPr lang="en-US" sz="1000" b="0" i="0" u="none" strike="noStrike" dirty="0">
                          <a:solidFill>
                            <a:schemeClr val="tx1"/>
                          </a:solidFill>
                          <a:effectLst/>
                          <a:latin typeface="Arial" panose="020B0604020202020204" pitchFamily="34" charset="0"/>
                        </a:rPr>
                        <a:t> \ </a:t>
                      </a:r>
                      <a:r>
                        <a:rPr lang="en-US" sz="1000" dirty="0"/>
                        <a:t>GPT</a:t>
                      </a:r>
                      <a:endParaRPr lang="en-US" sz="1000" b="0" i="0" u="none" strike="noStrike" dirty="0">
                        <a:solidFill>
                          <a:schemeClr val="tx1"/>
                        </a:solidFill>
                        <a:effectLst/>
                        <a:latin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Ori\Yifat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29/01/2025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IN PROGRESS</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1576729"/>
                  </a:ext>
                </a:extLst>
              </a:tr>
              <a:tr h="126013">
                <a:tc vMerge="1">
                  <a:txBody>
                    <a:bodyPr/>
                    <a:lstStyle/>
                    <a:p>
                      <a:pPr rtl="1"/>
                      <a:endParaRPr lang="he-IL"/>
                    </a:p>
                  </a:txBody>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he-IL" sz="1000" b="0" i="0" u="none" strike="noStrike" dirty="0">
                          <a:solidFill>
                            <a:schemeClr val="tx1"/>
                          </a:solidFill>
                          <a:effectLst/>
                          <a:latin typeface="Arial" panose="020B0604020202020204" pitchFamily="34" charset="0"/>
                        </a:rPr>
                        <a:t>5.1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rtl="1"/>
                      <a:endParaRPr lang="he-IL"/>
                    </a:p>
                  </a:txBody>
                  <a:tcPr/>
                </a:tc>
                <a:tc>
                  <a:txBody>
                    <a:bodyPr/>
                    <a:lstStyle/>
                    <a:p>
                      <a:pPr algn="l" fontAlgn="t"/>
                      <a:r>
                        <a:rPr lang="en-US" sz="1000" b="0" i="0" u="none" strike="noStrike" dirty="0">
                          <a:solidFill>
                            <a:schemeClr val="tx1"/>
                          </a:solidFill>
                          <a:effectLst/>
                          <a:latin typeface="Arial" panose="020B0604020202020204" pitchFamily="34" charset="0"/>
                        </a:rPr>
                        <a:t>Writing a detailed report (10 pages) explaining the project process, decisions made and evaluation</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err="1">
                          <a:solidFill>
                            <a:schemeClr val="tx1"/>
                          </a:solidFill>
                          <a:effectLst/>
                          <a:latin typeface="Arial" panose="020B0604020202020204" pitchFamily="34" charset="0"/>
                        </a:rPr>
                        <a:t>Tomer+Yifat</a:t>
                      </a:r>
                      <a:r>
                        <a:rPr lang="en-US" sz="1000" b="0" i="0" u="none" strike="noStrike" dirty="0">
                          <a:solidFill>
                            <a:schemeClr val="tx1"/>
                          </a:solidFill>
                          <a:effectLst/>
                          <a:latin typeface="Arial" panose="020B0604020202020204" pitchFamily="34" charset="0"/>
                        </a:rPr>
                        <a:t>+</a:t>
                      </a:r>
                      <a:br>
                        <a:rPr lang="en-US" sz="1000" b="0" i="0" u="none" strike="noStrike" dirty="0">
                          <a:solidFill>
                            <a:schemeClr val="tx1"/>
                          </a:solidFill>
                          <a:effectLst/>
                          <a:latin typeface="Arial" panose="020B0604020202020204" pitchFamily="34" charset="0"/>
                        </a:rPr>
                      </a:br>
                      <a:r>
                        <a:rPr lang="en-US" sz="1000" b="0" i="0" u="none" strike="noStrike" dirty="0" err="1">
                          <a:solidFill>
                            <a:schemeClr val="tx1"/>
                          </a:solidFill>
                          <a:effectLst/>
                          <a:latin typeface="Arial" panose="020B0604020202020204" pitchFamily="34" charset="0"/>
                        </a:rPr>
                        <a:t>Revital+Ori</a:t>
                      </a:r>
                      <a:endParaRPr lang="en-US"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05/02/2025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IN PROGRESS</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20658984"/>
                  </a:ext>
                </a:extLst>
              </a:tr>
              <a:tr h="126013">
                <a:tc vMerge="1">
                  <a:txBody>
                    <a:bodyPr/>
                    <a:lstStyle/>
                    <a:p>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5.2</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Review, quality control and proofreading of the project report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Team</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10/02/2025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TO DO</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101833582"/>
                  </a:ext>
                </a:extLst>
              </a:tr>
              <a:tr h="189020">
                <a:tc vMerge="1">
                  <a:txBody>
                    <a:bodyPr/>
                    <a:lstStyle/>
                    <a:p>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5.3</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Writing relevant sections in the article intended for publication, addressing the analysis of tax code complexity using NLP models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err="1">
                          <a:solidFill>
                            <a:schemeClr val="tx1"/>
                          </a:solidFill>
                          <a:effectLst/>
                          <a:latin typeface="Arial" panose="020B0604020202020204" pitchFamily="34" charset="0"/>
                        </a:rPr>
                        <a:t>Tomer+Yifat</a:t>
                      </a:r>
                      <a:r>
                        <a:rPr lang="en-US" sz="1000" b="0" i="0" u="none" strike="noStrike" dirty="0">
                          <a:solidFill>
                            <a:schemeClr val="tx1"/>
                          </a:solidFill>
                          <a:effectLst/>
                          <a:latin typeface="Arial" panose="020B0604020202020204" pitchFamily="34" charset="0"/>
                        </a:rPr>
                        <a:t>+</a:t>
                      </a:r>
                      <a:br>
                        <a:rPr lang="en-US" sz="1000" b="0" i="0" u="none" strike="noStrike" dirty="0">
                          <a:solidFill>
                            <a:schemeClr val="tx1"/>
                          </a:solidFill>
                          <a:effectLst/>
                          <a:latin typeface="Arial" panose="020B0604020202020204" pitchFamily="34" charset="0"/>
                        </a:rPr>
                      </a:br>
                      <a:r>
                        <a:rPr lang="en-US" sz="1000" b="0" i="0" u="none" strike="noStrike" dirty="0" err="1">
                          <a:solidFill>
                            <a:schemeClr val="tx1"/>
                          </a:solidFill>
                          <a:effectLst/>
                          <a:latin typeface="Arial" panose="020B0604020202020204" pitchFamily="34" charset="0"/>
                        </a:rPr>
                        <a:t>Revital</a:t>
                      </a:r>
                      <a:endParaRPr lang="en-US" sz="1000" b="0" i="0" u="none" strike="noStrike" dirty="0">
                        <a:solidFill>
                          <a:schemeClr val="tx1"/>
                        </a:solidFill>
                        <a:effectLst/>
                        <a:latin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27/02/2025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TO DO</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3232206049"/>
                  </a:ext>
                </a:extLst>
              </a:tr>
              <a:tr h="0">
                <a:tc vMerge="1">
                  <a:txBody>
                    <a:bodyPr/>
                    <a:lstStyle/>
                    <a:p>
                      <a:endParaRPr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a:solidFill>
                            <a:schemeClr val="tx1"/>
                          </a:solidFill>
                          <a:effectLst/>
                          <a:latin typeface="Arial" panose="020B0604020202020204" pitchFamily="34" charset="0"/>
                        </a:rPr>
                        <a:t>5.4</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a:solidFill>
                            <a:schemeClr val="tx1"/>
                          </a:solidFill>
                          <a:effectLst/>
                          <a:latin typeface="Arial" panose="020B0604020202020204" pitchFamily="34" charset="0"/>
                        </a:rPr>
                        <a:t>Review, quality control and proofreading of the article</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Team</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01/03/2025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TO DO</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3167475896"/>
                  </a:ext>
                </a:extLst>
              </a:tr>
              <a:tr h="126013">
                <a:tc>
                  <a:txBody>
                    <a:bodyPr/>
                    <a:lstStyle/>
                    <a:p>
                      <a:pPr algn="ctr" fontAlgn="t"/>
                      <a:r>
                        <a:rPr lang="he-IL" sz="1000" b="0" i="0" u="none" strike="noStrike" dirty="0">
                          <a:solidFill>
                            <a:schemeClr val="tx1"/>
                          </a:solidFill>
                          <a:effectLst/>
                          <a:latin typeface="Arial" panose="020B0604020202020204" pitchFamily="34" charset="0"/>
                        </a:rPr>
                        <a:t>6</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he-IL" sz="1000" b="0" i="0" u="none" strike="noStrike" dirty="0">
                          <a:solidFill>
                            <a:schemeClr val="tx1"/>
                          </a:solidFill>
                          <a:effectLst/>
                          <a:latin typeface="Arial" panose="020B0604020202020204" pitchFamily="34" charset="0"/>
                        </a:rPr>
                        <a:t>6.1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Evaluation and Testing</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solidFill>
                            <a:schemeClr val="tx1"/>
                          </a:solidFill>
                          <a:effectLst/>
                          <a:latin typeface="Arial" panose="020B0604020202020204" pitchFamily="34" charset="0"/>
                        </a:rPr>
                        <a:t>Validate results and gather feedback from legal and technical stakeholders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a:solidFill>
                            <a:schemeClr val="tx1"/>
                          </a:solidFill>
                          <a:effectLst/>
                          <a:latin typeface="Arial" panose="020B0604020202020204" pitchFamily="34" charset="0"/>
                        </a:rPr>
                        <a:t>Team</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000" b="0" i="0" u="none" strike="noStrike" dirty="0" err="1">
                          <a:solidFill>
                            <a:schemeClr val="tx1"/>
                          </a:solidFill>
                          <a:effectLst/>
                          <a:latin typeface="Arial" panose="020B0604020202020204" pitchFamily="34" charset="0"/>
                        </a:rPr>
                        <a:t>Untill</a:t>
                      </a:r>
                      <a:r>
                        <a:rPr lang="en-US" sz="1000" b="0" i="0" u="none" strike="noStrike" dirty="0">
                          <a:solidFill>
                            <a:schemeClr val="tx1"/>
                          </a:solidFill>
                          <a:effectLst/>
                          <a:latin typeface="Arial" panose="020B0604020202020204" pitchFamily="34" charset="0"/>
                        </a:rPr>
                        <a:t> 15/03/2025</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sym typeface="Arial"/>
                        </a:rPr>
                        <a:t>TO DO</a:t>
                      </a:r>
                      <a:endParaRPr kumimoji="0" lang="he-IL"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1918918431"/>
                  </a:ext>
                </a:extLst>
              </a:tr>
            </a:tbl>
          </a:graphicData>
        </a:graphic>
      </p:graphicFrame>
    </p:spTree>
    <p:extLst>
      <p:ext uri="{BB962C8B-B14F-4D97-AF65-F5344CB8AC3E}">
        <p14:creationId xmlns:p14="http://schemas.microsoft.com/office/powerpoint/2010/main" val="280255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BD0A8D-F098-4679-8B70-9F4F38542F38}"/>
              </a:ext>
            </a:extLst>
          </p:cNvPr>
          <p:cNvSpPr>
            <a:spLocks noGrp="1"/>
          </p:cNvSpPr>
          <p:nvPr>
            <p:ph type="title"/>
          </p:nvPr>
        </p:nvSpPr>
        <p:spPr/>
        <p:txBody>
          <a:bodyPr/>
          <a:lstStyle/>
          <a:p>
            <a:pPr algn="ctr"/>
            <a:r>
              <a:rPr lang="en-US" b="1" dirty="0"/>
              <a:t>Tasks assignment - Timeline</a:t>
            </a:r>
            <a:endParaRPr lang="he-IL" b="1" dirty="0"/>
          </a:p>
        </p:txBody>
      </p:sp>
      <p:graphicFrame>
        <p:nvGraphicFramePr>
          <p:cNvPr id="3" name="דיאגרמה 2">
            <a:extLst>
              <a:ext uri="{FF2B5EF4-FFF2-40B4-BE49-F238E27FC236}">
                <a16:creationId xmlns:a16="http://schemas.microsoft.com/office/drawing/2014/main" id="{7552D4D2-C192-421C-B477-AEF1416408B2}"/>
              </a:ext>
            </a:extLst>
          </p:cNvPr>
          <p:cNvGraphicFramePr/>
          <p:nvPr>
            <p:extLst>
              <p:ext uri="{D42A27DB-BD31-4B8C-83A1-F6EECF244321}">
                <p14:modId xmlns:p14="http://schemas.microsoft.com/office/powerpoint/2010/main" val="2519484805"/>
              </p:ext>
            </p:extLst>
          </p:nvPr>
        </p:nvGraphicFramePr>
        <p:xfrm>
          <a:off x="1990641" y="1800743"/>
          <a:ext cx="1369247" cy="402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דיאגרמה 5">
            <a:extLst>
              <a:ext uri="{FF2B5EF4-FFF2-40B4-BE49-F238E27FC236}">
                <a16:creationId xmlns:a16="http://schemas.microsoft.com/office/drawing/2014/main" id="{399492C8-1895-4E61-91FE-A89ADE80AA00}"/>
              </a:ext>
            </a:extLst>
          </p:cNvPr>
          <p:cNvGraphicFramePr/>
          <p:nvPr>
            <p:extLst>
              <p:ext uri="{D42A27DB-BD31-4B8C-83A1-F6EECF244321}">
                <p14:modId xmlns:p14="http://schemas.microsoft.com/office/powerpoint/2010/main" val="4250011926"/>
              </p:ext>
            </p:extLst>
          </p:nvPr>
        </p:nvGraphicFramePr>
        <p:xfrm>
          <a:off x="2605635" y="3290627"/>
          <a:ext cx="4863313" cy="4025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דיאגרמה 6">
            <a:extLst>
              <a:ext uri="{FF2B5EF4-FFF2-40B4-BE49-F238E27FC236}">
                <a16:creationId xmlns:a16="http://schemas.microsoft.com/office/drawing/2014/main" id="{A7B1A9CA-85F0-4A19-B1D4-A8BF718E3B53}"/>
              </a:ext>
            </a:extLst>
          </p:cNvPr>
          <p:cNvGraphicFramePr/>
          <p:nvPr>
            <p:extLst>
              <p:ext uri="{D42A27DB-BD31-4B8C-83A1-F6EECF244321}">
                <p14:modId xmlns:p14="http://schemas.microsoft.com/office/powerpoint/2010/main" val="146558496"/>
              </p:ext>
            </p:extLst>
          </p:nvPr>
        </p:nvGraphicFramePr>
        <p:xfrm>
          <a:off x="2792819" y="2821991"/>
          <a:ext cx="3090530" cy="40257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דיאגרמה 7">
            <a:extLst>
              <a:ext uri="{FF2B5EF4-FFF2-40B4-BE49-F238E27FC236}">
                <a16:creationId xmlns:a16="http://schemas.microsoft.com/office/drawing/2014/main" id="{4C6AC241-346E-41E8-9575-9B6E383B59B3}"/>
              </a:ext>
            </a:extLst>
          </p:cNvPr>
          <p:cNvGraphicFramePr/>
          <p:nvPr>
            <p:extLst>
              <p:ext uri="{D42A27DB-BD31-4B8C-83A1-F6EECF244321}">
                <p14:modId xmlns:p14="http://schemas.microsoft.com/office/powerpoint/2010/main" val="1386328721"/>
              </p:ext>
            </p:extLst>
          </p:nvPr>
        </p:nvGraphicFramePr>
        <p:xfrm>
          <a:off x="865847" y="3801251"/>
          <a:ext cx="6603101" cy="36058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1" name="דיאגרמה 10">
            <a:extLst>
              <a:ext uri="{FF2B5EF4-FFF2-40B4-BE49-F238E27FC236}">
                <a16:creationId xmlns:a16="http://schemas.microsoft.com/office/drawing/2014/main" id="{A6640BDF-12EC-4C07-8BA5-8D780A6A7359}"/>
              </a:ext>
            </a:extLst>
          </p:cNvPr>
          <p:cNvGraphicFramePr/>
          <p:nvPr>
            <p:extLst>
              <p:ext uri="{D42A27DB-BD31-4B8C-83A1-F6EECF244321}">
                <p14:modId xmlns:p14="http://schemas.microsoft.com/office/powerpoint/2010/main" val="66481782"/>
              </p:ext>
            </p:extLst>
          </p:nvPr>
        </p:nvGraphicFramePr>
        <p:xfrm>
          <a:off x="840223" y="1253473"/>
          <a:ext cx="2193600" cy="43921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5" name="דיאגרמה 14">
            <a:extLst>
              <a:ext uri="{FF2B5EF4-FFF2-40B4-BE49-F238E27FC236}">
                <a16:creationId xmlns:a16="http://schemas.microsoft.com/office/drawing/2014/main" id="{1ECD98A9-2038-43E5-8826-89DAFEB7A664}"/>
              </a:ext>
            </a:extLst>
          </p:cNvPr>
          <p:cNvGraphicFramePr/>
          <p:nvPr>
            <p:extLst>
              <p:ext uri="{D42A27DB-BD31-4B8C-83A1-F6EECF244321}">
                <p14:modId xmlns:p14="http://schemas.microsoft.com/office/powerpoint/2010/main" val="412480681"/>
              </p:ext>
            </p:extLst>
          </p:nvPr>
        </p:nvGraphicFramePr>
        <p:xfrm>
          <a:off x="840223" y="4372524"/>
          <a:ext cx="7483917" cy="426613"/>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aphicFrame>
        <p:nvGraphicFramePr>
          <p:cNvPr id="16" name="דיאגרמה 15">
            <a:extLst>
              <a:ext uri="{FF2B5EF4-FFF2-40B4-BE49-F238E27FC236}">
                <a16:creationId xmlns:a16="http://schemas.microsoft.com/office/drawing/2014/main" id="{5B2C22C0-7A31-40AC-B294-5154D43D22EB}"/>
              </a:ext>
            </a:extLst>
          </p:cNvPr>
          <p:cNvGraphicFramePr/>
          <p:nvPr>
            <p:extLst>
              <p:ext uri="{D42A27DB-BD31-4B8C-83A1-F6EECF244321}">
                <p14:modId xmlns:p14="http://schemas.microsoft.com/office/powerpoint/2010/main" val="1061089850"/>
              </p:ext>
            </p:extLst>
          </p:nvPr>
        </p:nvGraphicFramePr>
        <p:xfrm>
          <a:off x="1327817" y="2311367"/>
          <a:ext cx="3407216" cy="402570"/>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spTree>
    <p:extLst>
      <p:ext uri="{BB962C8B-B14F-4D97-AF65-F5344CB8AC3E}">
        <p14:creationId xmlns:p14="http://schemas.microsoft.com/office/powerpoint/2010/main" val="424865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C8922A-4D79-48FA-9808-C79F4BF4A9A6}"/>
              </a:ext>
            </a:extLst>
          </p:cNvPr>
          <p:cNvSpPr>
            <a:spLocks noGrp="1"/>
          </p:cNvSpPr>
          <p:nvPr>
            <p:ph type="title"/>
          </p:nvPr>
        </p:nvSpPr>
        <p:spPr/>
        <p:txBody>
          <a:bodyPr/>
          <a:lstStyle/>
          <a:p>
            <a:r>
              <a:rPr lang="en-US" dirty="0"/>
              <a:t>Data collection and processing</a:t>
            </a:r>
            <a:endParaRPr lang="he-IL" dirty="0"/>
          </a:p>
        </p:txBody>
      </p:sp>
      <p:pic>
        <p:nvPicPr>
          <p:cNvPr id="3" name="תמונה 2">
            <a:extLst>
              <a:ext uri="{FF2B5EF4-FFF2-40B4-BE49-F238E27FC236}">
                <a16:creationId xmlns:a16="http://schemas.microsoft.com/office/drawing/2014/main" id="{303C2B99-5CCD-4FAC-AF36-45A6154E23DA}"/>
              </a:ext>
            </a:extLst>
          </p:cNvPr>
          <p:cNvPicPr>
            <a:picLocks noChangeAspect="1"/>
          </p:cNvPicPr>
          <p:nvPr/>
        </p:nvPicPr>
        <p:blipFill>
          <a:blip r:embed="rId2"/>
          <a:stretch>
            <a:fillRect/>
          </a:stretch>
        </p:blipFill>
        <p:spPr>
          <a:xfrm>
            <a:off x="2079811" y="1311568"/>
            <a:ext cx="4984379" cy="2715704"/>
          </a:xfrm>
          <a:prstGeom prst="rect">
            <a:avLst/>
          </a:prstGeom>
        </p:spPr>
      </p:pic>
      <p:sp>
        <p:nvSpPr>
          <p:cNvPr id="5" name="TextBox 4">
            <a:extLst>
              <a:ext uri="{FF2B5EF4-FFF2-40B4-BE49-F238E27FC236}">
                <a16:creationId xmlns:a16="http://schemas.microsoft.com/office/drawing/2014/main" id="{36140D3D-FF95-CDBF-E93F-732C51A3A82E}"/>
              </a:ext>
            </a:extLst>
          </p:cNvPr>
          <p:cNvSpPr txBox="1"/>
          <p:nvPr/>
        </p:nvSpPr>
        <p:spPr>
          <a:xfrm>
            <a:off x="1659075" y="4191928"/>
            <a:ext cx="5825850" cy="584775"/>
          </a:xfrm>
          <a:prstGeom prst="rect">
            <a:avLst/>
          </a:prstGeom>
          <a:noFill/>
        </p:spPr>
        <p:txBody>
          <a:bodyPr wrap="square" rtlCol="0">
            <a:spAutoFit/>
          </a:bodyPr>
          <a:lstStyle/>
          <a:p>
            <a:pPr algn="ctr"/>
            <a:r>
              <a:rPr lang="en-US" sz="1600" dirty="0">
                <a:solidFill>
                  <a:schemeClr val="tx1"/>
                </a:solidFill>
              </a:rPr>
              <a:t>There is a significant similarity in the structure of the headlines of the tax codes between the years 2017 and 2018</a:t>
            </a:r>
            <a:endParaRPr lang="en-IL" sz="1600" dirty="0">
              <a:solidFill>
                <a:schemeClr val="tx1"/>
              </a:solidFill>
            </a:endParaRPr>
          </a:p>
        </p:txBody>
      </p:sp>
    </p:spTree>
    <p:extLst>
      <p:ext uri="{BB962C8B-B14F-4D97-AF65-F5344CB8AC3E}">
        <p14:creationId xmlns:p14="http://schemas.microsoft.com/office/powerpoint/2010/main" val="29668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C8922A-4D79-48FA-9808-C79F4BF4A9A6}"/>
              </a:ext>
            </a:extLst>
          </p:cNvPr>
          <p:cNvSpPr>
            <a:spLocks noGrp="1"/>
          </p:cNvSpPr>
          <p:nvPr>
            <p:ph type="title"/>
          </p:nvPr>
        </p:nvSpPr>
        <p:spPr/>
        <p:txBody>
          <a:bodyPr/>
          <a:lstStyle/>
          <a:p>
            <a:r>
              <a:rPr lang="en-US" dirty="0"/>
              <a:t>Data collection and processing</a:t>
            </a:r>
            <a:endParaRPr lang="he-IL" dirty="0"/>
          </a:p>
        </p:txBody>
      </p:sp>
      <p:pic>
        <p:nvPicPr>
          <p:cNvPr id="3" name="תמונה 2">
            <a:extLst>
              <a:ext uri="{FF2B5EF4-FFF2-40B4-BE49-F238E27FC236}">
                <a16:creationId xmlns:a16="http://schemas.microsoft.com/office/drawing/2014/main" id="{AF5A3CE8-F2FB-4E35-9A8F-1F552EA04A60}"/>
              </a:ext>
            </a:extLst>
          </p:cNvPr>
          <p:cNvPicPr>
            <a:picLocks noChangeAspect="1"/>
          </p:cNvPicPr>
          <p:nvPr/>
        </p:nvPicPr>
        <p:blipFill>
          <a:blip r:embed="rId2"/>
          <a:stretch>
            <a:fillRect/>
          </a:stretch>
        </p:blipFill>
        <p:spPr>
          <a:xfrm>
            <a:off x="2038075" y="1315517"/>
            <a:ext cx="5067850" cy="2761183"/>
          </a:xfrm>
          <a:prstGeom prst="rect">
            <a:avLst/>
          </a:prstGeom>
        </p:spPr>
      </p:pic>
      <p:sp>
        <p:nvSpPr>
          <p:cNvPr id="4" name="TextBox 3">
            <a:extLst>
              <a:ext uri="{FF2B5EF4-FFF2-40B4-BE49-F238E27FC236}">
                <a16:creationId xmlns:a16="http://schemas.microsoft.com/office/drawing/2014/main" id="{D72863EF-5F0F-F756-D932-A303707CFD90}"/>
              </a:ext>
            </a:extLst>
          </p:cNvPr>
          <p:cNvSpPr txBox="1"/>
          <p:nvPr/>
        </p:nvSpPr>
        <p:spPr>
          <a:xfrm>
            <a:off x="628650" y="4191928"/>
            <a:ext cx="7886700" cy="584775"/>
          </a:xfrm>
          <a:prstGeom prst="rect">
            <a:avLst/>
          </a:prstGeom>
          <a:noFill/>
        </p:spPr>
        <p:txBody>
          <a:bodyPr wrap="square" rtlCol="0">
            <a:spAutoFit/>
          </a:bodyPr>
          <a:lstStyle/>
          <a:p>
            <a:pPr algn="ctr"/>
            <a:r>
              <a:rPr lang="en-US" sz="1600" dirty="0">
                <a:solidFill>
                  <a:schemeClr val="tx1"/>
                </a:solidFill>
              </a:rPr>
              <a:t>Additionally, considering the amount of words at each level of hierarchy/headlines, there is a significant similarity of the tax codes between the years 2017 and 2018</a:t>
            </a:r>
            <a:endParaRPr lang="en-IL" sz="1600" dirty="0">
              <a:solidFill>
                <a:schemeClr val="tx1"/>
              </a:solidFill>
            </a:endParaRPr>
          </a:p>
        </p:txBody>
      </p:sp>
    </p:spTree>
    <p:extLst>
      <p:ext uri="{BB962C8B-B14F-4D97-AF65-F5344CB8AC3E}">
        <p14:creationId xmlns:p14="http://schemas.microsoft.com/office/powerpoint/2010/main" val="374460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A9FBDC-FF38-443B-B433-4213F078CB78}"/>
              </a:ext>
            </a:extLst>
          </p:cNvPr>
          <p:cNvSpPr>
            <a:spLocks noGrp="1"/>
          </p:cNvSpPr>
          <p:nvPr>
            <p:ph type="title"/>
          </p:nvPr>
        </p:nvSpPr>
        <p:spPr/>
        <p:txBody>
          <a:bodyPr/>
          <a:lstStyle/>
          <a:p>
            <a:r>
              <a:rPr lang="en-US" sz="2800" kern="1200" dirty="0">
                <a:solidFill>
                  <a:schemeClr val="tx1"/>
                </a:solidFill>
                <a:latin typeface="+mj-lt"/>
                <a:ea typeface="+mj-ea"/>
                <a:cs typeface="+mj-cs"/>
              </a:rPr>
              <a:t>Headlines Analysis - Matched Results</a:t>
            </a:r>
            <a:endParaRPr lang="he-IL" dirty="0"/>
          </a:p>
        </p:txBody>
      </p:sp>
      <p:pic>
        <p:nvPicPr>
          <p:cNvPr id="4" name="Picture 3">
            <a:extLst>
              <a:ext uri="{FF2B5EF4-FFF2-40B4-BE49-F238E27FC236}">
                <a16:creationId xmlns:a16="http://schemas.microsoft.com/office/drawing/2014/main" id="{71361087-A03B-E540-B1CD-0B22677A83DC}"/>
              </a:ext>
            </a:extLst>
          </p:cNvPr>
          <p:cNvPicPr>
            <a:picLocks noChangeAspect="1"/>
          </p:cNvPicPr>
          <p:nvPr/>
        </p:nvPicPr>
        <p:blipFill>
          <a:blip r:embed="rId2"/>
          <a:stretch>
            <a:fillRect/>
          </a:stretch>
        </p:blipFill>
        <p:spPr>
          <a:xfrm>
            <a:off x="472515" y="1149404"/>
            <a:ext cx="4641926" cy="2466610"/>
          </a:xfrm>
          <a:prstGeom prst="rect">
            <a:avLst/>
          </a:prstGeom>
        </p:spPr>
      </p:pic>
      <p:graphicFrame>
        <p:nvGraphicFramePr>
          <p:cNvPr id="6" name="Table 5">
            <a:extLst>
              <a:ext uri="{FF2B5EF4-FFF2-40B4-BE49-F238E27FC236}">
                <a16:creationId xmlns:a16="http://schemas.microsoft.com/office/drawing/2014/main" id="{5DAD74CF-CA57-5A87-8E43-774B0D5B7069}"/>
              </a:ext>
            </a:extLst>
          </p:cNvPr>
          <p:cNvGraphicFramePr>
            <a:graphicFrameLocks noGrp="1"/>
          </p:cNvGraphicFramePr>
          <p:nvPr>
            <p:extLst>
              <p:ext uri="{D42A27DB-BD31-4B8C-83A1-F6EECF244321}">
                <p14:modId xmlns:p14="http://schemas.microsoft.com/office/powerpoint/2010/main" val="4105646349"/>
              </p:ext>
            </p:extLst>
          </p:nvPr>
        </p:nvGraphicFramePr>
        <p:xfrm>
          <a:off x="5571583" y="1212135"/>
          <a:ext cx="2870200" cy="2377440"/>
        </p:xfrm>
        <a:graphic>
          <a:graphicData uri="http://schemas.openxmlformats.org/drawingml/2006/table">
            <a:tbl>
              <a:tblPr rtl="1">
                <a:tableStyleId>{0505E3EF-67EA-436B-97B2-0124C06EBD24}</a:tableStyleId>
              </a:tblPr>
              <a:tblGrid>
                <a:gridCol w="1167215">
                  <a:extLst>
                    <a:ext uri="{9D8B030D-6E8A-4147-A177-3AD203B41FA5}">
                      <a16:colId xmlns:a16="http://schemas.microsoft.com/office/drawing/2014/main" val="1065423847"/>
                    </a:ext>
                  </a:extLst>
                </a:gridCol>
                <a:gridCol w="1702985">
                  <a:extLst>
                    <a:ext uri="{9D8B030D-6E8A-4147-A177-3AD203B41FA5}">
                      <a16:colId xmlns:a16="http://schemas.microsoft.com/office/drawing/2014/main" val="273413942"/>
                    </a:ext>
                  </a:extLst>
                </a:gridCol>
              </a:tblGrid>
              <a:tr h="182880">
                <a:tc gridSpan="2">
                  <a:txBody>
                    <a:bodyPr/>
                    <a:lstStyle/>
                    <a:p>
                      <a:pPr algn="l" rtl="0" fontAlgn="b"/>
                      <a:r>
                        <a:rPr lang="en-US" sz="1000" b="1" u="none" strike="noStrike" dirty="0">
                          <a:solidFill>
                            <a:srgbClr val="000000"/>
                          </a:solidFill>
                          <a:effectLst/>
                        </a:rPr>
                        <a:t>Matched</a:t>
                      </a:r>
                      <a:endParaRPr lang="en-US" sz="1000" b="1" i="0" u="none" strike="noStrike" dirty="0">
                        <a:solidFill>
                          <a:srgbClr val="000000"/>
                        </a:solidFill>
                        <a:effectLst/>
                        <a:latin typeface="Calibri" panose="020F0502020204030204" pitchFamily="34" charset="0"/>
                      </a:endParaRPr>
                    </a:p>
                  </a:txBody>
                  <a:tcPr marL="72000" marR="72000" marT="0" marB="0" anchor="b">
                    <a:solidFill>
                      <a:schemeClr val="accent3">
                        <a:lumMod val="40000"/>
                        <a:lumOff val="60000"/>
                      </a:schemeClr>
                    </a:solidFill>
                  </a:tcPr>
                </a:tc>
                <a:tc hMerge="1">
                  <a:txBody>
                    <a:bodyPr/>
                    <a:lstStyle/>
                    <a:p>
                      <a:endParaRPr lang="en-IL"/>
                    </a:p>
                  </a:txBody>
                  <a:tcPr/>
                </a:tc>
                <a:extLst>
                  <a:ext uri="{0D108BD9-81ED-4DB2-BD59-A6C34878D82A}">
                    <a16:rowId xmlns:a16="http://schemas.microsoft.com/office/drawing/2014/main" val="2609695767"/>
                  </a:ext>
                </a:extLst>
              </a:tr>
              <a:tr h="182880">
                <a:tc>
                  <a:txBody>
                    <a:bodyPr/>
                    <a:lstStyle/>
                    <a:p>
                      <a:pPr algn="ctr" rtl="0" fontAlgn="b"/>
                      <a:r>
                        <a:rPr lang="en-IL" sz="1000" b="0" u="none" strike="noStrike">
                          <a:solidFill>
                            <a:srgbClr val="000000"/>
                          </a:solidFill>
                          <a:effectLst/>
                        </a:rPr>
                        <a:t>2,587</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Total Matched Headlines</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848360706"/>
                  </a:ext>
                </a:extLst>
              </a:tr>
              <a:tr h="182880">
                <a:tc>
                  <a:txBody>
                    <a:bodyPr/>
                    <a:lstStyle/>
                    <a:p>
                      <a:pPr algn="ctr" rtl="0" fontAlgn="b"/>
                      <a:endParaRPr lang="en-IL" sz="1000" b="0" i="0" u="none" strike="noStrike" dirty="0">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i="0" u="none" strike="noStrike" cap="none" dirty="0">
                          <a:solidFill>
                            <a:srgbClr val="000000"/>
                          </a:solidFill>
                          <a:effectLst/>
                          <a:latin typeface="+mn-lt"/>
                          <a:ea typeface="+mn-ea"/>
                          <a:cs typeface="+mn-cs"/>
                          <a:sym typeface="Arial"/>
                        </a:rPr>
                        <a:t>(Unique matched)</a:t>
                      </a:r>
                    </a:p>
                  </a:txBody>
                  <a:tcPr marL="72000" marR="72000" marT="0" marB="0" anchor="b"/>
                </a:tc>
                <a:extLst>
                  <a:ext uri="{0D108BD9-81ED-4DB2-BD59-A6C34878D82A}">
                    <a16:rowId xmlns:a16="http://schemas.microsoft.com/office/drawing/2014/main" val="1873199581"/>
                  </a:ext>
                </a:extLst>
              </a:tr>
              <a:tr h="182880">
                <a:tc>
                  <a:txBody>
                    <a:bodyPr/>
                    <a:lstStyle/>
                    <a:p>
                      <a:pPr algn="ctr" rtl="0" fontAlgn="b"/>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3641634262"/>
                  </a:ext>
                </a:extLst>
              </a:tr>
              <a:tr h="182880">
                <a:tc gridSpan="2">
                  <a:txBody>
                    <a:bodyPr/>
                    <a:lstStyle/>
                    <a:p>
                      <a:pPr algn="l" rtl="0" fontAlgn="b"/>
                      <a:r>
                        <a:rPr lang="en-US" sz="1000" b="1" u="none" strike="noStrike" dirty="0">
                          <a:solidFill>
                            <a:srgbClr val="000000"/>
                          </a:solidFill>
                          <a:effectLst/>
                        </a:rPr>
                        <a:t>Cosine Similarity - Matched Headlines</a:t>
                      </a:r>
                      <a:endParaRPr lang="en-US" sz="1000" b="1" i="0" u="none" strike="noStrike" dirty="0">
                        <a:solidFill>
                          <a:srgbClr val="000000"/>
                        </a:solidFill>
                        <a:effectLst/>
                        <a:latin typeface="Calibri" panose="020F0502020204030204" pitchFamily="34" charset="0"/>
                      </a:endParaRPr>
                    </a:p>
                  </a:txBody>
                  <a:tcPr marL="72000" marR="72000" marT="0" marB="0" anchor="b">
                    <a:solidFill>
                      <a:schemeClr val="accent3">
                        <a:lumMod val="40000"/>
                        <a:lumOff val="60000"/>
                      </a:schemeClr>
                    </a:solidFill>
                  </a:tcPr>
                </a:tc>
                <a:tc hMerge="1">
                  <a:txBody>
                    <a:bodyPr/>
                    <a:lstStyle/>
                    <a:p>
                      <a:endParaRPr lang="en-IL"/>
                    </a:p>
                  </a:txBody>
                  <a:tcPr/>
                </a:tc>
                <a:extLst>
                  <a:ext uri="{0D108BD9-81ED-4DB2-BD59-A6C34878D82A}">
                    <a16:rowId xmlns:a16="http://schemas.microsoft.com/office/drawing/2014/main" val="1684101203"/>
                  </a:ext>
                </a:extLst>
              </a:tr>
              <a:tr h="182880">
                <a:tc>
                  <a:txBody>
                    <a:bodyPr/>
                    <a:lstStyle/>
                    <a:p>
                      <a:pPr algn="ctr" rtl="0" fontAlgn="b"/>
                      <a:r>
                        <a:rPr lang="en-IL" sz="1000" b="0" u="none" strike="noStrike">
                          <a:solidFill>
                            <a:srgbClr val="000000"/>
                          </a:solidFill>
                          <a:effectLst/>
                        </a:rPr>
                        <a:t>2,587</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count</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3185293176"/>
                  </a:ext>
                </a:extLst>
              </a:tr>
              <a:tr h="182880">
                <a:tc>
                  <a:txBody>
                    <a:bodyPr/>
                    <a:lstStyle/>
                    <a:p>
                      <a:pPr algn="ctr" rtl="0" fontAlgn="b"/>
                      <a:r>
                        <a:rPr lang="en-IL" sz="1000" b="0" u="none" strike="noStrike">
                          <a:solidFill>
                            <a:srgbClr val="000000"/>
                          </a:solidFill>
                          <a:effectLst/>
                        </a:rPr>
                        <a:t>0.819</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mean</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1914590491"/>
                  </a:ext>
                </a:extLst>
              </a:tr>
              <a:tr h="182880">
                <a:tc>
                  <a:txBody>
                    <a:bodyPr/>
                    <a:lstStyle/>
                    <a:p>
                      <a:pPr algn="ctr" rtl="0" fontAlgn="b"/>
                      <a:r>
                        <a:rPr lang="en-IL" sz="1000" b="0" u="none" strike="noStrike" dirty="0">
                          <a:solidFill>
                            <a:srgbClr val="000000"/>
                          </a:solidFill>
                          <a:effectLst/>
                        </a:rPr>
                        <a:t>0.222</a:t>
                      </a:r>
                      <a:endParaRPr lang="en-IL" sz="1000" b="0" i="0" u="none" strike="noStrike" dirty="0">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std</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1374940820"/>
                  </a:ext>
                </a:extLst>
              </a:tr>
              <a:tr h="182880">
                <a:tc>
                  <a:txBody>
                    <a:bodyPr/>
                    <a:lstStyle/>
                    <a:p>
                      <a:pPr algn="ctr" rtl="0" fontAlgn="b"/>
                      <a:r>
                        <a:rPr lang="en-IL" sz="1000" b="0" u="none" strike="noStrike">
                          <a:solidFill>
                            <a:srgbClr val="000000"/>
                          </a:solidFill>
                          <a:effectLst/>
                        </a:rPr>
                        <a:t>0.147</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min</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3478411969"/>
                  </a:ext>
                </a:extLst>
              </a:tr>
              <a:tr h="182880">
                <a:tc>
                  <a:txBody>
                    <a:bodyPr/>
                    <a:lstStyle/>
                    <a:p>
                      <a:pPr algn="ctr" rtl="0" fontAlgn="b"/>
                      <a:r>
                        <a:rPr lang="en-IL" sz="1000" b="0" u="none" strike="noStrike">
                          <a:solidFill>
                            <a:srgbClr val="000000"/>
                          </a:solidFill>
                          <a:effectLst/>
                        </a:rPr>
                        <a:t>0.557</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IL" sz="1000" b="0" u="none" strike="noStrike" dirty="0">
                          <a:solidFill>
                            <a:srgbClr val="000000"/>
                          </a:solidFill>
                          <a:effectLst/>
                        </a:rPr>
                        <a:t>0.25</a:t>
                      </a:r>
                      <a:endParaRPr lang="en-IL"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1087851031"/>
                  </a:ext>
                </a:extLst>
              </a:tr>
              <a:tr h="182880">
                <a:tc>
                  <a:txBody>
                    <a:bodyPr/>
                    <a:lstStyle/>
                    <a:p>
                      <a:pPr algn="ctr" rtl="0" fontAlgn="b"/>
                      <a:r>
                        <a:rPr lang="en-IL" sz="1000" b="0" u="none" strike="noStrike">
                          <a:solidFill>
                            <a:srgbClr val="000000"/>
                          </a:solidFill>
                          <a:effectLst/>
                        </a:rPr>
                        <a:t>1.000</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IL" sz="1000" b="0" u="none" strike="noStrike" dirty="0">
                          <a:solidFill>
                            <a:srgbClr val="000000"/>
                          </a:solidFill>
                          <a:effectLst/>
                        </a:rPr>
                        <a:t>0.5</a:t>
                      </a:r>
                      <a:endParaRPr lang="en-IL"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459852463"/>
                  </a:ext>
                </a:extLst>
              </a:tr>
              <a:tr h="182880">
                <a:tc>
                  <a:txBody>
                    <a:bodyPr/>
                    <a:lstStyle/>
                    <a:p>
                      <a:pPr algn="ctr" rtl="0" fontAlgn="b"/>
                      <a:r>
                        <a:rPr lang="en-IL" sz="1000" b="0" u="none" strike="noStrike">
                          <a:solidFill>
                            <a:srgbClr val="000000"/>
                          </a:solidFill>
                          <a:effectLst/>
                        </a:rPr>
                        <a:t>1.000</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IL" sz="1000" b="0" u="none" strike="noStrike" dirty="0">
                          <a:solidFill>
                            <a:srgbClr val="000000"/>
                          </a:solidFill>
                          <a:effectLst/>
                        </a:rPr>
                        <a:t>0.75</a:t>
                      </a:r>
                      <a:endParaRPr lang="en-IL"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3016962146"/>
                  </a:ext>
                </a:extLst>
              </a:tr>
              <a:tr h="182880">
                <a:tc>
                  <a:txBody>
                    <a:bodyPr/>
                    <a:lstStyle/>
                    <a:p>
                      <a:pPr algn="ctr" rtl="0" fontAlgn="b"/>
                      <a:r>
                        <a:rPr lang="en-IL" sz="1000" b="0" u="none" strike="noStrike" dirty="0">
                          <a:solidFill>
                            <a:srgbClr val="000000"/>
                          </a:solidFill>
                          <a:effectLst/>
                        </a:rPr>
                        <a:t>1.000</a:t>
                      </a:r>
                      <a:endParaRPr lang="en-IL" sz="1000" b="0" i="0" u="none" strike="noStrike" dirty="0">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max</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3873219051"/>
                  </a:ext>
                </a:extLst>
              </a:tr>
            </a:tbl>
          </a:graphicData>
        </a:graphic>
      </p:graphicFrame>
      <p:sp>
        <p:nvSpPr>
          <p:cNvPr id="7" name="TextBox 6">
            <a:extLst>
              <a:ext uri="{FF2B5EF4-FFF2-40B4-BE49-F238E27FC236}">
                <a16:creationId xmlns:a16="http://schemas.microsoft.com/office/drawing/2014/main" id="{E9B11806-8B56-A425-AFD6-8FF5CE57AD92}"/>
              </a:ext>
            </a:extLst>
          </p:cNvPr>
          <p:cNvSpPr txBox="1"/>
          <p:nvPr/>
        </p:nvSpPr>
        <p:spPr>
          <a:xfrm>
            <a:off x="384949" y="3730036"/>
            <a:ext cx="8374102" cy="1354217"/>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200" dirty="0">
                <a:solidFill>
                  <a:schemeClr val="tx1"/>
                </a:solidFill>
              </a:rPr>
              <a:t>Examining textual similarity scores (Fuzzy Score) and semantic similarity (BERT Similarity) for headlines between the years 2017 and 2018, it can be observed that most headlines exhibit significantly high similarity.</a:t>
            </a:r>
            <a:endParaRPr lang="he-IL" sz="1200" dirty="0">
              <a:solidFill>
                <a:schemeClr val="tx1"/>
              </a:solidFill>
            </a:endParaRPr>
          </a:p>
          <a:p>
            <a:pPr marL="177800" indent="-177800">
              <a:spcAft>
                <a:spcPts val="600"/>
              </a:spcAft>
              <a:buClr>
                <a:schemeClr val="tx1"/>
              </a:buClr>
              <a:buFont typeface="Arial" panose="020B0604020202020204" pitchFamily="34" charset="0"/>
              <a:buChar char="•"/>
            </a:pPr>
            <a:r>
              <a:rPr lang="en-US" sz="1200" dirty="0">
                <a:solidFill>
                  <a:schemeClr val="tx1"/>
                </a:solidFill>
              </a:rPr>
              <a:t>Fuzzywuzzy - Compares words in titles between 2017 and 2018 based on textual similarity (word order, letters, structure). It uses the Levenshtein Distance algorithm to measure how similar two strings are (counts how many changes: insertions, deletions, or substitutions). Returns a similarity percentage (0-100) between two texts.</a:t>
            </a:r>
          </a:p>
          <a:p>
            <a:pPr marL="177800" indent="-177800">
              <a:spcAft>
                <a:spcPts val="600"/>
              </a:spcAft>
              <a:buClr>
                <a:schemeClr val="tx1"/>
              </a:buClr>
              <a:buFont typeface="Arial" panose="020B0604020202020204" pitchFamily="34" charset="0"/>
              <a:buChar char="•"/>
            </a:pPr>
            <a:r>
              <a:rPr lang="en-US" sz="1200" dirty="0">
                <a:solidFill>
                  <a:schemeClr val="tx1"/>
                </a:solidFill>
              </a:rPr>
              <a:t>Threshold - Titles are considered similar when both textual similarity and semantic similarity are above 80%.</a:t>
            </a:r>
            <a:endParaRPr lang="en-IL" sz="1200" dirty="0">
              <a:solidFill>
                <a:schemeClr val="tx1"/>
              </a:solidFill>
            </a:endParaRPr>
          </a:p>
        </p:txBody>
      </p:sp>
    </p:spTree>
    <p:extLst>
      <p:ext uri="{BB962C8B-B14F-4D97-AF65-F5344CB8AC3E}">
        <p14:creationId xmlns:p14="http://schemas.microsoft.com/office/powerpoint/2010/main" val="95397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A9FBDC-FF38-443B-B433-4213F078CB78}"/>
              </a:ext>
            </a:extLst>
          </p:cNvPr>
          <p:cNvSpPr>
            <a:spLocks noGrp="1"/>
          </p:cNvSpPr>
          <p:nvPr>
            <p:ph type="title"/>
          </p:nvPr>
        </p:nvSpPr>
        <p:spPr/>
        <p:txBody>
          <a:bodyPr/>
          <a:lstStyle/>
          <a:p>
            <a:r>
              <a:rPr lang="en-US" sz="2800" kern="1200" dirty="0">
                <a:solidFill>
                  <a:schemeClr val="tx1"/>
                </a:solidFill>
                <a:latin typeface="+mj-lt"/>
                <a:ea typeface="+mj-ea"/>
                <a:cs typeface="+mj-cs"/>
              </a:rPr>
              <a:t>Headlines Analysis - Unmatched Results</a:t>
            </a:r>
            <a:endParaRPr lang="he-IL" dirty="0"/>
          </a:p>
        </p:txBody>
      </p:sp>
      <p:graphicFrame>
        <p:nvGraphicFramePr>
          <p:cNvPr id="4" name="Table 3">
            <a:extLst>
              <a:ext uri="{FF2B5EF4-FFF2-40B4-BE49-F238E27FC236}">
                <a16:creationId xmlns:a16="http://schemas.microsoft.com/office/drawing/2014/main" id="{77004608-B5E9-C7DD-3351-8FA0C81A515F}"/>
              </a:ext>
            </a:extLst>
          </p:cNvPr>
          <p:cNvGraphicFramePr>
            <a:graphicFrameLocks noGrp="1"/>
          </p:cNvGraphicFramePr>
          <p:nvPr>
            <p:extLst>
              <p:ext uri="{D42A27DB-BD31-4B8C-83A1-F6EECF244321}">
                <p14:modId xmlns:p14="http://schemas.microsoft.com/office/powerpoint/2010/main" val="2199883586"/>
              </p:ext>
            </p:extLst>
          </p:nvPr>
        </p:nvGraphicFramePr>
        <p:xfrm>
          <a:off x="5315861" y="1762325"/>
          <a:ext cx="2870200" cy="731520"/>
        </p:xfrm>
        <a:graphic>
          <a:graphicData uri="http://schemas.openxmlformats.org/drawingml/2006/table">
            <a:tbl>
              <a:tblPr rtl="1">
                <a:tableStyleId>{0505E3EF-67EA-436B-97B2-0124C06EBD24}</a:tableStyleId>
              </a:tblPr>
              <a:tblGrid>
                <a:gridCol w="1167215">
                  <a:extLst>
                    <a:ext uri="{9D8B030D-6E8A-4147-A177-3AD203B41FA5}">
                      <a16:colId xmlns:a16="http://schemas.microsoft.com/office/drawing/2014/main" val="1065423847"/>
                    </a:ext>
                  </a:extLst>
                </a:gridCol>
                <a:gridCol w="1702985">
                  <a:extLst>
                    <a:ext uri="{9D8B030D-6E8A-4147-A177-3AD203B41FA5}">
                      <a16:colId xmlns:a16="http://schemas.microsoft.com/office/drawing/2014/main" val="273413942"/>
                    </a:ext>
                  </a:extLst>
                </a:gridCol>
              </a:tblGrid>
              <a:tr h="182880">
                <a:tc gridSpan="2">
                  <a:txBody>
                    <a:bodyPr/>
                    <a:lstStyle/>
                    <a:p>
                      <a:pPr algn="l" rtl="0" fontAlgn="b"/>
                      <a:r>
                        <a:rPr lang="en-US" sz="1000" b="1" u="none" strike="noStrike" dirty="0">
                          <a:solidFill>
                            <a:srgbClr val="000000"/>
                          </a:solidFill>
                          <a:effectLst/>
                        </a:rPr>
                        <a:t>Matched\Unmatched Results</a:t>
                      </a:r>
                      <a:endParaRPr lang="en-US" sz="1000" b="1" i="0" u="none" strike="noStrike" dirty="0">
                        <a:solidFill>
                          <a:srgbClr val="000000"/>
                        </a:solidFill>
                        <a:effectLst/>
                        <a:latin typeface="Calibri" panose="020F0502020204030204" pitchFamily="34" charset="0"/>
                      </a:endParaRPr>
                    </a:p>
                  </a:txBody>
                  <a:tcPr marL="72000" marR="72000" marT="0" marB="0" anchor="b">
                    <a:solidFill>
                      <a:schemeClr val="accent3">
                        <a:lumMod val="40000"/>
                        <a:lumOff val="60000"/>
                      </a:schemeClr>
                    </a:solidFill>
                  </a:tcPr>
                </a:tc>
                <a:tc hMerge="1">
                  <a:txBody>
                    <a:bodyPr/>
                    <a:lstStyle/>
                    <a:p>
                      <a:endParaRPr lang="en-IL"/>
                    </a:p>
                  </a:txBody>
                  <a:tcPr/>
                </a:tc>
                <a:extLst>
                  <a:ext uri="{0D108BD9-81ED-4DB2-BD59-A6C34878D82A}">
                    <a16:rowId xmlns:a16="http://schemas.microsoft.com/office/drawing/2014/main" val="2609695767"/>
                  </a:ext>
                </a:extLst>
              </a:tr>
              <a:tr h="182880">
                <a:tc>
                  <a:txBody>
                    <a:bodyPr/>
                    <a:lstStyle/>
                    <a:p>
                      <a:pPr algn="ctr" rtl="0" fontAlgn="b"/>
                      <a:r>
                        <a:rPr lang="en-IL" sz="1000" b="0" u="none" strike="noStrike" dirty="0">
                          <a:solidFill>
                            <a:srgbClr val="000000"/>
                          </a:solidFill>
                          <a:effectLst/>
                        </a:rPr>
                        <a:t>2,587</a:t>
                      </a:r>
                      <a:endParaRPr lang="en-IL" sz="1000" b="0" i="0" u="none" strike="noStrike" dirty="0">
                        <a:solidFill>
                          <a:srgbClr val="000000"/>
                        </a:solidFill>
                        <a:effectLst/>
                        <a:latin typeface="Calibri" panose="020F0502020204030204" pitchFamily="34" charset="0"/>
                      </a:endParaRPr>
                    </a:p>
                  </a:txBody>
                  <a:tcPr marL="72000" marR="72000" marT="0" marB="0" anchor="ctr"/>
                </a:tc>
                <a:tc>
                  <a:txBody>
                    <a:bodyPr/>
                    <a:lstStyle/>
                    <a:p>
                      <a:pPr algn="l" rtl="0" fontAlgn="b"/>
                      <a:r>
                        <a:rPr lang="en-US" sz="1000" b="0" u="none" strike="noStrike" dirty="0">
                          <a:solidFill>
                            <a:srgbClr val="000000"/>
                          </a:solidFill>
                          <a:effectLst/>
                        </a:rPr>
                        <a:t>Total Matched Headlines</a:t>
                      </a:r>
                      <a:endParaRPr lang="en-US" sz="1000" b="0" i="0" u="none" strike="noStrike" dirty="0">
                        <a:solidFill>
                          <a:srgbClr val="000000"/>
                        </a:solidFill>
                        <a:effectLst/>
                        <a:latin typeface="Calibri" panose="020F0502020204030204" pitchFamily="34" charset="0"/>
                      </a:endParaRPr>
                    </a:p>
                  </a:txBody>
                  <a:tcPr marL="72000" marR="72000" marT="0" marB="0" anchor="ctr"/>
                </a:tc>
                <a:extLst>
                  <a:ext uri="{0D108BD9-81ED-4DB2-BD59-A6C34878D82A}">
                    <a16:rowId xmlns:a16="http://schemas.microsoft.com/office/drawing/2014/main" val="848360706"/>
                  </a:ext>
                </a:extLst>
              </a:tr>
              <a:tr h="182880">
                <a:tc>
                  <a:txBody>
                    <a:bodyPr/>
                    <a:lstStyle/>
                    <a:p>
                      <a:pPr algn="ctr" rtl="0" fontAlgn="b"/>
                      <a:r>
                        <a:rPr lang="en-IL" sz="1000" b="0" u="none" strike="noStrike">
                          <a:solidFill>
                            <a:srgbClr val="000000"/>
                          </a:solidFill>
                          <a:effectLst/>
                        </a:rPr>
                        <a:t>0</a:t>
                      </a:r>
                      <a:endParaRPr lang="en-IL" sz="1000" b="0" i="0" u="none" strike="noStrike">
                        <a:solidFill>
                          <a:srgbClr val="000000"/>
                        </a:solidFill>
                        <a:effectLst/>
                        <a:latin typeface="Calibri" panose="020F0502020204030204" pitchFamily="34" charset="0"/>
                      </a:endParaRPr>
                    </a:p>
                  </a:txBody>
                  <a:tcPr marL="72000" marR="72000" marT="0" marB="0" anchor="ctr"/>
                </a:tc>
                <a:tc>
                  <a:txBody>
                    <a:bodyPr/>
                    <a:lstStyle/>
                    <a:p>
                      <a:pPr algn="l" rtl="0" fontAlgn="b"/>
                      <a:r>
                        <a:rPr lang="en-US" sz="1000" b="0" u="none" strike="noStrike" dirty="0">
                          <a:solidFill>
                            <a:srgbClr val="000000"/>
                          </a:solidFill>
                          <a:effectLst/>
                        </a:rPr>
                        <a:t>Unique Headlines - 2017</a:t>
                      </a:r>
                      <a:endParaRPr lang="en-US" sz="1000" b="0" i="0" u="none" strike="noStrike" dirty="0">
                        <a:solidFill>
                          <a:srgbClr val="000000"/>
                        </a:solidFill>
                        <a:effectLst/>
                        <a:latin typeface="Calibri" panose="020F0502020204030204" pitchFamily="34" charset="0"/>
                      </a:endParaRPr>
                    </a:p>
                  </a:txBody>
                  <a:tcPr marL="72000" marR="72000" marT="0" marB="0" anchor="ctr"/>
                </a:tc>
                <a:extLst>
                  <a:ext uri="{0D108BD9-81ED-4DB2-BD59-A6C34878D82A}">
                    <a16:rowId xmlns:a16="http://schemas.microsoft.com/office/drawing/2014/main" val="1873199581"/>
                  </a:ext>
                </a:extLst>
              </a:tr>
              <a:tr h="182880">
                <a:tc>
                  <a:txBody>
                    <a:bodyPr/>
                    <a:lstStyle/>
                    <a:p>
                      <a:pPr algn="ctr" rtl="0" fontAlgn="b"/>
                      <a:r>
                        <a:rPr lang="en-IL" sz="1000" b="0" u="none" strike="noStrike" dirty="0">
                          <a:solidFill>
                            <a:srgbClr val="000000"/>
                          </a:solidFill>
                          <a:effectLst/>
                        </a:rPr>
                        <a:t>19</a:t>
                      </a:r>
                      <a:endParaRPr lang="en-US" sz="1000" b="0" u="none" strike="noStrike" dirty="0">
                        <a:solidFill>
                          <a:srgbClr val="000000"/>
                        </a:solidFill>
                        <a:effectLst/>
                      </a:endParaRPr>
                    </a:p>
                  </a:txBody>
                  <a:tcPr marL="72000" marR="72000" marT="0" marB="0" anchor="ctr"/>
                </a:tc>
                <a:tc>
                  <a:txBody>
                    <a:bodyPr/>
                    <a:lstStyle/>
                    <a:p>
                      <a:pPr algn="l" rtl="0" fontAlgn="b"/>
                      <a:r>
                        <a:rPr lang="en-US" sz="1000" b="0" u="none" strike="noStrike" dirty="0">
                          <a:solidFill>
                            <a:srgbClr val="000000"/>
                          </a:solidFill>
                          <a:effectLst/>
                        </a:rPr>
                        <a:t>Unique Headlines - 2018</a:t>
                      </a:r>
                      <a:endParaRPr lang="en-US" sz="1000" b="0" i="0" u="none" strike="noStrike" dirty="0">
                        <a:solidFill>
                          <a:srgbClr val="000000"/>
                        </a:solidFill>
                        <a:effectLst/>
                        <a:latin typeface="Calibri" panose="020F0502020204030204" pitchFamily="34" charset="0"/>
                      </a:endParaRPr>
                    </a:p>
                  </a:txBody>
                  <a:tcPr marL="72000" marR="72000" marT="0" marB="0" anchor="ctr"/>
                </a:tc>
                <a:extLst>
                  <a:ext uri="{0D108BD9-81ED-4DB2-BD59-A6C34878D82A}">
                    <a16:rowId xmlns:a16="http://schemas.microsoft.com/office/drawing/2014/main" val="3641634262"/>
                  </a:ext>
                </a:extLst>
              </a:tr>
            </a:tbl>
          </a:graphicData>
        </a:graphic>
      </p:graphicFrame>
      <p:pic>
        <p:nvPicPr>
          <p:cNvPr id="5" name="Picture 4">
            <a:extLst>
              <a:ext uri="{FF2B5EF4-FFF2-40B4-BE49-F238E27FC236}">
                <a16:creationId xmlns:a16="http://schemas.microsoft.com/office/drawing/2014/main" id="{ADCC9F77-E429-B5B5-4FE4-E9DE781809CB}"/>
              </a:ext>
            </a:extLst>
          </p:cNvPr>
          <p:cNvPicPr>
            <a:picLocks noChangeAspect="1"/>
          </p:cNvPicPr>
          <p:nvPr/>
        </p:nvPicPr>
        <p:blipFill>
          <a:blip r:embed="rId2"/>
          <a:stretch>
            <a:fillRect/>
          </a:stretch>
        </p:blipFill>
        <p:spPr>
          <a:xfrm>
            <a:off x="444437" y="1158091"/>
            <a:ext cx="4567298" cy="2431578"/>
          </a:xfrm>
          <a:prstGeom prst="rect">
            <a:avLst/>
          </a:prstGeom>
        </p:spPr>
      </p:pic>
      <p:sp>
        <p:nvSpPr>
          <p:cNvPr id="6" name="TextBox 5">
            <a:extLst>
              <a:ext uri="{FF2B5EF4-FFF2-40B4-BE49-F238E27FC236}">
                <a16:creationId xmlns:a16="http://schemas.microsoft.com/office/drawing/2014/main" id="{B3EBC61F-B531-9D4D-0448-513E929BB7EF}"/>
              </a:ext>
            </a:extLst>
          </p:cNvPr>
          <p:cNvSpPr txBox="1"/>
          <p:nvPr/>
        </p:nvSpPr>
        <p:spPr>
          <a:xfrm>
            <a:off x="384949" y="3869518"/>
            <a:ext cx="8374102" cy="892552"/>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dirty="0">
                <a:solidFill>
                  <a:schemeClr val="tx1"/>
                </a:solidFill>
              </a:rPr>
              <a:t>No unique titles were found in 2017 (considering textual similarity and semantic similarity).</a:t>
            </a:r>
            <a:endParaRPr lang="he-IL" dirty="0">
              <a:solidFill>
                <a:schemeClr val="tx1"/>
              </a:solidFill>
            </a:endParaRPr>
          </a:p>
          <a:p>
            <a:pPr marL="177800" indent="-177800">
              <a:spcAft>
                <a:spcPts val="600"/>
              </a:spcAft>
              <a:buClr>
                <a:schemeClr val="tx1"/>
              </a:buClr>
              <a:buFont typeface="Arial" panose="020B0604020202020204" pitchFamily="34" charset="0"/>
              <a:buChar char="•"/>
            </a:pPr>
            <a:r>
              <a:rPr lang="en-US" dirty="0">
                <a:solidFill>
                  <a:schemeClr val="tx1"/>
                </a:solidFill>
              </a:rPr>
              <a:t>Only 19 unique titles found in 2018. But, 15 of them, are title that have been repealed.</a:t>
            </a:r>
          </a:p>
          <a:p>
            <a:pPr marL="177800" indent="-177800">
              <a:spcAft>
                <a:spcPts val="600"/>
              </a:spcAft>
              <a:buClr>
                <a:schemeClr val="tx1"/>
              </a:buClr>
              <a:buFont typeface="Arial" panose="020B0604020202020204" pitchFamily="34" charset="0"/>
              <a:buChar char="•"/>
            </a:pPr>
            <a:r>
              <a:rPr lang="en-US" dirty="0">
                <a:solidFill>
                  <a:schemeClr val="tx1"/>
                </a:solidFill>
              </a:rPr>
              <a:t>Indicates a high similarity in titles between the years.</a:t>
            </a:r>
            <a:endParaRPr lang="en-IL" dirty="0">
              <a:solidFill>
                <a:schemeClr val="tx1"/>
              </a:solidFill>
            </a:endParaRPr>
          </a:p>
        </p:txBody>
      </p:sp>
    </p:spTree>
    <p:extLst>
      <p:ext uri="{BB962C8B-B14F-4D97-AF65-F5344CB8AC3E}">
        <p14:creationId xmlns:p14="http://schemas.microsoft.com/office/powerpoint/2010/main" val="31763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A9FBDC-FF38-443B-B433-4213F078CB78}"/>
              </a:ext>
            </a:extLst>
          </p:cNvPr>
          <p:cNvSpPr>
            <a:spLocks noGrp="1"/>
          </p:cNvSpPr>
          <p:nvPr>
            <p:ph type="title"/>
          </p:nvPr>
        </p:nvSpPr>
        <p:spPr/>
        <p:txBody>
          <a:bodyPr/>
          <a:lstStyle/>
          <a:p>
            <a:r>
              <a:rPr lang="en-US" sz="2800" kern="1200" dirty="0">
                <a:solidFill>
                  <a:schemeClr val="tx1"/>
                </a:solidFill>
                <a:latin typeface="+mj-lt"/>
                <a:ea typeface="+mj-ea"/>
                <a:cs typeface="+mj-cs"/>
              </a:rPr>
              <a:t>Headlines Analysis - </a:t>
            </a:r>
            <a:r>
              <a:rPr lang="en-US" dirty="0"/>
              <a:t>N-Grams</a:t>
            </a:r>
            <a:endParaRPr lang="he-IL" dirty="0"/>
          </a:p>
        </p:txBody>
      </p:sp>
      <p:sp>
        <p:nvSpPr>
          <p:cNvPr id="3" name="תיבת טקסט 2">
            <a:extLst>
              <a:ext uri="{FF2B5EF4-FFF2-40B4-BE49-F238E27FC236}">
                <a16:creationId xmlns:a16="http://schemas.microsoft.com/office/drawing/2014/main" id="{342B747E-D39C-4FAB-92E9-1592F95D4755}"/>
              </a:ext>
            </a:extLst>
          </p:cNvPr>
          <p:cNvSpPr txBox="1"/>
          <p:nvPr/>
        </p:nvSpPr>
        <p:spPr>
          <a:xfrm>
            <a:off x="347958" y="1108609"/>
            <a:ext cx="5753437" cy="369332"/>
          </a:xfrm>
          <a:prstGeom prst="rect">
            <a:avLst/>
          </a:prstGeom>
          <a:noFill/>
          <a:ln>
            <a:noFill/>
          </a:ln>
        </p:spPr>
        <p:txBody>
          <a:bodyPr wrap="square" rtlCol="1">
            <a:spAutoFit/>
          </a:bodyPr>
          <a:lstStyle/>
          <a:p>
            <a:r>
              <a:rPr lang="en-US" sz="1800" dirty="0">
                <a:solidFill>
                  <a:schemeClr val="tx1"/>
                </a:solidFill>
              </a:rPr>
              <a:t>Top 10 Headlines </a:t>
            </a:r>
            <a:endParaRPr lang="he-IL" sz="1800" dirty="0">
              <a:solidFill>
                <a:schemeClr val="tx1"/>
              </a:solidFill>
            </a:endParaRPr>
          </a:p>
        </p:txBody>
      </p:sp>
      <p:graphicFrame>
        <p:nvGraphicFramePr>
          <p:cNvPr id="8" name="טבלה 7">
            <a:extLst>
              <a:ext uri="{FF2B5EF4-FFF2-40B4-BE49-F238E27FC236}">
                <a16:creationId xmlns:a16="http://schemas.microsoft.com/office/drawing/2014/main" id="{F4CB0808-FB11-40B3-AB67-638C4808F057}"/>
              </a:ext>
            </a:extLst>
          </p:cNvPr>
          <p:cNvGraphicFramePr>
            <a:graphicFrameLocks noGrp="1"/>
          </p:cNvGraphicFramePr>
          <p:nvPr>
            <p:extLst>
              <p:ext uri="{D42A27DB-BD31-4B8C-83A1-F6EECF244321}">
                <p14:modId xmlns:p14="http://schemas.microsoft.com/office/powerpoint/2010/main" val="1397771853"/>
              </p:ext>
            </p:extLst>
          </p:nvPr>
        </p:nvGraphicFramePr>
        <p:xfrm>
          <a:off x="6311787" y="417312"/>
          <a:ext cx="2597543" cy="4548121"/>
        </p:xfrm>
        <a:graphic>
          <a:graphicData uri="http://schemas.openxmlformats.org/drawingml/2006/table">
            <a:tbl>
              <a:tblPr rtl="1">
                <a:tableStyleId>{37CE84F3-28C3-443E-9E96-99CF82512B78}</a:tableStyleId>
              </a:tblPr>
              <a:tblGrid>
                <a:gridCol w="664703">
                  <a:extLst>
                    <a:ext uri="{9D8B030D-6E8A-4147-A177-3AD203B41FA5}">
                      <a16:colId xmlns:a16="http://schemas.microsoft.com/office/drawing/2014/main" val="2318135912"/>
                    </a:ext>
                  </a:extLst>
                </a:gridCol>
                <a:gridCol w="646093">
                  <a:extLst>
                    <a:ext uri="{9D8B030D-6E8A-4147-A177-3AD203B41FA5}">
                      <a16:colId xmlns:a16="http://schemas.microsoft.com/office/drawing/2014/main" val="3349133451"/>
                    </a:ext>
                  </a:extLst>
                </a:gridCol>
                <a:gridCol w="1286747">
                  <a:extLst>
                    <a:ext uri="{9D8B030D-6E8A-4147-A177-3AD203B41FA5}">
                      <a16:colId xmlns:a16="http://schemas.microsoft.com/office/drawing/2014/main" val="218360317"/>
                    </a:ext>
                  </a:extLst>
                </a:gridCol>
              </a:tblGrid>
              <a:tr h="138818">
                <a:tc>
                  <a:txBody>
                    <a:bodyPr/>
                    <a:lstStyle/>
                    <a:p>
                      <a:pPr algn="ctr" rtl="0" fontAlgn="ctr"/>
                      <a:r>
                        <a:rPr lang="he-IL" sz="1000" b="1" u="none" strike="noStrike" dirty="0">
                          <a:effectLst/>
                          <a:cs typeface="+mn-cs"/>
                        </a:rPr>
                        <a:t>2018</a:t>
                      </a:r>
                      <a:endParaRPr lang="he-IL" sz="1000" b="1" i="0" u="none" strike="noStrike" dirty="0">
                        <a:solidFill>
                          <a:srgbClr val="000000"/>
                        </a:solidFill>
                        <a:effectLst/>
                        <a:latin typeface="Arial" panose="020B0604020202020204" pitchFamily="34" charset="0"/>
                        <a:cs typeface="+mn-cs"/>
                      </a:endParaRPr>
                    </a:p>
                  </a:txBody>
                  <a:tcPr marL="5305" marR="5305" marT="5305"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1" u="none" strike="noStrike" dirty="0">
                          <a:effectLst/>
                          <a:cs typeface="+mn-cs"/>
                        </a:rPr>
                        <a:t>2017</a:t>
                      </a:r>
                      <a:endParaRPr lang="he-IL" sz="1000" b="1" i="0" u="none" strike="noStrike" dirty="0">
                        <a:solidFill>
                          <a:srgbClr val="000000"/>
                        </a:solidFill>
                        <a:effectLst/>
                        <a:latin typeface="Arial" panose="020B0604020202020204" pitchFamily="34" charset="0"/>
                        <a:cs typeface="+mn-cs"/>
                      </a:endParaRPr>
                    </a:p>
                  </a:txBody>
                  <a:tcPr marL="5305" marR="5305" marT="5305"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1" u="none" strike="noStrike" dirty="0">
                          <a:effectLst/>
                          <a:cs typeface="+mn-cs"/>
                        </a:rPr>
                        <a:t>Bigram</a:t>
                      </a:r>
                      <a:endParaRPr lang="en-US" sz="1000" b="1" i="0" u="none" strike="noStrike" dirty="0">
                        <a:solidFill>
                          <a:srgbClr val="000000"/>
                        </a:solidFill>
                        <a:effectLst/>
                        <a:latin typeface="Arial" panose="020B0604020202020204" pitchFamily="34" charset="0"/>
                        <a:cs typeface="+mn-cs"/>
                      </a:endParaRPr>
                    </a:p>
                  </a:txBody>
                  <a:tcPr marL="5305" marR="5305" marT="5305"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97925562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64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65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special rules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65644765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45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45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United States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244107873"/>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35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35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Cross references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04602821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34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34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Definitions special</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786468255"/>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31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31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Imposition tax</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891627836"/>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30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30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distilled spirits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412996936"/>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25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dirty="0">
                          <a:solidFill>
                            <a:srgbClr val="000000"/>
                          </a:solidFill>
                          <a:effectLst/>
                          <a:latin typeface="Arial" panose="020B0604020202020204" pitchFamily="34" charset="0"/>
                          <a:cs typeface="+mn-cs"/>
                        </a:rPr>
                        <a:t>25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foreign corporations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492606069"/>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20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20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income tax</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894610314"/>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Returns relating</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122601991"/>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18</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18</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gross income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07099238"/>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certain foreign</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24179661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taxable year</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88757696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life insurance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070605931"/>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Rate tax</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846490424"/>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payment tax</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62314444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gain loss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131774773"/>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12</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dirty="0">
                          <a:solidFill>
                            <a:srgbClr val="000000"/>
                          </a:solidFill>
                          <a:effectLst/>
                          <a:latin typeface="Arial" panose="020B0604020202020204" pitchFamily="34" charset="0"/>
                          <a:cs typeface="+mn-cs"/>
                        </a:rPr>
                        <a:t>12</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Trust Fund</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137045160"/>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real property</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657868616"/>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Failure file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927287750"/>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taxable income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068458359"/>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tax credit</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657325317"/>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tax liability</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452285689"/>
                  </a:ext>
                </a:extLst>
              </a:tr>
              <a:tr h="162608">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Arial" panose="020B0604020202020204" pitchFamily="34" charset="0"/>
                          <a:cs typeface="+mn-cs"/>
                        </a:rPr>
                        <a:t>provisions relating</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249955817"/>
                  </a:ext>
                </a:extLst>
              </a:tr>
              <a:tr h="162608">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Arial" panose="020B0604020202020204" pitchFamily="34" charset="0"/>
                          <a:cs typeface="+mn-cs"/>
                        </a:rPr>
                        <a:t>Internal Revenue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180926117"/>
                  </a:ext>
                </a:extLst>
              </a:tr>
              <a:tr h="162608">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Arial" panose="020B0604020202020204" pitchFamily="34" charset="0"/>
                          <a:cs typeface="+mn-cs"/>
                        </a:rPr>
                        <a:t>Excise tax</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872808618"/>
                  </a:ext>
                </a:extLst>
              </a:tr>
              <a:tr h="162608">
                <a:tc>
                  <a:txBody>
                    <a:bodyPr/>
                    <a:lstStyle/>
                    <a:p>
                      <a:pPr algn="ctr" rtl="0" fontAlgn="b"/>
                      <a:r>
                        <a:rPr lang="he-IL" sz="1000" b="0" i="0" u="none" strike="noStrike">
                          <a:solidFill>
                            <a:srgbClr val="000000"/>
                          </a:solidFill>
                          <a:effectLst/>
                          <a:latin typeface="Arial" panose="020B0604020202020204" pitchFamily="34" charset="0"/>
                          <a:cs typeface="+mn-cs"/>
                        </a:rPr>
                        <a:t>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he-IL" sz="1000" b="0" i="0" u="none" strike="noStrike">
                          <a:solidFill>
                            <a:srgbClr val="000000"/>
                          </a:solidFill>
                          <a:effectLst/>
                          <a:latin typeface="Arial" panose="020B0604020202020204" pitchFamily="34" charset="0"/>
                          <a:cs typeface="+mn-cs"/>
                        </a:rPr>
                        <a:t>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Arial" panose="020B0604020202020204" pitchFamily="34" charset="0"/>
                          <a:cs typeface="+mn-cs"/>
                        </a:rPr>
                        <a:t>Tax imposed</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173623627"/>
                  </a:ext>
                </a:extLst>
              </a:tr>
              <a:tr h="162608">
                <a:tc>
                  <a:txBody>
                    <a:bodyPr/>
                    <a:lstStyle/>
                    <a:p>
                      <a:pPr algn="ctr" rtl="0" fontAlgn="b"/>
                      <a:r>
                        <a:rPr lang="he-IL" sz="1000" b="0" i="0" u="none" strike="noStrike" dirty="0">
                          <a:solidFill>
                            <a:srgbClr val="000000"/>
                          </a:solidFill>
                          <a:effectLst/>
                          <a:latin typeface="Arial" panose="020B0604020202020204" pitchFamily="34" charset="0"/>
                          <a:cs typeface="+mn-cs"/>
                        </a:rPr>
                        <a:t>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he-IL" sz="1000" b="0" i="0" u="none" strike="noStrike" dirty="0">
                          <a:solidFill>
                            <a:srgbClr val="000000"/>
                          </a:solidFill>
                          <a:effectLst/>
                          <a:latin typeface="Arial" panose="020B0604020202020204" pitchFamily="34" charset="0"/>
                          <a:cs typeface="+mn-cs"/>
                        </a:rPr>
                        <a:t>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Arial" panose="020B0604020202020204" pitchFamily="34" charset="0"/>
                          <a:cs typeface="+mn-cs"/>
                        </a:rPr>
                        <a:t>returns documents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614836730"/>
                  </a:ext>
                </a:extLst>
              </a:tr>
            </a:tbl>
          </a:graphicData>
        </a:graphic>
      </p:graphicFrame>
      <p:pic>
        <p:nvPicPr>
          <p:cNvPr id="4" name="תמונה 3">
            <a:extLst>
              <a:ext uri="{FF2B5EF4-FFF2-40B4-BE49-F238E27FC236}">
                <a16:creationId xmlns:a16="http://schemas.microsoft.com/office/drawing/2014/main" id="{3A105D48-119D-42EA-9457-27CD8450A59D}"/>
              </a:ext>
            </a:extLst>
          </p:cNvPr>
          <p:cNvPicPr>
            <a:picLocks noChangeAspect="1"/>
          </p:cNvPicPr>
          <p:nvPr/>
        </p:nvPicPr>
        <p:blipFill>
          <a:blip r:embed="rId3"/>
          <a:stretch>
            <a:fillRect/>
          </a:stretch>
        </p:blipFill>
        <p:spPr>
          <a:xfrm>
            <a:off x="347958" y="1627227"/>
            <a:ext cx="4998957" cy="2307211"/>
          </a:xfrm>
          <a:prstGeom prst="rect">
            <a:avLst/>
          </a:prstGeom>
        </p:spPr>
      </p:pic>
      <p:sp>
        <p:nvSpPr>
          <p:cNvPr id="5" name="TextBox 4">
            <a:extLst>
              <a:ext uri="{FF2B5EF4-FFF2-40B4-BE49-F238E27FC236}">
                <a16:creationId xmlns:a16="http://schemas.microsoft.com/office/drawing/2014/main" id="{D644F253-DD83-C149-379B-AA660A7FFAE0}"/>
              </a:ext>
            </a:extLst>
          </p:cNvPr>
          <p:cNvSpPr txBox="1"/>
          <p:nvPr/>
        </p:nvSpPr>
        <p:spPr>
          <a:xfrm>
            <a:off x="347958" y="3934438"/>
            <a:ext cx="5753437" cy="1092607"/>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200" dirty="0">
                <a:solidFill>
                  <a:schemeClr val="tx1"/>
                </a:solidFill>
              </a:rPr>
              <a:t>N-Grams is a text analysis technique that breaks sequences of words or characters into groups of N consecutive elements. It is commonly used for tasks such as document similarity analysis. By analyzing patterns in sequences, N-Grams help improve language modeling and information retrieval.</a:t>
            </a:r>
          </a:p>
          <a:p>
            <a:pPr marL="177800" indent="-177800">
              <a:spcAft>
                <a:spcPts val="600"/>
              </a:spcAft>
              <a:buClr>
                <a:schemeClr val="tx1"/>
              </a:buClr>
              <a:buFont typeface="Arial" panose="020B0604020202020204" pitchFamily="34" charset="0"/>
              <a:buChar char="•"/>
            </a:pPr>
            <a:r>
              <a:rPr lang="en-US" sz="1200" dirty="0">
                <a:solidFill>
                  <a:schemeClr val="tx1"/>
                </a:solidFill>
              </a:rPr>
              <a:t>Results indicates a high similarity in titles between the years.</a:t>
            </a:r>
            <a:endParaRPr lang="en-IL" sz="1200" dirty="0">
              <a:solidFill>
                <a:schemeClr val="tx1"/>
              </a:solidFill>
            </a:endParaRPr>
          </a:p>
        </p:txBody>
      </p:sp>
    </p:spTree>
    <p:extLst>
      <p:ext uri="{BB962C8B-B14F-4D97-AF65-F5344CB8AC3E}">
        <p14:creationId xmlns:p14="http://schemas.microsoft.com/office/powerpoint/2010/main" val="63090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A9FBDC-FF38-443B-B433-4213F078CB78}"/>
              </a:ext>
            </a:extLst>
          </p:cNvPr>
          <p:cNvSpPr>
            <a:spLocks noGrp="1"/>
          </p:cNvSpPr>
          <p:nvPr>
            <p:ph type="title"/>
          </p:nvPr>
        </p:nvSpPr>
        <p:spPr/>
        <p:txBody>
          <a:bodyPr/>
          <a:lstStyle/>
          <a:p>
            <a:r>
              <a:rPr lang="en-US" sz="2800" kern="1200" dirty="0">
                <a:solidFill>
                  <a:schemeClr val="tx1"/>
                </a:solidFill>
                <a:latin typeface="+mj-lt"/>
                <a:ea typeface="+mj-ea"/>
                <a:cs typeface="+mj-cs"/>
              </a:rPr>
              <a:t>Content Analysis - </a:t>
            </a:r>
            <a:r>
              <a:rPr lang="en-US" dirty="0"/>
              <a:t>N-Grams</a:t>
            </a:r>
            <a:endParaRPr lang="he-IL" dirty="0"/>
          </a:p>
        </p:txBody>
      </p:sp>
      <p:sp>
        <p:nvSpPr>
          <p:cNvPr id="3" name="תיבת טקסט 2">
            <a:extLst>
              <a:ext uri="{FF2B5EF4-FFF2-40B4-BE49-F238E27FC236}">
                <a16:creationId xmlns:a16="http://schemas.microsoft.com/office/drawing/2014/main" id="{342B747E-D39C-4FAB-92E9-1592F95D4755}"/>
              </a:ext>
            </a:extLst>
          </p:cNvPr>
          <p:cNvSpPr txBox="1"/>
          <p:nvPr/>
        </p:nvSpPr>
        <p:spPr>
          <a:xfrm>
            <a:off x="347958" y="1108609"/>
            <a:ext cx="5753437" cy="369332"/>
          </a:xfrm>
          <a:prstGeom prst="rect">
            <a:avLst/>
          </a:prstGeom>
          <a:noFill/>
          <a:ln>
            <a:noFill/>
          </a:ln>
        </p:spPr>
        <p:txBody>
          <a:bodyPr wrap="square" rtlCol="1">
            <a:spAutoFit/>
          </a:bodyPr>
          <a:lstStyle/>
          <a:p>
            <a:r>
              <a:rPr lang="en-US" sz="1800" dirty="0">
                <a:solidFill>
                  <a:schemeClr val="tx1"/>
                </a:solidFill>
              </a:rPr>
              <a:t>Top 10 Content </a:t>
            </a:r>
            <a:endParaRPr lang="he-IL" sz="1800" dirty="0">
              <a:solidFill>
                <a:schemeClr val="tx1"/>
              </a:solidFill>
            </a:endParaRPr>
          </a:p>
        </p:txBody>
      </p:sp>
      <p:graphicFrame>
        <p:nvGraphicFramePr>
          <p:cNvPr id="8" name="טבלה 7">
            <a:extLst>
              <a:ext uri="{FF2B5EF4-FFF2-40B4-BE49-F238E27FC236}">
                <a16:creationId xmlns:a16="http://schemas.microsoft.com/office/drawing/2014/main" id="{F4CB0808-FB11-40B3-AB67-638C4808F057}"/>
              </a:ext>
            </a:extLst>
          </p:cNvPr>
          <p:cNvGraphicFramePr>
            <a:graphicFrameLocks noGrp="1"/>
          </p:cNvGraphicFramePr>
          <p:nvPr>
            <p:extLst>
              <p:ext uri="{D42A27DB-BD31-4B8C-83A1-F6EECF244321}">
                <p14:modId xmlns:p14="http://schemas.microsoft.com/office/powerpoint/2010/main" val="576635582"/>
              </p:ext>
            </p:extLst>
          </p:nvPr>
        </p:nvGraphicFramePr>
        <p:xfrm>
          <a:off x="5590087" y="1108609"/>
          <a:ext cx="2644131" cy="2655570"/>
        </p:xfrm>
        <a:graphic>
          <a:graphicData uri="http://schemas.openxmlformats.org/drawingml/2006/table">
            <a:tbl>
              <a:tblPr rtl="1">
                <a:tableStyleId>{37CE84F3-28C3-443E-9E96-99CF82512B78}</a:tableStyleId>
              </a:tblPr>
              <a:tblGrid>
                <a:gridCol w="532267">
                  <a:extLst>
                    <a:ext uri="{9D8B030D-6E8A-4147-A177-3AD203B41FA5}">
                      <a16:colId xmlns:a16="http://schemas.microsoft.com/office/drawing/2014/main" val="2318135912"/>
                    </a:ext>
                  </a:extLst>
                </a:gridCol>
                <a:gridCol w="452996">
                  <a:extLst>
                    <a:ext uri="{9D8B030D-6E8A-4147-A177-3AD203B41FA5}">
                      <a16:colId xmlns:a16="http://schemas.microsoft.com/office/drawing/2014/main" val="3349133451"/>
                    </a:ext>
                  </a:extLst>
                </a:gridCol>
                <a:gridCol w="1658868">
                  <a:extLst>
                    <a:ext uri="{9D8B030D-6E8A-4147-A177-3AD203B41FA5}">
                      <a16:colId xmlns:a16="http://schemas.microsoft.com/office/drawing/2014/main" val="218360317"/>
                    </a:ext>
                  </a:extLst>
                </a:gridCol>
              </a:tblGrid>
              <a:tr h="148535">
                <a:tc>
                  <a:txBody>
                    <a:bodyPr/>
                    <a:lstStyle/>
                    <a:p>
                      <a:pPr algn="ctr" rtl="0" fontAlgn="ctr"/>
                      <a:r>
                        <a:rPr lang="he-IL" sz="1050" b="1" i="0" u="none" strike="noStrike">
                          <a:solidFill>
                            <a:srgbClr val="000000"/>
                          </a:solidFill>
                          <a:effectLst/>
                          <a:latin typeface="Arial" panose="020B0604020202020204" pitchFamily="34" charset="0"/>
                          <a:cs typeface="+mn-cs"/>
                        </a:rPr>
                        <a:t>2018</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1" i="0" u="none" strike="noStrike">
                          <a:solidFill>
                            <a:srgbClr val="000000"/>
                          </a:solidFill>
                          <a:effectLst/>
                          <a:latin typeface="Arial" panose="020B0604020202020204" pitchFamily="34" charset="0"/>
                          <a:cs typeface="+mn-cs"/>
                        </a:rPr>
                        <a:t>2017</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1" i="0" u="none" strike="noStrike">
                          <a:solidFill>
                            <a:srgbClr val="000000"/>
                          </a:solidFill>
                          <a:effectLst/>
                          <a:latin typeface="Arial" panose="020B0604020202020204" pitchFamily="34" charset="0"/>
                          <a:cs typeface="+mn-cs"/>
                        </a:rPr>
                        <a:t>Trigram</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979255622"/>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640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656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subsection shall apply</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656447652"/>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595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597</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regulations prescribed secretary</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244107873"/>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563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567</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shall taken account</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046028212"/>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520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542</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taxable year shall</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786468255"/>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459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459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dirty="0">
                          <a:solidFill>
                            <a:srgbClr val="000000"/>
                          </a:solidFill>
                          <a:effectLst/>
                          <a:latin typeface="Arial" panose="020B0604020202020204" pitchFamily="34" charset="0"/>
                          <a:cs typeface="+mn-cs"/>
                        </a:rPr>
                        <a:t>stat added item</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891627836"/>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453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450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fair market value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412996936"/>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401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422</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dirty="0">
                          <a:solidFill>
                            <a:srgbClr val="000000"/>
                          </a:solidFill>
                          <a:effectLst/>
                          <a:latin typeface="Arial" panose="020B0604020202020204" pitchFamily="34" charset="0"/>
                          <a:cs typeface="+mn-cs"/>
                        </a:rPr>
                        <a:t>purposes subsection term</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492606069"/>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343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353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dirty="0">
                          <a:solidFill>
                            <a:srgbClr val="000000"/>
                          </a:solidFill>
                          <a:effectLst/>
                          <a:latin typeface="Arial" panose="020B0604020202020204" pitchFamily="34" charset="0"/>
                          <a:cs typeface="+mn-cs"/>
                        </a:rPr>
                        <a:t>preceding sentence shall</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894610314"/>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342</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338</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dirty="0">
                          <a:solidFill>
                            <a:srgbClr val="000000"/>
                          </a:solidFill>
                          <a:effectLst/>
                          <a:latin typeface="Arial" panose="020B0604020202020204" pitchFamily="34" charset="0"/>
                          <a:cs typeface="+mn-cs"/>
                        </a:rPr>
                        <a:t>effective date amendment</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122601991"/>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326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324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taxable years beginning</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07099238"/>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326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323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secretary shall prescribe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241796612"/>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income taxable year</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887576962"/>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303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306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shall apply respect</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070605931"/>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300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306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dirty="0">
                          <a:solidFill>
                            <a:srgbClr val="000000"/>
                          </a:solidFill>
                          <a:effectLst/>
                          <a:latin typeface="Arial" panose="020B0604020202020204" pitchFamily="34" charset="0"/>
                          <a:cs typeface="+mn-cs"/>
                        </a:rPr>
                        <a:t>meaning given term</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846490424"/>
                  </a:ext>
                </a:extLst>
              </a:tr>
            </a:tbl>
          </a:graphicData>
        </a:graphic>
      </p:graphicFrame>
      <p:pic>
        <p:nvPicPr>
          <p:cNvPr id="4" name="תמונה 3">
            <a:extLst>
              <a:ext uri="{FF2B5EF4-FFF2-40B4-BE49-F238E27FC236}">
                <a16:creationId xmlns:a16="http://schemas.microsoft.com/office/drawing/2014/main" id="{78D4AD0F-E538-4721-A7DD-FB58DEFFC187}"/>
              </a:ext>
            </a:extLst>
          </p:cNvPr>
          <p:cNvPicPr>
            <a:picLocks noChangeAspect="1"/>
          </p:cNvPicPr>
          <p:nvPr/>
        </p:nvPicPr>
        <p:blipFill>
          <a:blip r:embed="rId2"/>
          <a:stretch>
            <a:fillRect/>
          </a:stretch>
        </p:blipFill>
        <p:spPr>
          <a:xfrm>
            <a:off x="311700" y="1568825"/>
            <a:ext cx="4753352" cy="2004709"/>
          </a:xfrm>
          <a:prstGeom prst="rect">
            <a:avLst/>
          </a:prstGeom>
        </p:spPr>
      </p:pic>
      <p:sp>
        <p:nvSpPr>
          <p:cNvPr id="5" name="TextBox 4">
            <a:extLst>
              <a:ext uri="{FF2B5EF4-FFF2-40B4-BE49-F238E27FC236}">
                <a16:creationId xmlns:a16="http://schemas.microsoft.com/office/drawing/2014/main" id="{B342AAF8-3BD2-621A-1C9E-FD5DEAE18E33}"/>
              </a:ext>
            </a:extLst>
          </p:cNvPr>
          <p:cNvSpPr txBox="1"/>
          <p:nvPr/>
        </p:nvSpPr>
        <p:spPr>
          <a:xfrm>
            <a:off x="347958" y="3855063"/>
            <a:ext cx="5753437" cy="907941"/>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200" dirty="0">
                <a:solidFill>
                  <a:schemeClr val="tx1"/>
                </a:solidFill>
              </a:rPr>
              <a:t>Results of N-Grams analysis, considering the content of the titles between the years, also indicates a high similarity in titles between the years.</a:t>
            </a:r>
            <a:endParaRPr lang="he-IL" sz="1200" dirty="0">
              <a:solidFill>
                <a:schemeClr val="tx1"/>
              </a:solidFill>
            </a:endParaRPr>
          </a:p>
          <a:p>
            <a:pPr marL="177800" indent="-177800">
              <a:spcAft>
                <a:spcPts val="600"/>
              </a:spcAft>
              <a:buClr>
                <a:schemeClr val="tx1"/>
              </a:buClr>
              <a:buFont typeface="Arial" panose="020B0604020202020204" pitchFamily="34" charset="0"/>
              <a:buChar char="•"/>
            </a:pPr>
            <a:r>
              <a:rPr lang="en-US" sz="1200" dirty="0">
                <a:solidFill>
                  <a:schemeClr val="tx1"/>
                </a:solidFill>
              </a:rPr>
              <a:t>Identify and detect unique words used in the tax code for the year 2018 – </a:t>
            </a:r>
            <a:r>
              <a:rPr lang="en-US" sz="1200" b="1" dirty="0">
                <a:solidFill>
                  <a:schemeClr val="tx1"/>
                </a:solidFill>
              </a:rPr>
              <a:t>information regarding this issue has not yet been received.</a:t>
            </a:r>
            <a:endParaRPr lang="en-IL" sz="1200" b="1" dirty="0">
              <a:solidFill>
                <a:schemeClr val="tx1"/>
              </a:solidFill>
            </a:endParaRPr>
          </a:p>
        </p:txBody>
      </p:sp>
    </p:spTree>
    <p:extLst>
      <p:ext uri="{BB962C8B-B14F-4D97-AF65-F5344CB8AC3E}">
        <p14:creationId xmlns:p14="http://schemas.microsoft.com/office/powerpoint/2010/main" val="64975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6755E-B984-20C6-5786-6CFCDCBCAD90}"/>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9FFF0C5A-B9AA-1462-1472-AE93C58CB82B}"/>
              </a:ext>
            </a:extLst>
          </p:cNvPr>
          <p:cNvSpPr>
            <a:spLocks noGrp="1"/>
          </p:cNvSpPr>
          <p:nvPr>
            <p:ph type="title"/>
          </p:nvPr>
        </p:nvSpPr>
        <p:spPr>
          <a:xfrm>
            <a:off x="311700" y="445025"/>
            <a:ext cx="8520600" cy="1027314"/>
          </a:xfrm>
        </p:spPr>
        <p:txBody>
          <a:bodyPr/>
          <a:lstStyle/>
          <a:p>
            <a:r>
              <a:rPr lang="en-US" dirty="0"/>
              <a:t>Content</a:t>
            </a:r>
            <a:r>
              <a:rPr lang="en-US" sz="2800" kern="1200" dirty="0">
                <a:solidFill>
                  <a:schemeClr val="tx1"/>
                </a:solidFill>
                <a:latin typeface="+mj-lt"/>
                <a:ea typeface="+mj-ea"/>
                <a:cs typeface="+mj-cs"/>
              </a:rPr>
              <a:t> Analysis - T</a:t>
            </a:r>
            <a:r>
              <a:rPr lang="en-US" dirty="0">
                <a:solidFill>
                  <a:schemeClr val="tx1"/>
                </a:solidFill>
              </a:rPr>
              <a:t>extual &amp; Semantic similarity</a:t>
            </a:r>
            <a:endParaRPr lang="he-IL" dirty="0"/>
          </a:p>
        </p:txBody>
      </p:sp>
      <p:sp>
        <p:nvSpPr>
          <p:cNvPr id="5" name="TextBox 4">
            <a:extLst>
              <a:ext uri="{FF2B5EF4-FFF2-40B4-BE49-F238E27FC236}">
                <a16:creationId xmlns:a16="http://schemas.microsoft.com/office/drawing/2014/main" id="{26075623-A1FE-4FFD-209B-AB038E6CF3B1}"/>
              </a:ext>
            </a:extLst>
          </p:cNvPr>
          <p:cNvSpPr txBox="1"/>
          <p:nvPr/>
        </p:nvSpPr>
        <p:spPr>
          <a:xfrm>
            <a:off x="311700" y="1108136"/>
            <a:ext cx="7832659" cy="3508653"/>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600" dirty="0">
                <a:solidFill>
                  <a:schemeClr val="tx1"/>
                </a:solidFill>
              </a:rPr>
              <a:t>Cosine similarity matrix is calculated using a Cartesian product (each paragraph compared with every other paragraph)</a:t>
            </a:r>
          </a:p>
          <a:p>
            <a:pPr marL="534988" lvl="5" indent="-357188">
              <a:spcAft>
                <a:spcPts val="600"/>
              </a:spcAft>
              <a:buClr>
                <a:schemeClr val="tx1"/>
              </a:buClr>
              <a:buFont typeface="Wingdings" panose="05000000000000000000" pitchFamily="2" charset="2"/>
              <a:buChar char="ü"/>
            </a:pPr>
            <a:r>
              <a:rPr lang="en-US" sz="1600" dirty="0">
                <a:solidFill>
                  <a:schemeClr val="tx1"/>
                </a:solidFill>
              </a:rPr>
              <a:t>Not all paragraphs have the same count (for example, 5 paragraphs in 2017 but only 3 in 2018)</a:t>
            </a:r>
          </a:p>
          <a:p>
            <a:pPr marL="534988" lvl="5" indent="-357188">
              <a:spcAft>
                <a:spcPts val="600"/>
              </a:spcAft>
              <a:buClr>
                <a:schemeClr val="tx1"/>
              </a:buClr>
              <a:buFont typeface="Wingdings" panose="05000000000000000000" pitchFamily="2" charset="2"/>
              <a:buChar char="ü"/>
            </a:pPr>
            <a:r>
              <a:rPr lang="en-US" sz="1600" dirty="0">
                <a:solidFill>
                  <a:schemeClr val="tx1"/>
                </a:solidFill>
              </a:rPr>
              <a:t>The placement of paragraphs may change</a:t>
            </a:r>
          </a:p>
          <a:p>
            <a:pPr marL="534988" lvl="5" indent="-357188">
              <a:spcAft>
                <a:spcPts val="600"/>
              </a:spcAft>
              <a:buClr>
                <a:schemeClr val="tx1"/>
              </a:buClr>
              <a:buFont typeface="Wingdings" panose="05000000000000000000" pitchFamily="2" charset="2"/>
              <a:buChar char="ü"/>
            </a:pPr>
            <a:r>
              <a:rPr lang="en-US" sz="1600" dirty="0">
                <a:solidFill>
                  <a:schemeClr val="tx1"/>
                </a:solidFill>
              </a:rPr>
              <a:t>The goal is to find the best match – a Cartesian product ensures that every paragraph is compared against every other paragraph to identify the most significant difference</a:t>
            </a:r>
            <a:endParaRPr lang="he-IL" sz="1600" dirty="0">
              <a:solidFill>
                <a:schemeClr val="tx1"/>
              </a:solidFill>
            </a:endParaRPr>
          </a:p>
          <a:p>
            <a:pPr marL="177800" indent="-177800">
              <a:spcAft>
                <a:spcPts val="600"/>
              </a:spcAft>
              <a:buClr>
                <a:schemeClr val="tx1"/>
              </a:buClr>
              <a:buFont typeface="Arial" panose="020B0604020202020204" pitchFamily="34" charset="0"/>
              <a:buChar char="•"/>
            </a:pPr>
            <a:r>
              <a:rPr lang="en-US" sz="1600" dirty="0">
                <a:solidFill>
                  <a:schemeClr val="tx1"/>
                </a:solidFill>
              </a:rPr>
              <a:t>Each value in the matrix represents the degree of similarity between the corresponding paragraph from 2017 and the corresponding paragraph from 2018.</a:t>
            </a:r>
          </a:p>
          <a:p>
            <a:pPr marL="534988" lvl="5" indent="-357188">
              <a:spcAft>
                <a:spcPts val="600"/>
              </a:spcAft>
              <a:buClr>
                <a:schemeClr val="tx1"/>
              </a:buClr>
              <a:buFont typeface="Wingdings" panose="05000000000000000000" pitchFamily="2" charset="2"/>
              <a:buChar char="ü"/>
            </a:pPr>
            <a:r>
              <a:rPr lang="en-US" sz="1600" dirty="0">
                <a:solidFill>
                  <a:schemeClr val="tx1"/>
                </a:solidFill>
              </a:rPr>
              <a:t>The closer the value is to 1 → the paragraphs are very similar.</a:t>
            </a:r>
          </a:p>
          <a:p>
            <a:pPr marL="534988" lvl="5" indent="-357188">
              <a:spcAft>
                <a:spcPts val="600"/>
              </a:spcAft>
              <a:buClr>
                <a:schemeClr val="tx1"/>
              </a:buClr>
              <a:buFont typeface="Wingdings" panose="05000000000000000000" pitchFamily="2" charset="2"/>
              <a:buChar char="ü"/>
            </a:pPr>
            <a:r>
              <a:rPr lang="en-US" sz="1600" dirty="0">
                <a:solidFill>
                  <a:schemeClr val="tx1"/>
                </a:solidFill>
              </a:rPr>
              <a:t>The closer the value is to 0 → the paragraphs are very different.</a:t>
            </a:r>
            <a:endParaRPr lang="he-IL" sz="1600" dirty="0">
              <a:solidFill>
                <a:schemeClr val="tx1"/>
              </a:solidFill>
            </a:endParaRPr>
          </a:p>
        </p:txBody>
      </p:sp>
    </p:spTree>
    <p:extLst>
      <p:ext uri="{BB962C8B-B14F-4D97-AF65-F5344CB8AC3E}">
        <p14:creationId xmlns:p14="http://schemas.microsoft.com/office/powerpoint/2010/main" val="415712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5CFBA-AD4B-4215-F38E-346C913CE103}"/>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534B77F-8472-D71E-E19E-A76C1198CEFD}"/>
              </a:ext>
            </a:extLst>
          </p:cNvPr>
          <p:cNvSpPr>
            <a:spLocks noGrp="1"/>
          </p:cNvSpPr>
          <p:nvPr>
            <p:ph type="title"/>
          </p:nvPr>
        </p:nvSpPr>
        <p:spPr>
          <a:xfrm>
            <a:off x="311700" y="445025"/>
            <a:ext cx="8520600" cy="1027314"/>
          </a:xfrm>
        </p:spPr>
        <p:txBody>
          <a:bodyPr/>
          <a:lstStyle/>
          <a:p>
            <a:r>
              <a:rPr lang="en-US" dirty="0"/>
              <a:t>Content</a:t>
            </a:r>
            <a:r>
              <a:rPr lang="en-US" sz="2800" kern="1200" dirty="0">
                <a:solidFill>
                  <a:schemeClr val="tx1"/>
                </a:solidFill>
                <a:latin typeface="+mj-lt"/>
                <a:ea typeface="+mj-ea"/>
                <a:cs typeface="+mj-cs"/>
              </a:rPr>
              <a:t> Analysis - T</a:t>
            </a:r>
            <a:r>
              <a:rPr lang="en-US" dirty="0">
                <a:solidFill>
                  <a:schemeClr val="tx1"/>
                </a:solidFill>
              </a:rPr>
              <a:t>extual &amp; Semantic similarity</a:t>
            </a:r>
            <a:endParaRPr lang="he-IL" dirty="0"/>
          </a:p>
        </p:txBody>
      </p:sp>
      <p:sp>
        <p:nvSpPr>
          <p:cNvPr id="5" name="TextBox 4">
            <a:extLst>
              <a:ext uri="{FF2B5EF4-FFF2-40B4-BE49-F238E27FC236}">
                <a16:creationId xmlns:a16="http://schemas.microsoft.com/office/drawing/2014/main" id="{F0455A5C-5B9F-3F3D-ACEB-5DAB255000AB}"/>
              </a:ext>
            </a:extLst>
          </p:cNvPr>
          <p:cNvSpPr txBox="1"/>
          <p:nvPr/>
        </p:nvSpPr>
        <p:spPr>
          <a:xfrm>
            <a:off x="906876" y="4172869"/>
            <a:ext cx="7832659" cy="907941"/>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600" dirty="0">
                <a:solidFill>
                  <a:schemeClr val="tx1"/>
                </a:solidFill>
              </a:rPr>
              <a:t>High similarity in most hierarchy levels, except in Sections level</a:t>
            </a:r>
          </a:p>
          <a:p>
            <a:pPr marL="177800" indent="-177800">
              <a:spcAft>
                <a:spcPts val="600"/>
              </a:spcAft>
              <a:buClr>
                <a:schemeClr val="tx1"/>
              </a:buClr>
              <a:buFont typeface="Arial" panose="020B0604020202020204" pitchFamily="34" charset="0"/>
              <a:buChar char="•"/>
            </a:pPr>
            <a:r>
              <a:rPr lang="en-US" sz="1600" dirty="0">
                <a:solidFill>
                  <a:schemeClr val="tx1"/>
                </a:solidFill>
              </a:rPr>
              <a:t> Considering minimum similarity for each Cosine Similarity Category, that may indicate changes in content - there is relative consistency in the results</a:t>
            </a:r>
          </a:p>
        </p:txBody>
      </p:sp>
      <p:graphicFrame>
        <p:nvGraphicFramePr>
          <p:cNvPr id="7" name="טבלה 6">
            <a:extLst>
              <a:ext uri="{FF2B5EF4-FFF2-40B4-BE49-F238E27FC236}">
                <a16:creationId xmlns:a16="http://schemas.microsoft.com/office/drawing/2014/main" id="{7263D7AE-9F8B-4693-90E3-6C7CDB8C06B6}"/>
              </a:ext>
            </a:extLst>
          </p:cNvPr>
          <p:cNvGraphicFramePr>
            <a:graphicFrameLocks noGrp="1"/>
          </p:cNvGraphicFramePr>
          <p:nvPr>
            <p:extLst>
              <p:ext uri="{D42A27DB-BD31-4B8C-83A1-F6EECF244321}">
                <p14:modId xmlns:p14="http://schemas.microsoft.com/office/powerpoint/2010/main" val="1403645761"/>
              </p:ext>
            </p:extLst>
          </p:nvPr>
        </p:nvGraphicFramePr>
        <p:xfrm>
          <a:off x="913726" y="1113824"/>
          <a:ext cx="7316549" cy="3014980"/>
        </p:xfrm>
        <a:graphic>
          <a:graphicData uri="http://schemas.openxmlformats.org/drawingml/2006/table">
            <a:tbl>
              <a:tblPr/>
              <a:tblGrid>
                <a:gridCol w="1943675">
                  <a:extLst>
                    <a:ext uri="{9D8B030D-6E8A-4147-A177-3AD203B41FA5}">
                      <a16:colId xmlns:a16="http://schemas.microsoft.com/office/drawing/2014/main" val="4126899773"/>
                    </a:ext>
                  </a:extLst>
                </a:gridCol>
                <a:gridCol w="985721">
                  <a:extLst>
                    <a:ext uri="{9D8B030D-6E8A-4147-A177-3AD203B41FA5}">
                      <a16:colId xmlns:a16="http://schemas.microsoft.com/office/drawing/2014/main" val="4110426035"/>
                    </a:ext>
                  </a:extLst>
                </a:gridCol>
                <a:gridCol w="985721">
                  <a:extLst>
                    <a:ext uri="{9D8B030D-6E8A-4147-A177-3AD203B41FA5}">
                      <a16:colId xmlns:a16="http://schemas.microsoft.com/office/drawing/2014/main" val="2359215986"/>
                    </a:ext>
                  </a:extLst>
                </a:gridCol>
                <a:gridCol w="985721">
                  <a:extLst>
                    <a:ext uri="{9D8B030D-6E8A-4147-A177-3AD203B41FA5}">
                      <a16:colId xmlns:a16="http://schemas.microsoft.com/office/drawing/2014/main" val="4251349269"/>
                    </a:ext>
                  </a:extLst>
                </a:gridCol>
                <a:gridCol w="1082905">
                  <a:extLst>
                    <a:ext uri="{9D8B030D-6E8A-4147-A177-3AD203B41FA5}">
                      <a16:colId xmlns:a16="http://schemas.microsoft.com/office/drawing/2014/main" val="4182101819"/>
                    </a:ext>
                  </a:extLst>
                </a:gridCol>
                <a:gridCol w="1332806">
                  <a:extLst>
                    <a:ext uri="{9D8B030D-6E8A-4147-A177-3AD203B41FA5}">
                      <a16:colId xmlns:a16="http://schemas.microsoft.com/office/drawing/2014/main" val="3076444786"/>
                    </a:ext>
                  </a:extLst>
                </a:gridCol>
              </a:tblGrid>
              <a:tr h="0">
                <a:tc gridSpan="6">
                  <a:txBody>
                    <a:bodyPr/>
                    <a:lstStyle/>
                    <a:p>
                      <a:pPr algn="ctr" fontAlgn="b"/>
                      <a:r>
                        <a:rPr lang="en-US" sz="1100" b="1" i="0" u="none" strike="noStrike" dirty="0">
                          <a:solidFill>
                            <a:srgbClr val="000000"/>
                          </a:solidFill>
                          <a:effectLst/>
                          <a:latin typeface="Arial" panose="020B0604020202020204" pitchFamily="34" charset="0"/>
                        </a:rPr>
                        <a:t>Average Cosine Similarity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D9E1F2"/>
                    </a:solidFill>
                  </a:tcPr>
                </a:tc>
                <a:tc hMerge="1">
                  <a:txBody>
                    <a:bodyPr/>
                    <a:lstStyle/>
                    <a:p>
                      <a:pPr rtl="1"/>
                      <a:endParaRPr lang="he-IL"/>
                    </a:p>
                  </a:txBody>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90990696"/>
                  </a:ext>
                </a:extLst>
              </a:tr>
              <a:tr h="177800">
                <a:tc>
                  <a:txBody>
                    <a:bodyPr/>
                    <a:lstStyle/>
                    <a:p>
                      <a:pPr algn="l" fontAlgn="b"/>
                      <a:r>
                        <a:rPr lang="en-US" sz="1100" b="1" i="0" u="none" strike="noStrike" dirty="0">
                          <a:solidFill>
                            <a:srgbClr val="000000"/>
                          </a:solidFill>
                          <a:effectLst/>
                          <a:latin typeface="Arial" panose="020B0604020202020204" pitchFamily="34" charset="0"/>
                        </a:rPr>
                        <a:t>Hierarchy level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Medium</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No Similarity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06168163"/>
                  </a:ext>
                </a:extLst>
              </a:tr>
              <a:tr h="177800">
                <a:tc>
                  <a:txBody>
                    <a:bodyPr/>
                    <a:lstStyle/>
                    <a:p>
                      <a:pPr algn="l" fontAlgn="b"/>
                      <a:r>
                        <a:rPr lang="en-US" sz="1100" b="0" i="0" u="none" strike="noStrike" dirty="0">
                          <a:solidFill>
                            <a:schemeClr val="tx1"/>
                          </a:solidFill>
                          <a:effectLst/>
                          <a:latin typeface="Arial" panose="020B0604020202020204" pitchFamily="34" charset="0"/>
                        </a:rPr>
                        <a:t>1.Subtitle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dirty="0">
                          <a:solidFill>
                            <a:schemeClr val="tx1"/>
                          </a:solidFill>
                          <a:effectLst/>
                          <a:latin typeface="Arial" panose="020B0604020202020204" pitchFamily="34" charset="0"/>
                        </a:rPr>
                        <a:t>0.60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a:solidFill>
                            <a:schemeClr val="tx1"/>
                          </a:solidFill>
                          <a:effectLst/>
                          <a:latin typeface="Arial" panose="020B0604020202020204" pitchFamily="34" charset="0"/>
                        </a:rPr>
                        <a:t>0.96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378360195"/>
                  </a:ext>
                </a:extLst>
              </a:tr>
              <a:tr h="177800">
                <a:tc>
                  <a:txBody>
                    <a:bodyPr/>
                    <a:lstStyle/>
                    <a:p>
                      <a:pPr algn="l" fontAlgn="b"/>
                      <a:r>
                        <a:rPr lang="en-US" sz="1100" b="0" i="0" u="none" strike="noStrike" dirty="0">
                          <a:solidFill>
                            <a:schemeClr val="tx1"/>
                          </a:solidFill>
                          <a:effectLst/>
                          <a:latin typeface="Arial" panose="020B0604020202020204" pitchFamily="34" charset="0"/>
                        </a:rPr>
                        <a:t>2.Chapter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0.80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96454125"/>
                  </a:ext>
                </a:extLst>
              </a:tr>
              <a:tr h="177800">
                <a:tc>
                  <a:txBody>
                    <a:bodyPr/>
                    <a:lstStyle/>
                    <a:p>
                      <a:pPr algn="l" fontAlgn="b"/>
                      <a:r>
                        <a:rPr lang="en-US" sz="1100" b="0" i="0" u="none" strike="noStrike">
                          <a:solidFill>
                            <a:schemeClr val="tx1"/>
                          </a:solidFill>
                          <a:effectLst/>
                          <a:latin typeface="Arial" panose="020B0604020202020204" pitchFamily="34" charset="0"/>
                        </a:rPr>
                        <a:t>3.Subchapter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0.80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a:solidFill>
                            <a:schemeClr val="tx1"/>
                          </a:solidFill>
                          <a:effectLst/>
                          <a:latin typeface="Arial" panose="020B0604020202020204" pitchFamily="34" charset="0"/>
                        </a:rPr>
                        <a:t>0.37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27690358"/>
                  </a:ext>
                </a:extLst>
              </a:tr>
              <a:tr h="177800">
                <a:tc>
                  <a:txBody>
                    <a:bodyPr/>
                    <a:lstStyle/>
                    <a:p>
                      <a:pPr algn="l" fontAlgn="b"/>
                      <a:r>
                        <a:rPr lang="en-US" sz="1100" b="0" i="0" u="none" strike="noStrike">
                          <a:solidFill>
                            <a:schemeClr val="tx1"/>
                          </a:solidFill>
                          <a:effectLst/>
                          <a:latin typeface="Arial" panose="020B0604020202020204" pitchFamily="34" charset="0"/>
                        </a:rPr>
                        <a:t>4.Part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0.95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62605918"/>
                  </a:ext>
                </a:extLst>
              </a:tr>
              <a:tr h="177800">
                <a:tc>
                  <a:txBody>
                    <a:bodyPr/>
                    <a:lstStyle/>
                    <a:p>
                      <a:pPr algn="l" fontAlgn="b"/>
                      <a:r>
                        <a:rPr lang="en-US" sz="1100" b="0" i="0" u="none" strike="noStrike">
                          <a:solidFill>
                            <a:schemeClr val="tx1"/>
                          </a:solidFill>
                          <a:effectLst/>
                          <a:latin typeface="Arial" panose="020B0604020202020204" pitchFamily="34" charset="0"/>
                        </a:rPr>
                        <a:t>5.Subpart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18566698"/>
                  </a:ext>
                </a:extLst>
              </a:tr>
              <a:tr h="177800">
                <a:tc>
                  <a:txBody>
                    <a:bodyPr/>
                    <a:lstStyle/>
                    <a:p>
                      <a:pPr algn="l" fontAlgn="b"/>
                      <a:r>
                        <a:rPr lang="en-US" sz="1100" b="0" i="0" u="none" strike="noStrike" dirty="0">
                          <a:solidFill>
                            <a:schemeClr val="tx1"/>
                          </a:solidFill>
                          <a:effectLst/>
                          <a:latin typeface="Arial" panose="020B0604020202020204" pitchFamily="34" charset="0"/>
                        </a:rPr>
                        <a:t>6.Section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0.99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0.78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a:solidFill>
                            <a:schemeClr val="tx1"/>
                          </a:solidFill>
                          <a:effectLst/>
                          <a:latin typeface="Arial" panose="020B0604020202020204" pitchFamily="34" charset="0"/>
                        </a:rPr>
                        <a:t>0.50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30378934"/>
                  </a:ext>
                </a:extLst>
              </a:tr>
              <a:tr h="177800">
                <a:tc>
                  <a:txBody>
                    <a:bodyPr/>
                    <a:lstStyle/>
                    <a:p>
                      <a:pPr algn="l" fontAlgn="b"/>
                      <a:r>
                        <a:rPr lang="en-US" sz="1100" b="1" i="0" u="none" strike="noStrike">
                          <a:solidFill>
                            <a:srgbClr val="000000"/>
                          </a:solidFill>
                          <a:effectLst/>
                          <a:latin typeface="Arial" panose="020B0604020202020204" pitchFamily="34" charset="0"/>
                        </a:rPr>
                        <a:t>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0.99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081450722"/>
                  </a:ext>
                </a:extLst>
              </a:tr>
              <a:tr h="93913">
                <a:tc>
                  <a:txBody>
                    <a:bodyPr/>
                    <a:lstStyle/>
                    <a:p>
                      <a:pPr algn="l" fontAlgn="b"/>
                      <a:endParaRPr lang="he-IL" sz="1100" b="0" i="0" u="none" strike="noStrike">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he-IL" sz="1100" b="0" i="0" u="none" strike="noStrike" dirty="0">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he-IL" sz="1100" b="0" i="0" u="none" strike="noStrike">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he-IL" sz="1100" b="0" i="0" u="none" strike="noStrike">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he-IL" sz="1100" b="0" i="0" u="none" strike="noStrike" dirty="0">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he-IL" sz="1100" b="0" i="0" u="none" strike="noStrike" dirty="0">
                        <a:solidFill>
                          <a:srgbClr val="000000"/>
                        </a:solidFill>
                        <a:effectLst/>
                        <a:latin typeface="Arial" panose="020B0604020202020204" pitchFamily="34" charset="0"/>
                      </a:endParaRP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756824"/>
                  </a:ext>
                </a:extLst>
              </a:tr>
              <a:tr h="177800">
                <a:tc gridSpan="6">
                  <a:txBody>
                    <a:bodyPr/>
                    <a:lstStyle/>
                    <a:p>
                      <a:pPr algn="ctr" fontAlgn="b"/>
                      <a:r>
                        <a:rPr lang="en-US" sz="1100" b="1" i="0" u="none" strike="noStrike" dirty="0">
                          <a:solidFill>
                            <a:srgbClr val="000000"/>
                          </a:solidFill>
                          <a:effectLst/>
                          <a:latin typeface="Arial" panose="020B0604020202020204" pitchFamily="34" charset="0"/>
                        </a:rPr>
                        <a:t>Average Min Similarity</a:t>
                      </a:r>
                      <a:endParaRPr lang="he-IL" sz="1100" b="1"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rtl="1"/>
                      <a:endParaRPr lang="he-IL"/>
                    </a:p>
                  </a:txBody>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r>
                        <a:rPr lang="he-IL" sz="1100" b="1"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706628252"/>
                  </a:ext>
                </a:extLst>
              </a:tr>
              <a:tr h="177800">
                <a:tc>
                  <a:txBody>
                    <a:bodyPr/>
                    <a:lstStyle/>
                    <a:p>
                      <a:pPr algn="l" fontAlgn="b"/>
                      <a:r>
                        <a:rPr lang="en-US" sz="1100" b="1" i="0" u="none" strike="noStrike" dirty="0">
                          <a:solidFill>
                            <a:srgbClr val="000000"/>
                          </a:solidFill>
                          <a:effectLst/>
                          <a:latin typeface="Arial" panose="020B0604020202020204" pitchFamily="34" charset="0"/>
                        </a:rPr>
                        <a:t>Cosine Similarity Category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Arial" panose="020B0604020202020204" pitchFamily="34" charset="0"/>
                        </a:rPr>
                        <a:t>Medium</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Arial" panose="020B0604020202020204"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Arial" panose="020B0604020202020204" pitchFamily="34" charset="0"/>
                        </a:rPr>
                        <a:t>No Similarity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Arial" panose="020B0604020202020204" pitchFamily="34" charset="0"/>
                        </a:rPr>
                        <a:t>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22102069"/>
                  </a:ext>
                </a:extLst>
              </a:tr>
              <a:tr h="177800">
                <a:tc>
                  <a:txBody>
                    <a:bodyPr/>
                    <a:lstStyle/>
                    <a:p>
                      <a:pPr algn="l" fontAlgn="b"/>
                      <a:r>
                        <a:rPr lang="en-US" sz="1100" b="0" i="0" u="none" strike="noStrike" dirty="0">
                          <a:solidFill>
                            <a:schemeClr val="tx1"/>
                          </a:solidFill>
                          <a:effectLst/>
                          <a:latin typeface="Arial" panose="020B0604020202020204"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dirty="0">
                          <a:solidFill>
                            <a:schemeClr val="tx1"/>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dirty="0">
                          <a:solidFill>
                            <a:schemeClr val="tx1"/>
                          </a:solidFill>
                          <a:effectLst/>
                          <a:latin typeface="Arial" panose="020B0604020202020204" pitchFamily="34" charset="0"/>
                        </a:rPr>
                        <a:t>0.84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endParaRPr lang="he-IL" sz="1100" b="0" i="0" u="none" strike="noStrike">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100" b="0" i="0" u="none" strike="noStrike">
                          <a:solidFill>
                            <a:schemeClr val="tx1"/>
                          </a:solidFill>
                          <a:effectLst/>
                          <a:latin typeface="Arial" panose="020B0604020202020204" pitchFamily="34" charset="0"/>
                        </a:rPr>
                        <a:t>0.99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661706611"/>
                  </a:ext>
                </a:extLst>
              </a:tr>
              <a:tr h="177800">
                <a:tc>
                  <a:txBody>
                    <a:bodyPr/>
                    <a:lstStyle/>
                    <a:p>
                      <a:pPr algn="l" fontAlgn="b"/>
                      <a:r>
                        <a:rPr lang="en-US" sz="1100" b="0" i="0" u="none" strike="noStrike" dirty="0">
                          <a:solidFill>
                            <a:schemeClr val="tx1"/>
                          </a:solidFill>
                          <a:effectLst/>
                          <a:latin typeface="Arial" panose="020B0604020202020204" pitchFamily="34" charset="0"/>
                        </a:rPr>
                        <a:t>Medium</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0.48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0.59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57331858"/>
                  </a:ext>
                </a:extLst>
              </a:tr>
              <a:tr h="177800">
                <a:tc>
                  <a:txBody>
                    <a:bodyPr/>
                    <a:lstStyle/>
                    <a:p>
                      <a:pPr algn="l" fontAlgn="b"/>
                      <a:r>
                        <a:rPr lang="en-US" sz="1100" b="0" i="0" u="none" strike="noStrike" dirty="0">
                          <a:solidFill>
                            <a:schemeClr val="tx1"/>
                          </a:solidFill>
                          <a:effectLst/>
                          <a:latin typeface="Arial" panose="020B0604020202020204"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0.40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100" b="0" i="0" u="none" strike="noStrike" dirty="0">
                          <a:solidFill>
                            <a:schemeClr val="tx1"/>
                          </a:solidFill>
                          <a:effectLst/>
                          <a:latin typeface="Arial" panose="020B0604020202020204" pitchFamily="34" charset="0"/>
                        </a:rPr>
                        <a:t>0.00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8952570"/>
                  </a:ext>
                </a:extLst>
              </a:tr>
              <a:tr h="177800">
                <a:tc>
                  <a:txBody>
                    <a:bodyPr/>
                    <a:lstStyle/>
                    <a:p>
                      <a:pPr algn="l" fontAlgn="b"/>
                      <a:r>
                        <a:rPr lang="en-US" sz="1100" b="0" i="0" u="none" strike="noStrike" dirty="0">
                          <a:solidFill>
                            <a:schemeClr val="tx1"/>
                          </a:solidFill>
                          <a:effectLst/>
                          <a:latin typeface="Arial" panose="020B0604020202020204" pitchFamily="34" charset="0"/>
                        </a:rPr>
                        <a:t>No Similarity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endParaRPr lang="he-IL" sz="1100" b="0" i="0" u="none" strike="noStrike" dirty="0">
                        <a:solidFill>
                          <a:schemeClr val="tx1"/>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100" b="0" i="0" u="none" strike="noStrike" dirty="0">
                          <a:solidFill>
                            <a:schemeClr val="tx1"/>
                          </a:solidFill>
                          <a:effectLst/>
                          <a:latin typeface="Arial" panose="020B0604020202020204" pitchFamily="34" charset="0"/>
                        </a:rPr>
                        <a:t>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24345989"/>
                  </a:ext>
                </a:extLst>
              </a:tr>
              <a:tr h="177800">
                <a:tc>
                  <a:txBody>
                    <a:bodyPr/>
                    <a:lstStyle/>
                    <a:p>
                      <a:pPr algn="l" fontAlgn="b"/>
                      <a:r>
                        <a:rPr lang="en-US" sz="1100" b="1" i="0" u="none" strike="noStrike" dirty="0">
                          <a:solidFill>
                            <a:srgbClr val="000000"/>
                          </a:solidFill>
                          <a:effectLst/>
                          <a:latin typeface="Arial" panose="020B0604020202020204" pitchFamily="34" charset="0"/>
                        </a:rPr>
                        <a:t>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1.00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0.74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0.48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100" b="1" i="0" u="none" strike="noStrike" dirty="0">
                          <a:solidFill>
                            <a:srgbClr val="000000"/>
                          </a:solidFill>
                          <a:effectLst/>
                          <a:latin typeface="Arial" panose="020B0604020202020204" pitchFamily="34" charset="0"/>
                        </a:rPr>
                        <a:t>0.65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845626600"/>
                  </a:ext>
                </a:extLst>
              </a:tr>
            </a:tbl>
          </a:graphicData>
        </a:graphic>
      </p:graphicFrame>
    </p:spTree>
    <p:extLst>
      <p:ext uri="{BB962C8B-B14F-4D97-AF65-F5344CB8AC3E}">
        <p14:creationId xmlns:p14="http://schemas.microsoft.com/office/powerpoint/2010/main" val="477429905"/>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1787</TotalTime>
  <Words>1681</Words>
  <Application>Microsoft Office PowerPoint</Application>
  <PresentationFormat>On-screen Show (16:9)</PresentationFormat>
  <Paragraphs>526</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Simple Dark</vt:lpstr>
      <vt:lpstr>Text Complexity and Readability Analysis</vt:lpstr>
      <vt:lpstr>Data collection and processing</vt:lpstr>
      <vt:lpstr>Data collection and processing</vt:lpstr>
      <vt:lpstr>Headlines Analysis - Matched Results</vt:lpstr>
      <vt:lpstr>Headlines Analysis - Unmatched Results</vt:lpstr>
      <vt:lpstr>Headlines Analysis - N-Grams</vt:lpstr>
      <vt:lpstr>Content Analysis - N-Grams</vt:lpstr>
      <vt:lpstr>Content Analysis - Textual &amp; Semantic similarity</vt:lpstr>
      <vt:lpstr>Content Analysis - Textual &amp; Semantic similarity</vt:lpstr>
      <vt:lpstr>Content Analysis - Textual &amp; Semantic similarity</vt:lpstr>
      <vt:lpstr>Tasks assignment</vt:lpstr>
      <vt:lpstr>Tasks assignment</vt:lpstr>
      <vt:lpstr>Tasks assignment</vt:lpstr>
      <vt:lpstr>Tasks assignment -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גמר תשפ״ה מדעי הנתונים</dc:title>
  <dc:creator>ygastfraind</dc:creator>
  <cp:lastModifiedBy>Gastfraind Yifat</cp:lastModifiedBy>
  <cp:revision>75</cp:revision>
  <dcterms:modified xsi:type="dcterms:W3CDTF">2025-02-02T16:14:12Z</dcterms:modified>
</cp:coreProperties>
</file>