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76" r:id="rId3"/>
    <p:sldId id="277" r:id="rId4"/>
    <p:sldId id="279" r:id="rId5"/>
    <p:sldId id="278" r:id="rId6"/>
    <p:sldId id="280" r:id="rId7"/>
    <p:sldId id="283" r:id="rId8"/>
    <p:sldId id="284" r:id="rId9"/>
    <p:sldId id="286" r:id="rId10"/>
    <p:sldId id="288"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סגנון ביניים 1 - הדגשה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סגנון ביניים 1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B9631B5-78F2-41C9-869B-9F39066F8104}" styleName="סגנון ביניים 3 - הדגשה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סגנון כהה 1 - הדגש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סגנון כהה 1 - הדגשה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סגנון כהה 1 - הדגשה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9" d="100"/>
          <a:sy n="99" d="100"/>
        </p:scale>
        <p:origin x="202" y="72"/>
      </p:cViewPr>
      <p:guideLst>
        <p:guide orient="horz" pos="1620"/>
        <p:guide pos="288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d3d1353d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d3d1353d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Tree>
    <p:extLst>
      <p:ext uri="{BB962C8B-B14F-4D97-AF65-F5344CB8AC3E}">
        <p14:creationId xmlns:p14="http://schemas.microsoft.com/office/powerpoint/2010/main" val="295688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60;p14">
            <a:extLst>
              <a:ext uri="{FF2B5EF4-FFF2-40B4-BE49-F238E27FC236}">
                <a16:creationId xmlns:a16="http://schemas.microsoft.com/office/drawing/2014/main" id="{CEEEC7B2-9A67-4910-AB9C-B527B1D8D385}"/>
              </a:ext>
            </a:extLst>
          </p:cNvPr>
          <p:cNvPicPr preferRelativeResize="0"/>
          <p:nvPr userDrawn="1"/>
        </p:nvPicPr>
        <p:blipFill>
          <a:blip r:embed="rId13">
            <a:alphaModFix amt="24000"/>
          </a:blip>
          <a:stretch>
            <a:fillRect/>
          </a:stretch>
        </p:blipFill>
        <p:spPr>
          <a:xfrm flipH="1">
            <a:off x="0" y="8659"/>
            <a:ext cx="9144000" cy="51261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74000"/>
          </a:blip>
          <a:stretch>
            <a:fillRect/>
          </a:stretch>
        </p:blipFill>
        <p:spPr>
          <a:xfrm>
            <a:off x="0" y="0"/>
            <a:ext cx="9143998" cy="5143499"/>
          </a:xfrm>
          <a:prstGeom prst="rect">
            <a:avLst/>
          </a:prstGeom>
          <a:noFill/>
          <a:ln>
            <a:noFill/>
          </a:ln>
        </p:spPr>
      </p:pic>
      <p:sp>
        <p:nvSpPr>
          <p:cNvPr id="55" name="Google Shape;55;p13"/>
          <p:cNvSpPr txBox="1">
            <a:spLocks noGrp="1"/>
          </p:cNvSpPr>
          <p:nvPr>
            <p:ph type="title"/>
          </p:nvPr>
        </p:nvSpPr>
        <p:spPr>
          <a:xfrm>
            <a:off x="284700" y="659319"/>
            <a:ext cx="8545500" cy="2605634"/>
          </a:xfrm>
          <a:prstGeom prst="rect">
            <a:avLst/>
          </a:prstGeom>
          <a:effectLst>
            <a:outerShdw blurRad="57150" dist="85725" dir="7200000" algn="bl" rotWithShape="0">
              <a:srgbClr val="000000">
                <a:alpha val="96000"/>
              </a:srgbClr>
            </a:outerShdw>
          </a:effectLst>
        </p:spPr>
        <p:txBody>
          <a:bodyPr spcFirstLastPara="1" wrap="square" lIns="91425" tIns="91425" rIns="91425" bIns="91425" anchor="t" anchorCtr="0">
            <a:noAutofit/>
          </a:bodyPr>
          <a:lstStyle/>
          <a:p>
            <a:pPr marL="0" lvl="0" indent="0" algn="ctr">
              <a:spcBef>
                <a:spcPts val="0"/>
              </a:spcBef>
              <a:spcAft>
                <a:spcPts val="0"/>
              </a:spcAft>
              <a:buNone/>
            </a:pPr>
            <a:r>
              <a:rPr lang="en-US" sz="6000" b="1" dirty="0">
                <a:effectLst/>
                <a:latin typeface="Times New Roman" panose="02020603050405020304" pitchFamily="18" charset="0"/>
                <a:ea typeface="Times New Roman" panose="02020603050405020304" pitchFamily="18" charset="0"/>
              </a:rPr>
              <a:t>Similarity and difference detection on complex legal Tax Codes</a:t>
            </a:r>
            <a:endParaRPr lang="he-IL" sz="34400" b="1" dirty="0">
              <a:solidFill>
                <a:srgbClr val="FFFFFF"/>
              </a:solidFill>
            </a:endParaRPr>
          </a:p>
        </p:txBody>
      </p:sp>
      <p:sp>
        <p:nvSpPr>
          <p:cNvPr id="2" name="Google Shape;55;p13">
            <a:extLst>
              <a:ext uri="{FF2B5EF4-FFF2-40B4-BE49-F238E27FC236}">
                <a16:creationId xmlns:a16="http://schemas.microsoft.com/office/drawing/2014/main" id="{29ACC662-1F6E-23AB-240B-A573BFDFFD92}"/>
              </a:ext>
            </a:extLst>
          </p:cNvPr>
          <p:cNvSpPr txBox="1">
            <a:spLocks/>
          </p:cNvSpPr>
          <p:nvPr/>
        </p:nvSpPr>
        <p:spPr>
          <a:xfrm>
            <a:off x="299250" y="3544133"/>
            <a:ext cx="8545500" cy="1211766"/>
          </a:xfrm>
          <a:prstGeom prst="rect">
            <a:avLst/>
          </a:prstGeom>
          <a:noFill/>
          <a:ln>
            <a:noFill/>
          </a:ln>
          <a:effectLst>
            <a:outerShdw blurRad="57150" dist="85725" dir="7200000" algn="bl" rotWithShape="0">
              <a:srgbClr val="000000">
                <a:alpha val="96000"/>
              </a:srgbClr>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4400" b="1" dirty="0">
                <a:latin typeface="Times New Roman" panose="02020603050405020304" pitchFamily="18" charset="0"/>
                <a:ea typeface="Times New Roman" panose="02020603050405020304" pitchFamily="18" charset="0"/>
              </a:rPr>
              <a:t>Meeting # 6</a:t>
            </a:r>
            <a:endParaRPr lang="he-IL" sz="199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29C32-4F6F-209A-6782-230C2CE2C93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3FEAC4F-4E7A-3DA3-5F11-97CDAE9F20BB}"/>
              </a:ext>
            </a:extLst>
          </p:cNvPr>
          <p:cNvSpPr>
            <a:spLocks noGrp="1"/>
          </p:cNvSpPr>
          <p:nvPr>
            <p:ph type="title"/>
          </p:nvPr>
        </p:nvSpPr>
        <p:spPr>
          <a:xfrm>
            <a:off x="311700" y="445025"/>
            <a:ext cx="8520600" cy="1027314"/>
          </a:xfrm>
        </p:spPr>
        <p:txBody>
          <a:bodyPr/>
          <a:lstStyle/>
          <a:p>
            <a:r>
              <a:rPr lang="en-US" dirty="0"/>
              <a:t>Content</a:t>
            </a:r>
            <a:r>
              <a:rPr lang="en-US" sz="2800" kern="1200" dirty="0">
                <a:solidFill>
                  <a:schemeClr val="tx1"/>
                </a:solidFill>
                <a:latin typeface="+mj-lt"/>
                <a:ea typeface="+mj-ea"/>
                <a:cs typeface="+mj-cs"/>
              </a:rPr>
              <a:t> Analysis - T</a:t>
            </a:r>
            <a:r>
              <a:rPr lang="en-US" dirty="0">
                <a:solidFill>
                  <a:schemeClr val="tx1"/>
                </a:solidFill>
              </a:rPr>
              <a:t>extual &amp; Semantic similarity</a:t>
            </a:r>
            <a:endParaRPr lang="he-IL" dirty="0"/>
          </a:p>
        </p:txBody>
      </p:sp>
      <p:sp>
        <p:nvSpPr>
          <p:cNvPr id="5" name="TextBox 4">
            <a:extLst>
              <a:ext uri="{FF2B5EF4-FFF2-40B4-BE49-F238E27FC236}">
                <a16:creationId xmlns:a16="http://schemas.microsoft.com/office/drawing/2014/main" id="{A5DCCCD7-849D-4F9F-AF25-60566ABDB347}"/>
              </a:ext>
            </a:extLst>
          </p:cNvPr>
          <p:cNvSpPr txBox="1"/>
          <p:nvPr/>
        </p:nvSpPr>
        <p:spPr>
          <a:xfrm>
            <a:off x="347958" y="1576903"/>
            <a:ext cx="8307845" cy="3016210"/>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600" dirty="0">
                <a:solidFill>
                  <a:schemeClr val="tx1"/>
                </a:solidFill>
              </a:rPr>
              <a:t>Comparing 2017 with 2018 - 820 changes were found, most of them referring to “References“, “Amendments”, “SAVINGS PROVISION”, “EFFECTIVE DATE…” – not significant changes. </a:t>
            </a:r>
          </a:p>
          <a:p>
            <a:pPr marL="177800" indent="-177800">
              <a:spcAft>
                <a:spcPts val="600"/>
              </a:spcAft>
              <a:buClr>
                <a:schemeClr val="tx1"/>
              </a:buClr>
              <a:buFont typeface="Arial" panose="020B0604020202020204" pitchFamily="34" charset="0"/>
              <a:buChar char="•"/>
            </a:pPr>
            <a:r>
              <a:rPr lang="en-US" sz="1600" dirty="0">
                <a:solidFill>
                  <a:schemeClr val="tx1"/>
                </a:solidFill>
              </a:rPr>
              <a:t>Most significant change - section 936 Repealed (also, changes in section 897)</a:t>
            </a:r>
          </a:p>
          <a:p>
            <a:pPr marL="177800" indent="-177800">
              <a:spcAft>
                <a:spcPts val="600"/>
              </a:spcAft>
              <a:buClr>
                <a:schemeClr val="tx1"/>
              </a:buClr>
              <a:buFont typeface="Arial" panose="020B0604020202020204" pitchFamily="34" charset="0"/>
              <a:buChar char="•"/>
            </a:pPr>
            <a:r>
              <a:rPr lang="en-US" sz="1600" dirty="0">
                <a:solidFill>
                  <a:schemeClr val="tx1"/>
                </a:solidFill>
              </a:rPr>
              <a:t>Words count - except the change due to the repeal of section 963, no significant gaps were found</a:t>
            </a:r>
          </a:p>
          <a:p>
            <a:pPr marL="177800" indent="-177800">
              <a:spcAft>
                <a:spcPts val="600"/>
              </a:spcAft>
              <a:buClr>
                <a:schemeClr val="tx1"/>
              </a:buClr>
              <a:buFont typeface="Arial" panose="020B0604020202020204" pitchFamily="34" charset="0"/>
              <a:buChar char="•"/>
            </a:pPr>
            <a:r>
              <a:rPr lang="en-US" sz="1600" dirty="0">
                <a:solidFill>
                  <a:schemeClr val="tx1"/>
                </a:solidFill>
              </a:rPr>
              <a:t>High similarity in almost all headlines (except “§993. Definitions and special rules”)</a:t>
            </a:r>
          </a:p>
          <a:p>
            <a:pPr marL="177800" indent="-177800">
              <a:spcAft>
                <a:spcPts val="600"/>
              </a:spcAft>
              <a:buClr>
                <a:schemeClr val="tx1"/>
              </a:buClr>
              <a:buFont typeface="Arial" panose="020B0604020202020204" pitchFamily="34" charset="0"/>
              <a:buChar char="•"/>
            </a:pPr>
            <a:r>
              <a:rPr lang="en-US" sz="1600" dirty="0">
                <a:solidFill>
                  <a:schemeClr val="tx1"/>
                </a:solidFill>
              </a:rPr>
              <a:t>High similarity in content (except §936)</a:t>
            </a:r>
          </a:p>
          <a:p>
            <a:pPr marL="177800" indent="-177800">
              <a:spcAft>
                <a:spcPts val="600"/>
              </a:spcAft>
              <a:buClr>
                <a:schemeClr val="tx1"/>
              </a:buClr>
              <a:buFont typeface="Arial" panose="020B0604020202020204" pitchFamily="34" charset="0"/>
              <a:buChar char="•"/>
            </a:pPr>
            <a:endParaRPr lang="en-US" sz="1600" dirty="0">
              <a:solidFill>
                <a:schemeClr val="tx1"/>
              </a:solidFill>
            </a:endParaRPr>
          </a:p>
          <a:p>
            <a:pPr>
              <a:spcAft>
                <a:spcPts val="600"/>
              </a:spcAft>
              <a:buClr>
                <a:schemeClr val="tx1"/>
              </a:buClr>
            </a:pPr>
            <a:endParaRPr lang="en-US" sz="1600" dirty="0">
              <a:solidFill>
                <a:schemeClr val="tx1"/>
              </a:solidFill>
            </a:endParaRPr>
          </a:p>
        </p:txBody>
      </p:sp>
      <p:sp>
        <p:nvSpPr>
          <p:cNvPr id="3" name="תיבת טקסט 2">
            <a:extLst>
              <a:ext uri="{FF2B5EF4-FFF2-40B4-BE49-F238E27FC236}">
                <a16:creationId xmlns:a16="http://schemas.microsoft.com/office/drawing/2014/main" id="{C431A9BF-8069-B4F0-1B96-45957AFCD3A6}"/>
              </a:ext>
            </a:extLst>
          </p:cNvPr>
          <p:cNvSpPr txBox="1"/>
          <p:nvPr/>
        </p:nvSpPr>
        <p:spPr>
          <a:xfrm>
            <a:off x="347958" y="1108609"/>
            <a:ext cx="8579066" cy="369332"/>
          </a:xfrm>
          <a:prstGeom prst="rect">
            <a:avLst/>
          </a:prstGeom>
          <a:noFill/>
          <a:ln>
            <a:noFill/>
          </a:ln>
        </p:spPr>
        <p:txBody>
          <a:bodyPr wrap="square" rtlCol="1">
            <a:spAutoFit/>
          </a:bodyPr>
          <a:lstStyle/>
          <a:p>
            <a:r>
              <a:rPr lang="en-US" sz="1800" dirty="0">
                <a:solidFill>
                  <a:schemeClr val="tx1"/>
                </a:solidFill>
              </a:rPr>
              <a:t>Subchapter N - “Tax Based on Income From Sources Within or Without the U.S”</a:t>
            </a:r>
            <a:endParaRPr lang="he-IL" sz="1800" dirty="0">
              <a:solidFill>
                <a:schemeClr val="tx1"/>
              </a:solidFill>
            </a:endParaRPr>
          </a:p>
        </p:txBody>
      </p:sp>
      <p:graphicFrame>
        <p:nvGraphicFramePr>
          <p:cNvPr id="7" name="Table 6">
            <a:extLst>
              <a:ext uri="{FF2B5EF4-FFF2-40B4-BE49-F238E27FC236}">
                <a16:creationId xmlns:a16="http://schemas.microsoft.com/office/drawing/2014/main" id="{EBD269D0-48A1-9FBB-B44B-E2B5740497E1}"/>
              </a:ext>
            </a:extLst>
          </p:cNvPr>
          <p:cNvGraphicFramePr>
            <a:graphicFrameLocks noGrp="1"/>
          </p:cNvGraphicFramePr>
          <p:nvPr>
            <p:extLst>
              <p:ext uri="{D42A27DB-BD31-4B8C-83A1-F6EECF244321}">
                <p14:modId xmlns:p14="http://schemas.microsoft.com/office/powerpoint/2010/main" val="3866632084"/>
              </p:ext>
            </p:extLst>
          </p:nvPr>
        </p:nvGraphicFramePr>
        <p:xfrm>
          <a:off x="4637491" y="3744520"/>
          <a:ext cx="4051300" cy="1280160"/>
        </p:xfrm>
        <a:graphic>
          <a:graphicData uri="http://schemas.openxmlformats.org/drawingml/2006/table">
            <a:tbl>
              <a:tblPr rtl="1"/>
              <a:tblGrid>
                <a:gridCol w="1219738">
                  <a:extLst>
                    <a:ext uri="{9D8B030D-6E8A-4147-A177-3AD203B41FA5}">
                      <a16:colId xmlns:a16="http://schemas.microsoft.com/office/drawing/2014/main" val="4005522415"/>
                    </a:ext>
                  </a:extLst>
                </a:gridCol>
                <a:gridCol w="736170">
                  <a:extLst>
                    <a:ext uri="{9D8B030D-6E8A-4147-A177-3AD203B41FA5}">
                      <a16:colId xmlns:a16="http://schemas.microsoft.com/office/drawing/2014/main" val="2581965564"/>
                    </a:ext>
                  </a:extLst>
                </a:gridCol>
                <a:gridCol w="743918">
                  <a:extLst>
                    <a:ext uri="{9D8B030D-6E8A-4147-A177-3AD203B41FA5}">
                      <a16:colId xmlns:a16="http://schemas.microsoft.com/office/drawing/2014/main" val="664753628"/>
                    </a:ext>
                  </a:extLst>
                </a:gridCol>
                <a:gridCol w="1351474">
                  <a:extLst>
                    <a:ext uri="{9D8B030D-6E8A-4147-A177-3AD203B41FA5}">
                      <a16:colId xmlns:a16="http://schemas.microsoft.com/office/drawing/2014/main" val="3477832045"/>
                    </a:ext>
                  </a:extLst>
                </a:gridCol>
              </a:tblGrid>
              <a:tr h="182880">
                <a:tc gridSpan="4">
                  <a:txBody>
                    <a:bodyPr/>
                    <a:lstStyle/>
                    <a:p>
                      <a:pPr algn="ctr" rtl="0" fontAlgn="b"/>
                      <a:r>
                        <a:rPr lang="en-US" sz="1100" b="1" i="0" u="none" strike="noStrike">
                          <a:solidFill>
                            <a:srgbClr val="000000"/>
                          </a:solidFill>
                          <a:effectLst/>
                          <a:latin typeface="Calibri" panose="020F0502020204030204" pitchFamily="34" charset="0"/>
                        </a:rPr>
                        <a:t>Average of Cosine Similarity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endParaRPr lang="en-IL"/>
                    </a:p>
                  </a:txBody>
                  <a:tcPr/>
                </a:tc>
                <a:tc hMerge="1">
                  <a:txBody>
                    <a:bodyPr/>
                    <a:lstStyle/>
                    <a:p>
                      <a:endParaRPr lang="en-IL"/>
                    </a:p>
                  </a:txBody>
                  <a:tcPr/>
                </a:tc>
                <a:tc hMerge="1">
                  <a:txBody>
                    <a:bodyPr/>
                    <a:lstStyle/>
                    <a:p>
                      <a:endParaRPr lang="en-IL"/>
                    </a:p>
                  </a:txBody>
                  <a:tcPr/>
                </a:tc>
                <a:extLst>
                  <a:ext uri="{0D108BD9-81ED-4DB2-BD59-A6C34878D82A}">
                    <a16:rowId xmlns:a16="http://schemas.microsoft.com/office/drawing/2014/main" val="1459380928"/>
                  </a:ext>
                </a:extLst>
              </a:tr>
              <a:tr h="182880">
                <a:tc>
                  <a:txBody>
                    <a:bodyPr/>
                    <a:lstStyle/>
                    <a:p>
                      <a:pPr algn="ctr" rtl="0" fontAlgn="ctr"/>
                      <a:r>
                        <a:rPr lang="en-US" sz="1100" b="1" i="0" u="none" strike="noStrike" dirty="0">
                          <a:solidFill>
                            <a:srgbClr val="000000"/>
                          </a:solidFill>
                          <a:effectLst/>
                          <a:latin typeface="Calibri" panose="020F0502020204030204" pitchFamily="34" charset="0"/>
                        </a:rPr>
                        <a:t>Grand Total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rtl="0" fontAlgn="ctr"/>
                      <a:r>
                        <a:rPr lang="en-US" sz="1100" b="1" i="0" u="none" strike="noStrike">
                          <a:solidFill>
                            <a:srgbClr val="000000"/>
                          </a:solidFill>
                          <a:effectLst/>
                          <a:latin typeface="Calibri" panose="020F0502020204030204" pitchFamily="34" charset="0"/>
                        </a:rPr>
                        <a:t>Medium</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rtl="0" fontAlgn="ctr"/>
                      <a:r>
                        <a:rPr lang="en-US" sz="1100" b="1" i="0" u="none" strike="noStrike">
                          <a:solidFill>
                            <a:srgbClr val="000000"/>
                          </a:solidFill>
                          <a:effectLst/>
                          <a:latin typeface="Calibri" panose="020F0502020204030204" pitchFamily="34" charset="0"/>
                        </a:rPr>
                        <a:t>High</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rtl="0" fontAlgn="ctr"/>
                      <a:r>
                        <a:rPr lang="en-US" sz="1100" b="1" i="0" u="none" strike="noStrike">
                          <a:solidFill>
                            <a:srgbClr val="000000"/>
                          </a:solidFill>
                          <a:effectLst/>
                          <a:latin typeface="Calibri" panose="020F0502020204030204" pitchFamily="34" charset="0"/>
                        </a:rPr>
                        <a:t>Row Labels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1630165715"/>
                  </a:ext>
                </a:extLst>
              </a:tr>
              <a:tr h="182880">
                <a:tc>
                  <a:txBody>
                    <a:bodyPr/>
                    <a:lstStyle/>
                    <a:p>
                      <a:pPr algn="ctr" rtl="0" fontAlgn="ctr"/>
                      <a:r>
                        <a:rPr lang="en-IL" sz="1100" b="0" i="0" u="none" strike="noStrike">
                          <a:solidFill>
                            <a:schemeClr val="tx1"/>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endParaRPr lang="en-IL" sz="1100" b="0" i="0" u="none" strike="noStrike">
                        <a:solidFill>
                          <a:schemeClr val="tx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L" sz="1100" b="0" i="0" u="none" strike="noStrike">
                          <a:solidFill>
                            <a:schemeClr val="tx1"/>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Calibri" panose="020F0502020204030204" pitchFamily="34" charset="0"/>
                        </a:rPr>
                        <a:t>3.Subchapter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0828890"/>
                  </a:ext>
                </a:extLst>
              </a:tr>
              <a:tr h="182880">
                <a:tc>
                  <a:txBody>
                    <a:bodyPr/>
                    <a:lstStyle/>
                    <a:p>
                      <a:pPr algn="ctr" rtl="0" fontAlgn="ctr"/>
                      <a:r>
                        <a:rPr lang="en-IL" sz="1100" b="0" i="0" u="none" strike="noStrike">
                          <a:solidFill>
                            <a:schemeClr val="tx1"/>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endParaRPr lang="en-IL" sz="1100" b="0" i="0" u="none" strike="noStrike">
                        <a:solidFill>
                          <a:schemeClr val="tx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L" sz="1100" b="0" i="0" u="none" strike="noStrike" dirty="0">
                          <a:solidFill>
                            <a:schemeClr val="tx1"/>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Calibri" panose="020F0502020204030204" pitchFamily="34" charset="0"/>
                        </a:rPr>
                        <a:t>4.Part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3421420"/>
                  </a:ext>
                </a:extLst>
              </a:tr>
              <a:tr h="182880">
                <a:tc>
                  <a:txBody>
                    <a:bodyPr/>
                    <a:lstStyle/>
                    <a:p>
                      <a:pPr algn="ctr" rtl="0" fontAlgn="ctr"/>
                      <a:r>
                        <a:rPr lang="en-IL" sz="1100" b="0" i="0" u="none" strike="noStrike">
                          <a:solidFill>
                            <a:schemeClr val="tx1"/>
                          </a:solidFill>
                          <a:effectLst/>
                          <a:latin typeface="Calibri" panose="020F0502020204030204" pitchFamily="34" charset="0"/>
                        </a:rPr>
                        <a:t>0.99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endParaRPr lang="en-IL" sz="1100" b="0" i="0" u="none" strike="noStrike">
                        <a:solidFill>
                          <a:schemeClr val="tx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L" sz="1100" b="0" i="0" u="none" strike="noStrike">
                          <a:solidFill>
                            <a:schemeClr val="tx1"/>
                          </a:solidFill>
                          <a:effectLst/>
                          <a:latin typeface="Calibri" panose="020F0502020204030204" pitchFamily="34" charset="0"/>
                        </a:rPr>
                        <a:t>0.99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Calibri" panose="020F0502020204030204" pitchFamily="34" charset="0"/>
                        </a:rPr>
                        <a:t>5.Subpart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16222"/>
                  </a:ext>
                </a:extLst>
              </a:tr>
              <a:tr h="182880">
                <a:tc>
                  <a:txBody>
                    <a:bodyPr/>
                    <a:lstStyle/>
                    <a:p>
                      <a:pPr algn="ctr" rtl="0" fontAlgn="ctr"/>
                      <a:r>
                        <a:rPr lang="en-IL" sz="1100" b="0" i="0" u="none" strike="noStrike">
                          <a:solidFill>
                            <a:schemeClr val="tx1"/>
                          </a:solidFill>
                          <a:effectLst/>
                          <a:latin typeface="Calibri" panose="020F0502020204030204" pitchFamily="34" charset="0"/>
                        </a:rPr>
                        <a:t>0.99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L" sz="1100" b="0" i="0" u="none" strike="noStrike">
                          <a:solidFill>
                            <a:schemeClr val="tx1"/>
                          </a:solidFill>
                          <a:effectLst/>
                          <a:latin typeface="Calibri" panose="020F0502020204030204" pitchFamily="34" charset="0"/>
                        </a:rPr>
                        <a:t>0.78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IL" sz="1100" b="0" i="0" u="none" strike="noStrike" dirty="0">
                          <a:solidFill>
                            <a:schemeClr val="tx1"/>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100" b="0" i="0" u="none" strike="noStrike" dirty="0">
                          <a:solidFill>
                            <a:schemeClr val="tx1"/>
                          </a:solidFill>
                          <a:effectLst/>
                          <a:latin typeface="Calibri" panose="020F0502020204030204" pitchFamily="34" charset="0"/>
                        </a:rPr>
                        <a:t>6.Section</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863203"/>
                  </a:ext>
                </a:extLst>
              </a:tr>
              <a:tr h="182880">
                <a:tc>
                  <a:txBody>
                    <a:bodyPr/>
                    <a:lstStyle/>
                    <a:p>
                      <a:pPr algn="ctr" rtl="0" fontAlgn="ctr"/>
                      <a:r>
                        <a:rPr lang="en-IL" sz="1100" b="1" i="0" u="none" strike="noStrike">
                          <a:solidFill>
                            <a:srgbClr val="000000"/>
                          </a:solidFill>
                          <a:effectLst/>
                          <a:latin typeface="Calibri" panose="020F0502020204030204" pitchFamily="34" charset="0"/>
                        </a:rPr>
                        <a:t>0.99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rtl="0" fontAlgn="ctr"/>
                      <a:r>
                        <a:rPr lang="en-IL" sz="1100" b="1" i="0" u="none" strike="noStrike">
                          <a:solidFill>
                            <a:srgbClr val="000000"/>
                          </a:solidFill>
                          <a:effectLst/>
                          <a:latin typeface="Calibri" panose="020F0502020204030204" pitchFamily="34" charset="0"/>
                        </a:rPr>
                        <a:t>0.78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rtl="0" fontAlgn="ctr"/>
                      <a:r>
                        <a:rPr lang="en-IL" sz="1100" b="1" i="0" u="none" strike="noStrike">
                          <a:solidFill>
                            <a:srgbClr val="000000"/>
                          </a:solidFill>
                          <a:effectLst/>
                          <a:latin typeface="Calibri" panose="020F0502020204030204" pitchFamily="34" charset="0"/>
                        </a:rPr>
                        <a:t>1.00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rtl="0" fontAlgn="ctr"/>
                      <a:r>
                        <a:rPr lang="en-US" sz="1100" b="1" i="0" u="none" strike="noStrike" dirty="0">
                          <a:solidFill>
                            <a:srgbClr val="000000"/>
                          </a:solidFill>
                          <a:effectLst/>
                          <a:latin typeface="Calibri" panose="020F0502020204030204" pitchFamily="34" charset="0"/>
                        </a:rPr>
                        <a:t>Grand Total</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2966107493"/>
                  </a:ext>
                </a:extLst>
              </a:tr>
            </a:tbl>
          </a:graphicData>
        </a:graphic>
      </p:graphicFrame>
    </p:spTree>
    <p:extLst>
      <p:ext uri="{BB962C8B-B14F-4D97-AF65-F5344CB8AC3E}">
        <p14:creationId xmlns:p14="http://schemas.microsoft.com/office/powerpoint/2010/main" val="266267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8922A-4D79-48FA-9808-C79F4BF4A9A6}"/>
              </a:ext>
            </a:extLst>
          </p:cNvPr>
          <p:cNvSpPr>
            <a:spLocks noGrp="1"/>
          </p:cNvSpPr>
          <p:nvPr>
            <p:ph type="title"/>
          </p:nvPr>
        </p:nvSpPr>
        <p:spPr/>
        <p:txBody>
          <a:bodyPr/>
          <a:lstStyle/>
          <a:p>
            <a:r>
              <a:rPr lang="en-US" dirty="0"/>
              <a:t>Data collection and processing</a:t>
            </a:r>
            <a:endParaRPr lang="he-IL" dirty="0"/>
          </a:p>
        </p:txBody>
      </p:sp>
      <p:pic>
        <p:nvPicPr>
          <p:cNvPr id="3" name="תמונה 2">
            <a:extLst>
              <a:ext uri="{FF2B5EF4-FFF2-40B4-BE49-F238E27FC236}">
                <a16:creationId xmlns:a16="http://schemas.microsoft.com/office/drawing/2014/main" id="{303C2B99-5CCD-4FAC-AF36-45A6154E23DA}"/>
              </a:ext>
            </a:extLst>
          </p:cNvPr>
          <p:cNvPicPr>
            <a:picLocks noChangeAspect="1"/>
          </p:cNvPicPr>
          <p:nvPr/>
        </p:nvPicPr>
        <p:blipFill>
          <a:blip r:embed="rId2"/>
          <a:stretch>
            <a:fillRect/>
          </a:stretch>
        </p:blipFill>
        <p:spPr>
          <a:xfrm>
            <a:off x="2079811" y="1311568"/>
            <a:ext cx="4984379" cy="2715704"/>
          </a:xfrm>
          <a:prstGeom prst="rect">
            <a:avLst/>
          </a:prstGeom>
        </p:spPr>
      </p:pic>
      <p:sp>
        <p:nvSpPr>
          <p:cNvPr id="5" name="TextBox 4">
            <a:extLst>
              <a:ext uri="{FF2B5EF4-FFF2-40B4-BE49-F238E27FC236}">
                <a16:creationId xmlns:a16="http://schemas.microsoft.com/office/drawing/2014/main" id="{36140D3D-FF95-CDBF-E93F-732C51A3A82E}"/>
              </a:ext>
            </a:extLst>
          </p:cNvPr>
          <p:cNvSpPr txBox="1"/>
          <p:nvPr/>
        </p:nvSpPr>
        <p:spPr>
          <a:xfrm>
            <a:off x="1659075" y="4191928"/>
            <a:ext cx="5825850" cy="584775"/>
          </a:xfrm>
          <a:prstGeom prst="rect">
            <a:avLst/>
          </a:prstGeom>
          <a:noFill/>
        </p:spPr>
        <p:txBody>
          <a:bodyPr wrap="square" rtlCol="0">
            <a:spAutoFit/>
          </a:bodyPr>
          <a:lstStyle/>
          <a:p>
            <a:pPr algn="ctr"/>
            <a:r>
              <a:rPr lang="en-US" sz="1600" dirty="0">
                <a:solidFill>
                  <a:schemeClr val="tx1"/>
                </a:solidFill>
              </a:rPr>
              <a:t>There is a significant similarity in the structure of the headlines of the tax codes between the years 2017 and 2018</a:t>
            </a:r>
            <a:endParaRPr lang="en-IL" sz="1600" dirty="0">
              <a:solidFill>
                <a:schemeClr val="tx1"/>
              </a:solidFill>
            </a:endParaRPr>
          </a:p>
        </p:txBody>
      </p:sp>
    </p:spTree>
    <p:extLst>
      <p:ext uri="{BB962C8B-B14F-4D97-AF65-F5344CB8AC3E}">
        <p14:creationId xmlns:p14="http://schemas.microsoft.com/office/powerpoint/2010/main" val="29668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C8922A-4D79-48FA-9808-C79F4BF4A9A6}"/>
              </a:ext>
            </a:extLst>
          </p:cNvPr>
          <p:cNvSpPr>
            <a:spLocks noGrp="1"/>
          </p:cNvSpPr>
          <p:nvPr>
            <p:ph type="title"/>
          </p:nvPr>
        </p:nvSpPr>
        <p:spPr/>
        <p:txBody>
          <a:bodyPr/>
          <a:lstStyle/>
          <a:p>
            <a:r>
              <a:rPr lang="en-US" dirty="0"/>
              <a:t>Data collection and processing</a:t>
            </a:r>
            <a:endParaRPr lang="he-IL" dirty="0"/>
          </a:p>
        </p:txBody>
      </p:sp>
      <p:pic>
        <p:nvPicPr>
          <p:cNvPr id="3" name="תמונה 2">
            <a:extLst>
              <a:ext uri="{FF2B5EF4-FFF2-40B4-BE49-F238E27FC236}">
                <a16:creationId xmlns:a16="http://schemas.microsoft.com/office/drawing/2014/main" id="{AF5A3CE8-F2FB-4E35-9A8F-1F552EA04A60}"/>
              </a:ext>
            </a:extLst>
          </p:cNvPr>
          <p:cNvPicPr>
            <a:picLocks noChangeAspect="1"/>
          </p:cNvPicPr>
          <p:nvPr/>
        </p:nvPicPr>
        <p:blipFill>
          <a:blip r:embed="rId2"/>
          <a:stretch>
            <a:fillRect/>
          </a:stretch>
        </p:blipFill>
        <p:spPr>
          <a:xfrm>
            <a:off x="2038075" y="1315517"/>
            <a:ext cx="5067850" cy="2761183"/>
          </a:xfrm>
          <a:prstGeom prst="rect">
            <a:avLst/>
          </a:prstGeom>
        </p:spPr>
      </p:pic>
      <p:sp>
        <p:nvSpPr>
          <p:cNvPr id="4" name="TextBox 3">
            <a:extLst>
              <a:ext uri="{FF2B5EF4-FFF2-40B4-BE49-F238E27FC236}">
                <a16:creationId xmlns:a16="http://schemas.microsoft.com/office/drawing/2014/main" id="{D72863EF-5F0F-F756-D932-A303707CFD90}"/>
              </a:ext>
            </a:extLst>
          </p:cNvPr>
          <p:cNvSpPr txBox="1"/>
          <p:nvPr/>
        </p:nvSpPr>
        <p:spPr>
          <a:xfrm>
            <a:off x="628650" y="4191928"/>
            <a:ext cx="7886700" cy="584775"/>
          </a:xfrm>
          <a:prstGeom prst="rect">
            <a:avLst/>
          </a:prstGeom>
          <a:noFill/>
        </p:spPr>
        <p:txBody>
          <a:bodyPr wrap="square" rtlCol="0">
            <a:spAutoFit/>
          </a:bodyPr>
          <a:lstStyle/>
          <a:p>
            <a:pPr algn="ctr"/>
            <a:r>
              <a:rPr lang="en-US" sz="1600" dirty="0">
                <a:solidFill>
                  <a:schemeClr val="tx1"/>
                </a:solidFill>
              </a:rPr>
              <a:t>Additionally, considering the amount of words at each level of hierarchy/headlines, there is a significant similarity of the tax codes between the years 2017 and 2018</a:t>
            </a:r>
            <a:endParaRPr lang="en-IL" sz="1600" dirty="0">
              <a:solidFill>
                <a:schemeClr val="tx1"/>
              </a:solidFill>
            </a:endParaRPr>
          </a:p>
        </p:txBody>
      </p:sp>
    </p:spTree>
    <p:extLst>
      <p:ext uri="{BB962C8B-B14F-4D97-AF65-F5344CB8AC3E}">
        <p14:creationId xmlns:p14="http://schemas.microsoft.com/office/powerpoint/2010/main" val="374460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Headlines Analysis - Matched Results</a:t>
            </a:r>
            <a:endParaRPr lang="he-IL" dirty="0"/>
          </a:p>
        </p:txBody>
      </p:sp>
      <p:pic>
        <p:nvPicPr>
          <p:cNvPr id="4" name="Picture 3">
            <a:extLst>
              <a:ext uri="{FF2B5EF4-FFF2-40B4-BE49-F238E27FC236}">
                <a16:creationId xmlns:a16="http://schemas.microsoft.com/office/drawing/2014/main" id="{71361087-A03B-E540-B1CD-0B22677A83DC}"/>
              </a:ext>
            </a:extLst>
          </p:cNvPr>
          <p:cNvPicPr>
            <a:picLocks noChangeAspect="1"/>
          </p:cNvPicPr>
          <p:nvPr/>
        </p:nvPicPr>
        <p:blipFill>
          <a:blip r:embed="rId2"/>
          <a:stretch>
            <a:fillRect/>
          </a:stretch>
        </p:blipFill>
        <p:spPr>
          <a:xfrm>
            <a:off x="472515" y="1149404"/>
            <a:ext cx="4641926" cy="2466610"/>
          </a:xfrm>
          <a:prstGeom prst="rect">
            <a:avLst/>
          </a:prstGeom>
        </p:spPr>
      </p:pic>
      <p:graphicFrame>
        <p:nvGraphicFramePr>
          <p:cNvPr id="6" name="Table 5">
            <a:extLst>
              <a:ext uri="{FF2B5EF4-FFF2-40B4-BE49-F238E27FC236}">
                <a16:creationId xmlns:a16="http://schemas.microsoft.com/office/drawing/2014/main" id="{5DAD74CF-CA57-5A87-8E43-774B0D5B7069}"/>
              </a:ext>
            </a:extLst>
          </p:cNvPr>
          <p:cNvGraphicFramePr>
            <a:graphicFrameLocks noGrp="1"/>
          </p:cNvGraphicFramePr>
          <p:nvPr>
            <p:extLst>
              <p:ext uri="{D42A27DB-BD31-4B8C-83A1-F6EECF244321}">
                <p14:modId xmlns:p14="http://schemas.microsoft.com/office/powerpoint/2010/main" val="4105646349"/>
              </p:ext>
            </p:extLst>
          </p:nvPr>
        </p:nvGraphicFramePr>
        <p:xfrm>
          <a:off x="5571583" y="1212135"/>
          <a:ext cx="2870200" cy="2377440"/>
        </p:xfrm>
        <a:graphic>
          <a:graphicData uri="http://schemas.openxmlformats.org/drawingml/2006/table">
            <a:tbl>
              <a:tblPr rtl="1">
                <a:tableStyleId>{0505E3EF-67EA-436B-97B2-0124C06EBD24}</a:tableStyleId>
              </a:tblPr>
              <a:tblGrid>
                <a:gridCol w="1167215">
                  <a:extLst>
                    <a:ext uri="{9D8B030D-6E8A-4147-A177-3AD203B41FA5}">
                      <a16:colId xmlns:a16="http://schemas.microsoft.com/office/drawing/2014/main" val="1065423847"/>
                    </a:ext>
                  </a:extLst>
                </a:gridCol>
                <a:gridCol w="1702985">
                  <a:extLst>
                    <a:ext uri="{9D8B030D-6E8A-4147-A177-3AD203B41FA5}">
                      <a16:colId xmlns:a16="http://schemas.microsoft.com/office/drawing/2014/main" val="273413942"/>
                    </a:ext>
                  </a:extLst>
                </a:gridCol>
              </a:tblGrid>
              <a:tr h="182880">
                <a:tc gridSpan="2">
                  <a:txBody>
                    <a:bodyPr/>
                    <a:lstStyle/>
                    <a:p>
                      <a:pPr algn="l" rtl="0" fontAlgn="b"/>
                      <a:r>
                        <a:rPr lang="en-US" sz="1000" b="1" u="none" strike="noStrike" dirty="0">
                          <a:solidFill>
                            <a:srgbClr val="000000"/>
                          </a:solidFill>
                          <a:effectLst/>
                        </a:rPr>
                        <a:t>Matched</a:t>
                      </a:r>
                      <a:endParaRPr lang="en-US" sz="1000" b="1" i="0" u="none" strike="noStrike" dirty="0">
                        <a:solidFill>
                          <a:srgbClr val="000000"/>
                        </a:solidFill>
                        <a:effectLst/>
                        <a:latin typeface="Calibri" panose="020F0502020204030204" pitchFamily="34" charset="0"/>
                      </a:endParaRPr>
                    </a:p>
                  </a:txBody>
                  <a:tcPr marL="72000" marR="72000" marT="0" marB="0" anchor="b">
                    <a:solidFill>
                      <a:schemeClr val="accent3">
                        <a:lumMod val="40000"/>
                        <a:lumOff val="60000"/>
                      </a:schemeClr>
                    </a:solidFill>
                  </a:tcPr>
                </a:tc>
                <a:tc hMerge="1">
                  <a:txBody>
                    <a:bodyPr/>
                    <a:lstStyle/>
                    <a:p>
                      <a:endParaRPr lang="en-IL"/>
                    </a:p>
                  </a:txBody>
                  <a:tcPr/>
                </a:tc>
                <a:extLst>
                  <a:ext uri="{0D108BD9-81ED-4DB2-BD59-A6C34878D82A}">
                    <a16:rowId xmlns:a16="http://schemas.microsoft.com/office/drawing/2014/main" val="2609695767"/>
                  </a:ext>
                </a:extLst>
              </a:tr>
              <a:tr h="182880">
                <a:tc>
                  <a:txBody>
                    <a:bodyPr/>
                    <a:lstStyle/>
                    <a:p>
                      <a:pPr algn="ctr" rtl="0" fontAlgn="b"/>
                      <a:r>
                        <a:rPr lang="en-IL" sz="1000" b="0" u="none" strike="noStrike">
                          <a:solidFill>
                            <a:srgbClr val="000000"/>
                          </a:solidFill>
                          <a:effectLst/>
                        </a:rPr>
                        <a:t>2,587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Total Matched Headlines</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848360706"/>
                  </a:ext>
                </a:extLst>
              </a:tr>
              <a:tr h="182880">
                <a:tc>
                  <a:txBody>
                    <a:bodyPr/>
                    <a:lstStyle/>
                    <a:p>
                      <a:pPr algn="ctr" rtl="0" fontAlgn="b"/>
                      <a:endParaRPr lang="en-IL" sz="1000" b="0" i="0" u="none" strike="noStrike" dirty="0">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i="0" u="none" strike="noStrike" cap="none" dirty="0">
                          <a:solidFill>
                            <a:srgbClr val="000000"/>
                          </a:solidFill>
                          <a:effectLst/>
                          <a:latin typeface="+mn-lt"/>
                          <a:ea typeface="+mn-ea"/>
                          <a:cs typeface="+mn-cs"/>
                          <a:sym typeface="Arial"/>
                        </a:rPr>
                        <a:t>(Unique matched)</a:t>
                      </a:r>
                    </a:p>
                  </a:txBody>
                  <a:tcPr marL="72000" marR="72000" marT="0" marB="0" anchor="b"/>
                </a:tc>
                <a:extLst>
                  <a:ext uri="{0D108BD9-81ED-4DB2-BD59-A6C34878D82A}">
                    <a16:rowId xmlns:a16="http://schemas.microsoft.com/office/drawing/2014/main" val="1873199581"/>
                  </a:ext>
                </a:extLst>
              </a:tr>
              <a:tr h="182880">
                <a:tc>
                  <a:txBody>
                    <a:bodyPr/>
                    <a:lstStyle/>
                    <a:p>
                      <a:pPr algn="ctr" rtl="0" fontAlgn="b"/>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641634262"/>
                  </a:ext>
                </a:extLst>
              </a:tr>
              <a:tr h="182880">
                <a:tc gridSpan="2">
                  <a:txBody>
                    <a:bodyPr/>
                    <a:lstStyle/>
                    <a:p>
                      <a:pPr algn="l" rtl="0" fontAlgn="b"/>
                      <a:r>
                        <a:rPr lang="en-US" sz="1000" b="1" u="none" strike="noStrike" dirty="0">
                          <a:solidFill>
                            <a:srgbClr val="000000"/>
                          </a:solidFill>
                          <a:effectLst/>
                        </a:rPr>
                        <a:t>Cosine Similarity - Matched Headlines</a:t>
                      </a:r>
                      <a:endParaRPr lang="en-US" sz="1000" b="1" i="0" u="none" strike="noStrike" dirty="0">
                        <a:solidFill>
                          <a:srgbClr val="000000"/>
                        </a:solidFill>
                        <a:effectLst/>
                        <a:latin typeface="Calibri" panose="020F0502020204030204" pitchFamily="34" charset="0"/>
                      </a:endParaRPr>
                    </a:p>
                  </a:txBody>
                  <a:tcPr marL="72000" marR="72000" marT="0" marB="0" anchor="b">
                    <a:solidFill>
                      <a:schemeClr val="accent3">
                        <a:lumMod val="40000"/>
                        <a:lumOff val="60000"/>
                      </a:schemeClr>
                    </a:solidFill>
                  </a:tcPr>
                </a:tc>
                <a:tc hMerge="1">
                  <a:txBody>
                    <a:bodyPr/>
                    <a:lstStyle/>
                    <a:p>
                      <a:endParaRPr lang="en-IL"/>
                    </a:p>
                  </a:txBody>
                  <a:tcPr/>
                </a:tc>
                <a:extLst>
                  <a:ext uri="{0D108BD9-81ED-4DB2-BD59-A6C34878D82A}">
                    <a16:rowId xmlns:a16="http://schemas.microsoft.com/office/drawing/2014/main" val="1684101203"/>
                  </a:ext>
                </a:extLst>
              </a:tr>
              <a:tr h="182880">
                <a:tc>
                  <a:txBody>
                    <a:bodyPr/>
                    <a:lstStyle/>
                    <a:p>
                      <a:pPr algn="ctr" rtl="0" fontAlgn="b"/>
                      <a:r>
                        <a:rPr lang="en-IL" sz="1000" b="0" u="none" strike="noStrike">
                          <a:solidFill>
                            <a:srgbClr val="000000"/>
                          </a:solidFill>
                          <a:effectLst/>
                        </a:rPr>
                        <a:t>2,587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count</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185293176"/>
                  </a:ext>
                </a:extLst>
              </a:tr>
              <a:tr h="182880">
                <a:tc>
                  <a:txBody>
                    <a:bodyPr/>
                    <a:lstStyle/>
                    <a:p>
                      <a:pPr algn="ctr" rtl="0" fontAlgn="b"/>
                      <a:r>
                        <a:rPr lang="en-IL" sz="1000" b="0" u="none" strike="noStrike">
                          <a:solidFill>
                            <a:srgbClr val="000000"/>
                          </a:solidFill>
                          <a:effectLst/>
                        </a:rPr>
                        <a:t>0.819</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mean</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1914590491"/>
                  </a:ext>
                </a:extLst>
              </a:tr>
              <a:tr h="182880">
                <a:tc>
                  <a:txBody>
                    <a:bodyPr/>
                    <a:lstStyle/>
                    <a:p>
                      <a:pPr algn="ctr" rtl="0" fontAlgn="b"/>
                      <a:r>
                        <a:rPr lang="en-IL" sz="1000" b="0" u="none" strike="noStrike" dirty="0">
                          <a:solidFill>
                            <a:srgbClr val="000000"/>
                          </a:solidFill>
                          <a:effectLst/>
                        </a:rPr>
                        <a:t>0.222</a:t>
                      </a:r>
                      <a:endParaRPr lang="en-IL" sz="1000" b="0" i="0" u="none" strike="noStrike" dirty="0">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std</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1374940820"/>
                  </a:ext>
                </a:extLst>
              </a:tr>
              <a:tr h="182880">
                <a:tc>
                  <a:txBody>
                    <a:bodyPr/>
                    <a:lstStyle/>
                    <a:p>
                      <a:pPr algn="ctr" rtl="0" fontAlgn="b"/>
                      <a:r>
                        <a:rPr lang="en-IL" sz="1000" b="0" u="none" strike="noStrike">
                          <a:solidFill>
                            <a:srgbClr val="000000"/>
                          </a:solidFill>
                          <a:effectLst/>
                        </a:rPr>
                        <a:t>0.147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min</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478411969"/>
                  </a:ext>
                </a:extLst>
              </a:tr>
              <a:tr h="182880">
                <a:tc>
                  <a:txBody>
                    <a:bodyPr/>
                    <a:lstStyle/>
                    <a:p>
                      <a:pPr algn="ctr" rtl="0" fontAlgn="b"/>
                      <a:r>
                        <a:rPr lang="en-IL" sz="1000" b="0" u="none" strike="noStrike">
                          <a:solidFill>
                            <a:srgbClr val="000000"/>
                          </a:solidFill>
                          <a:effectLst/>
                        </a:rPr>
                        <a:t>0.557</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IL" sz="1000" b="0" u="none" strike="noStrike" dirty="0">
                          <a:solidFill>
                            <a:srgbClr val="000000"/>
                          </a:solidFill>
                          <a:effectLst/>
                        </a:rPr>
                        <a:t>0.25</a:t>
                      </a:r>
                      <a:endParaRPr lang="en-IL"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1087851031"/>
                  </a:ext>
                </a:extLst>
              </a:tr>
              <a:tr h="182880">
                <a:tc>
                  <a:txBody>
                    <a:bodyPr/>
                    <a:lstStyle/>
                    <a:p>
                      <a:pPr algn="ctr" rtl="0" fontAlgn="b"/>
                      <a:r>
                        <a:rPr lang="en-IL" sz="1000" b="0" u="none" strike="noStrike">
                          <a:solidFill>
                            <a:srgbClr val="000000"/>
                          </a:solidFill>
                          <a:effectLst/>
                        </a:rPr>
                        <a:t>1.000</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IL" sz="1000" b="0" u="none" strike="noStrike" dirty="0">
                          <a:solidFill>
                            <a:srgbClr val="000000"/>
                          </a:solidFill>
                          <a:effectLst/>
                        </a:rPr>
                        <a:t>0.5</a:t>
                      </a:r>
                      <a:endParaRPr lang="en-IL"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459852463"/>
                  </a:ext>
                </a:extLst>
              </a:tr>
              <a:tr h="182880">
                <a:tc>
                  <a:txBody>
                    <a:bodyPr/>
                    <a:lstStyle/>
                    <a:p>
                      <a:pPr algn="ctr" rtl="0" fontAlgn="b"/>
                      <a:r>
                        <a:rPr lang="en-IL" sz="1000" b="0" u="none" strike="noStrike">
                          <a:solidFill>
                            <a:srgbClr val="000000"/>
                          </a:solidFill>
                          <a:effectLst/>
                        </a:rPr>
                        <a:t>1.000</a:t>
                      </a:r>
                      <a:endParaRPr lang="en-IL" sz="1000" b="0" i="0" u="none" strike="noStrike">
                        <a:solidFill>
                          <a:srgbClr val="000000"/>
                        </a:solidFill>
                        <a:effectLst/>
                        <a:latin typeface="Calibri" panose="020F0502020204030204" pitchFamily="34" charset="0"/>
                      </a:endParaRPr>
                    </a:p>
                  </a:txBody>
                  <a:tcPr marL="72000" marR="72000" marT="0" marB="0" anchor="b"/>
                </a:tc>
                <a:tc>
                  <a:txBody>
                    <a:bodyPr/>
                    <a:lstStyle/>
                    <a:p>
                      <a:pPr algn="l" rtl="0" fontAlgn="b"/>
                      <a:r>
                        <a:rPr lang="en-IL" sz="1000" b="0" u="none" strike="noStrike" dirty="0">
                          <a:solidFill>
                            <a:srgbClr val="000000"/>
                          </a:solidFill>
                          <a:effectLst/>
                        </a:rPr>
                        <a:t>0.75</a:t>
                      </a:r>
                      <a:endParaRPr lang="en-IL"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016962146"/>
                  </a:ext>
                </a:extLst>
              </a:tr>
              <a:tr h="182880">
                <a:tc>
                  <a:txBody>
                    <a:bodyPr/>
                    <a:lstStyle/>
                    <a:p>
                      <a:pPr algn="ctr" rtl="0" fontAlgn="b"/>
                      <a:r>
                        <a:rPr lang="en-IL" sz="1000" b="0" u="none" strike="noStrike" dirty="0">
                          <a:solidFill>
                            <a:srgbClr val="000000"/>
                          </a:solidFill>
                          <a:effectLst/>
                        </a:rPr>
                        <a:t>1.000</a:t>
                      </a:r>
                      <a:endParaRPr lang="en-IL" sz="1000" b="0" i="0" u="none" strike="noStrike" dirty="0">
                        <a:solidFill>
                          <a:srgbClr val="000000"/>
                        </a:solidFill>
                        <a:effectLst/>
                        <a:latin typeface="Calibri" panose="020F0502020204030204" pitchFamily="34" charset="0"/>
                      </a:endParaRPr>
                    </a:p>
                  </a:txBody>
                  <a:tcPr marL="72000" marR="72000" marT="0" marB="0" anchor="b"/>
                </a:tc>
                <a:tc>
                  <a:txBody>
                    <a:bodyPr/>
                    <a:lstStyle/>
                    <a:p>
                      <a:pPr algn="l" rtl="0" fontAlgn="b"/>
                      <a:r>
                        <a:rPr lang="en-US" sz="1000" b="0" u="none" strike="noStrike" dirty="0">
                          <a:solidFill>
                            <a:srgbClr val="000000"/>
                          </a:solidFill>
                          <a:effectLst/>
                        </a:rPr>
                        <a:t>max</a:t>
                      </a:r>
                      <a:endParaRPr lang="en-US" sz="1000" b="0" i="0" u="none" strike="noStrike" dirty="0">
                        <a:solidFill>
                          <a:srgbClr val="000000"/>
                        </a:solidFill>
                        <a:effectLst/>
                        <a:latin typeface="Calibri" panose="020F0502020204030204" pitchFamily="34" charset="0"/>
                      </a:endParaRPr>
                    </a:p>
                  </a:txBody>
                  <a:tcPr marL="72000" marR="72000" marT="0" marB="0" anchor="b"/>
                </a:tc>
                <a:extLst>
                  <a:ext uri="{0D108BD9-81ED-4DB2-BD59-A6C34878D82A}">
                    <a16:rowId xmlns:a16="http://schemas.microsoft.com/office/drawing/2014/main" val="3873219051"/>
                  </a:ext>
                </a:extLst>
              </a:tr>
            </a:tbl>
          </a:graphicData>
        </a:graphic>
      </p:graphicFrame>
      <p:sp>
        <p:nvSpPr>
          <p:cNvPr id="7" name="TextBox 6">
            <a:extLst>
              <a:ext uri="{FF2B5EF4-FFF2-40B4-BE49-F238E27FC236}">
                <a16:creationId xmlns:a16="http://schemas.microsoft.com/office/drawing/2014/main" id="{E9B11806-8B56-A425-AFD6-8FF5CE57AD92}"/>
              </a:ext>
            </a:extLst>
          </p:cNvPr>
          <p:cNvSpPr txBox="1"/>
          <p:nvPr/>
        </p:nvSpPr>
        <p:spPr>
          <a:xfrm>
            <a:off x="384949" y="3730036"/>
            <a:ext cx="8374102" cy="1354217"/>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200" dirty="0">
                <a:solidFill>
                  <a:schemeClr val="tx1"/>
                </a:solidFill>
              </a:rPr>
              <a:t>Examining textual similarity scores (Fuzzy Score) and semantic similarity (BERT Similarity) for headlines between the years 2017 and 2018, it can be observed that most headlines exhibit significantly high similarity.</a:t>
            </a:r>
            <a:endParaRPr lang="he-IL" sz="1200" dirty="0">
              <a:solidFill>
                <a:schemeClr val="tx1"/>
              </a:solidFill>
            </a:endParaRPr>
          </a:p>
          <a:p>
            <a:pPr marL="177800" indent="-177800">
              <a:spcAft>
                <a:spcPts val="600"/>
              </a:spcAft>
              <a:buClr>
                <a:schemeClr val="tx1"/>
              </a:buClr>
              <a:buFont typeface="Arial" panose="020B0604020202020204" pitchFamily="34" charset="0"/>
              <a:buChar char="•"/>
            </a:pPr>
            <a:r>
              <a:rPr lang="en-US" sz="1200" dirty="0">
                <a:solidFill>
                  <a:schemeClr val="tx1"/>
                </a:solidFill>
              </a:rPr>
              <a:t>Fuzzywuzzy - Compares words in titles between 2017 and 2018 based on textual similarity (word order, letters, structure). It uses the Levenshtein Distance algorithm to measure how similar two strings are (counts how many changes: insertions, deletions, or substitutions). Returns a similarity percentage (0-100) between two texts.</a:t>
            </a:r>
          </a:p>
          <a:p>
            <a:pPr marL="177800" indent="-177800">
              <a:spcAft>
                <a:spcPts val="600"/>
              </a:spcAft>
              <a:buClr>
                <a:schemeClr val="tx1"/>
              </a:buClr>
              <a:buFont typeface="Arial" panose="020B0604020202020204" pitchFamily="34" charset="0"/>
              <a:buChar char="•"/>
            </a:pPr>
            <a:r>
              <a:rPr lang="en-US" sz="1200" dirty="0">
                <a:solidFill>
                  <a:schemeClr val="tx1"/>
                </a:solidFill>
              </a:rPr>
              <a:t>Threshold - Titles are considered similar when both textual similarity and semantic similarity are above 80%.</a:t>
            </a:r>
            <a:endParaRPr lang="en-IL" sz="1200" dirty="0">
              <a:solidFill>
                <a:schemeClr val="tx1"/>
              </a:solidFill>
            </a:endParaRPr>
          </a:p>
        </p:txBody>
      </p:sp>
    </p:spTree>
    <p:extLst>
      <p:ext uri="{BB962C8B-B14F-4D97-AF65-F5344CB8AC3E}">
        <p14:creationId xmlns:p14="http://schemas.microsoft.com/office/powerpoint/2010/main" val="95397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Headlines Analysis - Unmatched Results</a:t>
            </a:r>
            <a:endParaRPr lang="he-IL" dirty="0"/>
          </a:p>
        </p:txBody>
      </p:sp>
      <p:graphicFrame>
        <p:nvGraphicFramePr>
          <p:cNvPr id="4" name="Table 3">
            <a:extLst>
              <a:ext uri="{FF2B5EF4-FFF2-40B4-BE49-F238E27FC236}">
                <a16:creationId xmlns:a16="http://schemas.microsoft.com/office/drawing/2014/main" id="{77004608-B5E9-C7DD-3351-8FA0C81A515F}"/>
              </a:ext>
            </a:extLst>
          </p:cNvPr>
          <p:cNvGraphicFramePr>
            <a:graphicFrameLocks noGrp="1"/>
          </p:cNvGraphicFramePr>
          <p:nvPr>
            <p:extLst>
              <p:ext uri="{D42A27DB-BD31-4B8C-83A1-F6EECF244321}">
                <p14:modId xmlns:p14="http://schemas.microsoft.com/office/powerpoint/2010/main" val="2199883586"/>
              </p:ext>
            </p:extLst>
          </p:nvPr>
        </p:nvGraphicFramePr>
        <p:xfrm>
          <a:off x="5315861" y="1762325"/>
          <a:ext cx="2870200" cy="731520"/>
        </p:xfrm>
        <a:graphic>
          <a:graphicData uri="http://schemas.openxmlformats.org/drawingml/2006/table">
            <a:tbl>
              <a:tblPr rtl="1">
                <a:tableStyleId>{0505E3EF-67EA-436B-97B2-0124C06EBD24}</a:tableStyleId>
              </a:tblPr>
              <a:tblGrid>
                <a:gridCol w="1167215">
                  <a:extLst>
                    <a:ext uri="{9D8B030D-6E8A-4147-A177-3AD203B41FA5}">
                      <a16:colId xmlns:a16="http://schemas.microsoft.com/office/drawing/2014/main" val="1065423847"/>
                    </a:ext>
                  </a:extLst>
                </a:gridCol>
                <a:gridCol w="1702985">
                  <a:extLst>
                    <a:ext uri="{9D8B030D-6E8A-4147-A177-3AD203B41FA5}">
                      <a16:colId xmlns:a16="http://schemas.microsoft.com/office/drawing/2014/main" val="273413942"/>
                    </a:ext>
                  </a:extLst>
                </a:gridCol>
              </a:tblGrid>
              <a:tr h="182880">
                <a:tc gridSpan="2">
                  <a:txBody>
                    <a:bodyPr/>
                    <a:lstStyle/>
                    <a:p>
                      <a:pPr algn="l" rtl="0" fontAlgn="b"/>
                      <a:r>
                        <a:rPr lang="en-US" sz="1000" b="1" u="none" strike="noStrike" dirty="0">
                          <a:solidFill>
                            <a:srgbClr val="000000"/>
                          </a:solidFill>
                          <a:effectLst/>
                        </a:rPr>
                        <a:t>Matched\Unmatched Results</a:t>
                      </a:r>
                      <a:endParaRPr lang="en-US" sz="1000" b="1" i="0" u="none" strike="noStrike" dirty="0">
                        <a:solidFill>
                          <a:srgbClr val="000000"/>
                        </a:solidFill>
                        <a:effectLst/>
                        <a:latin typeface="Calibri" panose="020F0502020204030204" pitchFamily="34" charset="0"/>
                      </a:endParaRPr>
                    </a:p>
                  </a:txBody>
                  <a:tcPr marL="72000" marR="72000" marT="0" marB="0" anchor="b">
                    <a:solidFill>
                      <a:schemeClr val="accent3">
                        <a:lumMod val="40000"/>
                        <a:lumOff val="60000"/>
                      </a:schemeClr>
                    </a:solidFill>
                  </a:tcPr>
                </a:tc>
                <a:tc hMerge="1">
                  <a:txBody>
                    <a:bodyPr/>
                    <a:lstStyle/>
                    <a:p>
                      <a:endParaRPr lang="en-IL"/>
                    </a:p>
                  </a:txBody>
                  <a:tcPr/>
                </a:tc>
                <a:extLst>
                  <a:ext uri="{0D108BD9-81ED-4DB2-BD59-A6C34878D82A}">
                    <a16:rowId xmlns:a16="http://schemas.microsoft.com/office/drawing/2014/main" val="2609695767"/>
                  </a:ext>
                </a:extLst>
              </a:tr>
              <a:tr h="182880">
                <a:tc>
                  <a:txBody>
                    <a:bodyPr/>
                    <a:lstStyle/>
                    <a:p>
                      <a:pPr algn="ctr" rtl="0" fontAlgn="b"/>
                      <a:r>
                        <a:rPr lang="en-IL" sz="1000" b="0" u="none" strike="noStrike" dirty="0">
                          <a:solidFill>
                            <a:srgbClr val="000000"/>
                          </a:solidFill>
                          <a:effectLst/>
                        </a:rPr>
                        <a:t>2,587</a:t>
                      </a:r>
                      <a:endParaRPr lang="en-IL" sz="1000" b="0" i="0" u="none" strike="noStrike" dirty="0">
                        <a:solidFill>
                          <a:srgbClr val="000000"/>
                        </a:solidFill>
                        <a:effectLst/>
                        <a:latin typeface="Calibri" panose="020F0502020204030204" pitchFamily="34" charset="0"/>
                      </a:endParaRPr>
                    </a:p>
                  </a:txBody>
                  <a:tcPr marL="72000" marR="72000" marT="0" marB="0" anchor="ctr"/>
                </a:tc>
                <a:tc>
                  <a:txBody>
                    <a:bodyPr/>
                    <a:lstStyle/>
                    <a:p>
                      <a:pPr algn="l" rtl="0" fontAlgn="b"/>
                      <a:r>
                        <a:rPr lang="en-US" sz="1000" b="0" u="none" strike="noStrike" dirty="0">
                          <a:solidFill>
                            <a:srgbClr val="000000"/>
                          </a:solidFill>
                          <a:effectLst/>
                        </a:rPr>
                        <a:t>Total Matched Headlines</a:t>
                      </a:r>
                      <a:endParaRPr lang="en-US" sz="1000" b="0" i="0" u="none" strike="noStrike" dirty="0">
                        <a:solidFill>
                          <a:srgbClr val="000000"/>
                        </a:solidFill>
                        <a:effectLst/>
                        <a:latin typeface="Calibri" panose="020F0502020204030204" pitchFamily="34" charset="0"/>
                      </a:endParaRPr>
                    </a:p>
                  </a:txBody>
                  <a:tcPr marL="72000" marR="72000" marT="0" marB="0" anchor="ctr"/>
                </a:tc>
                <a:extLst>
                  <a:ext uri="{0D108BD9-81ED-4DB2-BD59-A6C34878D82A}">
                    <a16:rowId xmlns:a16="http://schemas.microsoft.com/office/drawing/2014/main" val="848360706"/>
                  </a:ext>
                </a:extLst>
              </a:tr>
              <a:tr h="182880">
                <a:tc>
                  <a:txBody>
                    <a:bodyPr/>
                    <a:lstStyle/>
                    <a:p>
                      <a:pPr algn="ctr" rtl="0" fontAlgn="b"/>
                      <a:r>
                        <a:rPr lang="en-IL" sz="1000" b="0" u="none" strike="noStrike">
                          <a:solidFill>
                            <a:srgbClr val="000000"/>
                          </a:solidFill>
                          <a:effectLst/>
                        </a:rPr>
                        <a:t>0</a:t>
                      </a:r>
                      <a:endParaRPr lang="en-IL" sz="1000" b="0" i="0" u="none" strike="noStrike">
                        <a:solidFill>
                          <a:srgbClr val="000000"/>
                        </a:solidFill>
                        <a:effectLst/>
                        <a:latin typeface="Calibri" panose="020F0502020204030204" pitchFamily="34" charset="0"/>
                      </a:endParaRPr>
                    </a:p>
                  </a:txBody>
                  <a:tcPr marL="72000" marR="72000" marT="0" marB="0" anchor="ctr"/>
                </a:tc>
                <a:tc>
                  <a:txBody>
                    <a:bodyPr/>
                    <a:lstStyle/>
                    <a:p>
                      <a:pPr algn="l" rtl="0" fontAlgn="b"/>
                      <a:r>
                        <a:rPr lang="en-US" sz="1000" b="0" u="none" strike="noStrike" dirty="0">
                          <a:solidFill>
                            <a:srgbClr val="000000"/>
                          </a:solidFill>
                          <a:effectLst/>
                        </a:rPr>
                        <a:t>Unique Headlines - 2017</a:t>
                      </a:r>
                      <a:endParaRPr lang="en-US" sz="1000" b="0" i="0" u="none" strike="noStrike" dirty="0">
                        <a:solidFill>
                          <a:srgbClr val="000000"/>
                        </a:solidFill>
                        <a:effectLst/>
                        <a:latin typeface="Calibri" panose="020F0502020204030204" pitchFamily="34" charset="0"/>
                      </a:endParaRPr>
                    </a:p>
                  </a:txBody>
                  <a:tcPr marL="72000" marR="72000" marT="0" marB="0" anchor="ctr"/>
                </a:tc>
                <a:extLst>
                  <a:ext uri="{0D108BD9-81ED-4DB2-BD59-A6C34878D82A}">
                    <a16:rowId xmlns:a16="http://schemas.microsoft.com/office/drawing/2014/main" val="1873199581"/>
                  </a:ext>
                </a:extLst>
              </a:tr>
              <a:tr h="182880">
                <a:tc>
                  <a:txBody>
                    <a:bodyPr/>
                    <a:lstStyle/>
                    <a:p>
                      <a:pPr algn="ctr" rtl="0" fontAlgn="b"/>
                      <a:r>
                        <a:rPr lang="en-IL" sz="1000" b="0" u="none" strike="noStrike" dirty="0">
                          <a:solidFill>
                            <a:srgbClr val="000000"/>
                          </a:solidFill>
                          <a:effectLst/>
                        </a:rPr>
                        <a:t>19</a:t>
                      </a:r>
                      <a:endParaRPr lang="en-US" sz="1000" b="0" u="none" strike="noStrike" dirty="0">
                        <a:solidFill>
                          <a:srgbClr val="000000"/>
                        </a:solidFill>
                        <a:effectLst/>
                      </a:endParaRPr>
                    </a:p>
                  </a:txBody>
                  <a:tcPr marL="72000" marR="72000" marT="0" marB="0" anchor="ctr"/>
                </a:tc>
                <a:tc>
                  <a:txBody>
                    <a:bodyPr/>
                    <a:lstStyle/>
                    <a:p>
                      <a:pPr algn="l" rtl="0" fontAlgn="b"/>
                      <a:r>
                        <a:rPr lang="en-US" sz="1000" b="0" u="none" strike="noStrike" dirty="0">
                          <a:solidFill>
                            <a:srgbClr val="000000"/>
                          </a:solidFill>
                          <a:effectLst/>
                        </a:rPr>
                        <a:t>Unique Headlines - 2018</a:t>
                      </a:r>
                      <a:endParaRPr lang="en-US" sz="1000" b="0" i="0" u="none" strike="noStrike" dirty="0">
                        <a:solidFill>
                          <a:srgbClr val="000000"/>
                        </a:solidFill>
                        <a:effectLst/>
                        <a:latin typeface="Calibri" panose="020F0502020204030204" pitchFamily="34" charset="0"/>
                      </a:endParaRPr>
                    </a:p>
                  </a:txBody>
                  <a:tcPr marL="72000" marR="72000" marT="0" marB="0" anchor="ctr"/>
                </a:tc>
                <a:extLst>
                  <a:ext uri="{0D108BD9-81ED-4DB2-BD59-A6C34878D82A}">
                    <a16:rowId xmlns:a16="http://schemas.microsoft.com/office/drawing/2014/main" val="3641634262"/>
                  </a:ext>
                </a:extLst>
              </a:tr>
            </a:tbl>
          </a:graphicData>
        </a:graphic>
      </p:graphicFrame>
      <p:pic>
        <p:nvPicPr>
          <p:cNvPr id="5" name="Picture 4">
            <a:extLst>
              <a:ext uri="{FF2B5EF4-FFF2-40B4-BE49-F238E27FC236}">
                <a16:creationId xmlns:a16="http://schemas.microsoft.com/office/drawing/2014/main" id="{ADCC9F77-E429-B5B5-4FE4-E9DE781809CB}"/>
              </a:ext>
            </a:extLst>
          </p:cNvPr>
          <p:cNvPicPr>
            <a:picLocks noChangeAspect="1"/>
          </p:cNvPicPr>
          <p:nvPr/>
        </p:nvPicPr>
        <p:blipFill>
          <a:blip r:embed="rId2"/>
          <a:stretch>
            <a:fillRect/>
          </a:stretch>
        </p:blipFill>
        <p:spPr>
          <a:xfrm>
            <a:off x="444437" y="1158091"/>
            <a:ext cx="4567298" cy="2431578"/>
          </a:xfrm>
          <a:prstGeom prst="rect">
            <a:avLst/>
          </a:prstGeom>
        </p:spPr>
      </p:pic>
      <p:sp>
        <p:nvSpPr>
          <p:cNvPr id="6" name="TextBox 5">
            <a:extLst>
              <a:ext uri="{FF2B5EF4-FFF2-40B4-BE49-F238E27FC236}">
                <a16:creationId xmlns:a16="http://schemas.microsoft.com/office/drawing/2014/main" id="{B3EBC61F-B531-9D4D-0448-513E929BB7EF}"/>
              </a:ext>
            </a:extLst>
          </p:cNvPr>
          <p:cNvSpPr txBox="1"/>
          <p:nvPr/>
        </p:nvSpPr>
        <p:spPr>
          <a:xfrm>
            <a:off x="384949" y="3869518"/>
            <a:ext cx="8374102" cy="892552"/>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dirty="0">
                <a:solidFill>
                  <a:schemeClr val="tx1"/>
                </a:solidFill>
              </a:rPr>
              <a:t>No unique titles were found in 2017 (considering textual similarity and semantic similarity).</a:t>
            </a:r>
            <a:endParaRPr lang="he-IL" dirty="0">
              <a:solidFill>
                <a:schemeClr val="tx1"/>
              </a:solidFill>
            </a:endParaRPr>
          </a:p>
          <a:p>
            <a:pPr marL="177800" indent="-177800">
              <a:spcAft>
                <a:spcPts val="600"/>
              </a:spcAft>
              <a:buClr>
                <a:schemeClr val="tx1"/>
              </a:buClr>
              <a:buFont typeface="Arial" panose="020B0604020202020204" pitchFamily="34" charset="0"/>
              <a:buChar char="•"/>
            </a:pPr>
            <a:r>
              <a:rPr lang="en-US" dirty="0">
                <a:solidFill>
                  <a:schemeClr val="tx1"/>
                </a:solidFill>
              </a:rPr>
              <a:t>Only 19 unique titles found in 2018. But, 15 of them, are title that have been repealed.</a:t>
            </a:r>
          </a:p>
          <a:p>
            <a:pPr marL="177800" indent="-177800">
              <a:spcAft>
                <a:spcPts val="600"/>
              </a:spcAft>
              <a:buClr>
                <a:schemeClr val="tx1"/>
              </a:buClr>
              <a:buFont typeface="Arial" panose="020B0604020202020204" pitchFamily="34" charset="0"/>
              <a:buChar char="•"/>
            </a:pPr>
            <a:r>
              <a:rPr lang="en-US" dirty="0">
                <a:solidFill>
                  <a:schemeClr val="tx1"/>
                </a:solidFill>
              </a:rPr>
              <a:t>Indicates a high similarity in titles between the years.</a:t>
            </a:r>
            <a:endParaRPr lang="en-IL" dirty="0">
              <a:solidFill>
                <a:schemeClr val="tx1"/>
              </a:solidFill>
            </a:endParaRPr>
          </a:p>
        </p:txBody>
      </p:sp>
    </p:spTree>
    <p:extLst>
      <p:ext uri="{BB962C8B-B14F-4D97-AF65-F5344CB8AC3E}">
        <p14:creationId xmlns:p14="http://schemas.microsoft.com/office/powerpoint/2010/main" val="31763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Headlines Analysis - </a:t>
            </a:r>
            <a:r>
              <a:rPr lang="en-US" dirty="0"/>
              <a:t>N-Grams</a:t>
            </a:r>
            <a:endParaRPr lang="he-IL" dirty="0"/>
          </a:p>
        </p:txBody>
      </p:sp>
      <p:sp>
        <p:nvSpPr>
          <p:cNvPr id="3" name="תיבת טקסט 2">
            <a:extLst>
              <a:ext uri="{FF2B5EF4-FFF2-40B4-BE49-F238E27FC236}">
                <a16:creationId xmlns:a16="http://schemas.microsoft.com/office/drawing/2014/main" id="{342B747E-D39C-4FAB-92E9-1592F95D4755}"/>
              </a:ext>
            </a:extLst>
          </p:cNvPr>
          <p:cNvSpPr txBox="1"/>
          <p:nvPr/>
        </p:nvSpPr>
        <p:spPr>
          <a:xfrm>
            <a:off x="347958" y="1108609"/>
            <a:ext cx="5753437" cy="369332"/>
          </a:xfrm>
          <a:prstGeom prst="rect">
            <a:avLst/>
          </a:prstGeom>
          <a:noFill/>
          <a:ln>
            <a:noFill/>
          </a:ln>
        </p:spPr>
        <p:txBody>
          <a:bodyPr wrap="square" rtlCol="1">
            <a:spAutoFit/>
          </a:bodyPr>
          <a:lstStyle/>
          <a:p>
            <a:r>
              <a:rPr lang="en-US" sz="1800" dirty="0">
                <a:solidFill>
                  <a:schemeClr val="tx1"/>
                </a:solidFill>
              </a:rPr>
              <a:t>Top 10 Headlines </a:t>
            </a:r>
            <a:endParaRPr lang="he-IL" sz="1800" dirty="0">
              <a:solidFill>
                <a:schemeClr val="tx1"/>
              </a:solidFill>
            </a:endParaRPr>
          </a:p>
        </p:txBody>
      </p:sp>
      <p:graphicFrame>
        <p:nvGraphicFramePr>
          <p:cNvPr id="8" name="טבלה 7">
            <a:extLst>
              <a:ext uri="{FF2B5EF4-FFF2-40B4-BE49-F238E27FC236}">
                <a16:creationId xmlns:a16="http://schemas.microsoft.com/office/drawing/2014/main" id="{F4CB0808-FB11-40B3-AB67-638C4808F057}"/>
              </a:ext>
            </a:extLst>
          </p:cNvPr>
          <p:cNvGraphicFramePr>
            <a:graphicFrameLocks noGrp="1"/>
          </p:cNvGraphicFramePr>
          <p:nvPr>
            <p:extLst>
              <p:ext uri="{D42A27DB-BD31-4B8C-83A1-F6EECF244321}">
                <p14:modId xmlns:p14="http://schemas.microsoft.com/office/powerpoint/2010/main" val="1397771853"/>
              </p:ext>
            </p:extLst>
          </p:nvPr>
        </p:nvGraphicFramePr>
        <p:xfrm>
          <a:off x="6311787" y="417312"/>
          <a:ext cx="2597543" cy="4548121"/>
        </p:xfrm>
        <a:graphic>
          <a:graphicData uri="http://schemas.openxmlformats.org/drawingml/2006/table">
            <a:tbl>
              <a:tblPr rtl="1">
                <a:tableStyleId>{37CE84F3-28C3-443E-9E96-99CF82512B78}</a:tableStyleId>
              </a:tblPr>
              <a:tblGrid>
                <a:gridCol w="664703">
                  <a:extLst>
                    <a:ext uri="{9D8B030D-6E8A-4147-A177-3AD203B41FA5}">
                      <a16:colId xmlns:a16="http://schemas.microsoft.com/office/drawing/2014/main" val="2318135912"/>
                    </a:ext>
                  </a:extLst>
                </a:gridCol>
                <a:gridCol w="646093">
                  <a:extLst>
                    <a:ext uri="{9D8B030D-6E8A-4147-A177-3AD203B41FA5}">
                      <a16:colId xmlns:a16="http://schemas.microsoft.com/office/drawing/2014/main" val="3349133451"/>
                    </a:ext>
                  </a:extLst>
                </a:gridCol>
                <a:gridCol w="1286747">
                  <a:extLst>
                    <a:ext uri="{9D8B030D-6E8A-4147-A177-3AD203B41FA5}">
                      <a16:colId xmlns:a16="http://schemas.microsoft.com/office/drawing/2014/main" val="218360317"/>
                    </a:ext>
                  </a:extLst>
                </a:gridCol>
              </a:tblGrid>
              <a:tr h="138818">
                <a:tc>
                  <a:txBody>
                    <a:bodyPr/>
                    <a:lstStyle/>
                    <a:p>
                      <a:pPr algn="ctr" rtl="0" fontAlgn="ctr"/>
                      <a:r>
                        <a:rPr lang="he-IL" sz="1000" b="1" u="none" strike="noStrike" dirty="0">
                          <a:effectLst/>
                          <a:cs typeface="+mn-cs"/>
                        </a:rPr>
                        <a:t>2018</a:t>
                      </a:r>
                      <a:endParaRPr lang="he-IL" sz="1000" b="1" i="0" u="none" strike="noStrike" dirty="0">
                        <a:solidFill>
                          <a:srgbClr val="000000"/>
                        </a:solidFill>
                        <a:effectLst/>
                        <a:latin typeface="Arial" panose="020B0604020202020204" pitchFamily="34" charset="0"/>
                        <a:cs typeface="+mn-cs"/>
                      </a:endParaRPr>
                    </a:p>
                  </a:txBody>
                  <a:tcPr marL="5305" marR="5305" marT="5305"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1" u="none" strike="noStrike" dirty="0">
                          <a:effectLst/>
                          <a:cs typeface="+mn-cs"/>
                        </a:rPr>
                        <a:t>2017</a:t>
                      </a:r>
                      <a:endParaRPr lang="he-IL" sz="1000" b="1" i="0" u="none" strike="noStrike" dirty="0">
                        <a:solidFill>
                          <a:srgbClr val="000000"/>
                        </a:solidFill>
                        <a:effectLst/>
                        <a:latin typeface="Arial" panose="020B0604020202020204" pitchFamily="34" charset="0"/>
                        <a:cs typeface="+mn-cs"/>
                      </a:endParaRPr>
                    </a:p>
                  </a:txBody>
                  <a:tcPr marL="5305" marR="5305" marT="5305"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1" u="none" strike="noStrike" dirty="0">
                          <a:effectLst/>
                          <a:cs typeface="+mn-cs"/>
                        </a:rPr>
                        <a:t>Bigram</a:t>
                      </a:r>
                      <a:endParaRPr lang="en-US" sz="1000" b="1" i="0" u="none" strike="noStrike" dirty="0">
                        <a:solidFill>
                          <a:srgbClr val="000000"/>
                        </a:solidFill>
                        <a:effectLst/>
                        <a:latin typeface="Arial" panose="020B0604020202020204" pitchFamily="34" charset="0"/>
                        <a:cs typeface="+mn-cs"/>
                      </a:endParaRPr>
                    </a:p>
                  </a:txBody>
                  <a:tcPr marL="5305" marR="5305" marT="5305"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97925562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64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65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special rules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65644765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45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45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United States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244107873"/>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Cross references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04602821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Definitions special</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786468255"/>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Imposition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91627836"/>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30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30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distilled spirits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12996936"/>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25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dirty="0">
                          <a:solidFill>
                            <a:srgbClr val="000000"/>
                          </a:solidFill>
                          <a:effectLst/>
                          <a:latin typeface="Arial" panose="020B0604020202020204" pitchFamily="34" charset="0"/>
                          <a:cs typeface="+mn-cs"/>
                        </a:rPr>
                        <a:t>25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foreign corporations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92606069"/>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20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20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income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894610314"/>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Returns relating</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122601991"/>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gross income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07099238"/>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certain foreign</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24179661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taxable year</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8757696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life insurance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070605931"/>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Rate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846490424"/>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payment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623144442"/>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Arial" panose="020B0604020202020204" pitchFamily="34" charset="0"/>
                          <a:cs typeface="+mn-cs"/>
                        </a:rPr>
                        <a:t>gain loss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131774773"/>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dirty="0">
                          <a:solidFill>
                            <a:srgbClr val="000000"/>
                          </a:solidFill>
                          <a:effectLst/>
                          <a:latin typeface="Arial" panose="020B0604020202020204" pitchFamily="34" charset="0"/>
                          <a:cs typeface="+mn-cs"/>
                        </a:rPr>
                        <a:t>12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Trust Fund</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137045160"/>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real property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657868616"/>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Failure file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927287750"/>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taxable income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068458359"/>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tax credit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657325317"/>
                  </a:ext>
                </a:extLst>
              </a:tr>
              <a:tr h="162608">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00" b="0" i="0" u="none" strike="noStrike" dirty="0">
                          <a:solidFill>
                            <a:srgbClr val="000000"/>
                          </a:solidFill>
                          <a:effectLst/>
                          <a:latin typeface="Arial" panose="020B0604020202020204" pitchFamily="34" charset="0"/>
                          <a:cs typeface="+mn-cs"/>
                        </a:rPr>
                        <a:t>tax liability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52285689"/>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provisions relating</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249955817"/>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Internal Revenue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180926117"/>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10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Excise tax</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872808618"/>
                  </a:ext>
                </a:extLst>
              </a:tr>
              <a:tr h="162608">
                <a:tc>
                  <a:txBody>
                    <a:bodyPr/>
                    <a:lstStyle/>
                    <a:p>
                      <a:pPr algn="ctr" rtl="0" fontAlgn="b"/>
                      <a:r>
                        <a:rPr lang="he-IL" sz="1000" b="0" i="0" u="none" strike="noStrike">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Tax imposed</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173623627"/>
                  </a:ext>
                </a:extLst>
              </a:tr>
              <a:tr h="162608">
                <a:tc>
                  <a:txBody>
                    <a:bodyPr/>
                    <a:lstStyle/>
                    <a:p>
                      <a:pPr algn="ctr" rtl="0" fontAlgn="b"/>
                      <a:r>
                        <a:rPr lang="he-IL" sz="1000" b="0" i="0" u="none" strike="noStrike" dirty="0">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he-IL" sz="1000" b="0" i="0" u="none" strike="noStrike" dirty="0">
                          <a:solidFill>
                            <a:srgbClr val="000000"/>
                          </a:solidFill>
                          <a:effectLst/>
                          <a:latin typeface="Arial" panose="020B0604020202020204" pitchFamily="34" charset="0"/>
                          <a:cs typeface="+mn-cs"/>
                        </a:rPr>
                        <a:t>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b"/>
                      <a:r>
                        <a:rPr lang="en-US" sz="1000" b="0" i="0" u="none" strike="noStrike" dirty="0">
                          <a:solidFill>
                            <a:srgbClr val="000000"/>
                          </a:solidFill>
                          <a:effectLst/>
                          <a:latin typeface="Arial" panose="020B0604020202020204" pitchFamily="34" charset="0"/>
                          <a:cs typeface="+mn-cs"/>
                        </a:rPr>
                        <a:t>returns documents</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614836730"/>
                  </a:ext>
                </a:extLst>
              </a:tr>
            </a:tbl>
          </a:graphicData>
        </a:graphic>
      </p:graphicFrame>
      <p:pic>
        <p:nvPicPr>
          <p:cNvPr id="4" name="תמונה 3">
            <a:extLst>
              <a:ext uri="{FF2B5EF4-FFF2-40B4-BE49-F238E27FC236}">
                <a16:creationId xmlns:a16="http://schemas.microsoft.com/office/drawing/2014/main" id="{3A105D48-119D-42EA-9457-27CD8450A59D}"/>
              </a:ext>
            </a:extLst>
          </p:cNvPr>
          <p:cNvPicPr>
            <a:picLocks noChangeAspect="1"/>
          </p:cNvPicPr>
          <p:nvPr/>
        </p:nvPicPr>
        <p:blipFill>
          <a:blip r:embed="rId3"/>
          <a:stretch>
            <a:fillRect/>
          </a:stretch>
        </p:blipFill>
        <p:spPr>
          <a:xfrm>
            <a:off x="347958" y="1627227"/>
            <a:ext cx="4998957" cy="2307211"/>
          </a:xfrm>
          <a:prstGeom prst="rect">
            <a:avLst/>
          </a:prstGeom>
        </p:spPr>
      </p:pic>
      <p:sp>
        <p:nvSpPr>
          <p:cNvPr id="5" name="TextBox 4">
            <a:extLst>
              <a:ext uri="{FF2B5EF4-FFF2-40B4-BE49-F238E27FC236}">
                <a16:creationId xmlns:a16="http://schemas.microsoft.com/office/drawing/2014/main" id="{D644F253-DD83-C149-379B-AA660A7FFAE0}"/>
              </a:ext>
            </a:extLst>
          </p:cNvPr>
          <p:cNvSpPr txBox="1"/>
          <p:nvPr/>
        </p:nvSpPr>
        <p:spPr>
          <a:xfrm>
            <a:off x="347958" y="3934438"/>
            <a:ext cx="5753437" cy="1092607"/>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200" dirty="0">
                <a:solidFill>
                  <a:schemeClr val="tx1"/>
                </a:solidFill>
              </a:rPr>
              <a:t>N-Grams is a text analysis technique that breaks sequences of words or characters into groups of N consecutive elements. It is commonly used for tasks such as document similarity analysis. By analyzing patterns in sequences, N-Grams help improve language modeling and information retrieval.</a:t>
            </a:r>
          </a:p>
          <a:p>
            <a:pPr marL="177800" indent="-177800">
              <a:spcAft>
                <a:spcPts val="600"/>
              </a:spcAft>
              <a:buClr>
                <a:schemeClr val="tx1"/>
              </a:buClr>
              <a:buFont typeface="Arial" panose="020B0604020202020204" pitchFamily="34" charset="0"/>
              <a:buChar char="•"/>
            </a:pPr>
            <a:r>
              <a:rPr lang="en-US" sz="1200" dirty="0">
                <a:solidFill>
                  <a:schemeClr val="tx1"/>
                </a:solidFill>
              </a:rPr>
              <a:t>Results indicates a high similarity in titles between the years.</a:t>
            </a:r>
            <a:endParaRPr lang="en-IL" sz="1200" dirty="0">
              <a:solidFill>
                <a:schemeClr val="tx1"/>
              </a:solidFill>
            </a:endParaRPr>
          </a:p>
        </p:txBody>
      </p:sp>
    </p:spTree>
    <p:extLst>
      <p:ext uri="{BB962C8B-B14F-4D97-AF65-F5344CB8AC3E}">
        <p14:creationId xmlns:p14="http://schemas.microsoft.com/office/powerpoint/2010/main" val="63090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A9FBDC-FF38-443B-B433-4213F078CB78}"/>
              </a:ext>
            </a:extLst>
          </p:cNvPr>
          <p:cNvSpPr>
            <a:spLocks noGrp="1"/>
          </p:cNvSpPr>
          <p:nvPr>
            <p:ph type="title"/>
          </p:nvPr>
        </p:nvSpPr>
        <p:spPr/>
        <p:txBody>
          <a:bodyPr/>
          <a:lstStyle/>
          <a:p>
            <a:r>
              <a:rPr lang="en-US" sz="2800" kern="1200" dirty="0">
                <a:solidFill>
                  <a:schemeClr val="tx1"/>
                </a:solidFill>
                <a:latin typeface="+mj-lt"/>
                <a:ea typeface="+mj-ea"/>
                <a:cs typeface="+mj-cs"/>
              </a:rPr>
              <a:t>Content Analysis - </a:t>
            </a:r>
            <a:r>
              <a:rPr lang="en-US" dirty="0"/>
              <a:t>N-Grams</a:t>
            </a:r>
            <a:endParaRPr lang="he-IL" dirty="0"/>
          </a:p>
        </p:txBody>
      </p:sp>
      <p:sp>
        <p:nvSpPr>
          <p:cNvPr id="3" name="תיבת טקסט 2">
            <a:extLst>
              <a:ext uri="{FF2B5EF4-FFF2-40B4-BE49-F238E27FC236}">
                <a16:creationId xmlns:a16="http://schemas.microsoft.com/office/drawing/2014/main" id="{342B747E-D39C-4FAB-92E9-1592F95D4755}"/>
              </a:ext>
            </a:extLst>
          </p:cNvPr>
          <p:cNvSpPr txBox="1"/>
          <p:nvPr/>
        </p:nvSpPr>
        <p:spPr>
          <a:xfrm>
            <a:off x="347958" y="1108609"/>
            <a:ext cx="5753437" cy="369332"/>
          </a:xfrm>
          <a:prstGeom prst="rect">
            <a:avLst/>
          </a:prstGeom>
          <a:noFill/>
          <a:ln>
            <a:noFill/>
          </a:ln>
        </p:spPr>
        <p:txBody>
          <a:bodyPr wrap="square" rtlCol="1">
            <a:spAutoFit/>
          </a:bodyPr>
          <a:lstStyle/>
          <a:p>
            <a:r>
              <a:rPr lang="en-US" sz="1800" dirty="0">
                <a:solidFill>
                  <a:schemeClr val="tx1"/>
                </a:solidFill>
              </a:rPr>
              <a:t>Top 10 Content </a:t>
            </a:r>
            <a:endParaRPr lang="he-IL" sz="1800" dirty="0">
              <a:solidFill>
                <a:schemeClr val="tx1"/>
              </a:solidFill>
            </a:endParaRPr>
          </a:p>
        </p:txBody>
      </p:sp>
      <p:graphicFrame>
        <p:nvGraphicFramePr>
          <p:cNvPr id="8" name="טבלה 7">
            <a:extLst>
              <a:ext uri="{FF2B5EF4-FFF2-40B4-BE49-F238E27FC236}">
                <a16:creationId xmlns:a16="http://schemas.microsoft.com/office/drawing/2014/main" id="{F4CB0808-FB11-40B3-AB67-638C4808F057}"/>
              </a:ext>
            </a:extLst>
          </p:cNvPr>
          <p:cNvGraphicFramePr>
            <a:graphicFrameLocks noGrp="1"/>
          </p:cNvGraphicFramePr>
          <p:nvPr>
            <p:extLst>
              <p:ext uri="{D42A27DB-BD31-4B8C-83A1-F6EECF244321}">
                <p14:modId xmlns:p14="http://schemas.microsoft.com/office/powerpoint/2010/main" val="576635582"/>
              </p:ext>
            </p:extLst>
          </p:nvPr>
        </p:nvGraphicFramePr>
        <p:xfrm>
          <a:off x="5590087" y="1108609"/>
          <a:ext cx="2644131" cy="2655570"/>
        </p:xfrm>
        <a:graphic>
          <a:graphicData uri="http://schemas.openxmlformats.org/drawingml/2006/table">
            <a:tbl>
              <a:tblPr rtl="1">
                <a:tableStyleId>{37CE84F3-28C3-443E-9E96-99CF82512B78}</a:tableStyleId>
              </a:tblPr>
              <a:tblGrid>
                <a:gridCol w="532267">
                  <a:extLst>
                    <a:ext uri="{9D8B030D-6E8A-4147-A177-3AD203B41FA5}">
                      <a16:colId xmlns:a16="http://schemas.microsoft.com/office/drawing/2014/main" val="2318135912"/>
                    </a:ext>
                  </a:extLst>
                </a:gridCol>
                <a:gridCol w="452996">
                  <a:extLst>
                    <a:ext uri="{9D8B030D-6E8A-4147-A177-3AD203B41FA5}">
                      <a16:colId xmlns:a16="http://schemas.microsoft.com/office/drawing/2014/main" val="3349133451"/>
                    </a:ext>
                  </a:extLst>
                </a:gridCol>
                <a:gridCol w="1658868">
                  <a:extLst>
                    <a:ext uri="{9D8B030D-6E8A-4147-A177-3AD203B41FA5}">
                      <a16:colId xmlns:a16="http://schemas.microsoft.com/office/drawing/2014/main" val="218360317"/>
                    </a:ext>
                  </a:extLst>
                </a:gridCol>
              </a:tblGrid>
              <a:tr h="148535">
                <a:tc>
                  <a:txBody>
                    <a:bodyPr/>
                    <a:lstStyle/>
                    <a:p>
                      <a:pPr algn="ctr" rtl="0" fontAlgn="ctr"/>
                      <a:r>
                        <a:rPr lang="he-IL" sz="1050" b="1" i="0" u="none" strike="noStrike">
                          <a:solidFill>
                            <a:srgbClr val="000000"/>
                          </a:solidFill>
                          <a:effectLst/>
                          <a:latin typeface="Arial" panose="020B0604020202020204" pitchFamily="34" charset="0"/>
                          <a:cs typeface="+mn-cs"/>
                        </a:rPr>
                        <a:t>2018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1" i="0" u="none" strike="noStrike">
                          <a:solidFill>
                            <a:srgbClr val="000000"/>
                          </a:solidFill>
                          <a:effectLst/>
                          <a:latin typeface="Arial" panose="020B0604020202020204" pitchFamily="34" charset="0"/>
                          <a:cs typeface="+mn-cs"/>
                        </a:rPr>
                        <a:t>2017</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1" i="0" u="none" strike="noStrike">
                          <a:solidFill>
                            <a:srgbClr val="000000"/>
                          </a:solidFill>
                          <a:effectLst/>
                          <a:latin typeface="Arial" panose="020B0604020202020204" pitchFamily="34" charset="0"/>
                          <a:cs typeface="+mn-cs"/>
                        </a:rPr>
                        <a:t>Trigram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97925562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640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656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subsection shall apply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65644765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595</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597</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regulations prescribed secretary</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244107873"/>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563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567</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shall taken account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04602821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520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542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taxable year shall</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786468255"/>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459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459</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stat added item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91627836"/>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453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450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fair market value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12996936"/>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401</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422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purposes subsection term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492606069"/>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343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353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preceding sentence shall</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894610314"/>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342</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338</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effective date amendment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122601991"/>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326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324</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taxable years beginning</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407099238"/>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326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323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secretary shall prescribe</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124179661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313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income taxable year</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2887576962"/>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303</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306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a:solidFill>
                            <a:srgbClr val="000000"/>
                          </a:solidFill>
                          <a:effectLst/>
                          <a:latin typeface="Arial" panose="020B0604020202020204" pitchFamily="34" charset="0"/>
                          <a:cs typeface="+mn-cs"/>
                        </a:rPr>
                        <a:t>shall apply respect</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070605931"/>
                  </a:ext>
                </a:extLst>
              </a:tr>
              <a:tr h="148535">
                <a:tc>
                  <a:txBody>
                    <a:bodyPr/>
                    <a:lstStyle/>
                    <a:p>
                      <a:pPr algn="ctr" rtl="0" fontAlgn="ctr"/>
                      <a:r>
                        <a:rPr lang="he-IL" sz="1050" b="0" i="0" u="none" strike="noStrike">
                          <a:solidFill>
                            <a:srgbClr val="000000"/>
                          </a:solidFill>
                          <a:effectLst/>
                          <a:latin typeface="Arial" panose="020B0604020202020204" pitchFamily="34" charset="0"/>
                          <a:cs typeface="+mn-cs"/>
                        </a:rPr>
                        <a:t>300</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he-IL" sz="1050" b="0" i="0" u="none" strike="noStrike">
                          <a:solidFill>
                            <a:srgbClr val="000000"/>
                          </a:solidFill>
                          <a:effectLst/>
                          <a:latin typeface="Arial" panose="020B0604020202020204" pitchFamily="34" charset="0"/>
                          <a:cs typeface="+mn-cs"/>
                        </a:rPr>
                        <a:t>306</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tc>
                  <a:txBody>
                    <a:bodyPr/>
                    <a:lstStyle/>
                    <a:p>
                      <a:pPr algn="ctr" rtl="0" fontAlgn="ctr"/>
                      <a:r>
                        <a:rPr lang="en-US" sz="1050" b="0" i="0" u="none" strike="noStrike" dirty="0">
                          <a:solidFill>
                            <a:srgbClr val="000000"/>
                          </a:solidFill>
                          <a:effectLst/>
                          <a:latin typeface="Arial" panose="020B0604020202020204" pitchFamily="34" charset="0"/>
                          <a:cs typeface="+mn-cs"/>
                        </a:rPr>
                        <a:t>meaning given term</a:t>
                      </a:r>
                    </a:p>
                  </a:txBody>
                  <a:tcPr marL="6350" marR="6350" marT="6350" marB="0" anchor="ctr">
                    <a:lnL w="12700" cap="flat" cmpd="sng" algn="ctr">
                      <a:solidFill>
                        <a:srgbClr val="98AACE"/>
                      </a:solidFill>
                      <a:prstDash val="solid"/>
                      <a:round/>
                      <a:headEnd type="none" w="med" len="med"/>
                      <a:tailEnd type="none" w="med" len="med"/>
                    </a:lnL>
                    <a:lnR w="12700" cap="flat" cmpd="sng" algn="ctr">
                      <a:solidFill>
                        <a:srgbClr val="98AACE"/>
                      </a:solidFill>
                      <a:prstDash val="solid"/>
                      <a:round/>
                      <a:headEnd type="none" w="med" len="med"/>
                      <a:tailEnd type="none" w="med" len="med"/>
                    </a:lnR>
                    <a:lnT w="12700" cap="flat" cmpd="sng" algn="ctr">
                      <a:solidFill>
                        <a:srgbClr val="98AACE"/>
                      </a:solidFill>
                      <a:prstDash val="solid"/>
                      <a:round/>
                      <a:headEnd type="none" w="med" len="med"/>
                      <a:tailEnd type="none" w="med" len="med"/>
                    </a:lnT>
                    <a:lnB w="12700" cap="flat" cmpd="sng" algn="ctr">
                      <a:solidFill>
                        <a:srgbClr val="98AACE"/>
                      </a:solidFill>
                      <a:prstDash val="solid"/>
                      <a:round/>
                      <a:headEnd type="none" w="med" len="med"/>
                      <a:tailEnd type="none" w="med" len="med"/>
                    </a:lnB>
                  </a:tcPr>
                </a:tc>
                <a:extLst>
                  <a:ext uri="{0D108BD9-81ED-4DB2-BD59-A6C34878D82A}">
                    <a16:rowId xmlns:a16="http://schemas.microsoft.com/office/drawing/2014/main" val="3846490424"/>
                  </a:ext>
                </a:extLst>
              </a:tr>
            </a:tbl>
          </a:graphicData>
        </a:graphic>
      </p:graphicFrame>
      <p:pic>
        <p:nvPicPr>
          <p:cNvPr id="4" name="תמונה 3">
            <a:extLst>
              <a:ext uri="{FF2B5EF4-FFF2-40B4-BE49-F238E27FC236}">
                <a16:creationId xmlns:a16="http://schemas.microsoft.com/office/drawing/2014/main" id="{78D4AD0F-E538-4721-A7DD-FB58DEFFC187}"/>
              </a:ext>
            </a:extLst>
          </p:cNvPr>
          <p:cNvPicPr>
            <a:picLocks noChangeAspect="1"/>
          </p:cNvPicPr>
          <p:nvPr/>
        </p:nvPicPr>
        <p:blipFill>
          <a:blip r:embed="rId2"/>
          <a:stretch>
            <a:fillRect/>
          </a:stretch>
        </p:blipFill>
        <p:spPr>
          <a:xfrm>
            <a:off x="311700" y="1568825"/>
            <a:ext cx="4753352" cy="2004709"/>
          </a:xfrm>
          <a:prstGeom prst="rect">
            <a:avLst/>
          </a:prstGeom>
        </p:spPr>
      </p:pic>
      <p:sp>
        <p:nvSpPr>
          <p:cNvPr id="5" name="TextBox 4">
            <a:extLst>
              <a:ext uri="{FF2B5EF4-FFF2-40B4-BE49-F238E27FC236}">
                <a16:creationId xmlns:a16="http://schemas.microsoft.com/office/drawing/2014/main" id="{B342AAF8-3BD2-621A-1C9E-FD5DEAE18E33}"/>
              </a:ext>
            </a:extLst>
          </p:cNvPr>
          <p:cNvSpPr txBox="1"/>
          <p:nvPr/>
        </p:nvSpPr>
        <p:spPr>
          <a:xfrm>
            <a:off x="347958" y="3855063"/>
            <a:ext cx="5753437" cy="907941"/>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200" dirty="0">
                <a:solidFill>
                  <a:schemeClr val="tx1"/>
                </a:solidFill>
              </a:rPr>
              <a:t>Results of N-Grams analysis, considering the content of the titles between the years, also indicates a high similarity in titles between the years.</a:t>
            </a:r>
            <a:endParaRPr lang="he-IL" sz="1200" dirty="0">
              <a:solidFill>
                <a:schemeClr val="tx1"/>
              </a:solidFill>
            </a:endParaRPr>
          </a:p>
          <a:p>
            <a:pPr marL="177800" indent="-177800">
              <a:spcAft>
                <a:spcPts val="600"/>
              </a:spcAft>
              <a:buClr>
                <a:schemeClr val="tx1"/>
              </a:buClr>
              <a:buFont typeface="Arial" panose="020B0604020202020204" pitchFamily="34" charset="0"/>
              <a:buChar char="•"/>
            </a:pPr>
            <a:r>
              <a:rPr lang="en-US" sz="1200" dirty="0">
                <a:solidFill>
                  <a:schemeClr val="tx1"/>
                </a:solidFill>
              </a:rPr>
              <a:t>Identify and detect unique words used in the tax code for the year 2018 – </a:t>
            </a:r>
            <a:r>
              <a:rPr lang="en-US" sz="1200" b="1" dirty="0">
                <a:solidFill>
                  <a:schemeClr val="tx1"/>
                </a:solidFill>
              </a:rPr>
              <a:t>information regarding this issue has not yet been received.</a:t>
            </a:r>
            <a:endParaRPr lang="en-IL" sz="1200" b="1" dirty="0">
              <a:solidFill>
                <a:schemeClr val="tx1"/>
              </a:solidFill>
            </a:endParaRPr>
          </a:p>
        </p:txBody>
      </p:sp>
    </p:spTree>
    <p:extLst>
      <p:ext uri="{BB962C8B-B14F-4D97-AF65-F5344CB8AC3E}">
        <p14:creationId xmlns:p14="http://schemas.microsoft.com/office/powerpoint/2010/main" val="64975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6755E-B984-20C6-5786-6CFCDCBCAD90}"/>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9FFF0C5A-B9AA-1462-1472-AE93C58CB82B}"/>
              </a:ext>
            </a:extLst>
          </p:cNvPr>
          <p:cNvSpPr>
            <a:spLocks noGrp="1"/>
          </p:cNvSpPr>
          <p:nvPr>
            <p:ph type="title"/>
          </p:nvPr>
        </p:nvSpPr>
        <p:spPr>
          <a:xfrm>
            <a:off x="311700" y="445025"/>
            <a:ext cx="8520600" cy="1027314"/>
          </a:xfrm>
        </p:spPr>
        <p:txBody>
          <a:bodyPr/>
          <a:lstStyle/>
          <a:p>
            <a:r>
              <a:rPr lang="en-US" dirty="0"/>
              <a:t>Content</a:t>
            </a:r>
            <a:r>
              <a:rPr lang="en-US" sz="2800" kern="1200" dirty="0">
                <a:solidFill>
                  <a:schemeClr val="tx1"/>
                </a:solidFill>
                <a:latin typeface="+mj-lt"/>
                <a:ea typeface="+mj-ea"/>
                <a:cs typeface="+mj-cs"/>
              </a:rPr>
              <a:t> Analysis - T</a:t>
            </a:r>
            <a:r>
              <a:rPr lang="en-US" dirty="0">
                <a:solidFill>
                  <a:schemeClr val="tx1"/>
                </a:solidFill>
              </a:rPr>
              <a:t>extual &amp; Semantic similarity</a:t>
            </a:r>
            <a:endParaRPr lang="he-IL" dirty="0"/>
          </a:p>
        </p:txBody>
      </p:sp>
      <p:sp>
        <p:nvSpPr>
          <p:cNvPr id="5" name="TextBox 4">
            <a:extLst>
              <a:ext uri="{FF2B5EF4-FFF2-40B4-BE49-F238E27FC236}">
                <a16:creationId xmlns:a16="http://schemas.microsoft.com/office/drawing/2014/main" id="{26075623-A1FE-4FFD-209B-AB038E6CF3B1}"/>
              </a:ext>
            </a:extLst>
          </p:cNvPr>
          <p:cNvSpPr txBox="1"/>
          <p:nvPr/>
        </p:nvSpPr>
        <p:spPr>
          <a:xfrm>
            <a:off x="311700" y="1108136"/>
            <a:ext cx="7832659" cy="3508653"/>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600" dirty="0">
                <a:solidFill>
                  <a:schemeClr val="tx1"/>
                </a:solidFill>
              </a:rPr>
              <a:t>Cosine similarity matrix is calculated using a Cartesian product (each paragraph compared with every other paragraph)</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Not all paragraphs have the same count (for example, 5 paragraphs in 2017 but only 3 in 2018)</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placement of paragraphs may change</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goal is to find the best match – a Cartesian product ensures that every paragraph is compared against every other paragraph to identify the most significant difference</a:t>
            </a:r>
            <a:endParaRPr lang="he-IL" sz="1600" dirty="0">
              <a:solidFill>
                <a:schemeClr val="tx1"/>
              </a:solidFill>
            </a:endParaRPr>
          </a:p>
          <a:p>
            <a:pPr marL="177800" indent="-177800">
              <a:spcAft>
                <a:spcPts val="600"/>
              </a:spcAft>
              <a:buClr>
                <a:schemeClr val="tx1"/>
              </a:buClr>
              <a:buFont typeface="Arial" panose="020B0604020202020204" pitchFamily="34" charset="0"/>
              <a:buChar char="•"/>
            </a:pPr>
            <a:r>
              <a:rPr lang="en-US" sz="1600" dirty="0">
                <a:solidFill>
                  <a:schemeClr val="tx1"/>
                </a:solidFill>
              </a:rPr>
              <a:t>Each value in the matrix represents the degree of similarity between the corresponding paragraph from 2017 and the corresponding paragraph from 2018.</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closer the value is to 1 → the paragraphs are very similar.</a:t>
            </a:r>
          </a:p>
          <a:p>
            <a:pPr marL="534988" lvl="5" indent="-357188">
              <a:spcAft>
                <a:spcPts val="600"/>
              </a:spcAft>
              <a:buClr>
                <a:schemeClr val="tx1"/>
              </a:buClr>
              <a:buFont typeface="Wingdings" panose="05000000000000000000" pitchFamily="2" charset="2"/>
              <a:buChar char="ü"/>
            </a:pPr>
            <a:r>
              <a:rPr lang="en-US" sz="1600" dirty="0">
                <a:solidFill>
                  <a:schemeClr val="tx1"/>
                </a:solidFill>
              </a:rPr>
              <a:t>The closer the value is to 0 → the paragraphs are very different.</a:t>
            </a:r>
            <a:endParaRPr lang="he-IL" sz="1600" dirty="0">
              <a:solidFill>
                <a:schemeClr val="tx1"/>
              </a:solidFill>
            </a:endParaRPr>
          </a:p>
        </p:txBody>
      </p:sp>
    </p:spTree>
    <p:extLst>
      <p:ext uri="{BB962C8B-B14F-4D97-AF65-F5344CB8AC3E}">
        <p14:creationId xmlns:p14="http://schemas.microsoft.com/office/powerpoint/2010/main" val="415712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5CFBA-AD4B-4215-F38E-346C913CE103}"/>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534B77F-8472-D71E-E19E-A76C1198CEFD}"/>
              </a:ext>
            </a:extLst>
          </p:cNvPr>
          <p:cNvSpPr>
            <a:spLocks noGrp="1"/>
          </p:cNvSpPr>
          <p:nvPr>
            <p:ph type="title"/>
          </p:nvPr>
        </p:nvSpPr>
        <p:spPr>
          <a:xfrm>
            <a:off x="311700" y="445025"/>
            <a:ext cx="8520600" cy="1027314"/>
          </a:xfrm>
        </p:spPr>
        <p:txBody>
          <a:bodyPr/>
          <a:lstStyle/>
          <a:p>
            <a:r>
              <a:rPr lang="en-US" dirty="0"/>
              <a:t>Content</a:t>
            </a:r>
            <a:r>
              <a:rPr lang="en-US" sz="2800" kern="1200" dirty="0">
                <a:solidFill>
                  <a:schemeClr val="tx1"/>
                </a:solidFill>
                <a:latin typeface="+mj-lt"/>
                <a:ea typeface="+mj-ea"/>
                <a:cs typeface="+mj-cs"/>
              </a:rPr>
              <a:t> Analysis - T</a:t>
            </a:r>
            <a:r>
              <a:rPr lang="en-US" dirty="0">
                <a:solidFill>
                  <a:schemeClr val="tx1"/>
                </a:solidFill>
              </a:rPr>
              <a:t>extual &amp; Semantic similarity</a:t>
            </a:r>
            <a:endParaRPr lang="he-IL" dirty="0"/>
          </a:p>
        </p:txBody>
      </p:sp>
      <p:sp>
        <p:nvSpPr>
          <p:cNvPr id="5" name="TextBox 4">
            <a:extLst>
              <a:ext uri="{FF2B5EF4-FFF2-40B4-BE49-F238E27FC236}">
                <a16:creationId xmlns:a16="http://schemas.microsoft.com/office/drawing/2014/main" id="{F0455A5C-5B9F-3F3D-ACEB-5DAB255000AB}"/>
              </a:ext>
            </a:extLst>
          </p:cNvPr>
          <p:cNvSpPr txBox="1"/>
          <p:nvPr/>
        </p:nvSpPr>
        <p:spPr>
          <a:xfrm>
            <a:off x="829384" y="3474682"/>
            <a:ext cx="7832659" cy="907941"/>
          </a:xfrm>
          <a:prstGeom prst="rect">
            <a:avLst/>
          </a:prstGeom>
          <a:noFill/>
        </p:spPr>
        <p:txBody>
          <a:bodyPr wrap="square" rtlCol="0">
            <a:spAutoFit/>
          </a:bodyPr>
          <a:lstStyle/>
          <a:p>
            <a:pPr marL="177800" indent="-177800">
              <a:spcAft>
                <a:spcPts val="600"/>
              </a:spcAft>
              <a:buClr>
                <a:schemeClr val="tx1"/>
              </a:buClr>
              <a:buFont typeface="Arial" panose="020B0604020202020204" pitchFamily="34" charset="0"/>
              <a:buChar char="•"/>
            </a:pPr>
            <a:r>
              <a:rPr lang="en-US" sz="1600" dirty="0">
                <a:solidFill>
                  <a:schemeClr val="tx1"/>
                </a:solidFill>
              </a:rPr>
              <a:t>High similarity in most hierarchy levels, except in Sections level</a:t>
            </a:r>
          </a:p>
          <a:p>
            <a:pPr marL="177800" indent="-177800">
              <a:spcAft>
                <a:spcPts val="600"/>
              </a:spcAft>
              <a:buClr>
                <a:schemeClr val="tx1"/>
              </a:buClr>
              <a:buFont typeface="Arial" panose="020B0604020202020204" pitchFamily="34" charset="0"/>
              <a:buChar char="•"/>
            </a:pPr>
            <a:r>
              <a:rPr lang="en-US" sz="1600" dirty="0">
                <a:solidFill>
                  <a:schemeClr val="tx1"/>
                </a:solidFill>
              </a:rPr>
              <a:t> Considering minimum similarity for each Cosine Similarity Category, that may indicate changes in content - there is relative consistency in the results</a:t>
            </a:r>
          </a:p>
        </p:txBody>
      </p:sp>
      <p:graphicFrame>
        <p:nvGraphicFramePr>
          <p:cNvPr id="7" name="טבלה 6">
            <a:extLst>
              <a:ext uri="{FF2B5EF4-FFF2-40B4-BE49-F238E27FC236}">
                <a16:creationId xmlns:a16="http://schemas.microsoft.com/office/drawing/2014/main" id="{7263D7AE-9F8B-4693-90E3-6C7CDB8C06B6}"/>
              </a:ext>
            </a:extLst>
          </p:cNvPr>
          <p:cNvGraphicFramePr>
            <a:graphicFrameLocks noGrp="1"/>
          </p:cNvGraphicFramePr>
          <p:nvPr>
            <p:extLst>
              <p:ext uri="{D42A27DB-BD31-4B8C-83A1-F6EECF244321}">
                <p14:modId xmlns:p14="http://schemas.microsoft.com/office/powerpoint/2010/main" val="137079367"/>
              </p:ext>
            </p:extLst>
          </p:nvPr>
        </p:nvGraphicFramePr>
        <p:xfrm>
          <a:off x="2715741" y="1307552"/>
          <a:ext cx="3712518" cy="1606128"/>
        </p:xfrm>
        <a:graphic>
          <a:graphicData uri="http://schemas.openxmlformats.org/drawingml/2006/table">
            <a:tbl>
              <a:tblPr/>
              <a:tblGrid>
                <a:gridCol w="1677823">
                  <a:extLst>
                    <a:ext uri="{9D8B030D-6E8A-4147-A177-3AD203B41FA5}">
                      <a16:colId xmlns:a16="http://schemas.microsoft.com/office/drawing/2014/main" val="4126899773"/>
                    </a:ext>
                  </a:extLst>
                </a:gridCol>
                <a:gridCol w="2034695">
                  <a:extLst>
                    <a:ext uri="{9D8B030D-6E8A-4147-A177-3AD203B41FA5}">
                      <a16:colId xmlns:a16="http://schemas.microsoft.com/office/drawing/2014/main" val="3076444786"/>
                    </a:ext>
                  </a:extLst>
                </a:gridCol>
              </a:tblGrid>
              <a:tr h="200766">
                <a:tc>
                  <a:txBody>
                    <a:bodyPr/>
                    <a:lstStyle/>
                    <a:p>
                      <a:pPr algn="l" fontAlgn="b"/>
                      <a:r>
                        <a:rPr lang="en-US" sz="1200" b="1" i="0" u="none" strike="noStrike" dirty="0">
                          <a:solidFill>
                            <a:srgbClr val="000000"/>
                          </a:solidFill>
                          <a:effectLst/>
                          <a:latin typeface="Arial" panose="020B0604020202020204" pitchFamily="34" charset="0"/>
                        </a:rPr>
                        <a:t>Hierarchy level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200" b="1" i="0" u="none" strike="noStrike" dirty="0">
                          <a:solidFill>
                            <a:srgbClr val="000000"/>
                          </a:solidFill>
                          <a:effectLst/>
                          <a:latin typeface="Arial" panose="020B0604020202020204" pitchFamily="34" charset="0"/>
                        </a:rPr>
                        <a:t>Average Cosine Similarity</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6168163"/>
                  </a:ext>
                </a:extLst>
              </a:tr>
              <a:tr h="200766">
                <a:tc>
                  <a:txBody>
                    <a:bodyPr/>
                    <a:lstStyle/>
                    <a:p>
                      <a:pPr algn="l" fontAlgn="b"/>
                      <a:r>
                        <a:rPr lang="en-US" sz="1200" b="0" i="0" u="none" strike="noStrike" dirty="0">
                          <a:solidFill>
                            <a:schemeClr val="tx1"/>
                          </a:solidFill>
                          <a:effectLst/>
                          <a:latin typeface="Arial" panose="020B0604020202020204" pitchFamily="34" charset="0"/>
                        </a:rPr>
                        <a:t>1.Subtitle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tc>
                  <a:txBody>
                    <a:bodyPr/>
                    <a:lstStyle/>
                    <a:p>
                      <a:pPr algn="ctr" fontAlgn="b"/>
                      <a:r>
                        <a:rPr lang="he-IL" sz="1200" b="0" i="0" u="none" strike="noStrike">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378360195"/>
                  </a:ext>
                </a:extLst>
              </a:tr>
              <a:tr h="200766">
                <a:tc>
                  <a:txBody>
                    <a:bodyPr/>
                    <a:lstStyle/>
                    <a:p>
                      <a:pPr algn="l" fontAlgn="b"/>
                      <a:r>
                        <a:rPr lang="en-US" sz="1200" b="0" i="0" u="none" strike="noStrike" dirty="0">
                          <a:solidFill>
                            <a:schemeClr val="tx1"/>
                          </a:solidFill>
                          <a:effectLst/>
                          <a:latin typeface="Arial" panose="020B0604020202020204" pitchFamily="34" charset="0"/>
                        </a:rPr>
                        <a:t>2.Chapter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200" b="0" i="0" u="none" strike="noStrike" dirty="0">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496454125"/>
                  </a:ext>
                </a:extLst>
              </a:tr>
              <a:tr h="200766">
                <a:tc>
                  <a:txBody>
                    <a:bodyPr/>
                    <a:lstStyle/>
                    <a:p>
                      <a:pPr algn="l" fontAlgn="b"/>
                      <a:r>
                        <a:rPr lang="en-US" sz="1200" b="0" i="0" u="none" strike="noStrike">
                          <a:solidFill>
                            <a:schemeClr val="tx1"/>
                          </a:solidFill>
                          <a:effectLst/>
                          <a:latin typeface="Arial" panose="020B0604020202020204" pitchFamily="34" charset="0"/>
                        </a:rPr>
                        <a:t>3.Subchapter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200" b="0" i="0" u="none" strike="noStrike" dirty="0">
                          <a:solidFill>
                            <a:schemeClr val="tx1"/>
                          </a:solidFill>
                          <a:effectLst/>
                          <a:latin typeface="Arial" panose="020B0604020202020204" pitchFamily="34" charset="0"/>
                        </a:rPr>
                        <a:t>0.97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827690358"/>
                  </a:ext>
                </a:extLst>
              </a:tr>
              <a:tr h="200766">
                <a:tc>
                  <a:txBody>
                    <a:bodyPr/>
                    <a:lstStyle/>
                    <a:p>
                      <a:pPr algn="l" fontAlgn="b"/>
                      <a:r>
                        <a:rPr lang="en-US" sz="1200" b="0" i="0" u="none" strike="noStrike">
                          <a:solidFill>
                            <a:schemeClr val="tx1"/>
                          </a:solidFill>
                          <a:effectLst/>
                          <a:latin typeface="Arial" panose="020B0604020202020204" pitchFamily="34" charset="0"/>
                        </a:rPr>
                        <a:t>4.Part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200" b="0" i="0" u="none" strike="noStrike" dirty="0">
                          <a:solidFill>
                            <a:schemeClr val="tx1"/>
                          </a:solidFill>
                          <a:effectLst/>
                          <a:latin typeface="Arial" panose="020B0604020202020204" pitchFamily="34" charset="0"/>
                        </a:rPr>
                        <a:t>0.95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62605918"/>
                  </a:ext>
                </a:extLst>
              </a:tr>
              <a:tr h="200766">
                <a:tc>
                  <a:txBody>
                    <a:bodyPr/>
                    <a:lstStyle/>
                    <a:p>
                      <a:pPr algn="l" fontAlgn="b"/>
                      <a:r>
                        <a:rPr lang="en-US" sz="1200" b="0" i="0" u="none" strike="noStrike" dirty="0">
                          <a:solidFill>
                            <a:schemeClr val="tx1"/>
                          </a:solidFill>
                          <a:effectLst/>
                          <a:latin typeface="Arial" panose="020B0604020202020204" pitchFamily="34" charset="0"/>
                        </a:rPr>
                        <a:t>5.Subpart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he-IL" sz="1200" b="0" i="0" u="none" strike="noStrike" dirty="0">
                          <a:solidFill>
                            <a:schemeClr val="tx1"/>
                          </a:solidFill>
                          <a:effectLst/>
                          <a:latin typeface="Arial" panose="020B0604020202020204" pitchFamily="34" charset="0"/>
                        </a:rPr>
                        <a:t>0.96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18566698"/>
                  </a:ext>
                </a:extLst>
              </a:tr>
              <a:tr h="200766">
                <a:tc>
                  <a:txBody>
                    <a:bodyPr/>
                    <a:lstStyle/>
                    <a:p>
                      <a:pPr algn="l" fontAlgn="b"/>
                      <a:r>
                        <a:rPr lang="en-US" sz="1200" b="0" i="0" u="none" strike="noStrike" dirty="0">
                          <a:solidFill>
                            <a:schemeClr val="tx1"/>
                          </a:solidFill>
                          <a:effectLst/>
                          <a:latin typeface="Arial" panose="020B0604020202020204" pitchFamily="34" charset="0"/>
                        </a:rPr>
                        <a:t>6.Section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tc>
                  <a:txBody>
                    <a:bodyPr/>
                    <a:lstStyle/>
                    <a:p>
                      <a:pPr algn="ctr" fontAlgn="b"/>
                      <a:r>
                        <a:rPr lang="he-IL" sz="1200" b="0" i="0" u="none" strike="noStrike" dirty="0">
                          <a:solidFill>
                            <a:schemeClr val="tx1"/>
                          </a:solidFill>
                          <a:effectLst/>
                          <a:latin typeface="Arial" panose="020B0604020202020204" pitchFamily="34" charset="0"/>
                        </a:rPr>
                        <a:t>0.79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30378934"/>
                  </a:ext>
                </a:extLst>
              </a:tr>
              <a:tr h="200766">
                <a:tc>
                  <a:txBody>
                    <a:bodyPr/>
                    <a:lstStyle/>
                    <a:p>
                      <a:pPr algn="l" fontAlgn="b"/>
                      <a:r>
                        <a:rPr lang="en-US" sz="1200" b="1" i="0" u="none" strike="noStrike">
                          <a:solidFill>
                            <a:srgbClr val="000000"/>
                          </a:solidFill>
                          <a:effectLst/>
                          <a:latin typeface="Arial" panose="020B0604020202020204" pitchFamily="34" charset="0"/>
                        </a:rPr>
                        <a:t>Total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ctr" fontAlgn="b"/>
                      <a:r>
                        <a:rPr lang="he-IL" sz="1200" b="1" i="0" u="none" strike="noStrike" dirty="0">
                          <a:solidFill>
                            <a:srgbClr val="000000"/>
                          </a:solidFill>
                          <a:effectLst/>
                          <a:latin typeface="Arial" panose="020B0604020202020204" pitchFamily="34" charset="0"/>
                        </a:rPr>
                        <a:t>0.82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081450722"/>
                  </a:ext>
                </a:extLst>
              </a:tr>
            </a:tbl>
          </a:graphicData>
        </a:graphic>
      </p:graphicFrame>
    </p:spTree>
    <p:extLst>
      <p:ext uri="{BB962C8B-B14F-4D97-AF65-F5344CB8AC3E}">
        <p14:creationId xmlns:p14="http://schemas.microsoft.com/office/powerpoint/2010/main" val="173291074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2343</TotalTime>
  <Words>952</Words>
  <Application>Microsoft Office PowerPoint</Application>
  <PresentationFormat>On-screen Show (16:9)</PresentationFormat>
  <Paragraphs>235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Simple Dark</vt:lpstr>
      <vt:lpstr>Similarity and difference detection on complex legal Tax Codes</vt:lpstr>
      <vt:lpstr>Data collection and processing</vt:lpstr>
      <vt:lpstr>Data collection and processing</vt:lpstr>
      <vt:lpstr>Headlines Analysis - Matched Results</vt:lpstr>
      <vt:lpstr>Headlines Analysis - Unmatched Results</vt:lpstr>
      <vt:lpstr>Headlines Analysis - N-Grams</vt:lpstr>
      <vt:lpstr>Content Analysis - N-Grams</vt:lpstr>
      <vt:lpstr>Content Analysis - Textual &amp; Semantic similarity</vt:lpstr>
      <vt:lpstr>Content Analysis - Textual &amp; Semantic similarity</vt:lpstr>
      <vt:lpstr>Content Analysis - Textual &amp; Semantic similarity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 תשפ״ה מדעי הנתונים</dc:title>
  <dc:creator>ygastfraind</dc:creator>
  <cp:lastModifiedBy>Yifat Gastfraind</cp:lastModifiedBy>
  <cp:revision>84</cp:revision>
  <dcterms:modified xsi:type="dcterms:W3CDTF">2025-03-16T15:21:02Z</dcterms:modified>
</cp:coreProperties>
</file>