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7"/>
  </p:notesMasterIdLst>
  <p:sldIdLst>
    <p:sldId id="256" r:id="rId2"/>
    <p:sldId id="308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370" r:id="rId15"/>
    <p:sldId id="371" r:id="rId16"/>
    <p:sldId id="372" r:id="rId17"/>
    <p:sldId id="309" r:id="rId18"/>
    <p:sldId id="360" r:id="rId19"/>
    <p:sldId id="362" r:id="rId20"/>
    <p:sldId id="361" r:id="rId21"/>
    <p:sldId id="367" r:id="rId22"/>
    <p:sldId id="363" r:id="rId23"/>
    <p:sldId id="368" r:id="rId24"/>
    <p:sldId id="369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9645E-9538-4616-BEC5-B57E55690F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3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2015 Ori Calvo</a:t>
            </a:r>
            <a:endParaRPr lang="en-US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© 2015 Ori Calvo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© 2015 Ori Calvo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© 2015 Ori Calvo</a:t>
            </a:r>
            <a:endParaRPr lang="en-US"/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© 2015 Ori Calvo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2015 Ori Calvo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smtClean="0"/>
              <a:t>advanced </a:t>
            </a:r>
            <a:r>
              <a:rPr lang="en-US" sz="5400" dirty="0" smtClean="0"/>
              <a:t>JavaScript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Inner function may access the local variables of the outer function</a:t>
            </a:r>
          </a:p>
          <a:p>
            <a:pPr lvl="1"/>
            <a:r>
              <a:rPr lang="en-US" dirty="0" smtClean="0"/>
              <a:t>Even after outer function completes execution</a:t>
            </a:r>
          </a:p>
          <a:p>
            <a:r>
              <a:rPr lang="en-US" dirty="0" smtClean="0"/>
              <a:t>Allows us to simulate </a:t>
            </a:r>
            <a:r>
              <a:rPr lang="en-US" dirty="0" err="1" smtClean="0"/>
              <a:t>stateful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99592" y="4149080"/>
            <a:ext cx="3250698" cy="218521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getCounter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++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is "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437234" y="4803105"/>
            <a:ext cx="2558008" cy="87716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counter = 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getCounter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counter();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counter(); 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69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Executing Function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function can declared without a name</a:t>
            </a:r>
          </a:p>
          <a:p>
            <a:r>
              <a:rPr lang="en-US" dirty="0" smtClean="0"/>
              <a:t>Since no name exist no one can invoke it</a:t>
            </a:r>
          </a:p>
          <a:p>
            <a:r>
              <a:rPr lang="en-US" dirty="0" smtClean="0"/>
              <a:t>Except the code that declared it</a:t>
            </a:r>
          </a:p>
          <a:p>
            <a:r>
              <a:rPr lang="en-US" dirty="0" smtClean="0"/>
              <a:t>A.K.A self executing function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1810" y="4365104"/>
            <a:ext cx="7395126" cy="165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() </a:t>
            </a:r>
            <a:r>
              <a:rPr lang="en-US" dirty="0" smtClean="0"/>
              <a:t>{</a:t>
            </a:r>
          </a:p>
          <a:p>
            <a:r>
              <a:rPr lang="en-US" dirty="0"/>
              <a:t>   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400"/>
                </a:solidFill>
              </a:rPr>
              <a:t>//</a:t>
            </a:r>
            <a:r>
              <a:rPr lang="en-US" dirty="0">
                <a:solidFill>
                  <a:srgbClr val="006400"/>
                </a:solidFill>
              </a:rPr>
              <a:t>  External code has no access to these </a:t>
            </a:r>
            <a:r>
              <a:rPr lang="en-US" dirty="0" smtClean="0">
                <a:solidFill>
                  <a:srgbClr val="006400"/>
                </a:solidFill>
              </a:rPr>
              <a:t>variables</a:t>
            </a:r>
          </a:p>
          <a:p>
            <a:r>
              <a:rPr lang="en-US" dirty="0" smtClean="0"/>
              <a:t>     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/>
              <a:t> </a:t>
            </a:r>
            <a:r>
              <a:rPr lang="en-US" dirty="0" err="1" smtClean="0"/>
              <a:t>url</a:t>
            </a:r>
            <a:r>
              <a:rPr lang="en-US" dirty="0" smtClean="0"/>
              <a:t> = </a:t>
            </a:r>
            <a:r>
              <a:rPr lang="en-US" dirty="0" smtClean="0">
                <a:solidFill>
                  <a:srgbClr val="800000"/>
                </a:solidFill>
              </a:rPr>
              <a:t>"http://www.google.com"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productKey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"ABC</a:t>
            </a:r>
            <a:r>
              <a:rPr lang="en-US" dirty="0" smtClean="0">
                <a:solidFill>
                  <a:srgbClr val="800000"/>
                </a:solidFill>
              </a:rPr>
              <a:t>"</a:t>
            </a:r>
            <a:r>
              <a:rPr lang="en-US" dirty="0" smtClean="0"/>
              <a:t>;</a:t>
            </a:r>
          </a:p>
          <a:p>
            <a:r>
              <a:rPr lang="en-US" dirty="0" smtClean="0"/>
              <a:t>})();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02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Parameters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Think about the $ sign</a:t>
            </a:r>
          </a:p>
          <a:p>
            <a:r>
              <a:rPr lang="en-US" dirty="0" smtClean="0"/>
              <a:t>Usually it points to jQuery global object</a:t>
            </a:r>
          </a:p>
          <a:p>
            <a:r>
              <a:rPr lang="en-US" dirty="0" smtClean="0"/>
              <a:t>But how can we ensure that?</a:t>
            </a:r>
          </a:p>
          <a:p>
            <a:pPr lvl="1"/>
            <a:r>
              <a:rPr lang="en-US" dirty="0" smtClean="0"/>
              <a:t>There might be a case were additional 3</a:t>
            </a:r>
            <a:r>
              <a:rPr lang="en-US" baseline="30000" dirty="0" smtClean="0"/>
              <a:t>rd</a:t>
            </a:r>
            <a:r>
              <a:rPr lang="en-US" dirty="0" smtClean="0"/>
              <a:t> party library overrides it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9308" y="4363551"/>
            <a:ext cx="3084740" cy="166199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($)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$.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ajax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url: 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"www.google.com"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type: 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"GET"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})(jQuery); 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Arrange your JavaScript code into modules</a:t>
            </a:r>
          </a:p>
          <a:p>
            <a:r>
              <a:rPr lang="en-US" dirty="0" smtClean="0"/>
              <a:t>Each module is surrounded with self executing function thus hiding all local variables and functions</a:t>
            </a:r>
          </a:p>
          <a:p>
            <a:r>
              <a:rPr lang="en-US" dirty="0" smtClean="0"/>
              <a:t>Peek the ones that should be public (sparsely)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789040"/>
            <a:ext cx="4586814" cy="2736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 lnSpcReduction="1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Server = (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() </a:t>
            </a:r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/>
              <a:t>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baseUrl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"http://www.google.com</a:t>
            </a:r>
            <a:r>
              <a:rPr lang="en-US" dirty="0" smtClean="0">
                <a:solidFill>
                  <a:srgbClr val="800000"/>
                </a:solidFill>
              </a:rPr>
              <a:t>"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    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</a:t>
            </a:r>
            <a:r>
              <a:rPr lang="en-US" dirty="0" err="1"/>
              <a:t>httpGet</a:t>
            </a:r>
            <a:r>
              <a:rPr lang="en-US" dirty="0"/>
              <a:t>(</a:t>
            </a:r>
            <a:r>
              <a:rPr lang="en-US" dirty="0" err="1"/>
              <a:t>relativeUrl</a:t>
            </a:r>
            <a:r>
              <a:rPr lang="en-US" dirty="0"/>
              <a:t>) </a:t>
            </a:r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/>
              <a:t>        $.</a:t>
            </a:r>
            <a:r>
              <a:rPr lang="en-US" dirty="0" err="1"/>
              <a:t>ajax</a:t>
            </a:r>
            <a:r>
              <a:rPr lang="en-US" dirty="0" smtClean="0"/>
              <a:t>(…);</a:t>
            </a:r>
          </a:p>
          <a:p>
            <a:r>
              <a:rPr lang="en-US" dirty="0" smtClean="0"/>
              <a:t> </a:t>
            </a:r>
            <a:r>
              <a:rPr lang="en-US" dirty="0"/>
              <a:t>    </a:t>
            </a: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    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 </a:t>
            </a:r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/>
              <a:t>        </a:t>
            </a:r>
            <a:r>
              <a:rPr lang="en-US" dirty="0" err="1"/>
              <a:t>httpGet</a:t>
            </a:r>
            <a:r>
              <a:rPr lang="en-US" dirty="0"/>
              <a:t>: </a:t>
            </a:r>
            <a:r>
              <a:rPr lang="en-US" dirty="0" err="1" smtClean="0"/>
              <a:t>httpGet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/>
              <a:t>     </a:t>
            </a:r>
            <a:r>
              <a:rPr lang="en-US" dirty="0" smtClean="0"/>
              <a:t>};</a:t>
            </a:r>
          </a:p>
          <a:p>
            <a:r>
              <a:rPr lang="en-US" dirty="0" smtClean="0"/>
              <a:t> </a:t>
            </a:r>
            <a:r>
              <a:rPr lang="en-US" dirty="0"/>
              <a:t>})(); 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57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Module to Class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Previous chapter suggested a technique to implement a module</a:t>
            </a:r>
          </a:p>
          <a:p>
            <a:r>
              <a:rPr lang="en-US" dirty="0" smtClean="0"/>
              <a:t>A module is essentially a collection of global methods that manage some global state</a:t>
            </a:r>
          </a:p>
          <a:p>
            <a:r>
              <a:rPr lang="en-US" dirty="0" smtClean="0"/>
              <a:t>A module cannot be duplicated</a:t>
            </a:r>
          </a:p>
          <a:p>
            <a:pPr lvl="1"/>
            <a:r>
              <a:rPr lang="en-US" dirty="0" smtClean="0"/>
              <a:t>The self executing function can only be invoked once</a:t>
            </a:r>
          </a:p>
          <a:p>
            <a:r>
              <a:rPr lang="en-US" dirty="0" smtClean="0"/>
              <a:t>However, if we use regular function we can invoke it multiple times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time a new “module” is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8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as a Factory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5517232"/>
            <a:ext cx="8153400" cy="648072"/>
          </a:xfrm>
        </p:spPr>
        <p:txBody>
          <a:bodyPr>
            <a:normAutofit/>
          </a:bodyPr>
          <a:lstStyle/>
          <a:p>
            <a:r>
              <a:rPr lang="en-US" dirty="0" smtClean="0"/>
              <a:t>Note the naming convention (Pascal casing)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4223" y="1759092"/>
            <a:ext cx="3260188" cy="3416320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_x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_y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dump()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console.log(_x +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", 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_y);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dump: dump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89348" y="2728588"/>
            <a:ext cx="2390334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Point(5, 5);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pt2 = Point(10, 10);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pt1.dump();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pt2.dump();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560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69504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Same syntax (almost) as module definition</a:t>
            </a:r>
          </a:p>
          <a:p>
            <a:r>
              <a:rPr lang="en-US" dirty="0" smtClean="0"/>
              <a:t>Encapsulation is supported</a:t>
            </a:r>
          </a:p>
          <a:p>
            <a:r>
              <a:rPr lang="en-US" dirty="0" smtClean="0"/>
              <a:t>Hard to support inheritance</a:t>
            </a:r>
          </a:p>
          <a:p>
            <a:pPr lvl="1"/>
            <a:r>
              <a:rPr lang="en-US" dirty="0" smtClean="0"/>
              <a:t>State is hidden and cannot be shared with derived class</a:t>
            </a:r>
          </a:p>
          <a:p>
            <a:r>
              <a:rPr lang="en-US" dirty="0" smtClean="0"/>
              <a:t>No use of keyword 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when instantiating objects</a:t>
            </a:r>
          </a:p>
          <a:p>
            <a:r>
              <a:rPr lang="en-US" b="1" dirty="0"/>
              <a:t>Every time </a:t>
            </a:r>
            <a:r>
              <a:rPr lang="en-US" b="1" dirty="0">
                <a:solidFill>
                  <a:srgbClr val="FF0000"/>
                </a:solidFill>
              </a:rPr>
              <a:t>Point</a:t>
            </a:r>
            <a:r>
              <a:rPr lang="en-US" b="1" dirty="0"/>
              <a:t> is invoked a new </a:t>
            </a:r>
            <a:r>
              <a:rPr lang="en-US" b="1" dirty="0">
                <a:solidFill>
                  <a:srgbClr val="FF0000"/>
                </a:solidFill>
              </a:rPr>
              <a:t>dump</a:t>
            </a:r>
            <a:r>
              <a:rPr lang="en-US" b="1" dirty="0"/>
              <a:t> function is created</a:t>
            </a:r>
          </a:p>
          <a:p>
            <a:pPr lvl="1"/>
            <a:r>
              <a:rPr lang="en-US" dirty="0"/>
              <a:t>May have performance and memory </a:t>
            </a:r>
            <a:r>
              <a:rPr lang="en-US" dirty="0" smtClean="0"/>
              <a:t>impact</a:t>
            </a:r>
            <a:endParaRPr lang="en-US" dirty="0"/>
          </a:p>
          <a:p>
            <a:pPr lvl="1"/>
            <a:r>
              <a:rPr lang="en-US" dirty="0" smtClean="0"/>
              <a:t>Can a method be defined once and shared between different objects?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56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as Constructor</a:t>
            </a:r>
            <a:endParaRPr lang="en-US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JavaScript function can serve as a constructor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During function invocation </a:t>
            </a:r>
            <a:r>
              <a:rPr lang="en-US" dirty="0" smtClean="0">
                <a:solidFill>
                  <a:srgbClr val="FF0000"/>
                </a:solidFill>
              </a:rPr>
              <a:t>this</a:t>
            </a:r>
            <a:r>
              <a:rPr lang="en-US" dirty="0" smtClean="0"/>
              <a:t> points to the newly created object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204864"/>
            <a:ext cx="2880320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f1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f2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39677" y="4798041"/>
            <a:ext cx="4396419" cy="1754326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 5);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as Constructor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keyword can be understood as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Does it mean that 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is just a syntactic sugar?</a:t>
            </a:r>
          </a:p>
          <a:p>
            <a:pPr lvl="1"/>
            <a:r>
              <a:rPr lang="en-US" dirty="0" smtClean="0"/>
              <a:t>No, look at next slide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211829"/>
            <a:ext cx="4248472" cy="258532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 5);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Point.call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(pt1, 5, 5);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404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object created by a constructor is “linked” back to the constructor’s prototype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Once created, an object is bound to its prototype for its whole lifetime</a:t>
            </a:r>
          </a:p>
          <a:p>
            <a:r>
              <a:rPr lang="en-US" dirty="0" smtClean="0"/>
              <a:t>Some browsers support the </a:t>
            </a:r>
            <a:r>
              <a:rPr lang="en-US" dirty="0" smtClean="0">
                <a:solidFill>
                  <a:srgbClr val="FF0000"/>
                </a:solidFill>
              </a:rPr>
              <a:t>__proto__</a:t>
            </a:r>
            <a:r>
              <a:rPr lang="en-US" dirty="0" smtClean="0"/>
              <a:t> reference</a:t>
            </a:r>
          </a:p>
          <a:p>
            <a:pPr lvl="1"/>
            <a:r>
              <a:rPr lang="en-US" dirty="0" smtClean="0"/>
              <a:t>Chrome, Firefox, IE11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815768"/>
            <a:ext cx="3248133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 5);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pt1.__proto__ =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Point.prototype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Point.call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5, 5);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76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at some JavaScript pitfalls and best practices</a:t>
            </a:r>
          </a:p>
          <a:p>
            <a:r>
              <a:rPr lang="en-US" dirty="0" smtClean="0"/>
              <a:t>Understand how to simulate major Object Oriented concepts</a:t>
            </a:r>
          </a:p>
          <a:p>
            <a:r>
              <a:rPr lang="en-US" dirty="0" err="1" smtClean="0"/>
              <a:t>altJS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Every object is linked to its prototype</a:t>
            </a:r>
          </a:p>
          <a:p>
            <a:r>
              <a:rPr lang="en-US" dirty="0" smtClean="0"/>
              <a:t>An object “inherits” all the fields and methods specified by the prototype</a:t>
            </a:r>
          </a:p>
          <a:p>
            <a:endParaRPr lang="en-US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576" y="3314015"/>
            <a:ext cx="3816424" cy="3139321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Point.prototype.dump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", 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 10);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pt.dump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4847122" y="4598169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5882851" y="4310137"/>
            <a:ext cx="1887994" cy="93610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5, 10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8561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(more ..)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accessing an object’s member the browser first looks at the object itself</a:t>
            </a:r>
          </a:p>
          <a:p>
            <a:r>
              <a:rPr lang="en-US" dirty="0" smtClean="0"/>
              <a:t>If not found, the prototype is considered</a:t>
            </a:r>
          </a:p>
          <a:p>
            <a:pPr lvl="1"/>
            <a:r>
              <a:rPr lang="en-US" dirty="0" smtClean="0"/>
              <a:t>Continues in a recursive manner</a:t>
            </a:r>
          </a:p>
          <a:p>
            <a:pPr lvl="1"/>
            <a:r>
              <a:rPr lang="en-US" dirty="0" smtClean="0"/>
              <a:t>Stops when </a:t>
            </a:r>
            <a:r>
              <a:rPr lang="en-US" dirty="0" err="1" smtClean="0"/>
              <a:t>Object.prototype</a:t>
            </a:r>
            <a:r>
              <a:rPr lang="en-US" dirty="0" smtClean="0"/>
              <a:t> is reached</a:t>
            </a:r>
          </a:p>
          <a:p>
            <a:r>
              <a:rPr lang="en-US" dirty="0" smtClean="0"/>
              <a:t>The prototype is being used only for read operations</a:t>
            </a:r>
          </a:p>
          <a:p>
            <a:r>
              <a:rPr lang="en-US" dirty="0" smtClean="0"/>
              <a:t>Write operations effect the object itself and not its prototype</a:t>
            </a:r>
          </a:p>
        </p:txBody>
      </p:sp>
    </p:spTree>
    <p:extLst>
      <p:ext uri="{BB962C8B-B14F-4D97-AF65-F5344CB8AC3E}">
        <p14:creationId xmlns:p14="http://schemas.microsoft.com/office/powerpoint/2010/main" val="3581600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Chaining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Constructor’s prototype is empty by default and is linked to </a:t>
            </a:r>
            <a:r>
              <a:rPr lang="en-US" dirty="0" err="1" smtClean="0">
                <a:solidFill>
                  <a:srgbClr val="FF0000"/>
                </a:solidFill>
              </a:rPr>
              <a:t>Object.prototype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That means that custom object inherits all methods from </a:t>
            </a:r>
            <a:r>
              <a:rPr lang="en-US" dirty="0" err="1" smtClean="0"/>
              <a:t>Object.prototype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15616" y="3645024"/>
            <a:ext cx="5976664" cy="1754326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Point(5,10);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pt.dump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pt.toString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pt.hasOwnProperty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"x"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78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Every built-in type has its own prototype</a:t>
            </a:r>
          </a:p>
          <a:p>
            <a:pPr lvl="1"/>
            <a:r>
              <a:rPr lang="en-US" dirty="0" smtClean="0"/>
              <a:t>For example, </a:t>
            </a:r>
            <a:r>
              <a:rPr lang="en-US" dirty="0" err="1" smtClean="0">
                <a:solidFill>
                  <a:srgbClr val="FF0000"/>
                </a:solidFill>
              </a:rPr>
              <a:t>Function.prototype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We can “extend” built-in data types by manipulating their prototype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 is that considered a bad practice?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3501008"/>
            <a:ext cx="5314019" cy="1754326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String.prototype.format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(arg1, arg2, arg3) 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	…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"Hello {0}"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str.format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"World"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470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constructor and prototype we can simulate a class</a:t>
            </a:r>
          </a:p>
          <a:p>
            <a:r>
              <a:rPr lang="en-US" dirty="0" smtClean="0"/>
              <a:t>Methods go into the </a:t>
            </a:r>
            <a:r>
              <a:rPr lang="en-US" dirty="0" smtClean="0">
                <a:solidFill>
                  <a:srgbClr val="FF0000"/>
                </a:solidFill>
              </a:rPr>
              <a:t>prototype</a:t>
            </a:r>
          </a:p>
          <a:p>
            <a:r>
              <a:rPr lang="en-US" dirty="0" smtClean="0"/>
              <a:t>Fields go into the </a:t>
            </a:r>
            <a:r>
              <a:rPr lang="en-US" dirty="0" smtClean="0">
                <a:solidFill>
                  <a:srgbClr val="FF0000"/>
                </a:solidFill>
              </a:rPr>
              <a:t>this</a:t>
            </a:r>
            <a:r>
              <a:rPr lang="en-US" dirty="0" smtClean="0"/>
              <a:t> (during </a:t>
            </a:r>
            <a:r>
              <a:rPr lang="en-US" dirty="0" err="1" smtClean="0"/>
              <a:t>ctor</a:t>
            </a:r>
            <a:r>
              <a:rPr lang="en-US" dirty="0" smtClean="0"/>
              <a:t> invocation)</a:t>
            </a:r>
          </a:p>
          <a:p>
            <a:r>
              <a:rPr lang="en-US" dirty="0" smtClean="0"/>
              <a:t>Encapsulation is not supported</a:t>
            </a:r>
          </a:p>
          <a:p>
            <a:pPr lvl="1"/>
            <a:r>
              <a:rPr lang="en-US" dirty="0" smtClean="0"/>
              <a:t>Since prototype’s methods need access to the object state</a:t>
            </a:r>
          </a:p>
          <a:p>
            <a:r>
              <a:rPr lang="en-US" dirty="0" smtClean="0"/>
              <a:t>What about static members ?</a:t>
            </a:r>
          </a:p>
          <a:p>
            <a:pPr lvl="1"/>
            <a:r>
              <a:rPr lang="en-US" dirty="0" smtClean="0"/>
              <a:t>They are attached to the </a:t>
            </a:r>
            <a:r>
              <a:rPr lang="en-US" dirty="0" smtClean="0">
                <a:solidFill>
                  <a:srgbClr val="FF0000"/>
                </a:solidFill>
              </a:rPr>
              <a:t>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47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3290" y="2044298"/>
            <a:ext cx="3898503" cy="4247317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Account(name, email)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.id =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Account.generateId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.name = 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.email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email;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Account.prototype.dump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.id +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": 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A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ccount.nextId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1000;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Account.generateId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Account.nextId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++;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22357" y="3844790"/>
            <a:ext cx="4199237" cy="646331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Account(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"Ori"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"ori@g.com"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acc.dump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42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Inheritance is a bit tricky</a:t>
            </a:r>
          </a:p>
          <a:p>
            <a:r>
              <a:rPr lang="en-US" dirty="0" smtClean="0"/>
              <a:t>Object level</a:t>
            </a:r>
          </a:p>
          <a:p>
            <a:pPr lvl="1"/>
            <a:r>
              <a:rPr lang="en-US" dirty="0" smtClean="0"/>
              <a:t>Derived object should contain both base and derived fields</a:t>
            </a:r>
          </a:p>
          <a:p>
            <a:pPr lvl="1"/>
            <a:r>
              <a:rPr lang="en-US" dirty="0" smtClean="0"/>
              <a:t>Achievable by calling the base </a:t>
            </a:r>
            <a:r>
              <a:rPr lang="en-US" dirty="0" err="1" smtClean="0"/>
              <a:t>ctor</a:t>
            </a:r>
            <a:r>
              <a:rPr lang="en-US" dirty="0" smtClean="0"/>
              <a:t> from the derived </a:t>
            </a:r>
            <a:r>
              <a:rPr lang="en-US" dirty="0" err="1" smtClean="0"/>
              <a:t>ctor</a:t>
            </a:r>
            <a:endParaRPr lang="en-US" dirty="0"/>
          </a:p>
          <a:p>
            <a:r>
              <a:rPr lang="en-US" dirty="0" smtClean="0"/>
              <a:t>Prototype level</a:t>
            </a:r>
          </a:p>
          <a:p>
            <a:pPr lvl="1"/>
            <a:r>
              <a:rPr lang="en-US" dirty="0" smtClean="0"/>
              <a:t>Base class methods should be accessible through derived objects</a:t>
            </a:r>
          </a:p>
          <a:p>
            <a:pPr lvl="1"/>
            <a:r>
              <a:rPr lang="en-US" dirty="0"/>
              <a:t>Achievable by</a:t>
            </a:r>
            <a:r>
              <a:rPr lang="en-US" dirty="0" smtClean="0"/>
              <a:t> chaining the prototype of the derived class to the prototype of the base class</a:t>
            </a:r>
          </a:p>
        </p:txBody>
      </p:sp>
    </p:spTree>
    <p:extLst>
      <p:ext uri="{BB962C8B-B14F-4D97-AF65-F5344CB8AC3E}">
        <p14:creationId xmlns:p14="http://schemas.microsoft.com/office/powerpoint/2010/main" val="2515120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Object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Derived </a:t>
            </a:r>
            <a:r>
              <a:rPr lang="en-US" dirty="0" err="1" smtClean="0"/>
              <a:t>ctor</a:t>
            </a:r>
            <a:r>
              <a:rPr lang="en-US" dirty="0" smtClean="0"/>
              <a:t> should invoke base </a:t>
            </a:r>
            <a:r>
              <a:rPr lang="en-US" dirty="0" err="1" smtClean="0"/>
              <a:t>ctor</a:t>
            </a:r>
            <a:r>
              <a:rPr lang="en-US" dirty="0" smtClean="0"/>
              <a:t> and let it manipulate the object being created</a:t>
            </a:r>
          </a:p>
          <a:p>
            <a:r>
              <a:rPr lang="en-US" dirty="0" smtClean="0"/>
              <a:t>Assuming </a:t>
            </a:r>
            <a:r>
              <a:rPr lang="en-US" dirty="0" smtClean="0">
                <a:solidFill>
                  <a:srgbClr val="FF0000"/>
                </a:solidFill>
              </a:rPr>
              <a:t>Programmer</a:t>
            </a:r>
            <a:r>
              <a:rPr lang="en-US" dirty="0" smtClean="0"/>
              <a:t> derives from </a:t>
            </a:r>
            <a:r>
              <a:rPr lang="en-US" dirty="0" smtClean="0">
                <a:solidFill>
                  <a:srgbClr val="FF0000"/>
                </a:solidFill>
              </a:rPr>
              <a:t>Employee</a:t>
            </a:r>
            <a:r>
              <a:rPr lang="en-US" dirty="0" smtClean="0"/>
              <a:t> what is wrong with below implementations?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4223" y="5131638"/>
            <a:ext cx="3830023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Employee(name);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57063" y="3779723"/>
            <a:ext cx="2594365" cy="923330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Employee(name)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.name = 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89348" y="5133990"/>
            <a:ext cx="3830023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Employee(name);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855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Calling base </a:t>
            </a:r>
            <a:r>
              <a:rPr lang="en-US" dirty="0" err="1" smtClean="0"/>
              <a:t>ctor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need to explicitly send the this pointer when invoking the </a:t>
            </a:r>
            <a:r>
              <a:rPr lang="en-US" dirty="0"/>
              <a:t>b</a:t>
            </a:r>
            <a:r>
              <a:rPr lang="en-US" dirty="0" smtClean="0"/>
              <a:t>ase </a:t>
            </a:r>
            <a:r>
              <a:rPr lang="en-US" dirty="0" err="1" smtClean="0"/>
              <a:t>ctor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Function.call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Function.apply</a:t>
            </a:r>
            <a:r>
              <a:rPr lang="en-US" dirty="0" smtClean="0"/>
              <a:t> can do that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3363957"/>
            <a:ext cx="4464496" cy="258532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Employee(name)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.name = 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Employee.call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52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Class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derived object inherits all methods defined in its own prototype</a:t>
            </a:r>
          </a:p>
          <a:p>
            <a:pPr lvl="1"/>
            <a:r>
              <a:rPr lang="en-US" dirty="0" smtClean="0"/>
              <a:t>But what about methods from the base prototype?</a:t>
            </a:r>
          </a:p>
          <a:p>
            <a:r>
              <a:rPr lang="en-US" dirty="0" smtClean="0"/>
              <a:t>By default a prototype object is linked to </a:t>
            </a:r>
            <a:r>
              <a:rPr lang="en-US" dirty="0" err="1" smtClean="0"/>
              <a:t>Object.prototype</a:t>
            </a:r>
            <a:endParaRPr lang="en-US" dirty="0" smtClean="0"/>
          </a:p>
          <a:p>
            <a:pPr lvl="1"/>
            <a:r>
              <a:rPr lang="en-US" dirty="0" smtClean="0"/>
              <a:t>Remember that once an object is created you cannot change its prototype</a:t>
            </a:r>
          </a:p>
          <a:p>
            <a:r>
              <a:rPr lang="en-US" dirty="0" smtClean="0"/>
              <a:t>Need to create a new prototype object</a:t>
            </a:r>
          </a:p>
          <a:p>
            <a:pPr lvl="1"/>
            <a:r>
              <a:rPr lang="en-US" dirty="0" smtClean="0"/>
              <a:t>Which is linked to base class prototype</a:t>
            </a:r>
          </a:p>
          <a:p>
            <a:pPr lvl="1"/>
            <a:r>
              <a:rPr lang="en-US" dirty="0" smtClean="0"/>
              <a:t>Any idea?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4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Variable Declaration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/>
          </a:bodyPr>
          <a:lstStyle/>
          <a:p>
            <a:r>
              <a:rPr lang="en-US" dirty="0" smtClean="0"/>
              <a:t>You can write into a variable even when this variable was not declared before</a:t>
            </a:r>
          </a:p>
          <a:p>
            <a:r>
              <a:rPr lang="en-US" dirty="0" smtClean="0"/>
              <a:t>Don’t do this !</a:t>
            </a:r>
          </a:p>
          <a:p>
            <a:r>
              <a:rPr lang="en-US" dirty="0" smtClean="0"/>
              <a:t>In this case a global variable is created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Strict mode fixes that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7140" y="4005064"/>
            <a:ext cx="3744416" cy="14401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rmAutofit fontScale="925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function</a:t>
            </a:r>
            <a:r>
              <a:rPr lang="en-US" dirty="0"/>
              <a:t> () {         </a:t>
            </a:r>
            <a:endParaRPr lang="en-US" dirty="0" smtClean="0"/>
          </a:p>
          <a:p>
            <a:r>
              <a:rPr lang="en-US" dirty="0" smtClean="0"/>
              <a:t>    global</a:t>
            </a:r>
            <a:r>
              <a:rPr lang="en-US" dirty="0"/>
              <a:t> = 12;         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    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/>
              <a:t> local = </a:t>
            </a:r>
            <a:r>
              <a:rPr lang="en-US" dirty="0" smtClean="0"/>
              <a:t>”</a:t>
            </a:r>
            <a:r>
              <a:rPr lang="en-US" dirty="0" err="1" smtClean="0"/>
              <a:t>abc</a:t>
            </a:r>
            <a:r>
              <a:rPr lang="en-US" dirty="0" smtClean="0"/>
              <a:t>”; </a:t>
            </a:r>
            <a:r>
              <a:rPr lang="en-US" dirty="0"/>
              <a:t>    </a:t>
            </a:r>
            <a:endParaRPr lang="en-US" dirty="0" smtClean="0"/>
          </a:p>
          <a:p>
            <a:r>
              <a:rPr lang="en-US" dirty="0" smtClean="0"/>
              <a:t>} </a:t>
            </a:r>
            <a:r>
              <a:rPr lang="en-US" dirty="0"/>
              <a:t>   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alert(local</a:t>
            </a:r>
            <a:r>
              <a:rPr lang="en-US" dirty="0"/>
              <a:t>);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0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Class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new base class object </a:t>
            </a:r>
          </a:p>
          <a:p>
            <a:r>
              <a:rPr lang="en-US" dirty="0" smtClean="0"/>
              <a:t>Use it as the prototype for derived class</a:t>
            </a:r>
          </a:p>
          <a:p>
            <a:pPr lvl="1"/>
            <a:r>
              <a:rPr lang="en-US" dirty="0" smtClean="0"/>
              <a:t>Quite strange (from OOP perspective)</a:t>
            </a:r>
          </a:p>
          <a:p>
            <a:pPr lvl="1"/>
            <a:r>
              <a:rPr lang="en-US" dirty="0" smtClean="0"/>
              <a:t>But it works (at least from Prototyping perspective)</a:t>
            </a:r>
          </a:p>
          <a:p>
            <a:pPr lvl="1"/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35696" y="3933056"/>
            <a:ext cx="5220981" cy="2308324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Employee.call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Programmer.prototype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Employee();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FF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prog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 Programmer(123, </a:t>
            </a:r>
            <a:r>
              <a:rPr lang="en-US" dirty="0">
                <a:solidFill>
                  <a:srgbClr val="A31515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"JavaScript"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459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Prototype Chaining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Previous technique works most of the time</a:t>
            </a:r>
          </a:p>
          <a:p>
            <a:r>
              <a:rPr lang="en-US" dirty="0" smtClean="0"/>
              <a:t>But still it feels wrong</a:t>
            </a:r>
          </a:p>
          <a:p>
            <a:pPr lvl="1"/>
            <a:r>
              <a:rPr lang="en-US" dirty="0" smtClean="0"/>
              <a:t>Why do we need to create a new base class object just to fix prototype chaining</a:t>
            </a:r>
          </a:p>
          <a:p>
            <a:pPr lvl="1"/>
            <a:r>
              <a:rPr lang="en-US" dirty="0" smtClean="0"/>
              <a:t>What parameters should we send to the base class </a:t>
            </a:r>
            <a:r>
              <a:rPr lang="en-US" dirty="0" err="1" smtClean="0"/>
              <a:t>ctor</a:t>
            </a:r>
            <a:r>
              <a:rPr lang="en-US" dirty="0" smtClean="0"/>
              <a:t>?</a:t>
            </a:r>
          </a:p>
          <a:p>
            <a:r>
              <a:rPr lang="en-US" dirty="0" smtClean="0"/>
              <a:t>It would be better to create empty object that does nothing but is still linked to the base class 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53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The Right Way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2648" y="1851496"/>
            <a:ext cx="5611473" cy="4247317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Employee.call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Dummy() { }</a:t>
            </a:r>
            <a:endParaRPr lang="en-US" b="1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Dummy.prototype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Employee.prototype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Programmer.prototype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Dummy();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Programmer.prototype.changeLang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Programmer(123,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"Ori"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"JavaScript"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82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Reuse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Dummy trick can be encapsulated by </a:t>
            </a:r>
            <a:r>
              <a:rPr lang="en-US" dirty="0" smtClean="0">
                <a:solidFill>
                  <a:srgbClr val="FF0000"/>
                </a:solidFill>
              </a:rPr>
              <a:t>inherit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03648" y="2733834"/>
            <a:ext cx="3865674" cy="1754326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inherit(derived, base)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Dummy() {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Dummy.prototype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base.prototype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derived.prototype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Dummy();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39952" y="4744631"/>
            <a:ext cx="3830023" cy="1754326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Employee.call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inherit(Programmer, Employee);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3344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can a derived class override methods from the base class?</a:t>
            </a:r>
          </a:p>
          <a:p>
            <a:pPr lvl="1"/>
            <a:r>
              <a:rPr lang="en-US" dirty="0" smtClean="0"/>
              <a:t>Just add the function to the derived prototype</a:t>
            </a:r>
          </a:p>
          <a:p>
            <a:pPr lvl="1"/>
            <a:r>
              <a:rPr lang="en-US" dirty="0" smtClean="0"/>
              <a:t>Prototype chaining ensures that derived prototype has higher precedence than base prototype</a:t>
            </a:r>
          </a:p>
          <a:p>
            <a:r>
              <a:rPr lang="en-US" dirty="0" smtClean="0"/>
              <a:t>Actually, you can override the method in the object itself</a:t>
            </a:r>
          </a:p>
          <a:p>
            <a:pPr lvl="1"/>
            <a:r>
              <a:rPr lang="en-US" dirty="0" smtClean="0"/>
              <a:t>No equivalent concept from static OO languages</a:t>
            </a:r>
          </a:p>
          <a:p>
            <a:pPr lvl="1"/>
            <a:r>
              <a:rPr lang="en-US" dirty="0" smtClean="0"/>
              <a:t>Although possible, not so common in JavaScript</a:t>
            </a:r>
          </a:p>
        </p:txBody>
      </p:sp>
    </p:spTree>
    <p:extLst>
      <p:ext uri="{BB962C8B-B14F-4D97-AF65-F5344CB8AC3E}">
        <p14:creationId xmlns:p14="http://schemas.microsoft.com/office/powerpoint/2010/main" val="1334748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– Full Sample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" y="1676859"/>
            <a:ext cx="3571683" cy="4801314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Shape(x, y) {…}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Shape.prototype.draw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"shape"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(x, y, width, height)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Shape.call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x, y);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   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.width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width;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.height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height;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inherit(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Shape);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Rect.prototype.draw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860032" y="1676859"/>
            <a:ext cx="3779946" cy="258532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shapes = 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Shape(5, 10),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(5, 10, 100, 200),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&lt;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shapes.length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 = shapes[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shape.draw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219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base method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61600" y="1660159"/>
            <a:ext cx="5255496" cy="4893647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Shape(x, y) {</a:t>
            </a:r>
            <a:r>
              <a:rPr lang="en-US" dirty="0" smtClean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…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"x = 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"y = 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(x, y, width, height) {…}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inherit(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Shape);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Rect.prototype.dump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Shape.prototype.dump.call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   console.log(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"width = 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.width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"height = 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.height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641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instanceof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JavaScript offers a keyword named </a:t>
            </a:r>
            <a:r>
              <a:rPr lang="en-US" dirty="0" err="1" smtClean="0">
                <a:solidFill>
                  <a:srgbClr val="FF0000"/>
                </a:solidFill>
              </a:rPr>
              <a:t>instanceof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Allows you to query an object regarding its runtime type</a:t>
            </a:r>
          </a:p>
          <a:p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 err="1" smtClean="0">
                <a:solidFill>
                  <a:srgbClr val="FF0000"/>
                </a:solidFill>
              </a:rPr>
              <a:t>nstanceof</a:t>
            </a:r>
            <a:r>
              <a:rPr lang="en-US" dirty="0" smtClean="0"/>
              <a:t> returns true if the specified object is linked to specified constructor (directly or indirectly) 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79495" y="4509120"/>
            <a:ext cx="3909853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r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console.log(r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instanceof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true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console.log(r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instanceof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Shape);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true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console.log(r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instanceof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Object);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true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console.log(r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instanceof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String);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false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856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Declaring constructors at the global scope might create name conflicts with other programmers/libraries</a:t>
            </a:r>
          </a:p>
          <a:p>
            <a:r>
              <a:rPr lang="en-US" dirty="0" smtClean="0"/>
              <a:t>We can reduce the chances for conflicts by declaring global variable and attach to it all constructors</a:t>
            </a:r>
          </a:p>
          <a:p>
            <a:r>
              <a:rPr lang="en-US" dirty="0" smtClean="0"/>
              <a:t>As long as the global variable has non conflicting name we are safe</a:t>
            </a:r>
          </a:p>
          <a:p>
            <a:pPr lvl="1"/>
            <a:r>
              <a:rPr lang="en-US" dirty="0" smtClean="0"/>
              <a:t>Usually your product name will do the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44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Declaring the namespace</a:t>
            </a:r>
          </a:p>
          <a:p>
            <a:endParaRPr lang="en-US" dirty="0"/>
          </a:p>
          <a:p>
            <a:r>
              <a:rPr lang="en-US" dirty="0" smtClean="0"/>
              <a:t>Attach the constructor to the namespace variable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204864"/>
            <a:ext cx="2086212" cy="369332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MyProduct = {}; 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20913" y="3284984"/>
            <a:ext cx="3918573" cy="3416320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MyProduct.Shape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        …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   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})();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134348" y="4669978"/>
            <a:ext cx="3631700" cy="646331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MyProduct.Shape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(5, 10);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s.dump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50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is the Global Scope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Every global variable is a property of a global object named </a:t>
            </a:r>
            <a:r>
              <a:rPr lang="en-US" dirty="0" smtClean="0">
                <a:solidFill>
                  <a:srgbClr val="FF0000"/>
                </a:solidFill>
              </a:rPr>
              <a:t>window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O</a:t>
            </a:r>
            <a:r>
              <a:rPr lang="en-US" dirty="0" smtClean="0"/>
              <a:t>bjects in JavaScript are dynamic </a:t>
            </a:r>
            <a:r>
              <a:rPr lang="en-US" dirty="0" smtClean="0">
                <a:sym typeface="Wingdings" panose="05000000000000000000" pitchFamily="2" charset="2"/>
              </a:rPr>
              <a:t> Global scope is dynamic 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See next slides about objects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25270" y="2780928"/>
            <a:ext cx="3328155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window.num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//prints 10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window.num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11;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prints 11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27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 Cross Multiple </a:t>
            </a:r>
            <a:r>
              <a:rPr lang="en-US" dirty="0"/>
              <a:t>F</a:t>
            </a:r>
            <a:r>
              <a:rPr lang="en-US" dirty="0" smtClean="0"/>
              <a:t>iles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Previous technique is problematic if repeated cross multiple JavaScript files</a:t>
            </a:r>
          </a:p>
          <a:p>
            <a:pPr lvl="1"/>
            <a:r>
              <a:rPr lang="en-US" dirty="0" smtClean="0"/>
              <a:t>Each file overwrites the namespace variable</a:t>
            </a:r>
          </a:p>
          <a:p>
            <a:r>
              <a:rPr lang="en-US" dirty="0" smtClean="0"/>
              <a:t>You can move the namespace variable declaration into a single file and include it first inside the HTML</a:t>
            </a:r>
          </a:p>
          <a:p>
            <a:r>
              <a:rPr lang="en-US" dirty="0" smtClean="0"/>
              <a:t>Better solution</a:t>
            </a:r>
          </a:p>
          <a:p>
            <a:endParaRPr lang="en-US" dirty="0"/>
          </a:p>
          <a:p>
            <a:r>
              <a:rPr lang="en-US" dirty="0" smtClean="0"/>
              <a:t>This line of code can be repeated multiple times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4581128"/>
            <a:ext cx="3432927" cy="369332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MyProduct = MyProduct || {}; 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55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Sample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2453" y="1998103"/>
            <a:ext cx="2666499" cy="2862322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||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PaintApp.Shape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"x = 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"y = 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})();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028" y="1681054"/>
            <a:ext cx="16410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700" dirty="0" smtClean="0">
                <a:solidFill>
                  <a:srgbClr val="FF0000"/>
                </a:solidFill>
                <a:cs typeface="Consolas" panose="020B0609020204030204" pitchFamily="49" charset="0"/>
              </a:rPr>
              <a:t>Shape.js</a:t>
            </a:r>
            <a:endParaRPr lang="en-US" sz="17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203848" y="1998103"/>
            <a:ext cx="2805833" cy="4339650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||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PaintApp.Rect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PaintApp.Shape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(x, y, width, height)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Shape.call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x, 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.width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width;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.height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height;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inherit(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Shape);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Rect.prototype.dump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Shape.prototype.dump.call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"width = 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.width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"height = 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.height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})();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4422" y="1703418"/>
            <a:ext cx="16410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700" dirty="0" smtClean="0">
                <a:solidFill>
                  <a:srgbClr val="FF0000"/>
                </a:solidFill>
                <a:cs typeface="Consolas" panose="020B0609020204030204" pitchFamily="49" charset="0"/>
              </a:rPr>
              <a:t>Rect.js</a:t>
            </a:r>
            <a:endParaRPr lang="en-US" sz="17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244577" y="1998103"/>
            <a:ext cx="2633350" cy="101566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inherit(derived, base)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Dummy() {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Dummy.prototype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base.prototype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derived.prototype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Dummy();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1356" y="1700808"/>
            <a:ext cx="16410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700" dirty="0" smtClean="0">
                <a:solidFill>
                  <a:srgbClr val="FF0000"/>
                </a:solidFill>
                <a:cs typeface="Consolas" panose="020B0609020204030204" pitchFamily="49" charset="0"/>
              </a:rPr>
              <a:t>Common.js</a:t>
            </a:r>
            <a:endParaRPr lang="en-US" sz="17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244577" y="3597989"/>
            <a:ext cx="2734467" cy="461665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PaintApp.Rect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(5, 10, 20, 20);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s.dump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82303" y="3284984"/>
            <a:ext cx="16410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700" dirty="0" smtClean="0">
                <a:solidFill>
                  <a:srgbClr val="FF0000"/>
                </a:solidFill>
                <a:cs typeface="Consolas" panose="020B0609020204030204" pitchFamily="49" charset="0"/>
              </a:rPr>
              <a:t>App.js</a:t>
            </a:r>
            <a:endParaRPr lang="en-US" sz="17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1357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much details?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 first glance you might be thinking that we are trying too much</a:t>
            </a:r>
          </a:p>
          <a:p>
            <a:r>
              <a:rPr lang="en-US" dirty="0" smtClean="0"/>
              <a:t>After all, JavaScript is not a real object oriented programming language</a:t>
            </a:r>
          </a:p>
          <a:p>
            <a:r>
              <a:rPr lang="en-US" dirty="0" smtClean="0"/>
              <a:t>Good news</a:t>
            </a:r>
          </a:p>
          <a:p>
            <a:pPr lvl="1"/>
            <a:r>
              <a:rPr lang="en-US" dirty="0" smtClean="0"/>
              <a:t>You are not alone</a:t>
            </a:r>
          </a:p>
          <a:p>
            <a:pPr lvl="1"/>
            <a:r>
              <a:rPr lang="en-US" dirty="0" smtClean="0"/>
              <a:t>It takes time to get used to it</a:t>
            </a:r>
          </a:p>
          <a:p>
            <a:pPr lvl="1"/>
            <a:r>
              <a:rPr lang="en-US" dirty="0" smtClean="0"/>
              <a:t>Many programmers think that is quite fun </a:t>
            </a:r>
          </a:p>
          <a:p>
            <a:pPr lvl="1"/>
            <a:r>
              <a:rPr lang="en-US" b="1" dirty="0" smtClean="0"/>
              <a:t>Other prefer “Compile to JavaScript” languages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69674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altJS</a:t>
            </a:r>
            <a:r>
              <a:rPr lang="en-US" dirty="0" smtClean="0"/>
              <a:t> Languages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many</a:t>
            </a:r>
          </a:p>
          <a:p>
            <a:pPr lvl="1"/>
            <a:r>
              <a:rPr lang="en-US" dirty="0" err="1" smtClean="0"/>
              <a:t>CoffeeScript</a:t>
            </a:r>
            <a:endParaRPr lang="en-US" dirty="0" smtClean="0"/>
          </a:p>
          <a:p>
            <a:pPr lvl="1"/>
            <a:r>
              <a:rPr lang="en-US" dirty="0" smtClean="0"/>
              <a:t>Dart</a:t>
            </a:r>
          </a:p>
          <a:p>
            <a:pPr lvl="1"/>
            <a:r>
              <a:rPr lang="en-US" dirty="0" smtClean="0"/>
              <a:t>Typescript</a:t>
            </a:r>
          </a:p>
          <a:p>
            <a:pPr lvl="1"/>
            <a:r>
              <a:rPr lang="en-US" dirty="0" smtClean="0"/>
              <a:t>GWT</a:t>
            </a:r>
          </a:p>
          <a:p>
            <a:pPr lvl="1"/>
            <a:r>
              <a:rPr lang="en-US" dirty="0" err="1"/>
              <a:t>SharpKit</a:t>
            </a:r>
            <a:endParaRPr lang="en-US" dirty="0"/>
          </a:p>
          <a:p>
            <a:r>
              <a:rPr lang="en-US" dirty="0" smtClean="0"/>
              <a:t>Others</a:t>
            </a:r>
          </a:p>
          <a:p>
            <a:pPr lvl="1"/>
            <a:r>
              <a:rPr lang="en-US" dirty="0"/>
              <a:t>https://github.com/jashkenas/coffee-script/wiki/List-of-languages-that-compile-to-JS</a:t>
            </a:r>
          </a:p>
        </p:txBody>
      </p:sp>
    </p:spTree>
    <p:extLst>
      <p:ext uri="{BB962C8B-B14F-4D97-AF65-F5344CB8AC3E}">
        <p14:creationId xmlns:p14="http://schemas.microsoft.com/office/powerpoint/2010/main" val="31275154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altJS</a:t>
            </a:r>
            <a:r>
              <a:rPr lang="en-US" dirty="0" smtClean="0"/>
              <a:t> – How to choose?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Probably a matter of style</a:t>
            </a:r>
          </a:p>
          <a:p>
            <a:r>
              <a:rPr lang="en-US" dirty="0" smtClean="0"/>
              <a:t>Need to think about</a:t>
            </a:r>
          </a:p>
          <a:p>
            <a:pPr lvl="1"/>
            <a:r>
              <a:rPr lang="en-US" dirty="0" smtClean="0"/>
              <a:t>Whether significant ramp up is required</a:t>
            </a:r>
          </a:p>
          <a:p>
            <a:pPr lvl="1"/>
            <a:r>
              <a:rPr lang="en-US" dirty="0" smtClean="0"/>
              <a:t>Integrating with JavaScript libraries</a:t>
            </a:r>
          </a:p>
          <a:p>
            <a:pPr lvl="1"/>
            <a:r>
              <a:rPr lang="en-US" dirty="0" smtClean="0"/>
              <a:t>Tooling support</a:t>
            </a:r>
          </a:p>
          <a:p>
            <a:pPr lvl="1"/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Future </a:t>
            </a:r>
            <a:r>
              <a:rPr lang="en-US" dirty="0" err="1" smtClean="0"/>
              <a:t>ECMAScript</a:t>
            </a:r>
            <a:r>
              <a:rPr lang="en-US" dirty="0" smtClean="0"/>
              <a:t> standard</a:t>
            </a:r>
          </a:p>
          <a:p>
            <a:pPr lvl="1"/>
            <a:r>
              <a:rPr lang="en-US" dirty="0" smtClean="0"/>
              <a:t>Native browser support</a:t>
            </a:r>
          </a:p>
          <a:p>
            <a:pPr lvl="1"/>
            <a:r>
              <a:rPr lang="en-US" dirty="0" smtClean="0"/>
              <a:t>Extensive class library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531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Many say that JavaScript is a prototype based language</a:t>
            </a:r>
          </a:p>
          <a:p>
            <a:r>
              <a:rPr lang="en-US" dirty="0" smtClean="0"/>
              <a:t>It has object oriented capabilities</a:t>
            </a:r>
          </a:p>
          <a:p>
            <a:r>
              <a:rPr lang="en-US" dirty="0" smtClean="0"/>
              <a:t>But requires the programmers to understand </a:t>
            </a:r>
            <a:r>
              <a:rPr lang="en-US" smtClean="0"/>
              <a:t>major JavaScript </a:t>
            </a:r>
            <a:r>
              <a:rPr lang="en-US" dirty="0" smtClean="0"/>
              <a:t>concepts like</a:t>
            </a:r>
          </a:p>
          <a:p>
            <a:pPr lvl="1"/>
            <a:r>
              <a:rPr lang="en-US" dirty="0" smtClean="0"/>
              <a:t>Closure</a:t>
            </a:r>
          </a:p>
          <a:p>
            <a:pPr lvl="1"/>
            <a:r>
              <a:rPr lang="en-US" dirty="0" smtClean="0"/>
              <a:t>Constructor</a:t>
            </a:r>
          </a:p>
          <a:p>
            <a:pPr lvl="1"/>
            <a:r>
              <a:rPr lang="en-US" dirty="0" smtClean="0"/>
              <a:t>Prototype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2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Typically used with Boolean values</a:t>
            </a:r>
          </a:p>
          <a:p>
            <a:pPr lvl="1"/>
            <a:r>
              <a:rPr lang="en-US" dirty="0" smtClean="0"/>
              <a:t>In that case, they return a Boolean value</a:t>
            </a:r>
          </a:p>
          <a:p>
            <a:pPr lvl="1"/>
            <a:r>
              <a:rPr lang="en-US" dirty="0" smtClean="0"/>
              <a:t>Behavior is consistent with other static programming languages (C++/Java/C#)</a:t>
            </a:r>
          </a:p>
          <a:p>
            <a:r>
              <a:rPr lang="en-US" dirty="0" smtClean="0"/>
              <a:t>May be used with non Boolean values</a:t>
            </a:r>
          </a:p>
          <a:p>
            <a:pPr lvl="1"/>
            <a:r>
              <a:rPr lang="en-US" dirty="0" smtClean="0"/>
              <a:t>In that case, they return a non-Boolean value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4725144"/>
            <a:ext cx="208823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/>
              <a:t>alert(</a:t>
            </a:r>
            <a:r>
              <a:rPr lang="en-US" dirty="0">
                <a:solidFill>
                  <a:srgbClr val="800000"/>
                </a:solidFill>
              </a:rPr>
              <a:t>"dog"</a:t>
            </a:r>
            <a:r>
              <a:rPr lang="en-US" dirty="0"/>
              <a:t> || </a:t>
            </a:r>
            <a:r>
              <a:rPr lang="en-US" dirty="0">
                <a:solidFill>
                  <a:srgbClr val="800000"/>
                </a:solidFill>
              </a:rPr>
              <a:t>"cat"</a:t>
            </a:r>
            <a:r>
              <a:rPr lang="en-US" dirty="0"/>
              <a:t>) 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3563888" y="4725144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4599618" y="4581128"/>
            <a:ext cx="1124510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“dog”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5589240"/>
            <a:ext cx="216024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/>
              <a:t>alert(</a:t>
            </a:r>
            <a:r>
              <a:rPr lang="en-US" dirty="0">
                <a:solidFill>
                  <a:srgbClr val="800000"/>
                </a:solidFill>
              </a:rPr>
              <a:t>"dog"</a:t>
            </a:r>
            <a:r>
              <a:rPr lang="en-US" dirty="0"/>
              <a:t> </a:t>
            </a:r>
            <a:r>
              <a:rPr lang="en-US" dirty="0" smtClean="0"/>
              <a:t>&amp;&amp;</a:t>
            </a:r>
            <a:r>
              <a:rPr lang="en-US" dirty="0"/>
              <a:t> </a:t>
            </a:r>
            <a:r>
              <a:rPr lang="en-US" dirty="0">
                <a:solidFill>
                  <a:srgbClr val="800000"/>
                </a:solidFill>
              </a:rPr>
              <a:t>"cat"</a:t>
            </a:r>
            <a:r>
              <a:rPr lang="en-US" dirty="0"/>
              <a:t>) 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10" name="Notched Right Arrow 9"/>
          <p:cNvSpPr/>
          <p:nvPr/>
        </p:nvSpPr>
        <p:spPr>
          <a:xfrm>
            <a:off x="3563888" y="5589240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Callout 10"/>
          <p:cNvSpPr/>
          <p:nvPr/>
        </p:nvSpPr>
        <p:spPr>
          <a:xfrm>
            <a:off x="4599618" y="5445224"/>
            <a:ext cx="1124510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“cat”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4283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declare variables 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variable is accessible inside its surrounding function</a:t>
            </a:r>
          </a:p>
          <a:p>
            <a:r>
              <a:rPr lang="en-US" dirty="0" smtClean="0"/>
              <a:t>Even before point of declaration</a:t>
            </a:r>
          </a:p>
          <a:p>
            <a:r>
              <a:rPr lang="en-US" dirty="0" smtClean="0"/>
              <a:t>Therefore many JavaScript programmers declare</a:t>
            </a:r>
            <a:r>
              <a:rPr lang="he-IL" dirty="0" smtClean="0"/>
              <a:t> </a:t>
            </a:r>
            <a:r>
              <a:rPr lang="en-US" dirty="0" smtClean="0"/>
              <a:t> all variables at the beginning of the method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43808" y="4221088"/>
            <a:ext cx="3390528" cy="218521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doSomething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doSomething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68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JavaScript does not support Overloading</a:t>
            </a:r>
          </a:p>
          <a:p>
            <a:r>
              <a:rPr lang="en-US" dirty="0" smtClean="0"/>
              <a:t>Last method wins</a:t>
            </a:r>
          </a:p>
          <a:p>
            <a:r>
              <a:rPr lang="en-US" dirty="0" smtClean="0"/>
              <a:t>You can simulate it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80902" y="3356992"/>
            <a:ext cx="3509230" cy="323165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ERR = 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"ERR"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WRN = 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"WRN"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MSG = 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"MSG"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log(type, message)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if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(message == undefined)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message = type;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type = MSG;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console.log(type + 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 "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message);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32040" y="4665042"/>
            <a:ext cx="2628797" cy="61555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log(ERR, 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"Internal Error"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log(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"Connecting to server"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3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– Indirect Invocation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function can be invoked using special syntax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Although not intuitive, above syntax is quite common</a:t>
            </a:r>
          </a:p>
          <a:p>
            <a:r>
              <a:rPr lang="en-US" dirty="0" smtClean="0"/>
              <a:t>Mainly, when doing Object Oriented JavaScript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2204864"/>
            <a:ext cx="3362678" cy="1944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f(name) </a:t>
            </a:r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/>
              <a:t>    console.log(</a:t>
            </a:r>
            <a:r>
              <a:rPr lang="en-US" dirty="0">
                <a:solidFill>
                  <a:srgbClr val="800000"/>
                </a:solidFill>
              </a:rPr>
              <a:t>"Hello "</a:t>
            </a:r>
            <a:r>
              <a:rPr lang="en-US" dirty="0"/>
              <a:t> + 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}</a:t>
            </a:r>
          </a:p>
          <a:p>
            <a:endParaRPr lang="en-US" dirty="0"/>
          </a:p>
          <a:p>
            <a:r>
              <a:rPr lang="en-US" dirty="0" err="1" smtClean="0"/>
              <a:t>f.call</a:t>
            </a:r>
            <a:r>
              <a:rPr lang="en-US" dirty="0"/>
              <a:t>({}, 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Ori</a:t>
            </a:r>
            <a:r>
              <a:rPr lang="en-US" dirty="0" smtClean="0">
                <a:solidFill>
                  <a:srgbClr val="800000"/>
                </a:solidFill>
              </a:rPr>
              <a:t>"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f.apply</a:t>
            </a:r>
            <a:r>
              <a:rPr lang="en-US" dirty="0"/>
              <a:t>({}, [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Ori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]); 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95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creates a Scope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 creates a new scope which is isolated from outer scope</a:t>
            </a:r>
          </a:p>
          <a:p>
            <a:r>
              <a:rPr lang="en-US" dirty="0" smtClean="0"/>
              <a:t>Outer scope cannot access local variables of a function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645024"/>
            <a:ext cx="4946854" cy="2952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num</a:t>
            </a:r>
            <a:r>
              <a:rPr lang="en-US" dirty="0"/>
              <a:t> = </a:t>
            </a:r>
            <a:r>
              <a:rPr lang="en-US" dirty="0" smtClean="0"/>
              <a:t>20;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function</a:t>
            </a:r>
            <a:r>
              <a:rPr lang="en-US" dirty="0"/>
              <a:t> f() </a:t>
            </a:r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/>
              <a:t>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num</a:t>
            </a:r>
            <a:r>
              <a:rPr lang="en-US" dirty="0"/>
              <a:t> = 10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    console.log(</a:t>
            </a:r>
            <a:r>
              <a:rPr lang="en-US" dirty="0" err="1"/>
              <a:t>num</a:t>
            </a:r>
            <a:r>
              <a:rPr lang="en-US" dirty="0"/>
              <a:t>); </a:t>
            </a:r>
            <a:r>
              <a:rPr lang="en-US" dirty="0">
                <a:solidFill>
                  <a:srgbClr val="006400"/>
                </a:solidFill>
              </a:rPr>
              <a:t>// yields </a:t>
            </a:r>
            <a:r>
              <a:rPr lang="en-US" dirty="0" smtClean="0">
                <a:solidFill>
                  <a:srgbClr val="006400"/>
                </a:solidFill>
              </a:rPr>
              <a:t>10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f();</a:t>
            </a:r>
          </a:p>
          <a:p>
            <a:endParaRPr lang="en-US" dirty="0"/>
          </a:p>
          <a:p>
            <a:r>
              <a:rPr lang="en-US" dirty="0" smtClean="0"/>
              <a:t>console.log(</a:t>
            </a:r>
            <a:r>
              <a:rPr lang="en-US" dirty="0" err="1" smtClean="0"/>
              <a:t>f.num</a:t>
            </a:r>
            <a:r>
              <a:rPr lang="en-US" dirty="0"/>
              <a:t>); </a:t>
            </a:r>
            <a:r>
              <a:rPr lang="en-US" dirty="0">
                <a:solidFill>
                  <a:srgbClr val="006400"/>
                </a:solidFill>
              </a:rPr>
              <a:t>// yields undefined</a:t>
            </a:r>
            <a:r>
              <a:rPr lang="en-US" dirty="0"/>
              <a:t> 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391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7542</TotalTime>
  <Words>1684</Words>
  <Application>Microsoft Office PowerPoint</Application>
  <PresentationFormat>On-screen Show (4:3)</PresentationFormat>
  <Paragraphs>667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Consolas</vt:lpstr>
      <vt:lpstr>Levenim MT</vt:lpstr>
      <vt:lpstr>Tw Cen MT</vt:lpstr>
      <vt:lpstr>Wingdings</vt:lpstr>
      <vt:lpstr>Wingdings 2</vt:lpstr>
      <vt:lpstr>חציון</vt:lpstr>
      <vt:lpstr>advanced JavaScript</vt:lpstr>
      <vt:lpstr>Agenda</vt:lpstr>
      <vt:lpstr>Implicit Variable Declaration</vt:lpstr>
      <vt:lpstr>Window is the Global Scope</vt:lpstr>
      <vt:lpstr>Logical Operators</vt:lpstr>
      <vt:lpstr>Where to declare variables ?</vt:lpstr>
      <vt:lpstr>Overloading</vt:lpstr>
      <vt:lpstr>Function – Indirect Invocation</vt:lpstr>
      <vt:lpstr>Function creates a Scope</vt:lpstr>
      <vt:lpstr>Closure</vt:lpstr>
      <vt:lpstr>Self Executing Function</vt:lpstr>
      <vt:lpstr>Sending Parameters</vt:lpstr>
      <vt:lpstr>Module</vt:lpstr>
      <vt:lpstr>From Module to Class</vt:lpstr>
      <vt:lpstr>Function as a Factory</vt:lpstr>
      <vt:lpstr>Pros &amp; Cons</vt:lpstr>
      <vt:lpstr>Function as Constructor</vt:lpstr>
      <vt:lpstr>Function as Constructor</vt:lpstr>
      <vt:lpstr>Behind the scene</vt:lpstr>
      <vt:lpstr>Prototype</vt:lpstr>
      <vt:lpstr>Prototype (more ..)</vt:lpstr>
      <vt:lpstr>Prototype Chaining</vt:lpstr>
      <vt:lpstr>Extension Methods</vt:lpstr>
      <vt:lpstr>Class</vt:lpstr>
      <vt:lpstr>Class</vt:lpstr>
      <vt:lpstr>Inheritance</vt:lpstr>
      <vt:lpstr>Inheritance – Object Level</vt:lpstr>
      <vt:lpstr>Inheritance – Calling base ctor</vt:lpstr>
      <vt:lpstr>Inheritance – Class Level</vt:lpstr>
      <vt:lpstr>Inheritance – Class Level</vt:lpstr>
      <vt:lpstr>Inheritance – Prototype Chaining</vt:lpstr>
      <vt:lpstr>Inheritance – The Right Way</vt:lpstr>
      <vt:lpstr>Inheritance - Reuse</vt:lpstr>
      <vt:lpstr>Polymorphism</vt:lpstr>
      <vt:lpstr>Polymorphism – Full Sample</vt:lpstr>
      <vt:lpstr>Calling base method</vt:lpstr>
      <vt:lpstr>instanceof</vt:lpstr>
      <vt:lpstr>Namespace</vt:lpstr>
      <vt:lpstr>Namespace</vt:lpstr>
      <vt:lpstr>Namespace Cross Multiple Files</vt:lpstr>
      <vt:lpstr>Complete Sample</vt:lpstr>
      <vt:lpstr>Too much details?</vt:lpstr>
      <vt:lpstr>altJS Languages</vt:lpstr>
      <vt:lpstr>altJS – How to choose?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578</cp:revision>
  <dcterms:created xsi:type="dcterms:W3CDTF">2011-02-24T19:30:07Z</dcterms:created>
  <dcterms:modified xsi:type="dcterms:W3CDTF">2015-12-13T22:18:56Z</dcterms:modified>
</cp:coreProperties>
</file>