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6"/>
  </p:notesMasterIdLst>
  <p:sldIdLst>
    <p:sldId id="263" r:id="rId2"/>
    <p:sldId id="282" r:id="rId3"/>
    <p:sldId id="312" r:id="rId4"/>
    <p:sldId id="313" r:id="rId5"/>
    <p:sldId id="314" r:id="rId6"/>
    <p:sldId id="291" r:id="rId7"/>
    <p:sldId id="315" r:id="rId8"/>
    <p:sldId id="356" r:id="rId9"/>
    <p:sldId id="316" r:id="rId10"/>
    <p:sldId id="293" r:id="rId11"/>
    <p:sldId id="292" r:id="rId12"/>
    <p:sldId id="294" r:id="rId13"/>
    <p:sldId id="295" r:id="rId14"/>
    <p:sldId id="296" r:id="rId15"/>
    <p:sldId id="331" r:id="rId16"/>
    <p:sldId id="297" r:id="rId17"/>
    <p:sldId id="332" r:id="rId18"/>
    <p:sldId id="298" r:id="rId19"/>
    <p:sldId id="300" r:id="rId20"/>
    <p:sldId id="317" r:id="rId21"/>
    <p:sldId id="285" r:id="rId22"/>
    <p:sldId id="301" r:id="rId23"/>
    <p:sldId id="302" r:id="rId24"/>
    <p:sldId id="303" r:id="rId25"/>
    <p:sldId id="305" r:id="rId26"/>
    <p:sldId id="304" r:id="rId27"/>
    <p:sldId id="306" r:id="rId28"/>
    <p:sldId id="322" r:id="rId29"/>
    <p:sldId id="286" r:id="rId30"/>
    <p:sldId id="323" r:id="rId31"/>
    <p:sldId id="320" r:id="rId32"/>
    <p:sldId id="333" r:id="rId33"/>
    <p:sldId id="345" r:id="rId34"/>
    <p:sldId id="348" r:id="rId35"/>
    <p:sldId id="334" r:id="rId36"/>
    <p:sldId id="350" r:id="rId37"/>
    <p:sldId id="335" r:id="rId38"/>
    <p:sldId id="336" r:id="rId39"/>
    <p:sldId id="337" r:id="rId40"/>
    <p:sldId id="354" r:id="rId41"/>
    <p:sldId id="353" r:id="rId42"/>
    <p:sldId id="343" r:id="rId43"/>
    <p:sldId id="355" r:id="rId44"/>
    <p:sldId id="35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54AD8-4036-4336-B73D-9C86368B4B1D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ADC0-9FC2-40D1-A32D-9C7A7E6FED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7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ADC0-9FC2-40D1-A32D-9C7A7E6FED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ADC0-9FC2-40D1-A32D-9C7A7E6FED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9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884368" y="0"/>
            <a:ext cx="1259632" cy="620688"/>
          </a:xfrm>
        </p:spPr>
        <p:txBody>
          <a:bodyPr/>
          <a:lstStyle>
            <a:lvl1pPr algn="ctr">
              <a:defRPr sz="1000"/>
            </a:lvl1pPr>
          </a:lstStyle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Bootstrapping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Public API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angular</a:t>
            </a:r>
            <a:r>
              <a:rPr lang="en-US" dirty="0" smtClean="0"/>
              <a:t> object is extended with public API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angular.module</a:t>
            </a:r>
            <a:r>
              <a:rPr lang="en-US" dirty="0" smtClean="0"/>
              <a:t> (named </a:t>
            </a:r>
            <a:r>
              <a:rPr lang="en-US" dirty="0" err="1" smtClean="0">
                <a:solidFill>
                  <a:srgbClr val="FF0000"/>
                </a:solidFill>
              </a:rPr>
              <a:t>angularModule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below) function is defined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ngLocale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ng</a:t>
            </a:r>
            <a:r>
              <a:rPr lang="en-US" dirty="0" smtClean="0"/>
              <a:t> modules are created (not loaded)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84358" y="3780399"/>
            <a:ext cx="6009979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publishExternalAPI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(angular)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extend(angular, {</a:t>
            </a:r>
            <a:r>
              <a:rPr lang="en-US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angularModule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setupModuleLoader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(window);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try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  <a:r>
              <a:rPr kumimoji="0" lang="en-US" altLang="en-US" sz="105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angularModule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ngLocale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);}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catch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   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angularModule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ngLocale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[]).provider(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'$locale'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LocaleProvider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angularModule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'ng'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ngLocale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 [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'$provide'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05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($provide)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provide.directive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({...});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    $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provide.provider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({...});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71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Public API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must publish its own API before </a:t>
            </a:r>
            <a:r>
              <a:rPr lang="en-US" dirty="0" err="1" smtClean="0">
                <a:solidFill>
                  <a:srgbClr val="FF0000"/>
                </a:solidFill>
              </a:rPr>
              <a:t>DOMContentLoaded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event since our application uses this API immediately after Angular script is loaded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10042" y="3568080"/>
            <a:ext cx="3358612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="~/Scripts/angular.js"&gt;&lt;/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40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angular.module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Holds a reference to a global array named </a:t>
            </a:r>
            <a:r>
              <a:rPr lang="en-US" dirty="0" smtClean="0">
                <a:solidFill>
                  <a:srgbClr val="FF0000"/>
                </a:solidFill>
              </a:rPr>
              <a:t>modules</a:t>
            </a:r>
            <a:r>
              <a:rPr lang="en-US" dirty="0" smtClean="0"/>
              <a:t> which holds all registered modules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modules</a:t>
            </a:r>
            <a:r>
              <a:rPr lang="en-US" dirty="0" smtClean="0"/>
              <a:t> reference is a local variable and therefore not available on the </a:t>
            </a:r>
            <a:r>
              <a:rPr lang="en-US" dirty="0" smtClean="0">
                <a:solidFill>
                  <a:srgbClr val="FF0000"/>
                </a:solidFill>
              </a:rPr>
              <a:t>angular</a:t>
            </a:r>
            <a:r>
              <a:rPr lang="en-US" dirty="0" smtClean="0"/>
              <a:t> global object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90719" y="2708920"/>
            <a:ext cx="5197257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setupModuleLoader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(window)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ensure(angular,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'module'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modules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module(name, requires,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7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all Loaded Modules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According to previous slide we cannot easily determines at runtime the list of all loaded modules</a:t>
            </a:r>
          </a:p>
          <a:p>
            <a:pPr lvl="1"/>
            <a:r>
              <a:rPr lang="en-US" dirty="0" smtClean="0"/>
              <a:t>Unfortunately, </a:t>
            </a:r>
            <a:r>
              <a:rPr lang="en-US" dirty="0" err="1" smtClean="0"/>
              <a:t>angular.modules</a:t>
            </a:r>
            <a:r>
              <a:rPr lang="en-US" dirty="0" smtClean="0"/>
              <a:t> does not exist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angular.module</a:t>
            </a:r>
            <a:r>
              <a:rPr lang="en-US" dirty="0"/>
              <a:t> </a:t>
            </a:r>
            <a:r>
              <a:rPr lang="en-US" dirty="0" smtClean="0"/>
              <a:t>holds private reference (closure) to the </a:t>
            </a:r>
            <a:r>
              <a:rPr lang="en-US" dirty="0" smtClean="0">
                <a:solidFill>
                  <a:srgbClr val="FF0000"/>
                </a:solidFill>
              </a:rPr>
              <a:t>modules</a:t>
            </a:r>
            <a:r>
              <a:rPr lang="en-US" dirty="0" smtClean="0"/>
              <a:t> array</a:t>
            </a:r>
          </a:p>
          <a:p>
            <a:r>
              <a:rPr lang="en-US" dirty="0" smtClean="0"/>
              <a:t>Using Chrome DEV tools: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348" y="4160420"/>
            <a:ext cx="3267028" cy="250894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689348" y="5517232"/>
            <a:ext cx="2186908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6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angular.module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Receives the following parameters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name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requires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configFn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requires </a:t>
            </a:r>
            <a:r>
              <a:rPr lang="en-US" dirty="0" smtClean="0"/>
              <a:t>parameter is overloaded</a:t>
            </a:r>
          </a:p>
          <a:p>
            <a:pPr lvl="1"/>
            <a:r>
              <a:rPr lang="en-US" dirty="0" smtClean="0"/>
              <a:t>If undefined, </a:t>
            </a:r>
            <a:r>
              <a:rPr lang="en-US" dirty="0" err="1" smtClean="0"/>
              <a:t>angular.module</a:t>
            </a:r>
            <a:r>
              <a:rPr lang="en-US" dirty="0" smtClean="0"/>
              <a:t> behaves as a getter</a:t>
            </a:r>
          </a:p>
          <a:p>
            <a:pPr lvl="1"/>
            <a:r>
              <a:rPr lang="en-US" dirty="0" smtClean="0"/>
              <a:t>If non empty, </a:t>
            </a:r>
            <a:r>
              <a:rPr lang="en-US" dirty="0" err="1" smtClean="0"/>
              <a:t>angular.module</a:t>
            </a:r>
            <a:r>
              <a:rPr lang="en-US" dirty="0" smtClean="0"/>
              <a:t> creates a new module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69591" y="5120024"/>
            <a:ext cx="4204997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module(name, requires,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configFn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ensure(modules, name,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(!requires)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injectorMinErr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nomod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"..."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2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Redefinition is allowed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 common but Angular allows for module redefinition</a:t>
            </a:r>
          </a:p>
          <a:p>
            <a:pPr lvl="1"/>
            <a:r>
              <a:rPr lang="en-US" dirty="0" smtClean="0"/>
              <a:t>All registered providers/services/controllers are lost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42638" y="4455259"/>
            <a:ext cx="3076483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1"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2"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0277" y="3240120"/>
            <a:ext cx="460254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module(name, requires,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(requires &amp;&amp;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modules.hasOwnProperty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(name))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modules[name]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ensure(modules, name,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...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Offers public API to register services/factories/providers and others</a:t>
            </a:r>
          </a:p>
          <a:p>
            <a:r>
              <a:rPr lang="en-US" dirty="0" smtClean="0"/>
              <a:t>Holds private state</a:t>
            </a:r>
          </a:p>
          <a:p>
            <a:pPr lvl="1"/>
            <a:r>
              <a:rPr lang="en-US" dirty="0" smtClean="0"/>
              <a:t>Registration queue</a:t>
            </a:r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queue</a:t>
            </a:r>
          </a:p>
          <a:p>
            <a:pPr lvl="1"/>
            <a:r>
              <a:rPr lang="en-US" dirty="0" smtClean="0"/>
              <a:t>Run queue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95936" y="3095179"/>
            <a:ext cx="4929555" cy="30008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ensure(modules, name,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invokeQueue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configBlocks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runBlocks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moduleInstance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provider: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invokeLater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'$provide'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'provider'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factory: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invokeLater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'$provide'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'factory'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invokeLater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'$injector'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'invoke'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'push'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configBlocks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run: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(block)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runBlocks.push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(block);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configFn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configFn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moduleInstance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3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a Service (Recap)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50883" y="2132856"/>
            <a:ext cx="587693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[]).factory(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OfflineStorage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contacts = 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getAllContacts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deleteContact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(id)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getAllContacts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getAllContacts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deleteContact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deleteContact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252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provider/service/factory Registration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application registers a controller/service/… using </a:t>
            </a:r>
            <a:r>
              <a:rPr lang="en-US" dirty="0" err="1" smtClean="0">
                <a:solidFill>
                  <a:srgbClr val="FF0000"/>
                </a:solidFill>
              </a:rPr>
              <a:t>module.controller</a:t>
            </a:r>
            <a:r>
              <a:rPr lang="en-US" dirty="0" smtClean="0">
                <a:solidFill>
                  <a:srgbClr val="FF0000"/>
                </a:solidFill>
              </a:rPr>
              <a:t>/service/…</a:t>
            </a:r>
            <a:r>
              <a:rPr lang="en-US" dirty="0" smtClean="0"/>
              <a:t> nothing really interesting happens</a:t>
            </a:r>
          </a:p>
          <a:p>
            <a:r>
              <a:rPr lang="en-US" dirty="0" smtClean="0"/>
              <a:t>Angular queues the request inside an internal queue named </a:t>
            </a:r>
            <a:r>
              <a:rPr lang="en-US" dirty="0" err="1" smtClean="0">
                <a:solidFill>
                  <a:srgbClr val="FF0000"/>
                </a:solidFill>
              </a:rPr>
              <a:t>invokeQueue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Later, Angular scans all queues and executes the raw registration implementation</a:t>
            </a:r>
            <a:endParaRPr lang="en-US" dirty="0"/>
          </a:p>
          <a:p>
            <a:r>
              <a:rPr lang="en-US" dirty="0" smtClean="0"/>
              <a:t>When? </a:t>
            </a:r>
          </a:p>
          <a:p>
            <a:pPr lvl="1"/>
            <a:r>
              <a:rPr lang="en-US" dirty="0" smtClean="0"/>
              <a:t>See next slides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44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Initialization (Recap)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508104" y="1628800"/>
            <a:ext cx="3167264" cy="864096"/>
          </a:xfrm>
          <a:ln w="3175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API Publishing</a:t>
            </a:r>
          </a:p>
          <a:p>
            <a:r>
              <a:rPr lang="en-US" sz="1800" dirty="0" smtClean="0"/>
              <a:t>ng module creation</a:t>
            </a:r>
          </a:p>
          <a:p>
            <a:r>
              <a:rPr lang="en-US" sz="1800" dirty="0" smtClean="0"/>
              <a:t>Register to </a:t>
            </a:r>
            <a:r>
              <a:rPr lang="en-US" sz="1800" dirty="0" err="1" smtClean="0"/>
              <a:t>DOMContentLoaded</a:t>
            </a:r>
            <a:endParaRPr lang="en-US" sz="18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584" y="2359913"/>
            <a:ext cx="4092787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="angular.js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.run(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.controller(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Elbow Connector 8"/>
          <p:cNvCxnSpPr>
            <a:endCxn id="5" idx="1"/>
          </p:cNvCxnSpPr>
          <p:nvPr/>
        </p:nvCxnSpPr>
        <p:spPr>
          <a:xfrm flipV="1">
            <a:off x="3923928" y="2060848"/>
            <a:ext cx="1584176" cy="45082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/>
          <p:cNvSpPr txBox="1">
            <a:spLocks/>
          </p:cNvSpPr>
          <p:nvPr/>
        </p:nvSpPr>
        <p:spPr>
          <a:xfrm>
            <a:off x="5796136" y="3010019"/>
            <a:ext cx="3167264" cy="864096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>
            <a:normAutofit fontScale="92500" lnSpcReduction="20000"/>
          </a:bodyPr>
          <a:lstStyle>
            <a:lvl1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/>
            </a:lvl1pPr>
            <a:lvl2pPr marL="640080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/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/>
            </a:lvl3pPr>
            <a:lvl4pPr indent="-228600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/>
            </a:lvl4pPr>
            <a:lvl5pPr indent="-22860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/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baseline="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baseline="0"/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baseline="0"/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baseline="0"/>
            </a:lvl9pPr>
          </a:lstStyle>
          <a:p>
            <a:r>
              <a:rPr lang="en-US" dirty="0" err="1"/>
              <a:t>Config</a:t>
            </a:r>
            <a:r>
              <a:rPr lang="en-US" dirty="0"/>
              <a:t> block</a:t>
            </a:r>
          </a:p>
          <a:p>
            <a:r>
              <a:rPr lang="en-US" dirty="0"/>
              <a:t>Is queued into </a:t>
            </a:r>
            <a:r>
              <a:rPr lang="en-US" dirty="0" err="1"/>
              <a:t>configBlocks</a:t>
            </a:r>
            <a:r>
              <a:rPr lang="en-US" dirty="0"/>
              <a:t> queue</a:t>
            </a:r>
          </a:p>
        </p:txBody>
      </p:sp>
      <p:cxnSp>
        <p:nvCxnSpPr>
          <p:cNvPr id="14" name="Elbow Connector 13"/>
          <p:cNvCxnSpPr>
            <a:endCxn id="13" idx="1"/>
          </p:cNvCxnSpPr>
          <p:nvPr/>
        </p:nvCxnSpPr>
        <p:spPr>
          <a:xfrm>
            <a:off x="3954098" y="3049630"/>
            <a:ext cx="1842038" cy="392437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13" idx="1"/>
          </p:cNvCxnSpPr>
          <p:nvPr/>
        </p:nvCxnSpPr>
        <p:spPr>
          <a:xfrm flipV="1">
            <a:off x="2915816" y="3442067"/>
            <a:ext cx="2880320" cy="3649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2699792" y="3789040"/>
            <a:ext cx="3672408" cy="565706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/>
          </p:cNvSpPr>
          <p:nvPr/>
        </p:nvSpPr>
        <p:spPr>
          <a:xfrm>
            <a:off x="6300192" y="4071893"/>
            <a:ext cx="2663208" cy="864096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/>
            </a:lvl1pPr>
            <a:lvl2pPr marL="640080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/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/>
            </a:lvl3pPr>
            <a:lvl4pPr indent="-228600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/>
            </a:lvl4pPr>
            <a:lvl5pPr indent="-22860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/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baseline="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baseline="0"/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baseline="0"/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baseline="0"/>
            </a:lvl9pPr>
          </a:lstStyle>
          <a:p>
            <a:r>
              <a:rPr lang="en-US" dirty="0"/>
              <a:t>Run block</a:t>
            </a:r>
          </a:p>
          <a:p>
            <a:r>
              <a:rPr lang="en-US" dirty="0"/>
              <a:t>Is queued into </a:t>
            </a:r>
            <a:r>
              <a:rPr lang="en-US" dirty="0" err="1"/>
              <a:t>runBlocks</a:t>
            </a:r>
            <a:endParaRPr lang="en-US" dirty="0"/>
          </a:p>
        </p:txBody>
      </p:sp>
      <p:cxnSp>
        <p:nvCxnSpPr>
          <p:cNvPr id="23" name="Elbow Connector 22"/>
          <p:cNvCxnSpPr/>
          <p:nvPr/>
        </p:nvCxnSpPr>
        <p:spPr>
          <a:xfrm>
            <a:off x="2987824" y="4138047"/>
            <a:ext cx="2304256" cy="1521708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4"/>
          <p:cNvSpPr txBox="1">
            <a:spLocks/>
          </p:cNvSpPr>
          <p:nvPr/>
        </p:nvSpPr>
        <p:spPr>
          <a:xfrm>
            <a:off x="5220072" y="5376902"/>
            <a:ext cx="2663208" cy="864096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>
            <a:normAutofit fontScale="92500" lnSpcReduction="20000"/>
          </a:bodyPr>
          <a:lstStyle>
            <a:lvl1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/>
            </a:lvl1pPr>
            <a:lvl2pPr marL="640080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/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/>
            </a:lvl3pPr>
            <a:lvl4pPr indent="-228600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/>
            </a:lvl4pPr>
            <a:lvl5pPr indent="-22860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/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baseline="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baseline="0"/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baseline="0"/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baseline="0"/>
            </a:lvl9pPr>
          </a:lstStyle>
          <a:p>
            <a:r>
              <a:rPr lang="en-US" dirty="0"/>
              <a:t>Register a controller</a:t>
            </a:r>
          </a:p>
          <a:p>
            <a:r>
              <a:rPr lang="en-US" dirty="0"/>
              <a:t>Is queued into </a:t>
            </a:r>
            <a:r>
              <a:rPr lang="en-US" dirty="0" err="1"/>
              <a:t>invokeQueue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initialization process</a:t>
            </a:r>
          </a:p>
          <a:p>
            <a:r>
              <a:rPr lang="en-US" dirty="0" smtClean="0"/>
              <a:t>Converting a plain HTML page to a full functional application</a:t>
            </a:r>
          </a:p>
          <a:p>
            <a:r>
              <a:rPr lang="en-US" dirty="0" smtClean="0"/>
              <a:t>Loading all relevant modules</a:t>
            </a:r>
          </a:p>
          <a:p>
            <a:r>
              <a:rPr lang="en-US" dirty="0" smtClean="0"/>
              <a:t>Angular allows the developer to participate in the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angularInit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 until now Angular just queued all requests without actually doing anything with them</a:t>
            </a:r>
          </a:p>
          <a:p>
            <a:r>
              <a:rPr lang="en-US" dirty="0" smtClean="0"/>
              <a:t>Now, it waits for </a:t>
            </a:r>
            <a:r>
              <a:rPr lang="en-US" dirty="0" err="1" smtClean="0">
                <a:solidFill>
                  <a:srgbClr val="FF0000"/>
                </a:solidFill>
              </a:rPr>
              <a:t>DOMContentLoaded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using plain jQuery code and executes </a:t>
            </a:r>
            <a:r>
              <a:rPr lang="en-US" dirty="0" err="1" smtClean="0">
                <a:solidFill>
                  <a:srgbClr val="FF0000"/>
                </a:solidFill>
              </a:rPr>
              <a:t>angularInit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angularInit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the place where the real action happens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55352" y="4653136"/>
            <a:ext cx="366799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bindJQuery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publishExternalAPI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(angular);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jqLite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(document).ready(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(document, bootstrap);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75856" y="5589240"/>
            <a:ext cx="2952328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05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ng-app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bit confusing, but </a:t>
            </a:r>
            <a:r>
              <a:rPr lang="en-US" dirty="0" smtClean="0">
                <a:solidFill>
                  <a:srgbClr val="FF0000"/>
                </a:solidFill>
              </a:rPr>
              <a:t>ng-app</a:t>
            </a:r>
            <a:r>
              <a:rPr lang="en-US" dirty="0" smtClean="0"/>
              <a:t> is actually </a:t>
            </a:r>
            <a:r>
              <a:rPr lang="en-US" u="sng" dirty="0" smtClean="0"/>
              <a:t>NOT</a:t>
            </a:r>
            <a:r>
              <a:rPr lang="en-US" dirty="0" smtClean="0"/>
              <a:t> a directive</a:t>
            </a:r>
          </a:p>
          <a:p>
            <a:r>
              <a:rPr lang="en-US" dirty="0" smtClean="0"/>
              <a:t>It is just a marker which Angular looks for and it serves as the root element for DOM compilation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37336" y="3786545"/>
            <a:ext cx="7520007" cy="2708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angularInit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(element, bootstrap)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ngAttrPrefixes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'ng-'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'data-ng-'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'ng:'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'x-ng-'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appElement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module,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ngAttrPrefixes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(prefix)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name = prefix +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'app'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candidate;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appElement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&amp;&amp; (candidate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element.querySelector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'['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name.replace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':'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'\\:'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+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']'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appElement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candidate;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module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candidate.getAttribute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appElement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bootstrap(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appElement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module ? [module] : [],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13751" y="5941481"/>
            <a:ext cx="1270017" cy="2742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72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you manage a classical web page which is  server side rendered</a:t>
            </a:r>
          </a:p>
          <a:p>
            <a:r>
              <a:rPr lang="en-US" dirty="0" smtClean="0"/>
              <a:t>Then, you want to add Angular magic into it</a:t>
            </a:r>
          </a:p>
          <a:p>
            <a:r>
              <a:rPr lang="en-US" dirty="0" smtClean="0"/>
              <a:t>The magic need to go into 3 different places inside the DOM while other content must not be effected by Angular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ng-app</a:t>
            </a:r>
            <a:r>
              <a:rPr lang="en-US" dirty="0" smtClean="0"/>
              <a:t> is not an option since it can only be used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29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Bootstrapping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Decorate multiple DOM elements with your own </a:t>
            </a:r>
            <a:r>
              <a:rPr lang="en-US" dirty="0" smtClean="0">
                <a:solidFill>
                  <a:srgbClr val="FF0000"/>
                </a:solidFill>
              </a:rPr>
              <a:t>my-app</a:t>
            </a:r>
            <a:r>
              <a:rPr lang="en-US" dirty="0" smtClean="0"/>
              <a:t> directive</a:t>
            </a:r>
          </a:p>
          <a:p>
            <a:r>
              <a:rPr lang="en-US" dirty="0" smtClean="0"/>
              <a:t>Look for the special attribute using plain DOM selection</a:t>
            </a:r>
          </a:p>
          <a:p>
            <a:r>
              <a:rPr lang="en-US" dirty="0" smtClean="0"/>
              <a:t>Initialize Angular once per element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79712" y="4293676"/>
            <a:ext cx="4007828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="~/Scripts/jquery.js"&gt;&lt;/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="~/Scripts/angular.js"&gt;&lt;/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"[my-app]"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).each(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element = $(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angular.bootstrap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(element, []);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580112" y="5134224"/>
            <a:ext cx="2933816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my-app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 + 2 =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1+2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my-app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NG2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 + 4 =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3+4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01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Bootstrapping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Continuing previous technique</a:t>
            </a:r>
          </a:p>
          <a:p>
            <a:r>
              <a:rPr lang="en-US" dirty="0" smtClean="0"/>
              <a:t>What happens if we bootstrap with the same module multiple times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answer lies inside the </a:t>
            </a:r>
            <a:r>
              <a:rPr lang="en-US" dirty="0" smtClean="0">
                <a:solidFill>
                  <a:srgbClr val="FF0000"/>
                </a:solidFill>
              </a:rPr>
              <a:t>bootstrap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27913" y="3140968"/>
            <a:ext cx="3922869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block"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"[my-app]"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).each(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element = $(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angular.bootstrap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(element, 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9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angular.bootstrap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844824"/>
            <a:ext cx="8153400" cy="4251176"/>
          </a:xfrm>
        </p:spPr>
        <p:txBody>
          <a:bodyPr>
            <a:normAutofit/>
          </a:bodyPr>
          <a:lstStyle/>
          <a:p>
            <a:r>
              <a:rPr lang="en-US" dirty="0" smtClean="0"/>
              <a:t>Publishes the root </a:t>
            </a:r>
            <a:r>
              <a:rPr lang="en-US" dirty="0"/>
              <a:t>element </a:t>
            </a:r>
            <a:r>
              <a:rPr lang="en-US" dirty="0" smtClean="0"/>
              <a:t>of the application into Angular value named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rootElement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Creates special service named </a:t>
            </a:r>
            <a:r>
              <a:rPr lang="en-US" dirty="0" smtClean="0">
                <a:solidFill>
                  <a:srgbClr val="FF0000"/>
                </a:solidFill>
              </a:rPr>
              <a:t>$injector</a:t>
            </a:r>
            <a:r>
              <a:rPr lang="en-US" dirty="0" smtClean="0"/>
              <a:t> and attaches it to $</a:t>
            </a:r>
            <a:r>
              <a:rPr lang="en-US" dirty="0" err="1" smtClean="0"/>
              <a:t>rootElement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$injector</a:t>
            </a:r>
            <a:r>
              <a:rPr lang="en-US" dirty="0" smtClean="0"/>
              <a:t> is responsible for initializing all modules</a:t>
            </a:r>
          </a:p>
          <a:p>
            <a:pPr lvl="1"/>
            <a:r>
              <a:rPr lang="en-US" dirty="0" smtClean="0"/>
              <a:t>Which means that all built-in services are now available (like $compile)</a:t>
            </a:r>
          </a:p>
          <a:p>
            <a:r>
              <a:rPr lang="en-US" dirty="0" smtClean="0"/>
              <a:t>Compiles the DOM starting from $</a:t>
            </a:r>
            <a:r>
              <a:rPr lang="en-US" dirty="0" err="1" smtClean="0"/>
              <a:t>rootElement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88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angular.bootstrap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68567" y="1772816"/>
            <a:ext cx="664156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bootstrap(element, modules)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element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jqLite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(element);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element.injector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ngMinErr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"..."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modules.unshift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'$provide'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($provide)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provide.value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rootElement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element);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modules.unshift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'ng'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injector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createInjector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(modules);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injector.invoke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rootElement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'$compile'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'$injector'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bootstrapApply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element, compile, injector)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scope.$apply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'$injector'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injector);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compile(element)(scope);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}]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injector;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19672" y="3933056"/>
            <a:ext cx="3744416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60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$injector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Responsible for dependency injection mechanism</a:t>
            </a:r>
          </a:p>
          <a:p>
            <a:pPr lvl="1"/>
            <a:r>
              <a:rPr lang="en-US" dirty="0" smtClean="0"/>
              <a:t>Knows how to invoke a function while resolving all its parameters</a:t>
            </a:r>
          </a:p>
          <a:p>
            <a:pPr lvl="1"/>
            <a:r>
              <a:rPr lang="en-US" dirty="0" smtClean="0"/>
              <a:t>Will cover this mechanism later</a:t>
            </a:r>
          </a:p>
          <a:p>
            <a:endParaRPr lang="en-US" dirty="0" smtClean="0"/>
          </a:p>
          <a:p>
            <a:r>
              <a:rPr lang="en-US" dirty="0" smtClean="0"/>
              <a:t>Is also responsible for loading the main module and all its dependencies</a:t>
            </a:r>
          </a:p>
          <a:p>
            <a:pPr lvl="1"/>
            <a:r>
              <a:rPr lang="en-US" dirty="0" smtClean="0"/>
              <a:t>Collects providers/service from all modules into central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87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createInjector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5224" y="1988840"/>
            <a:ext cx="7648248" cy="3985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createInjector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modulesToLoad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strictDi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loadedModules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([],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providerCache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...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providerInjector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providerCache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.$injector =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createInternalInjector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providerCache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caller)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injectorMinErr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unpr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"Unknown provider: {0}"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path.join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 &lt;- 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instanceCache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instanceInjector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instanceCache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.$injector 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createInternalInjector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instanceCache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caller)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provider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providerInjector.get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providerSuffix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caller);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instanceInjector.invoke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provider.$get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provider, undefined,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loadModules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modulesToLoad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instanceInjector.invoke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||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noop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instanceInjector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17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Loading a module means</a:t>
            </a:r>
          </a:p>
          <a:p>
            <a:pPr lvl="1"/>
            <a:r>
              <a:rPr lang="en-US" dirty="0" smtClean="0"/>
              <a:t>Load its dependencies (other modules)</a:t>
            </a:r>
          </a:p>
          <a:p>
            <a:pPr lvl="1"/>
            <a:r>
              <a:rPr lang="en-US" dirty="0" smtClean="0"/>
              <a:t>Instantiating providers</a:t>
            </a:r>
          </a:p>
          <a:p>
            <a:pPr lvl="1"/>
            <a:r>
              <a:rPr lang="en-US" dirty="0" smtClean="0"/>
              <a:t>Execute </a:t>
            </a:r>
            <a:r>
              <a:rPr lang="en-US" dirty="0" err="1" smtClean="0"/>
              <a:t>config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Execute run blocks</a:t>
            </a:r>
          </a:p>
          <a:p>
            <a:r>
              <a:rPr lang="en-US" dirty="0" smtClean="0"/>
              <a:t>Order is important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blocks must be executed after all providers were instantiated</a:t>
            </a:r>
          </a:p>
        </p:txBody>
      </p:sp>
    </p:spTree>
    <p:extLst>
      <p:ext uri="{BB962C8B-B14F-4D97-AF65-F5344CB8AC3E}">
        <p14:creationId xmlns:p14="http://schemas.microsoft.com/office/powerpoint/2010/main" val="167920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Angular App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3199" y="1700808"/>
            <a:ext cx="5112297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="viewport"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="width=device-width"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="~/Scripts/angular.js"&gt;&lt;/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.run(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.controller(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$scope.name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 Ng"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27784" y="2060848"/>
            <a:ext cx="1512168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987824" y="3118850"/>
            <a:ext cx="2304256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03848" y="5373216"/>
            <a:ext cx="3816424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26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loadModules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2864" y="2060848"/>
            <a:ext cx="8032968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loadModules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modulesToLoad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runBlocks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[],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modulesToLoad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(module)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loadedModules.get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(module))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loadedModules.put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(module,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angularModule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(module);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runBlocks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runBlocks.concat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loadModules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moduleFn.requires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runBlocks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runInvokeQueue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invokeQueue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runInvokeQueue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configBlocks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injectorMinErr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modulerr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"...</a:t>
            </a:r>
            <a:r>
              <a:rPr lang="en-US" altLang="en-US" sz="11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runBlocks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922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Loading Order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06085" y="1700808"/>
            <a:ext cx="4166525" cy="4778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MyApp.directives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MyApp.directives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.run(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MyApp.directives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run"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.provider(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"MyProvider1"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MyApp.directives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MyProvider1"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.$get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MyApp.directives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.run(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run"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.provider(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"MyProvider2"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MyProvider2"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.$get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9168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>
            <a:off x="971600" y="2101498"/>
            <a:ext cx="2376264" cy="10336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536" y="258310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Elbow Connector 13"/>
          <p:cNvCxnSpPr>
            <a:stCxn id="13" idx="3"/>
          </p:cNvCxnSpPr>
          <p:nvPr/>
        </p:nvCxnSpPr>
        <p:spPr>
          <a:xfrm>
            <a:off x="683568" y="2767772"/>
            <a:ext cx="2664296" cy="62835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5773" y="540457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7" name="Elbow Connector 16"/>
          <p:cNvCxnSpPr>
            <a:stCxn id="16" idx="3"/>
          </p:cNvCxnSpPr>
          <p:nvPr/>
        </p:nvCxnSpPr>
        <p:spPr>
          <a:xfrm>
            <a:off x="853805" y="5589240"/>
            <a:ext cx="2376264" cy="10336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311" y="4381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9" name="Elbow Connector 18"/>
          <p:cNvCxnSpPr/>
          <p:nvPr/>
        </p:nvCxnSpPr>
        <p:spPr>
          <a:xfrm>
            <a:off x="853805" y="4557188"/>
            <a:ext cx="2472726" cy="3711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58610" y="26908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26" name="Elbow Connector 25"/>
          <p:cNvCxnSpPr>
            <a:stCxn id="21" idx="1"/>
          </p:cNvCxnSpPr>
          <p:nvPr/>
        </p:nvCxnSpPr>
        <p:spPr>
          <a:xfrm rot="10800000">
            <a:off x="6012160" y="2690840"/>
            <a:ext cx="2046450" cy="18466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22811" y="501317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Elbow Connector 29"/>
          <p:cNvCxnSpPr>
            <a:stCxn id="29" idx="1"/>
          </p:cNvCxnSpPr>
          <p:nvPr/>
        </p:nvCxnSpPr>
        <p:spPr>
          <a:xfrm rot="10800000">
            <a:off x="5292081" y="5013176"/>
            <a:ext cx="2930731" cy="18466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24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Initialization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68567" y="2281808"/>
            <a:ext cx="7141699" cy="3570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bindJQuery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publishExternalAPI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(angular);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jqLite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(document).ready(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injector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createInjector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(modules,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config.strictDi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injector.invoke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rootElement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'$compile'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'$injector'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bootstrapApply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element, compile, injector)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scope.$apply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'$injector'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injector);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compile(element)(scope);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}]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94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rootScope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Don’t confuse it with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rootElement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 DOM element annotated by ng-app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rootScope</a:t>
            </a:r>
            <a:r>
              <a:rPr lang="en-US" dirty="0" smtClean="0"/>
              <a:t> is a service created by a provider named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RootScopeProvider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88554" y="3829155"/>
            <a:ext cx="580158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RootScopeProvider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.$get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'$injector'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'$parse'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'$browser'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($injector, 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$parse, $browser)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Scope()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Scope.prototype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constructor: Scope,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Scope();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444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Initialization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68567" y="2281808"/>
            <a:ext cx="6641562" cy="3570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bindJQuery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publishExternalAPI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(angular);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jqLite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(document).ready(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injector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createInjector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(modules,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config.strictDi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injector.invoke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rootElement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'$compile'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'$injector'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bootstrapApply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element, compile, injector)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scope.$apply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'$injector'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injector);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compile(element)(scope);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}]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921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$injector from the DOM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$injector </a:t>
            </a:r>
            <a:r>
              <a:rPr lang="en-US" dirty="0" smtClean="0"/>
              <a:t>is attached to the root element using jQuery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This means that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can “reach” into Angular using the DOM</a:t>
            </a:r>
          </a:p>
          <a:p>
            <a:r>
              <a:rPr lang="en-US" dirty="0" smtClean="0"/>
              <a:t>Angular extends jQuery with the </a:t>
            </a:r>
            <a:r>
              <a:rPr lang="en-US" dirty="0" smtClean="0">
                <a:solidFill>
                  <a:srgbClr val="FF0000"/>
                </a:solidFill>
              </a:rPr>
              <a:t>injector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73036" y="4581128"/>
            <a:ext cx="44326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$injector = $(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"body div"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).injector();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injector.get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!!$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51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Initialization - Compilation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68567" y="2235642"/>
            <a:ext cx="7058343" cy="3662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bindJQuery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publishExternalAPI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(angular);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jqLite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(document).ready(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injector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createInjector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(modules,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config.strictDi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injector.invoke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rootElement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'$compile'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'$injector'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bootstrapApply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element, compile, injector)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scope.$apply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'$injector'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injector);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compile(element)(scope);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}]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4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$compile Service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Compiles an HTML string or DOM into template</a:t>
            </a:r>
          </a:p>
          <a:p>
            <a:r>
              <a:rPr lang="en-US" dirty="0" smtClean="0"/>
              <a:t>Produces a template function</a:t>
            </a:r>
          </a:p>
          <a:p>
            <a:r>
              <a:rPr lang="en-US" dirty="0" smtClean="0"/>
              <a:t>The template can be linked to a scope</a:t>
            </a:r>
          </a:p>
          <a:p>
            <a:r>
              <a:rPr lang="en-US" dirty="0" smtClean="0"/>
              <a:t>Compilation is the process of walking the DOM tree and matching elements to directives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48240" y="4581128"/>
            <a:ext cx="5282215" cy="12926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bootstrapApply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element, compile, injector)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scope.$apply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'$injector'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injector);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compile(element)(scope);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10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$compile Usage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compiles DOM differently then common client side template libraries (Handlebars, jQuery)</a:t>
            </a:r>
          </a:p>
          <a:p>
            <a:r>
              <a:rPr lang="en-US" dirty="0" smtClean="0"/>
              <a:t>The template function does not produce “clean” HTML 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22215" y="3789039"/>
            <a:ext cx="4204997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template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angular.element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"&lt;span&gt;{{name}}&lt;/span&gt;"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templateFn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$compile(template);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scope =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.$new();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compiledNode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templateFn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compiledNode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635731" y="4234734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66468" y="5449669"/>
            <a:ext cx="307327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="ng-binding ng-scope"&gt;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11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Template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$compile creates live template</a:t>
            </a:r>
          </a:p>
          <a:p>
            <a:r>
              <a:rPr lang="en-US" dirty="0" smtClean="0"/>
              <a:t>Live means that the template changes whenever the scope changes</a:t>
            </a:r>
          </a:p>
          <a:p>
            <a:r>
              <a:rPr lang="en-US" dirty="0" smtClean="0"/>
              <a:t>However, the developer must initiate a “detect changes” request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88572" y="4437112"/>
            <a:ext cx="4204997" cy="1723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template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angular.element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"&lt;span&gt;{{name}}&lt;/span&gt;"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templateFn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$compile(template);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scope =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.$new();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templateFn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scope.name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scope.$digest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203543" y="5021887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83290" y="4960912"/>
            <a:ext cx="2582758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="ng-binding ng-scope"&gt;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13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you already know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/>
          </a:bodyPr>
          <a:lstStyle/>
          <a:p>
            <a:r>
              <a:rPr lang="en-US" dirty="0" smtClean="0"/>
              <a:t>Module is a container of providers/services/controllers/directives</a:t>
            </a:r>
          </a:p>
          <a:p>
            <a:r>
              <a:rPr lang="en-US" dirty="0" smtClean="0"/>
              <a:t>The directive </a:t>
            </a:r>
            <a:r>
              <a:rPr lang="en-US" dirty="0" smtClean="0">
                <a:solidFill>
                  <a:srgbClr val="FF0000"/>
                </a:solidFill>
              </a:rPr>
              <a:t>ng-app</a:t>
            </a:r>
            <a:r>
              <a:rPr lang="en-US" dirty="0" smtClean="0"/>
              <a:t> is used to bootstrap Angular</a:t>
            </a:r>
          </a:p>
          <a:p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onfig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block is used to configure providers</a:t>
            </a:r>
          </a:p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un</a:t>
            </a:r>
            <a:r>
              <a:rPr lang="en-US" dirty="0" smtClean="0"/>
              <a:t> block is used to initialize app/services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ng-controller</a:t>
            </a:r>
            <a:r>
              <a:rPr lang="en-US" dirty="0" smtClean="0"/>
              <a:t> directives causes Angular to instantiate the specified controller </a:t>
            </a:r>
          </a:p>
          <a:p>
            <a:r>
              <a:rPr lang="en-US" dirty="0" smtClean="0"/>
              <a:t>Controller is responsible for attaching state into the $scope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78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scope.$digest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Walks the list of scope’s watchers </a:t>
            </a:r>
          </a:p>
          <a:p>
            <a:r>
              <a:rPr lang="en-US" dirty="0" smtClean="0"/>
              <a:t>Asks every watcher for the current value</a:t>
            </a:r>
          </a:p>
          <a:p>
            <a:r>
              <a:rPr lang="en-US" dirty="0" smtClean="0"/>
              <a:t>Compares it to previous value</a:t>
            </a:r>
          </a:p>
          <a:p>
            <a:r>
              <a:rPr lang="en-US" dirty="0" smtClean="0"/>
              <a:t>If value changed, notifies the watcher</a:t>
            </a:r>
          </a:p>
          <a:p>
            <a:r>
              <a:rPr lang="en-US" dirty="0" smtClean="0"/>
              <a:t>Works in a recursive manner</a:t>
            </a:r>
          </a:p>
          <a:p>
            <a:pPr lvl="1"/>
            <a:r>
              <a:rPr lang="en-US" dirty="0" smtClean="0"/>
              <a:t>Through the scope tree</a:t>
            </a:r>
          </a:p>
          <a:p>
            <a:r>
              <a:rPr lang="en-US" dirty="0" smtClean="0"/>
              <a:t>If a change detected, runs another cycle</a:t>
            </a:r>
          </a:p>
          <a:p>
            <a:pPr lvl="1"/>
            <a:r>
              <a:rPr lang="en-US" dirty="0" smtClean="0"/>
              <a:t>Stops if no change occurred</a:t>
            </a:r>
          </a:p>
          <a:p>
            <a:pPr lvl="1"/>
            <a:r>
              <a:rPr lang="en-US" dirty="0" smtClean="0"/>
              <a:t>Or, if maximum allowed cycles was reached (10)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28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Initialization - Compilation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68567" y="2189476"/>
            <a:ext cx="7058343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bindJQuery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publishExternalAPI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(angular);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jqLite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(document).ready(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injector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createInjector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(modules,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config.strictDi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injector.invoke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rootElement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'$compile'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'$injector'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bootstrapApply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element, compile, injector)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scope.$apply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'$injector'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injector);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compile(element)(scope);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}]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82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scope.$apply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thin wrapper around </a:t>
            </a:r>
            <a:r>
              <a:rPr lang="en-US" dirty="0" err="1" smtClean="0">
                <a:solidFill>
                  <a:srgbClr val="FF0000"/>
                </a:solidFill>
              </a:rPr>
              <a:t>scope.$digest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Delegates the request to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rootScope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Adds exception handling</a:t>
            </a:r>
          </a:p>
          <a:p>
            <a:r>
              <a:rPr lang="en-US" dirty="0" smtClean="0"/>
              <a:t>Issues dirty checking for all the Scope tree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97969" y="3922455"/>
            <a:ext cx="258275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$apply(expr)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(expr);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.$digest();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07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 Z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Creates the public global angular object</a:t>
            </a:r>
          </a:p>
          <a:p>
            <a:r>
              <a:rPr lang="en-US" dirty="0" smtClean="0"/>
              <a:t>Lets application register its providers/services</a:t>
            </a:r>
          </a:p>
          <a:p>
            <a:r>
              <a:rPr lang="en-US" dirty="0" smtClean="0"/>
              <a:t>Waits for DOM ready</a:t>
            </a:r>
          </a:p>
          <a:p>
            <a:r>
              <a:rPr lang="en-US" dirty="0" smtClean="0"/>
              <a:t>Load all modules by instantiating providers and services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config</a:t>
            </a:r>
            <a:r>
              <a:rPr lang="en-US" dirty="0" smtClean="0"/>
              <a:t> and run blocks</a:t>
            </a:r>
          </a:p>
          <a:p>
            <a:r>
              <a:rPr lang="en-US" dirty="0"/>
              <a:t>Compiles the DOM</a:t>
            </a:r>
          </a:p>
          <a:p>
            <a:r>
              <a:rPr lang="en-US" dirty="0" smtClean="0"/>
              <a:t>Initiates </a:t>
            </a:r>
            <a:r>
              <a:rPr lang="en-US" dirty="0"/>
              <a:t>digest cycle and let directives do their magic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98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Bootstrapping is Angular initialization process</a:t>
            </a:r>
          </a:p>
          <a:p>
            <a:r>
              <a:rPr lang="en-US" dirty="0" smtClean="0"/>
              <a:t>Converting a plain HTML page to a full </a:t>
            </a:r>
            <a:r>
              <a:rPr lang="en-US" smtClean="0"/>
              <a:t>functional application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98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ever wonder 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How is the directive ng-app defined ?</a:t>
            </a:r>
          </a:p>
          <a:p>
            <a:r>
              <a:rPr lang="en-US" dirty="0" smtClean="0"/>
              <a:t>What does Angular exactly do when being loaded</a:t>
            </a:r>
          </a:p>
          <a:p>
            <a:r>
              <a:rPr lang="en-US" dirty="0" smtClean="0"/>
              <a:t>Which comes first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onfig</a:t>
            </a:r>
            <a:r>
              <a:rPr lang="en-US" dirty="0" smtClean="0"/>
              <a:t>/run blocks</a:t>
            </a:r>
          </a:p>
          <a:p>
            <a:pPr lvl="1"/>
            <a:r>
              <a:rPr lang="en-US" dirty="0" err="1" smtClean="0"/>
              <a:t>jQuery.ready</a:t>
            </a:r>
            <a:r>
              <a:rPr lang="en-US" dirty="0" smtClean="0"/>
              <a:t> (legacy code)</a:t>
            </a:r>
          </a:p>
          <a:p>
            <a:r>
              <a:rPr lang="en-US" dirty="0" smtClean="0"/>
              <a:t>Why does {{name}} flicker ?</a:t>
            </a:r>
          </a:p>
          <a:p>
            <a:r>
              <a:rPr lang="en-US" dirty="0" smtClean="0"/>
              <a:t>Where can I see the list of loaded modules ?</a:t>
            </a:r>
          </a:p>
          <a:p>
            <a:r>
              <a:rPr lang="en-US" dirty="0" smtClean="0"/>
              <a:t>Lets handle these questions …</a:t>
            </a:r>
          </a:p>
        </p:txBody>
      </p:sp>
    </p:spTree>
    <p:extLst>
      <p:ext uri="{BB962C8B-B14F-4D97-AF65-F5344CB8AC3E}">
        <p14:creationId xmlns:p14="http://schemas.microsoft.com/office/powerpoint/2010/main" val="386425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</a:t>
            </a:r>
            <a:r>
              <a:rPr lang="en-US" dirty="0" err="1" smtClean="0"/>
              <a:t>Angular’s</a:t>
            </a:r>
            <a:r>
              <a:rPr lang="en-US" dirty="0" smtClean="0"/>
              <a:t> Script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Immediately when loaded, Angular performs the following actions</a:t>
            </a:r>
          </a:p>
          <a:p>
            <a:pPr lvl="1"/>
            <a:r>
              <a:rPr lang="en-US" dirty="0" smtClean="0"/>
              <a:t>Binds to jQuery (if exist)</a:t>
            </a:r>
          </a:p>
          <a:p>
            <a:pPr lvl="1"/>
            <a:r>
              <a:rPr lang="en-US" dirty="0" smtClean="0"/>
              <a:t>Publishes its public API</a:t>
            </a:r>
          </a:p>
          <a:p>
            <a:pPr lvl="1"/>
            <a:r>
              <a:rPr lang="en-US" dirty="0" smtClean="0"/>
              <a:t>Creates the </a:t>
            </a:r>
            <a:r>
              <a:rPr lang="en-US" dirty="0" smtClean="0">
                <a:solidFill>
                  <a:srgbClr val="FF0000"/>
                </a:solidFill>
              </a:rPr>
              <a:t>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Registers for </a:t>
            </a:r>
            <a:r>
              <a:rPr lang="en-US" dirty="0" err="1" smtClean="0">
                <a:solidFill>
                  <a:srgbClr val="FF0000"/>
                </a:solidFill>
              </a:rPr>
              <a:t>DOMContentLoaded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55352" y="4869160"/>
            <a:ext cx="366799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bindJQuery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publishExternalAPI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(angular);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jqLite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(document).ready(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(document, bootstrap);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4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to jQuery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Initializes </a:t>
            </a:r>
            <a:r>
              <a:rPr lang="en-US" dirty="0" err="1" smtClean="0">
                <a:solidFill>
                  <a:srgbClr val="FF0000"/>
                </a:solidFill>
              </a:rPr>
              <a:t>angular.element</a:t>
            </a:r>
            <a:r>
              <a:rPr lang="en-US" dirty="0" smtClean="0"/>
              <a:t> with jQuery object (if present) or Angular </a:t>
            </a:r>
            <a:r>
              <a:rPr lang="en-US" dirty="0" err="1" smtClean="0">
                <a:solidFill>
                  <a:srgbClr val="FF0000"/>
                </a:solidFill>
              </a:rPr>
              <a:t>JQLite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implementation</a:t>
            </a:r>
          </a:p>
          <a:p>
            <a:r>
              <a:rPr lang="en-US" dirty="0" smtClean="0"/>
              <a:t>Extends jQuery object with Angular specific functions like </a:t>
            </a:r>
            <a:r>
              <a:rPr lang="en-US" dirty="0" smtClean="0">
                <a:solidFill>
                  <a:srgbClr val="FF0000"/>
                </a:solidFill>
              </a:rPr>
              <a:t>controller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scope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injector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63179" y="3789040"/>
            <a:ext cx="3852337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bindJQuery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jQuery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window.jQuery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(jQuery &amp;&amp;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jQuery.fn.on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jqLite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jQuery;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extend(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jQuery.fn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controller: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JQLitePrototype.controller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jqLite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JQLite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angular.element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jqLite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1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ngJq</a:t>
            </a:r>
            <a:r>
              <a:rPr lang="en-US" dirty="0" smtClean="0"/>
              <a:t> – Version 1.4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97496"/>
            <a:ext cx="8153400" cy="4495800"/>
          </a:xfrm>
        </p:spPr>
        <p:txBody>
          <a:bodyPr/>
          <a:lstStyle/>
          <a:p>
            <a:r>
              <a:rPr lang="en-US" dirty="0" smtClean="0"/>
              <a:t>Documentation says: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Use this directive to force the </a:t>
            </a:r>
            <a:r>
              <a:rPr lang="en-US" dirty="0" err="1"/>
              <a:t>angular.element</a:t>
            </a:r>
            <a:r>
              <a:rPr lang="en-US" dirty="0"/>
              <a:t> </a:t>
            </a:r>
            <a:r>
              <a:rPr lang="en-US" dirty="0" smtClean="0"/>
              <a:t>library.</a:t>
            </a:r>
            <a:r>
              <a:rPr lang="en-US" dirty="0"/>
              <a:t> </a:t>
            </a:r>
            <a:r>
              <a:rPr lang="en-US" dirty="0" smtClean="0"/>
              <a:t>This </a:t>
            </a:r>
            <a:r>
              <a:rPr lang="en-US" dirty="0"/>
              <a:t>should be used to force either </a:t>
            </a:r>
            <a:r>
              <a:rPr lang="en-US" dirty="0" err="1"/>
              <a:t>jqLite</a:t>
            </a:r>
            <a:r>
              <a:rPr lang="en-US" dirty="0"/>
              <a:t> by leaving ng-</a:t>
            </a:r>
            <a:r>
              <a:rPr lang="en-US" dirty="0" err="1"/>
              <a:t>jq</a:t>
            </a:r>
            <a:r>
              <a:rPr lang="en-US" dirty="0"/>
              <a:t> blank or setting the name of the </a:t>
            </a:r>
            <a:r>
              <a:rPr lang="en-US" dirty="0" err="1"/>
              <a:t>jquery</a:t>
            </a:r>
            <a:r>
              <a:rPr lang="en-US" dirty="0"/>
              <a:t> variable under window (</a:t>
            </a:r>
            <a:r>
              <a:rPr lang="en-US" dirty="0" err="1"/>
              <a:t>eg</a:t>
            </a:r>
            <a:r>
              <a:rPr lang="en-US" dirty="0"/>
              <a:t>. jQuery</a:t>
            </a:r>
            <a:r>
              <a:rPr lang="en-US" dirty="0" smtClean="0"/>
              <a:t>).”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0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JQLite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Supports only subset of jQuery API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60033"/>
              </p:ext>
            </p:extLst>
          </p:nvPr>
        </p:nvGraphicFramePr>
        <p:xfrm>
          <a:off x="755576" y="2348880"/>
          <a:ext cx="7920880" cy="3888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84176"/>
                <a:gridCol w="1584176"/>
                <a:gridCol w="1584176"/>
                <a:gridCol w="1584176"/>
                <a:gridCol w="1584176"/>
              </a:tblGrid>
              <a:tr h="4544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bind</a:t>
                      </a:r>
                      <a:endParaRPr lang="en-US" dirty="0"/>
                    </a:p>
                  </a:txBody>
                  <a:tcPr/>
                </a:tc>
              </a:tr>
              <a:tr h="460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children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460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hasClass</a:t>
                      </a:r>
                      <a:endParaRPr lang="en-US" dirty="0"/>
                    </a:p>
                  </a:txBody>
                  <a:tcPr/>
                </a:tc>
              </a:tr>
              <a:tr h="460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</a:tr>
              <a:tr h="460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prepend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/>
                </a:tc>
              </a:tr>
              <a:tr h="7953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removeAttr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removeClass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removeData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replaceWith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7953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toggleClass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triggerHandler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unbind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wrap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749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4615</TotalTime>
  <Words>1663</Words>
  <Application>Microsoft Office PowerPoint</Application>
  <PresentationFormat>On-screen Show (4:3)</PresentationFormat>
  <Paragraphs>758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Bootstrapping</vt:lpstr>
      <vt:lpstr>Bootstrapping</vt:lpstr>
      <vt:lpstr>Common Angular App</vt:lpstr>
      <vt:lpstr>Facts you already know</vt:lpstr>
      <vt:lpstr>Did you ever wonder ?</vt:lpstr>
      <vt:lpstr>Loading Angular’s Script </vt:lpstr>
      <vt:lpstr>Binding to jQuery</vt:lpstr>
      <vt:lpstr>ngJq – Version 1.4</vt:lpstr>
      <vt:lpstr>JQLite</vt:lpstr>
      <vt:lpstr>Publishing Public API</vt:lpstr>
      <vt:lpstr>Publishing Public API</vt:lpstr>
      <vt:lpstr>angular.module</vt:lpstr>
      <vt:lpstr>Analyzing all Loaded Modules</vt:lpstr>
      <vt:lpstr>angular.module</vt:lpstr>
      <vt:lpstr>Module Redefinition is allowed</vt:lpstr>
      <vt:lpstr>Module</vt:lpstr>
      <vt:lpstr>Registering a Service (Recap)</vt:lpstr>
      <vt:lpstr>provider/service/factory Registration</vt:lpstr>
      <vt:lpstr>Global Initialization (Recap)</vt:lpstr>
      <vt:lpstr>angularInit</vt:lpstr>
      <vt:lpstr>ng-app</vt:lpstr>
      <vt:lpstr>Challenge</vt:lpstr>
      <vt:lpstr>Manual Bootstrapping</vt:lpstr>
      <vt:lpstr>Multiple Bootstrapping</vt:lpstr>
      <vt:lpstr>angular.bootstrap</vt:lpstr>
      <vt:lpstr>angular.bootstrap</vt:lpstr>
      <vt:lpstr>$injector</vt:lpstr>
      <vt:lpstr>createInjector</vt:lpstr>
      <vt:lpstr>Loading Modules</vt:lpstr>
      <vt:lpstr>loadModules</vt:lpstr>
      <vt:lpstr>Modules Loading Order</vt:lpstr>
      <vt:lpstr>Angular Initialization (Cont)</vt:lpstr>
      <vt:lpstr>$rootScope</vt:lpstr>
      <vt:lpstr>Angular Initialization</vt:lpstr>
      <vt:lpstr>Accessing $injector from the DOM</vt:lpstr>
      <vt:lpstr>Angular Initialization - Compilation</vt:lpstr>
      <vt:lpstr>$compile Service</vt:lpstr>
      <vt:lpstr>$compile Usage </vt:lpstr>
      <vt:lpstr>Live Template</vt:lpstr>
      <vt:lpstr>scope.$digest</vt:lpstr>
      <vt:lpstr>Angular Initialization - Compilation</vt:lpstr>
      <vt:lpstr>scope.$apply</vt:lpstr>
      <vt:lpstr>A to Z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232</cp:revision>
  <dcterms:created xsi:type="dcterms:W3CDTF">2011-02-24T08:59:43Z</dcterms:created>
  <dcterms:modified xsi:type="dcterms:W3CDTF">2017-10-16T01:55:35Z</dcterms:modified>
</cp:coreProperties>
</file>