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2"/>
  </p:notesMasterIdLst>
  <p:sldIdLst>
    <p:sldId id="263" r:id="rId2"/>
    <p:sldId id="353" r:id="rId3"/>
    <p:sldId id="401" r:id="rId4"/>
    <p:sldId id="406" r:id="rId5"/>
    <p:sldId id="403" r:id="rId6"/>
    <p:sldId id="404" r:id="rId7"/>
    <p:sldId id="405" r:id="rId8"/>
    <p:sldId id="402" r:id="rId9"/>
    <p:sldId id="407" r:id="rId10"/>
    <p:sldId id="408" r:id="rId11"/>
    <p:sldId id="409" r:id="rId12"/>
    <p:sldId id="410" r:id="rId13"/>
    <p:sldId id="429" r:id="rId14"/>
    <p:sldId id="411" r:id="rId15"/>
    <p:sldId id="412" r:id="rId16"/>
    <p:sldId id="413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9" r:id="rId39"/>
    <p:sldId id="440" r:id="rId40"/>
    <p:sldId id="448" r:id="rId41"/>
    <p:sldId id="445" r:id="rId42"/>
    <p:sldId id="446" r:id="rId43"/>
    <p:sldId id="447" r:id="rId44"/>
    <p:sldId id="449" r:id="rId45"/>
    <p:sldId id="456" r:id="rId46"/>
    <p:sldId id="450" r:id="rId47"/>
    <p:sldId id="451" r:id="rId48"/>
    <p:sldId id="452" r:id="rId49"/>
    <p:sldId id="453" r:id="rId50"/>
    <p:sldId id="442" r:id="rId51"/>
    <p:sldId id="443" r:id="rId52"/>
    <p:sldId id="444" r:id="rId53"/>
    <p:sldId id="454" r:id="rId54"/>
    <p:sldId id="455" r:id="rId55"/>
    <p:sldId id="457" r:id="rId56"/>
    <p:sldId id="459" r:id="rId57"/>
    <p:sldId id="458" r:id="rId58"/>
    <p:sldId id="460" r:id="rId59"/>
    <p:sldId id="461" r:id="rId60"/>
    <p:sldId id="352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4AD8-4036-4336-B73D-9C86368B4B1D}" type="datetimeFigureOut">
              <a:rPr lang="en-US" smtClean="0"/>
              <a:pPr/>
              <a:t>08/07/2015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ADC0-9FC2-40D1-A32D-9C7A7E6FE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84368" y="0"/>
            <a:ext cx="1259632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services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Notes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provider is registered with name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but is requested with the name </a:t>
            </a:r>
            <a:r>
              <a:rPr lang="en-US" dirty="0" err="1" smtClean="0">
                <a:solidFill>
                  <a:srgbClr val="FF0000"/>
                </a:solidFill>
              </a:rPr>
              <a:t>XProvider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Provider is only accessible during application configuration phase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config</a:t>
            </a:r>
            <a:r>
              <a:rPr lang="en-US" dirty="0" smtClean="0"/>
              <a:t> block can ask for a provider</a:t>
            </a:r>
          </a:p>
          <a:p>
            <a:r>
              <a:rPr lang="en-US" dirty="0" smtClean="0"/>
              <a:t>Provider is always instantiated</a:t>
            </a:r>
            <a:endParaRPr lang="en-US" dirty="0"/>
          </a:p>
          <a:p>
            <a:pPr lvl="1"/>
            <a:r>
              <a:rPr lang="en-US" dirty="0" smtClean="0"/>
              <a:t>Even if the service is not requested by application</a:t>
            </a:r>
          </a:p>
          <a:p>
            <a:pPr lvl="1"/>
            <a:r>
              <a:rPr lang="en-US" dirty="0" smtClean="0"/>
              <a:t>Is instantiated before </a:t>
            </a:r>
            <a:r>
              <a:rPr lang="en-US" dirty="0" err="1" smtClean="0"/>
              <a:t>config</a:t>
            </a:r>
            <a:r>
              <a:rPr lang="en-US" dirty="0" smtClean="0"/>
              <a:t> block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onstant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 a constant value can be injectable</a:t>
            </a:r>
          </a:p>
          <a:p>
            <a:r>
              <a:rPr lang="en-US" dirty="0" smtClean="0"/>
              <a:t>Useful for sharing constant data between different providers/services</a:t>
            </a:r>
          </a:p>
          <a:p>
            <a:r>
              <a:rPr lang="en-US" dirty="0" smtClean="0"/>
              <a:t>Can be requested by a </a:t>
            </a:r>
            <a:r>
              <a:rPr lang="en-US" dirty="0" err="1" smtClean="0"/>
              <a:t>config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3880008"/>
            <a:ext cx="434766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.constant(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!!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document.documentMode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LoggerProvider.enableBuffering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6444208" y="3762587"/>
            <a:ext cx="1584176" cy="100811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472"/>
              <a:gd name="adj6" fmla="val -1226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documentMode</a:t>
            </a:r>
            <a:r>
              <a:rPr lang="en-US" dirty="0" smtClean="0"/>
              <a:t> is an IE only attribute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5268011"/>
            <a:ext cx="383791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(MSIE)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   MSIE: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MSIE);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4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providers and services are singletons</a:t>
            </a:r>
          </a:p>
          <a:p>
            <a:pPr lvl="1"/>
            <a:r>
              <a:rPr lang="en-US" dirty="0" smtClean="0"/>
              <a:t>Multiple requests for the same service return the same reference</a:t>
            </a:r>
          </a:p>
          <a:p>
            <a:r>
              <a:rPr lang="en-US" dirty="0" smtClean="0"/>
              <a:t>This implies using an internal cache for caching instantiated objects</a:t>
            </a:r>
          </a:p>
          <a:p>
            <a:r>
              <a:rPr lang="en-US" dirty="0" smtClean="0"/>
              <a:t>Internally, Angular holds two different caches</a:t>
            </a:r>
          </a:p>
          <a:p>
            <a:pPr lvl="1"/>
            <a:r>
              <a:rPr lang="en-US" dirty="0" smtClean="0"/>
              <a:t>Provider cache</a:t>
            </a:r>
          </a:p>
          <a:p>
            <a:pPr lvl="1"/>
            <a:r>
              <a:rPr lang="en-US" dirty="0" smtClean="0"/>
              <a:t>Service cache</a:t>
            </a:r>
          </a:p>
          <a:p>
            <a:r>
              <a:rPr lang="en-US" dirty="0" smtClean="0"/>
              <a:t>Managed by the </a:t>
            </a:r>
            <a:r>
              <a:rPr lang="en-US" dirty="0" smtClean="0">
                <a:solidFill>
                  <a:srgbClr val="FF0000"/>
                </a:solidFill>
              </a:rPr>
              <a:t>$injector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1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$injector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created by Angular during the bootstrapping phase</a:t>
            </a:r>
          </a:p>
          <a:p>
            <a:pPr lvl="1"/>
            <a:r>
              <a:rPr lang="en-US" dirty="0" smtClean="0"/>
              <a:t>Loads all modules </a:t>
            </a:r>
          </a:p>
          <a:p>
            <a:pPr lvl="1"/>
            <a:r>
              <a:rPr lang="en-US" dirty="0" smtClean="0"/>
              <a:t>Instantiates all providers (from all modules)</a:t>
            </a:r>
          </a:p>
          <a:p>
            <a:pPr lvl="1"/>
            <a:r>
              <a:rPr lang="en-US" dirty="0" smtClean="0"/>
              <a:t>Invokes </a:t>
            </a:r>
            <a:r>
              <a:rPr lang="en-US" dirty="0" err="1" smtClean="0"/>
              <a:t>config</a:t>
            </a:r>
            <a:r>
              <a:rPr lang="en-US" dirty="0" smtClean="0"/>
              <a:t> and run blocks</a:t>
            </a:r>
          </a:p>
          <a:p>
            <a:pPr lvl="1"/>
            <a:r>
              <a:rPr lang="en-US" dirty="0" smtClean="0"/>
              <a:t>See Bootstrapping chapter for more details</a:t>
            </a:r>
          </a:p>
          <a:p>
            <a:r>
              <a:rPr lang="en-US" dirty="0" smtClean="0"/>
              <a:t>After bootstrapping, is responsible for managing Angular Dependency Injection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$injector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1844824"/>
            <a:ext cx="6038833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modulesToLoad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$provide: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provider: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(provider),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factory: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(factory),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service: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(service),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value: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constant: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(constant),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decorator: decorator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.$injector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createInternalInjector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.$injector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createInternalInjector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provider(){...}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factory(){...}</a:t>
            </a: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service(){...}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value(){...}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constant(){...}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decorator(){...}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7174070" y="1628800"/>
            <a:ext cx="1584176" cy="100811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579"/>
              <a:gd name="adj6" fmla="val -1611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$provide offers the same (almost) API as Angular module </a:t>
            </a:r>
            <a:endParaRPr lang="en-US" sz="1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7308304" y="4005064"/>
            <a:ext cx="1584176" cy="1008112"/>
          </a:xfrm>
          <a:prstGeom prst="callout2">
            <a:avLst>
              <a:gd name="adj1" fmla="val 42074"/>
              <a:gd name="adj2" fmla="val -159506"/>
              <a:gd name="adj3" fmla="val 50713"/>
              <a:gd name="adj4" fmla="val -175"/>
              <a:gd name="adj5" fmla="val -33274"/>
              <a:gd name="adj6" fmla="val -1628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Internally, two different injectors are created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515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Immediately instantiates the provider and stores it into the provider cache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63281" y="2996952"/>
            <a:ext cx="545213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provider(name, provider_)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(provider_) ||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(provider_))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provider_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providerInjector.instantiate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(provider_);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provider_.$get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injectorMinErr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[name +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providerSuffix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provider_;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6730746" y="5509250"/>
            <a:ext cx="1584176" cy="100811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9501"/>
              <a:gd name="adj6" fmla="val -611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? Why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1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Wrappers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service/factory/value are just wrappers around the provider function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6005" y="2996952"/>
            <a:ext cx="6386685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factory(name,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factoryFn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enforce)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provider(name,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$get: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factoryFn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service(name, constructor)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factory(name, 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injector.instantiate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(constructor);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value(name,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factory(name,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value; }; 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$injector 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not used directly by application</a:t>
            </a:r>
          </a:p>
          <a:p>
            <a:r>
              <a:rPr lang="en-US" dirty="0" smtClean="0"/>
              <a:t>However, you may find it useful when implementing cross application infrastructure</a:t>
            </a:r>
          </a:p>
          <a:p>
            <a:r>
              <a:rPr lang="en-US" dirty="0" smtClean="0"/>
              <a:t>Offers the following API</a:t>
            </a:r>
          </a:p>
          <a:p>
            <a:pPr lvl="1"/>
            <a:r>
              <a:rPr lang="en-US" dirty="0" smtClean="0"/>
              <a:t>invoke</a:t>
            </a:r>
          </a:p>
          <a:p>
            <a:pPr lvl="1"/>
            <a:r>
              <a:rPr lang="en-US" dirty="0" smtClean="0"/>
              <a:t>instantiate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annotate</a:t>
            </a:r>
          </a:p>
          <a:p>
            <a:pPr lvl="1"/>
            <a:r>
              <a:rPr lang="en-US" dirty="0" smtClean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275586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injector.invoke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injector.invoke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analyzes the list of parameters and injects the requested services</a:t>
            </a:r>
          </a:p>
          <a:p>
            <a:r>
              <a:rPr lang="en-US" dirty="0" smtClean="0"/>
              <a:t>In case a service instance does not exist it is instantiated</a:t>
            </a:r>
          </a:p>
          <a:p>
            <a:r>
              <a:rPr lang="en-US" dirty="0" smtClean="0"/>
              <a:t>All parameters can be overridden using </a:t>
            </a:r>
            <a:r>
              <a:rPr lang="en-US" dirty="0" err="1" smtClean="0"/>
              <a:t>invoke’s</a:t>
            </a:r>
            <a:r>
              <a:rPr lang="en-US" dirty="0" smtClean="0"/>
              <a:t> third argument (A.K.A locals)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40464" y="4772561"/>
            <a:ext cx="589776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[]).controller(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param1)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"%O"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"param1 = 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param1);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param1: 123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9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$injector Metadata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does $injector retrieve the list of method’s parameter ?</a:t>
            </a:r>
          </a:p>
          <a:p>
            <a:pPr lvl="1"/>
            <a:r>
              <a:rPr lang="en-US" dirty="0" smtClean="0"/>
              <a:t>It uses </a:t>
            </a:r>
            <a:r>
              <a:rPr lang="en-US" dirty="0" err="1" smtClean="0">
                <a:solidFill>
                  <a:srgbClr val="FF0000"/>
                </a:solidFill>
              </a:rPr>
              <a:t>Function.toString</a:t>
            </a:r>
            <a:r>
              <a:rPr lang="en-US" dirty="0" smtClean="0"/>
              <a:t> and parses the source code</a:t>
            </a:r>
          </a:p>
          <a:p>
            <a:r>
              <a:rPr lang="en-US" dirty="0" smtClean="0"/>
              <a:t>But what if we use </a:t>
            </a:r>
            <a:r>
              <a:rPr lang="en-US" dirty="0" err="1" smtClean="0"/>
              <a:t>minification</a:t>
            </a:r>
            <a:r>
              <a:rPr lang="en-US" dirty="0" smtClean="0"/>
              <a:t> tools ?</a:t>
            </a:r>
          </a:p>
          <a:p>
            <a:pPr lvl="1"/>
            <a:r>
              <a:rPr lang="en-US" dirty="0" smtClean="0"/>
              <a:t>Like Google Closure Compiler</a:t>
            </a:r>
          </a:p>
          <a:p>
            <a:r>
              <a:rPr lang="en-US" dirty="0" smtClean="0"/>
              <a:t>Then we must manually specify the parameter list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$inject</a:t>
            </a:r>
          </a:p>
          <a:p>
            <a:pPr lvl="1"/>
            <a:r>
              <a:rPr lang="en-US" dirty="0" smtClean="0"/>
              <a:t>Using array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4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offers many built-in services</a:t>
            </a:r>
          </a:p>
          <a:p>
            <a:pPr lvl="1"/>
            <a:r>
              <a:rPr lang="en-US" dirty="0" smtClean="0"/>
              <a:t>$compile</a:t>
            </a:r>
          </a:p>
          <a:p>
            <a:pPr lvl="1"/>
            <a:r>
              <a:rPr lang="en-US" dirty="0" smtClean="0"/>
              <a:t>$q</a:t>
            </a:r>
          </a:p>
          <a:p>
            <a:pPr lvl="1"/>
            <a:r>
              <a:rPr lang="en-US" dirty="0" smtClean="0"/>
              <a:t>$http</a:t>
            </a:r>
          </a:p>
          <a:p>
            <a:r>
              <a:rPr lang="en-US" dirty="0" smtClean="0"/>
              <a:t>In this chapter</a:t>
            </a:r>
          </a:p>
          <a:p>
            <a:pPr lvl="1"/>
            <a:r>
              <a:rPr lang="en-US" dirty="0" smtClean="0"/>
              <a:t>Understand what is a service</a:t>
            </a:r>
          </a:p>
          <a:p>
            <a:pPr lvl="1"/>
            <a:r>
              <a:rPr lang="en-US" dirty="0" smtClean="0"/>
              <a:t>Introduce the services beyond service management</a:t>
            </a:r>
          </a:p>
          <a:p>
            <a:pPr lvl="1"/>
            <a:r>
              <a:rPr lang="en-US" dirty="0" smtClean="0"/>
              <a:t>Deep dive into some </a:t>
            </a:r>
            <a:r>
              <a:rPr lang="en-US" dirty="0" err="1" smtClean="0"/>
              <a:t>Angular’s</a:t>
            </a:r>
            <a:r>
              <a:rPr lang="en-US" dirty="0" smtClean="0"/>
              <a:t> interesting services</a:t>
            </a:r>
          </a:p>
        </p:txBody>
      </p:sp>
    </p:spTree>
    <p:extLst>
      <p:ext uri="{BB962C8B-B14F-4D97-AF65-F5344CB8AC3E}">
        <p14:creationId xmlns:p14="http://schemas.microsoft.com/office/powerpoint/2010/main" val="84434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specify Parameter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2746" y="1844824"/>
            <a:ext cx="36679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p)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!!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"param1: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p);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 = 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"param1"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03848" y="3670777"/>
            <a:ext cx="477246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"param1"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p)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!!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"param1: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p);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}];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15616" y="5054898"/>
            <a:ext cx="667362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param1: 123 });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7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injector.invoke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9958" y="1916832"/>
            <a:ext cx="7718780" cy="4216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invoke(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self, locals)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$inject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.$$annotate(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strictDi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length,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key;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length =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length;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key = $inject[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key !==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injectorMinErr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itkn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args.push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locals &amp;&amp;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locals.hasOwnProperty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? locals[key]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[length];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fn.apply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(self,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injector.annotate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1610" y="1821741"/>
            <a:ext cx="7122463" cy="4539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annotate(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strictDi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$inject,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argDecl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last;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(!($inject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$inject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fn.length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fn.toString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().replace(STRIP_COMMENTS,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argDecl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fnText.match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(FN_ARGS);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argDecl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[1].split(FN_ARG_SPLIT),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arg.replace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(FN_ARG,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(all, underscore, name)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inject.push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 = $inject;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isArray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last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fn.length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$inject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fn.slice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last);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$inject;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6948264" y="2060848"/>
            <a:ext cx="1512168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464"/>
              <a:gd name="adj6" fmla="val -1086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purpose of this code ?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323528" y="2361246"/>
            <a:ext cx="1512168" cy="1224136"/>
          </a:xfrm>
          <a:prstGeom prst="borderCallout2">
            <a:avLst>
              <a:gd name="adj1" fmla="val 30844"/>
              <a:gd name="adj2" fmla="val 106847"/>
              <a:gd name="adj3" fmla="val 30844"/>
              <a:gd name="adj4" fmla="val 114638"/>
              <a:gd name="adj5" fmla="val 84189"/>
              <a:gd name="adj6" fmla="val 3077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Comments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7092280" y="4869160"/>
            <a:ext cx="1512168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3"/>
              <a:gd name="adj6" fmla="val -1748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typical unit test initializes a service once, and verifies it multiple times</a:t>
            </a:r>
          </a:p>
          <a:p>
            <a:r>
              <a:rPr lang="en-US" dirty="0" smtClean="0"/>
              <a:t>Usually we want the service variable to be named exactly like the service name</a:t>
            </a:r>
          </a:p>
          <a:p>
            <a:pPr lvl="1"/>
            <a:r>
              <a:rPr lang="en-US" dirty="0" smtClean="0"/>
              <a:t>Causes variable duplication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70393" y="4341674"/>
            <a:ext cx="383791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"Storage"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Storage;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(inject(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(Storage)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Storage = Storage;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66700" y="4509120"/>
            <a:ext cx="1512168" cy="1224136"/>
          </a:xfrm>
          <a:prstGeom prst="borderCallout2">
            <a:avLst>
              <a:gd name="adj1" fmla="val 74240"/>
              <a:gd name="adj2" fmla="val 349301"/>
              <a:gd name="adj3" fmla="val 50763"/>
              <a:gd name="adj4" fmla="val 106000"/>
              <a:gd name="adj5" fmla="val 12337"/>
              <a:gd name="adj6" fmla="val 1948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1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 Stripping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$injector removes leading and trailing underscores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63281" y="2708920"/>
            <a:ext cx="545213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"Storage"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Storage;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(inject(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(_Storage_)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Storage = _Storage_;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it(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"Does not allow deleting the root item"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expect(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Storage.deleteItem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toThrow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66700" y="4509120"/>
            <a:ext cx="1512168" cy="1224136"/>
          </a:xfrm>
          <a:prstGeom prst="borderCallout2">
            <a:avLst>
              <a:gd name="adj1" fmla="val -59504"/>
              <a:gd name="adj2" fmla="val 296318"/>
              <a:gd name="adj3" fmla="val 50763"/>
              <a:gd name="adj4" fmla="val 106000"/>
              <a:gd name="adj5" fmla="val -112870"/>
              <a:gd name="adj6" fmla="val 1787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3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define a JavaScript class that is instantiated multiple times</a:t>
            </a:r>
          </a:p>
          <a:p>
            <a:pPr lvl="1"/>
            <a:r>
              <a:rPr lang="en-US" dirty="0" smtClean="0"/>
              <a:t>Therefore, we cannot register it as a service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However, the constructor has dependencies that only Angular knows how to resolve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515" y="3140968"/>
            <a:ext cx="4347665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Contact($http, 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.$http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$http;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email;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Contact.prototype.dump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+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3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injector.instantiate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$injector can instantiate a plain JavaScript class while injecting all dependencies</a:t>
            </a:r>
          </a:p>
          <a:p>
            <a:r>
              <a:rPr lang="en-US" dirty="0" smtClean="0"/>
              <a:t>Even better, the caller can still send custom parameter (A.K.A locals)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46739" y="3829155"/>
            <a:ext cx="6885218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injector.instantiate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(Contact, { name: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email: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"ori@gmail.com"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contact.dump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68978" y="4984107"/>
            <a:ext cx="364074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Contact($http, 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.$http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$http;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email;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Contact.prototype.dump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+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3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vs. Run Blocks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dirty="0" err="1" smtClean="0"/>
              <a:t>config</a:t>
            </a:r>
            <a:r>
              <a:rPr lang="en-US" dirty="0" smtClean="0"/>
              <a:t> and run blocks can ask for $injector</a:t>
            </a:r>
          </a:p>
          <a:p>
            <a:r>
              <a:rPr lang="en-US" dirty="0" smtClean="0"/>
              <a:t>This implies that run block can request providers too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Fortunately, above code generates an error</a:t>
            </a:r>
          </a:p>
          <a:p>
            <a:r>
              <a:rPr lang="en-US" dirty="0" smtClean="0"/>
              <a:t>The $injector being sent to the run block is different than the one being sent to the </a:t>
            </a:r>
            <a:r>
              <a:rPr lang="en-US" dirty="0" err="1" smtClean="0"/>
              <a:t>config</a:t>
            </a:r>
            <a:r>
              <a:rPr lang="en-US" dirty="0" smtClean="0"/>
              <a:t> block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3036" y="2852936"/>
            <a:ext cx="44326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$provide =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"$provide"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$provide =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"$provide"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179512" y="2835681"/>
            <a:ext cx="1080120" cy="737335"/>
          </a:xfrm>
          <a:prstGeom prst="borderCallout2">
            <a:avLst>
              <a:gd name="adj1" fmla="val 30844"/>
              <a:gd name="adj2" fmla="val 106847"/>
              <a:gd name="adj3" fmla="val 30844"/>
              <a:gd name="adj4" fmla="val 114638"/>
              <a:gd name="adj5" fmla="val 148320"/>
              <a:gd name="adj6" fmla="val 4018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71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$injector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Internally holds two caches</a:t>
            </a:r>
          </a:p>
          <a:p>
            <a:pPr lvl="1"/>
            <a:r>
              <a:rPr lang="en-US" dirty="0" smtClean="0"/>
              <a:t>Provider cache</a:t>
            </a:r>
          </a:p>
          <a:p>
            <a:pPr lvl="1"/>
            <a:r>
              <a:rPr lang="en-US" dirty="0" smtClean="0"/>
              <a:t>Instance cache</a:t>
            </a:r>
          </a:p>
          <a:p>
            <a:r>
              <a:rPr lang="en-US" dirty="0" smtClean="0"/>
              <a:t>Provider cache holds only providers/constants</a:t>
            </a:r>
          </a:p>
          <a:p>
            <a:r>
              <a:rPr lang="en-US" dirty="0" smtClean="0"/>
              <a:t>Instance cache holds services/factories/values/constants</a:t>
            </a:r>
          </a:p>
          <a:p>
            <a:r>
              <a:rPr lang="en-US" dirty="0" smtClean="0"/>
              <a:t>During </a:t>
            </a:r>
            <a:r>
              <a:rPr lang="en-US" dirty="0" err="1" smtClean="0"/>
              <a:t>config</a:t>
            </a:r>
            <a:r>
              <a:rPr lang="en-US" dirty="0" smtClean="0"/>
              <a:t> block only provider cache is considered</a:t>
            </a:r>
          </a:p>
          <a:p>
            <a:r>
              <a:rPr lang="en-US" dirty="0" smtClean="0"/>
              <a:t>During run block only instance cache is considered</a:t>
            </a:r>
          </a:p>
        </p:txBody>
      </p:sp>
    </p:spTree>
    <p:extLst>
      <p:ext uri="{BB962C8B-B14F-4D97-AF65-F5344CB8AC3E}">
        <p14:creationId xmlns:p14="http://schemas.microsoft.com/office/powerpoint/2010/main" val="396155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createInjector</a:t>
            </a:r>
            <a:r>
              <a:rPr lang="en-US" dirty="0" smtClean="0"/>
              <a:t> (again)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5224" y="1988840"/>
            <a:ext cx="7648248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modulesToLoad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strictDi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loadedModules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...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.$injector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createInternalInjector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injectorMinErr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unpr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"Unknown provider: {0}"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path.join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 &lt;- 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.$injector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createInternalInjector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provider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providerInjector.get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providerSuffix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instanceInjector.invoke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provider.$get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provider, undefined,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loadModules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modulesToLoad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instanceInjector.invoke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838764" y="991208"/>
            <a:ext cx="1512168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2323"/>
              <a:gd name="adj6" fmla="val -1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Provider injector is not allowed to create new services</a:t>
            </a:r>
            <a:endParaRPr lang="en-US" sz="1600" dirty="0"/>
          </a:p>
        </p:txBody>
      </p:sp>
      <p:sp>
        <p:nvSpPr>
          <p:cNvPr id="9" name="Line Callout 2 8"/>
          <p:cNvSpPr/>
          <p:nvPr/>
        </p:nvSpPr>
        <p:spPr>
          <a:xfrm>
            <a:off x="6228184" y="5538928"/>
            <a:ext cx="1512168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012"/>
              <a:gd name="adj6" fmla="val -1368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Instance injector does not consider the provider cache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280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</a:p>
          <a:p>
            <a:r>
              <a:rPr lang="en-US" dirty="0" smtClean="0"/>
              <a:t>Are used to organize code (modularity)</a:t>
            </a:r>
          </a:p>
          <a:p>
            <a:r>
              <a:rPr lang="en-US" dirty="0" smtClean="0"/>
              <a:t>Share code between different application parts</a:t>
            </a:r>
          </a:p>
          <a:p>
            <a:r>
              <a:rPr lang="en-US" dirty="0" smtClean="0"/>
              <a:t>Can be injected using Angular DI feature</a:t>
            </a:r>
          </a:p>
          <a:p>
            <a:r>
              <a:rPr lang="en-US" dirty="0" smtClean="0"/>
              <a:t>Are always</a:t>
            </a:r>
          </a:p>
          <a:p>
            <a:pPr lvl="1"/>
            <a:r>
              <a:rPr lang="en-US" dirty="0" smtClean="0"/>
              <a:t>Lazy instantiated 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6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$injector from the DOM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$injector </a:t>
            </a:r>
            <a:r>
              <a:rPr lang="en-US" dirty="0" smtClean="0"/>
              <a:t>is attached to the root element using jQuery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This means that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can “reach” into Angular using the DOM</a:t>
            </a:r>
          </a:p>
          <a:p>
            <a:r>
              <a:rPr lang="en-US" dirty="0" smtClean="0"/>
              <a:t>Angular extends jQuery with the </a:t>
            </a:r>
            <a:r>
              <a:rPr lang="en-US" dirty="0" smtClean="0">
                <a:solidFill>
                  <a:srgbClr val="FF0000"/>
                </a:solidFill>
              </a:rPr>
              <a:t>injector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3036" y="4581128"/>
            <a:ext cx="44326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$injector = $(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"body div"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).injector();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!!$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81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$provide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registration of providers/services</a:t>
            </a:r>
          </a:p>
          <a:p>
            <a:r>
              <a:rPr lang="en-US" dirty="0" smtClean="0"/>
              <a:t>Is a provider (not a service)</a:t>
            </a:r>
          </a:p>
          <a:p>
            <a:pPr lvl="1"/>
            <a:r>
              <a:rPr lang="en-US" dirty="0" smtClean="0"/>
              <a:t>You can request it only during </a:t>
            </a:r>
            <a:r>
              <a:rPr lang="en-US" dirty="0" err="1" smtClean="0"/>
              <a:t>config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Offers the same API as module</a:t>
            </a:r>
          </a:p>
          <a:p>
            <a:pPr lvl="1"/>
            <a:r>
              <a:rPr lang="en-US" dirty="0" smtClean="0"/>
              <a:t>provider, factory, service, value, constant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Nothing new</a:t>
            </a:r>
            <a:endParaRPr lang="en-US" dirty="0" smtClean="0"/>
          </a:p>
          <a:p>
            <a:r>
              <a:rPr lang="en-US" dirty="0" smtClean="0"/>
              <a:t>However, also offers special method named </a:t>
            </a:r>
            <a:r>
              <a:rPr lang="en-US" dirty="0" smtClean="0">
                <a:solidFill>
                  <a:srgbClr val="FF0000"/>
                </a:solidFill>
              </a:rPr>
              <a:t>decorator</a:t>
            </a:r>
          </a:p>
          <a:p>
            <a:pPr lvl="1"/>
            <a:r>
              <a:rPr lang="en-US" dirty="0" smtClean="0"/>
              <a:t>Angular 1.4 offers a decorator method at the module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18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$provide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1772816"/>
            <a:ext cx="6038833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modulesToLoad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$provide: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provider: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(provider),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factory: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(factory),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service: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(service),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value: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constant: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supportObject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(constant),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decorator: decorator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.$injector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createInternalInjector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.$injector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createInternalInjector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7174070" y="1628800"/>
            <a:ext cx="1584176" cy="100811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0621"/>
              <a:gd name="adj6" fmla="val -1611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$provide offers the same (almost) API as Angular module </a:t>
            </a:r>
            <a:endParaRPr lang="en-US" sz="14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75038" y="4768696"/>
            <a:ext cx="2582758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Service1() {...}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Service2() {...}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($provide)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provide.service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"Service1"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Service1,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"Service2"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Service2,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1763688" y="5524661"/>
            <a:ext cx="1584176" cy="1008112"/>
          </a:xfrm>
          <a:prstGeom prst="callout2">
            <a:avLst>
              <a:gd name="adj1" fmla="val 48691"/>
              <a:gd name="adj2" fmla="val 107109"/>
              <a:gd name="adj3" fmla="val 61020"/>
              <a:gd name="adj4" fmla="val 107181"/>
              <a:gd name="adj5" fmla="val 47927"/>
              <a:gd name="adj6" fmla="val 2882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Common, when implementing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library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3774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provide.decorator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“monkey patch” an existing service</a:t>
            </a:r>
          </a:p>
          <a:p>
            <a:r>
              <a:rPr lang="en-US" dirty="0" smtClean="0"/>
              <a:t>Great for enhancing existing Angular/3</a:t>
            </a:r>
            <a:r>
              <a:rPr lang="en-US" baseline="30000" dirty="0" smtClean="0"/>
              <a:t>rd</a:t>
            </a:r>
            <a:r>
              <a:rPr lang="en-US" dirty="0" smtClean="0"/>
              <a:t> party services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5536" y="3354933"/>
            <a:ext cx="5186035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"3rdPartyLib"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[]).factory(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"Logger"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debug: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warning: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error: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64734" y="3907795"/>
            <a:ext cx="480131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"3rdPartyLib"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($provide)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provide.decorator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"Logger"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($delegate)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originalDebug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delegate.debug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delegate.debug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"Before debug"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originalDebug.call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($delegate,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"After debug"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$delegate;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40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provide.decorator</a:t>
            </a:r>
            <a:r>
              <a:rPr lang="en-US" dirty="0" smtClean="0"/>
              <a:t> – Be Aware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you decided to decorate existing Angular service</a:t>
            </a:r>
          </a:p>
          <a:p>
            <a:r>
              <a:rPr lang="en-US" dirty="0" smtClean="0"/>
              <a:t>You may choose to return a new object from the decorator function</a:t>
            </a:r>
          </a:p>
          <a:p>
            <a:r>
              <a:rPr lang="en-US" dirty="0" smtClean="0"/>
              <a:t>However, Angular might still hold an internal reference to the original service</a:t>
            </a:r>
          </a:p>
          <a:p>
            <a:r>
              <a:rPr lang="en-US" dirty="0" smtClean="0"/>
              <a:t>Might lead to surprising results</a:t>
            </a:r>
          </a:p>
          <a:p>
            <a:r>
              <a:rPr lang="en-US" dirty="0" smtClean="0"/>
              <a:t>You should prefer “monkey patching”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83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DI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to Angular 1.3</a:t>
            </a:r>
          </a:p>
          <a:p>
            <a:r>
              <a:rPr lang="en-US" dirty="0" smtClean="0"/>
              <a:t>When enabled, Angular verifies that a function being invoked by $injector supplies manually the name of the parameters to be injected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640351"/>
            <a:ext cx="307327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ng-strict-di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55776" y="3830682"/>
            <a:ext cx="1368152" cy="3009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55976" y="3917349"/>
            <a:ext cx="35830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.controller(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48390" y="5693445"/>
            <a:ext cx="460254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.controller(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"$scope"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1572134" y="5645136"/>
            <a:ext cx="1584176" cy="1008112"/>
          </a:xfrm>
          <a:prstGeom prst="callout2">
            <a:avLst>
              <a:gd name="adj1" fmla="val 39885"/>
              <a:gd name="adj2" fmla="val 294842"/>
              <a:gd name="adj3" fmla="val 61020"/>
              <a:gd name="adj4" fmla="val 107181"/>
              <a:gd name="adj5" fmla="val -55106"/>
              <a:gd name="adj6" fmla="val 3493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Must specify manually the parameters names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6528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$q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docs say “</a:t>
            </a:r>
            <a:r>
              <a:rPr lang="en-US" dirty="0"/>
              <a:t>A service that helps you run functions </a:t>
            </a:r>
            <a:r>
              <a:rPr lang="en-US" dirty="0" smtClean="0"/>
              <a:t>asynchronously”</a:t>
            </a:r>
          </a:p>
          <a:p>
            <a:pPr lvl="1"/>
            <a:r>
              <a:rPr lang="en-US" dirty="0" smtClean="0"/>
              <a:t>Implies that $q knows how to make a function asynchronous</a:t>
            </a:r>
          </a:p>
          <a:p>
            <a:r>
              <a:rPr lang="en-US" dirty="0" smtClean="0"/>
              <a:t>A better explanation would be: “A service that helps you manage asynchronous functions”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5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single formal definition for promise object</a:t>
            </a:r>
          </a:p>
          <a:p>
            <a:pPr lvl="1"/>
            <a:r>
              <a:rPr lang="en-US" dirty="0" smtClean="0"/>
              <a:t>Promises/A/B/KISS/C/D</a:t>
            </a:r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smtClean="0"/>
              <a:t>Q, RSVP,when.js, </a:t>
            </a:r>
            <a:r>
              <a:rPr lang="en-US" dirty="0" err="1" smtClean="0"/>
              <a:t>FutureJS</a:t>
            </a:r>
            <a:endParaRPr lang="en-US" dirty="0" smtClean="0"/>
          </a:p>
          <a:p>
            <a:pPr lvl="1"/>
            <a:r>
              <a:rPr lang="en-US" dirty="0" smtClean="0"/>
              <a:t>Angular mimics Q library (by Kris </a:t>
            </a:r>
            <a:r>
              <a:rPr lang="en-US" dirty="0" err="1" smtClean="0"/>
              <a:t>Kowal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ECMAScript 6</a:t>
            </a:r>
            <a:endParaRPr lang="en-US" dirty="0" smtClean="0"/>
          </a:p>
          <a:p>
            <a:r>
              <a:rPr lang="en-US" dirty="0" smtClean="0"/>
              <a:t>All implementations agree that a promise object is an interface for interacting with asynchronous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1469038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Promise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Stop using success and error callbacks</a:t>
            </a:r>
          </a:p>
          <a:p>
            <a:r>
              <a:rPr lang="en-US" dirty="0" smtClean="0"/>
              <a:t>Instead create a deferred object</a:t>
            </a:r>
          </a:p>
          <a:p>
            <a:pPr lvl="1"/>
            <a:r>
              <a:rPr lang="en-US" dirty="0" smtClean="0"/>
              <a:t>Has a state</a:t>
            </a:r>
          </a:p>
          <a:p>
            <a:pPr lvl="1"/>
            <a:r>
              <a:rPr lang="en-US" dirty="0" smtClean="0"/>
              <a:t>Can be resolved/rejected</a:t>
            </a:r>
          </a:p>
          <a:p>
            <a:r>
              <a:rPr lang="en-US" dirty="0" smtClean="0"/>
              <a:t>Return the promise projection</a:t>
            </a:r>
          </a:p>
          <a:p>
            <a:pPr lvl="1"/>
            <a:r>
              <a:rPr lang="en-US" dirty="0" smtClean="0"/>
              <a:t>Cannot be changed</a:t>
            </a:r>
          </a:p>
          <a:p>
            <a:pPr lvl="1"/>
            <a:r>
              <a:rPr lang="en-US" dirty="0" smtClean="0"/>
              <a:t>Only allows for registering handlers for success and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13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Callbacks to Promise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4437111"/>
            <a:ext cx="3724096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asyncFuncEx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.catch(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"Error: 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57995" y="1844824"/>
            <a:ext cx="4262705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(success, 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2) % 2 == 0)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success();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error(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Ooops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220072" y="4013919"/>
            <a:ext cx="280076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asyncFuncEx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 =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q.defer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success()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deferred.resolve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(err);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deferred.promise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Line Callout 2 (No Border) 8"/>
          <p:cNvSpPr/>
          <p:nvPr/>
        </p:nvSpPr>
        <p:spPr>
          <a:xfrm>
            <a:off x="266700" y="2069160"/>
            <a:ext cx="1584176" cy="1008112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29551"/>
              <a:gd name="adj6" fmla="val 1404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Callback based </a:t>
            </a:r>
            <a:r>
              <a:rPr lang="en-US" sz="1400" dirty="0" err="1" smtClean="0"/>
              <a:t>async</a:t>
            </a:r>
            <a:r>
              <a:rPr lang="en-US" sz="1400" dirty="0" smtClean="0"/>
              <a:t> function</a:t>
            </a:r>
            <a:endParaRPr lang="en-US" sz="1400" dirty="0"/>
          </a:p>
        </p:txBody>
      </p:sp>
      <p:sp>
        <p:nvSpPr>
          <p:cNvPr id="10" name="Line Callout 2 (No Border) 9"/>
          <p:cNvSpPr/>
          <p:nvPr/>
        </p:nvSpPr>
        <p:spPr>
          <a:xfrm>
            <a:off x="7380312" y="2154956"/>
            <a:ext cx="1584176" cy="100811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640"/>
              <a:gd name="adj6" fmla="val -572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Promise based </a:t>
            </a:r>
            <a:r>
              <a:rPr lang="en-US" sz="1400" dirty="0" err="1" smtClean="0"/>
              <a:t>async</a:t>
            </a:r>
            <a:r>
              <a:rPr lang="en-US" sz="1400" dirty="0" smtClean="0"/>
              <a:t> function</a:t>
            </a:r>
            <a:endParaRPr lang="en-US" sz="1400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683568" y="5874706"/>
            <a:ext cx="864096" cy="506622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22017"/>
              <a:gd name="adj6" fmla="val 2533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usage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381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Recipes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supports several mechanisms for publishing services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5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vs. Promise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Deferred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writable</a:t>
            </a:r>
          </a:p>
          <a:p>
            <a:pPr lvl="1"/>
            <a:r>
              <a:rPr lang="en-US" dirty="0" smtClean="0"/>
              <a:t>Caller can change state by rejecting/resolving the promise</a:t>
            </a:r>
          </a:p>
          <a:p>
            <a:pPr lvl="1"/>
            <a:r>
              <a:rPr lang="en-US" dirty="0" smtClean="0"/>
              <a:t>Once state is determined cannot change it again</a:t>
            </a:r>
          </a:p>
          <a:p>
            <a:r>
              <a:rPr lang="en-US" dirty="0" smtClean="0"/>
              <a:t>Promise is associated with exactly one Deferred object</a:t>
            </a:r>
          </a:p>
          <a:p>
            <a:pPr lvl="1"/>
            <a:r>
              <a:rPr lang="en-US" dirty="0" smtClean="0"/>
              <a:t>Is read only</a:t>
            </a:r>
          </a:p>
          <a:p>
            <a:pPr lvl="1"/>
            <a:r>
              <a:rPr lang="en-US" dirty="0" smtClean="0"/>
              <a:t>“Sees” the state</a:t>
            </a:r>
          </a:p>
          <a:p>
            <a:pPr lvl="1"/>
            <a:r>
              <a:rPr lang="en-US" dirty="0" smtClean="0"/>
              <a:t>However, cannot modify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4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Promises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function returns a new promise</a:t>
            </a:r>
          </a:p>
          <a:p>
            <a:pPr lvl="1"/>
            <a:r>
              <a:rPr lang="en-US" dirty="0" smtClean="0"/>
              <a:t>Always</a:t>
            </a:r>
          </a:p>
          <a:p>
            <a:r>
              <a:rPr lang="en-US" dirty="0" smtClean="0"/>
              <a:t>The new promise is effected by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end result of the original promise</a:t>
            </a:r>
          </a:p>
          <a:p>
            <a:pPr lvl="1"/>
            <a:r>
              <a:rPr lang="en-US" dirty="0" smtClean="0"/>
              <a:t>The return value/exception of the then handler</a:t>
            </a:r>
          </a:p>
          <a:p>
            <a:r>
              <a:rPr lang="en-US" dirty="0" smtClean="0"/>
              <a:t>Which means that both promises may have different status/result</a:t>
            </a:r>
          </a:p>
        </p:txBody>
      </p:sp>
    </p:spTree>
    <p:extLst>
      <p:ext uri="{BB962C8B-B14F-4D97-AF65-F5344CB8AC3E}">
        <p14:creationId xmlns:p14="http://schemas.microsoft.com/office/powerpoint/2010/main" val="1755091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Returned Value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output ?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30556" y="2348880"/>
            <a:ext cx="4517583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promise.then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% 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newPromise.then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console.log(result);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 =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q.defer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deferred.resolve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50);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06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 promise is resolved</a:t>
            </a:r>
          </a:p>
          <a:p>
            <a:r>
              <a:rPr lang="en-US" dirty="0" smtClean="0"/>
              <a:t>Then handler throws an exception </a:t>
            </a:r>
            <a:r>
              <a:rPr lang="en-US" dirty="0" smtClean="0">
                <a:sym typeface="Wingdings" panose="05000000000000000000" pitchFamily="2" charset="2"/>
              </a:rPr>
              <a:t> New promise is rejected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3984010"/>
            <a:ext cx="434766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promise.then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Ooops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"SUCCESS: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.catch(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0" y="3068960"/>
            <a:ext cx="34547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 = 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q.defer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deferred.resolve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50);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deferred.promise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05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q.reject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Rejecting a then handler can be done using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q.reject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Instead of throwing an exception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515" y="3501008"/>
            <a:ext cx="434766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promise.then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q.reject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Ooops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"SUCCESS: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.catch(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47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q.reject</a:t>
            </a:r>
            <a:r>
              <a:rPr lang="en-US" dirty="0" smtClean="0"/>
              <a:t> vs. Throwing Exception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techniques have the same effect</a:t>
            </a:r>
          </a:p>
          <a:p>
            <a:r>
              <a:rPr lang="en-US" dirty="0" smtClean="0"/>
              <a:t>The main difference is logging</a:t>
            </a:r>
          </a:p>
          <a:p>
            <a:r>
              <a:rPr lang="en-US" dirty="0" smtClean="0"/>
              <a:t>Angular assumes that an exception being thrown from a then handler is “by mistake” and therefore delegates it to the $</a:t>
            </a:r>
            <a:r>
              <a:rPr lang="en-US" dirty="0" err="1" smtClean="0"/>
              <a:t>exceptionHandler</a:t>
            </a:r>
            <a:r>
              <a:rPr lang="en-US" dirty="0" smtClean="0"/>
              <a:t>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293096"/>
            <a:ext cx="3690434" cy="20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16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q.when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Returns a resolved promise </a:t>
            </a:r>
          </a:p>
          <a:p>
            <a:r>
              <a:rPr lang="en-US" dirty="0" smtClean="0"/>
              <a:t>The specified parameter is considered to be the promise result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89198" y="3356992"/>
            <a:ext cx="4262705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ContactStore.prototype.getAll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q.when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(response)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response.data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0550" y="5445224"/>
            <a:ext cx="4352474" cy="784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when(value, callback,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errback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progressBack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result.resolve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result.promise.then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(callback,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errback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progressBack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86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q.all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Aggregates multiple promises into one</a:t>
            </a:r>
          </a:p>
          <a:p>
            <a:r>
              <a:rPr lang="en-US" dirty="0" smtClean="0"/>
              <a:t>The “combined” promise is resolved only if all sub promises are resolved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3970" y="3140968"/>
            <a:ext cx="5570756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ContactStore.prototype.getContactsAndProducts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promise1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(response)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response.data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promise2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/product"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(response)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response.data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q.all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([promise1, promise2]).then(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contacts: result[0],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products: result[1],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96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is always asynchronous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 when resolving a promise immediately, Angular injects the listeners on the next digest cycle</a:t>
            </a:r>
          </a:p>
          <a:p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evalAsync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3264659"/>
            <a:ext cx="443262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scope.reload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"BEFORE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ContactStore.getContacts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().then(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"THEN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contacts;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"AFTER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39952" y="5557594"/>
            <a:ext cx="433965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ContactStore.prototype.getContacts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q.when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([{ ID: 1, Name: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"Tommy"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Deferred Type</a:t>
            </a:r>
          </a:p>
          <a:p>
            <a:r>
              <a:rPr lang="en-US" dirty="0" smtClean="0"/>
              <a:t>Promise Type</a:t>
            </a:r>
          </a:p>
          <a:p>
            <a:r>
              <a:rPr lang="en-US" dirty="0" smtClean="0"/>
              <a:t>Walking the promise chain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6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pre instantiated object</a:t>
            </a:r>
          </a:p>
          <a:p>
            <a:r>
              <a:rPr lang="en-US" dirty="0" smtClean="0"/>
              <a:t>We control the instantiation process</a:t>
            </a:r>
          </a:p>
          <a:p>
            <a:r>
              <a:rPr lang="en-US" dirty="0" smtClean="0"/>
              <a:t>No easy way to specify dependencies</a:t>
            </a:r>
          </a:p>
          <a:p>
            <a:r>
              <a:rPr lang="en-US" dirty="0" smtClean="0"/>
              <a:t>In practice could be used to publish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1438" y="4437112"/>
            <a:ext cx="383791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(window)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log4JS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debug: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warning: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error: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window.log4JS = log4JS;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})(window);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76056" y="4437112"/>
            <a:ext cx="34131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.value(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"Logger"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window.log4JS);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76056" y="5174223"/>
            <a:ext cx="34980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Logger)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Logger.debug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Holds a reference to the promise object</a:t>
            </a:r>
          </a:p>
          <a:p>
            <a:pPr lvl="1"/>
            <a:r>
              <a:rPr lang="en-US" dirty="0" smtClean="0"/>
              <a:t>No additional state</a:t>
            </a:r>
          </a:p>
          <a:p>
            <a:r>
              <a:rPr lang="en-US" dirty="0" smtClean="0"/>
              <a:t>Offers public API</a:t>
            </a:r>
          </a:p>
          <a:p>
            <a:pPr lvl="1"/>
            <a:r>
              <a:rPr lang="en-US" dirty="0" smtClean="0"/>
              <a:t>reject</a:t>
            </a:r>
          </a:p>
          <a:p>
            <a:pPr lvl="1"/>
            <a:r>
              <a:rPr lang="en-US" dirty="0" smtClean="0"/>
              <a:t>resolve</a:t>
            </a:r>
          </a:p>
          <a:p>
            <a:pPr lvl="1"/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35896" y="3429000"/>
            <a:ext cx="3328155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Deferred.prototype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resolve: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reject: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(reason)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02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Holds</a:t>
            </a:r>
          </a:p>
          <a:p>
            <a:pPr lvl="1"/>
            <a:r>
              <a:rPr lang="en-US" dirty="0" smtClean="0"/>
              <a:t>status – One of rejected/resolved/pending</a:t>
            </a:r>
            <a:endParaRPr lang="en-US" dirty="0"/>
          </a:p>
          <a:p>
            <a:pPr lvl="1"/>
            <a:r>
              <a:rPr lang="en-US" dirty="0" smtClean="0"/>
              <a:t>value – The resolved value or the exception</a:t>
            </a:r>
          </a:p>
          <a:p>
            <a:pPr lvl="1"/>
            <a:r>
              <a:rPr lang="en-US" dirty="0" smtClean="0"/>
              <a:t>Reference to “child” deferred objects</a:t>
            </a:r>
          </a:p>
          <a:p>
            <a:r>
              <a:rPr lang="en-US" dirty="0" smtClean="0"/>
              <a:t>Offers public API</a:t>
            </a:r>
          </a:p>
          <a:p>
            <a:pPr lvl="1"/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catch</a:t>
            </a:r>
          </a:p>
          <a:p>
            <a:pPr lvl="1"/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51920" y="3819100"/>
            <a:ext cx="460254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.$$state = { status: 0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Promise.prototype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then: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onFulfilled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onRejected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"catch"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(callback)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"finally"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(callback) {...}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46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Deferred.reject</a:t>
            </a:r>
            <a:r>
              <a:rPr lang="en-US" dirty="0" smtClean="0"/>
              <a:t>/resolve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Mark the promise object as non pending</a:t>
            </a:r>
          </a:p>
          <a:p>
            <a:r>
              <a:rPr lang="en-US" dirty="0" smtClean="0"/>
              <a:t>Invoke all listeners on the next digest cycle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evalAsync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356992"/>
            <a:ext cx="434766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reject(reason)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state.status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reason;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state.status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scheduleProcessQueue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.$$state);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62824" y="4818829"/>
            <a:ext cx="4347665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resolve(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state.status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state.status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scheduleProcessQueue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.$$state);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58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Creates new deferred object</a:t>
            </a:r>
          </a:p>
          <a:p>
            <a:r>
              <a:rPr lang="en-US" dirty="0" smtClean="0"/>
              <a:t>Keep reference to it inside the current promise</a:t>
            </a:r>
          </a:p>
          <a:p>
            <a:r>
              <a:rPr lang="en-US" dirty="0" smtClean="0"/>
              <a:t>Later, when current promise is resolved/rejected the new deferred object changes accordingly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9712" y="4149080"/>
            <a:ext cx="5827236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then(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onFulfilled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onRejected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progressBack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state.pending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state.pending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state.pending.push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([result,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onFulfilled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onRejected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progressBack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0)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scheduleProcessQueue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.$$state);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result.promise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13561" y="3823570"/>
            <a:ext cx="1584176" cy="1008112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90020"/>
              <a:gd name="adj6" fmla="val 1426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 array of “child” deferred objects</a:t>
            </a:r>
            <a:endParaRPr lang="en-US" sz="1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7296835" y="3344044"/>
            <a:ext cx="1584176" cy="100811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640"/>
              <a:gd name="adj6" fmla="val -2403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Already resolved/rejected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8919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scheduleProcessQueue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Waits for digest cycle</a:t>
            </a:r>
          </a:p>
          <a:p>
            <a:r>
              <a:rPr lang="en-US" dirty="0" smtClean="0"/>
              <a:t>Walks the chain of promises while invoking all listeners and resolving/rejecting each promise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576" y="3259723"/>
            <a:ext cx="4134465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processQueue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promise, pending;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pending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state.pending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state.processScheduled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state.pending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undefined;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pending.length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++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promise = pending[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pending[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promise.resolve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=== 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promise.resolve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promise.reject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promise.reject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47299" y="5631969"/>
            <a:ext cx="3903633" cy="784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scheduleProcessQueue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state.processScheduled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!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state.pending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state.processScheduled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nextTick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processQueue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(state);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6338351" y="4725853"/>
            <a:ext cx="973596" cy="7156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9832"/>
              <a:gd name="adj6" fmla="val -121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 wrapper around $</a:t>
            </a:r>
            <a:r>
              <a:rPr lang="en-US" sz="1100" dirty="0" err="1" smtClean="0"/>
              <a:t>evalAsync</a:t>
            </a:r>
            <a:endParaRPr lang="en-US" sz="1100" dirty="0"/>
          </a:p>
        </p:txBody>
      </p:sp>
      <p:sp>
        <p:nvSpPr>
          <p:cNvPr id="9" name="Line Callout 2 (No Border) 8"/>
          <p:cNvSpPr/>
          <p:nvPr/>
        </p:nvSpPr>
        <p:spPr>
          <a:xfrm>
            <a:off x="6859456" y="3258277"/>
            <a:ext cx="1600976" cy="60277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851"/>
              <a:gd name="adj6" fmla="val -3255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onFulfilled</a:t>
            </a:r>
            <a:r>
              <a:rPr lang="en-US" sz="1200" dirty="0" smtClean="0"/>
              <a:t>/</a:t>
            </a:r>
            <a:r>
              <a:rPr lang="en-US" sz="1200" dirty="0" err="1" smtClean="0"/>
              <a:t>onRejected</a:t>
            </a:r>
            <a:r>
              <a:rPr lang="en-US" sz="1200" dirty="0" smtClean="0"/>
              <a:t> from previous slide</a:t>
            </a:r>
            <a:endParaRPr lang="en-US" sz="1200" dirty="0"/>
          </a:p>
        </p:txBody>
      </p:sp>
      <p:sp>
        <p:nvSpPr>
          <p:cNvPr id="10" name="Line Callout 2 (No Border) 9"/>
          <p:cNvSpPr/>
          <p:nvPr/>
        </p:nvSpPr>
        <p:spPr>
          <a:xfrm>
            <a:off x="101352" y="4437112"/>
            <a:ext cx="864096" cy="767730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15473"/>
              <a:gd name="adj6" fmla="val 1547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is a deferred object not a promise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5701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Promise.notify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Less common</a:t>
            </a:r>
          </a:p>
          <a:p>
            <a:r>
              <a:rPr lang="en-US" dirty="0" smtClean="0"/>
              <a:t>Sends notification to client while operation is running</a:t>
            </a:r>
          </a:p>
          <a:p>
            <a:pPr lvl="1"/>
            <a:r>
              <a:rPr lang="en-US" dirty="0" smtClean="0"/>
              <a:t>Notification is delayed using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evalAsync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8266" y="3244861"/>
            <a:ext cx="349967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asyncTask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 =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q.defer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deferred.notify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(++value);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 == 10)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deferred.promise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67001" y="4091246"/>
            <a:ext cx="4204997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asyncTask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().then(undefined, undefined,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value;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59632" y="4022482"/>
            <a:ext cx="201622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1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Promise.notify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Notification is also sent to “child” promises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6332" y="2564904"/>
            <a:ext cx="7746031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notify(progress)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callbacks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state.pending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.promise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state.status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&lt;= 0) &amp;&amp; callbacks &amp;&amp;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callbacks.length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nextTick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callback, result;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callbacks.length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result = callbacks[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callback = callbacks[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result.notify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(callback) ? callback(progress) : progress);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180599" y="4005064"/>
            <a:ext cx="864096" cy="767730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48049"/>
              <a:gd name="adj6" fmla="val 2827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Recursive function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0988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Operation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we use </a:t>
            </a:r>
            <a:r>
              <a:rPr lang="en-US" dirty="0" err="1" smtClean="0">
                <a:solidFill>
                  <a:srgbClr val="FF0000"/>
                </a:solidFill>
              </a:rPr>
              <a:t>Promise.notify</a:t>
            </a:r>
            <a:r>
              <a:rPr lang="en-US" dirty="0" smtClean="0"/>
              <a:t> for long running operation ?</a:t>
            </a:r>
          </a:p>
          <a:p>
            <a:pPr lvl="1"/>
            <a:r>
              <a:rPr lang="en-US" dirty="0" smtClean="0"/>
              <a:t>For example, for updating the DOM while operation is running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35525" y="3614678"/>
            <a:ext cx="301641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 =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injector.instantiate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task.promise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().then(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updateUI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updateUI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task.isRunning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updateUI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task.go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task.go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5944" y="3140968"/>
            <a:ext cx="3288080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Task($q)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.deferred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q.defer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Task.prototype.promise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.deferred.promise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Task.prototype.go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0)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.deferred.notify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.execute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.deferred.notify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100)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.deferred.resolve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28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Promise.notify</a:t>
            </a:r>
            <a:r>
              <a:rPr lang="en-US" dirty="0" smtClean="0"/>
              <a:t> (again)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Queues the notification using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evalAsync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evalAsync</a:t>
            </a:r>
            <a:r>
              <a:rPr lang="en-US" dirty="0" smtClean="0"/>
              <a:t> executes the request on the next digest iteration</a:t>
            </a:r>
          </a:p>
          <a:p>
            <a:r>
              <a:rPr lang="en-US" dirty="0" smtClean="0"/>
              <a:t>This means that all </a:t>
            </a:r>
            <a:r>
              <a:rPr lang="en-US" dirty="0" smtClean="0">
                <a:solidFill>
                  <a:srgbClr val="FF0000"/>
                </a:solidFill>
              </a:rPr>
              <a:t>notify</a:t>
            </a:r>
            <a:r>
              <a:rPr lang="en-US" dirty="0" smtClean="0"/>
              <a:t> handlers are executed before browser has a chance to process its event queue and therefore UI is not updated during operation</a:t>
            </a:r>
          </a:p>
          <a:p>
            <a:r>
              <a:rPr lang="en-US" dirty="0" smtClean="0"/>
              <a:t>May consider using </a:t>
            </a:r>
            <a:r>
              <a:rPr lang="en-US" dirty="0" smtClean="0">
                <a:solidFill>
                  <a:srgbClr val="FF0000"/>
                </a:solidFill>
              </a:rPr>
              <a:t>$$q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355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$$q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A private Q service being used internally by Angular when dealing (mainly) with animation</a:t>
            </a:r>
          </a:p>
          <a:p>
            <a:r>
              <a:rPr lang="en-US" dirty="0" smtClean="0"/>
              <a:t>The only difference is that it uses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browser.defer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instead of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evalAsync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browser.defer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uses </a:t>
            </a:r>
            <a:r>
              <a:rPr lang="en-US" dirty="0" err="1" smtClean="0"/>
              <a:t>setTimeout</a:t>
            </a:r>
            <a:r>
              <a:rPr lang="en-US" dirty="0" smtClean="0"/>
              <a:t>(0) which allows the browser to process event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1473" y="3717032"/>
            <a:ext cx="6955750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QProvider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'$browser'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($browser,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qFactory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(callback)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browser.defer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(callback);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}];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</a:t>
            </a:r>
            <a:r>
              <a:rPr lang="en-US" u="sng" dirty="0" smtClean="0"/>
              <a:t>constructor</a:t>
            </a:r>
            <a:r>
              <a:rPr lang="en-US" dirty="0" smtClean="0"/>
              <a:t> function registration</a:t>
            </a:r>
          </a:p>
          <a:p>
            <a:r>
              <a:rPr lang="en-US" dirty="0" smtClean="0"/>
              <a:t>Can express dependencies</a:t>
            </a:r>
          </a:p>
          <a:p>
            <a:r>
              <a:rPr lang="en-US" dirty="0" smtClean="0"/>
              <a:t>Instantiated by Angular using “new” syntax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3501008"/>
            <a:ext cx="451758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Logger()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.debug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"Logger created"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Logger.prototype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constructor: Logger,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debug: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warning: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).service(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"Logger"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Logger);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34696" y="4149080"/>
            <a:ext cx="34980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Logger)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Logger.debug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offers multiple recipes for registering services</a:t>
            </a:r>
          </a:p>
          <a:p>
            <a:r>
              <a:rPr lang="en-US" dirty="0" smtClean="0"/>
              <a:t>$injector is a core service which manages dependency injection</a:t>
            </a:r>
          </a:p>
          <a:p>
            <a:r>
              <a:rPr lang="en-US" dirty="0" smtClean="0"/>
              <a:t>$provide allows you to decorate services</a:t>
            </a:r>
          </a:p>
          <a:p>
            <a:r>
              <a:rPr lang="en-US" dirty="0" smtClean="0"/>
              <a:t>$q offers Promises and </a:t>
            </a:r>
            <a:r>
              <a:rPr lang="en-US" dirty="0" err="1" smtClean="0"/>
              <a:t>Deferreds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8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factory function</a:t>
            </a:r>
          </a:p>
          <a:p>
            <a:r>
              <a:rPr lang="en-US" dirty="0" smtClean="0"/>
              <a:t>The factory function must return an object instance</a:t>
            </a:r>
          </a:p>
          <a:p>
            <a:r>
              <a:rPr lang="en-US" dirty="0" smtClean="0"/>
              <a:t>May specify dependencies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345901"/>
            <a:ext cx="4416594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).factory(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"Logger"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counters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err: 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debug: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"DBG: 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warning: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"WRN: 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error: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"ERR: 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96136" y="4407730"/>
            <a:ext cx="2685351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Logger)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Logger.debug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service factory</a:t>
            </a:r>
          </a:p>
          <a:p>
            <a:r>
              <a:rPr lang="en-US" dirty="0" smtClean="0"/>
              <a:t>Allows the application to configure the service before the service is created</a:t>
            </a:r>
          </a:p>
          <a:p>
            <a:r>
              <a:rPr lang="en-US" dirty="0" smtClean="0"/>
              <a:t>Must conform to Angular specification</a:t>
            </a:r>
          </a:p>
          <a:p>
            <a:pPr lvl="1"/>
            <a:r>
              <a:rPr lang="en-US" dirty="0" smtClean="0"/>
              <a:t>$get function</a:t>
            </a:r>
          </a:p>
          <a:p>
            <a:pPr lvl="1"/>
            <a:r>
              <a:rPr lang="en-US" dirty="0" smtClean="0"/>
              <a:t>Returns the service object</a:t>
            </a:r>
          </a:p>
          <a:p>
            <a:r>
              <a:rPr lang="en-US" dirty="0" smtClean="0"/>
              <a:t>Usually is defined when implementing 3</a:t>
            </a:r>
            <a:r>
              <a:rPr lang="en-US" baseline="30000" dirty="0" smtClean="0"/>
              <a:t>rd</a:t>
            </a:r>
            <a:r>
              <a:rPr lang="en-US" dirty="0" smtClean="0"/>
              <a:t> party Angular modules</a:t>
            </a:r>
          </a:p>
          <a:p>
            <a:pPr lvl="1"/>
            <a:r>
              <a:rPr lang="en-US" dirty="0" smtClean="0"/>
              <a:t>Less common for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8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Sample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2636912"/>
            <a:ext cx="5282215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debug: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warning: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error: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.enableBuffering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).provider(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"Logger"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51920" y="1722862"/>
            <a:ext cx="328808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LoggerProvider.enableBuffering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46923" y="5705398"/>
            <a:ext cx="34980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Logger)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Logger.debug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6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8544</TotalTime>
  <Words>2295</Words>
  <Application>Microsoft Office PowerPoint</Application>
  <PresentationFormat>On-screen Show (4:3)</PresentationFormat>
  <Paragraphs>1070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services</vt:lpstr>
      <vt:lpstr>Objectives</vt:lpstr>
      <vt:lpstr>Services</vt:lpstr>
      <vt:lpstr>Service Recipes</vt:lpstr>
      <vt:lpstr>Value</vt:lpstr>
      <vt:lpstr>Service</vt:lpstr>
      <vt:lpstr>Factory</vt:lpstr>
      <vt:lpstr>Provider</vt:lpstr>
      <vt:lpstr>Provider Sample</vt:lpstr>
      <vt:lpstr>Provider Notes</vt:lpstr>
      <vt:lpstr>Constant</vt:lpstr>
      <vt:lpstr>Cache</vt:lpstr>
      <vt:lpstr>$injector</vt:lpstr>
      <vt:lpstr>$injector</vt:lpstr>
      <vt:lpstr>Provider function</vt:lpstr>
      <vt:lpstr>Provider Wrappers</vt:lpstr>
      <vt:lpstr>$injector API</vt:lpstr>
      <vt:lpstr>$injector.invoke</vt:lpstr>
      <vt:lpstr>$injector Metadata</vt:lpstr>
      <vt:lpstr>Manually specify Parameter List</vt:lpstr>
      <vt:lpstr>$injector.invoke</vt:lpstr>
      <vt:lpstr>$injector.annotate</vt:lpstr>
      <vt:lpstr>Testability</vt:lpstr>
      <vt:lpstr>Underscore Stripping</vt:lpstr>
      <vt:lpstr>Challenge</vt:lpstr>
      <vt:lpstr>$injector.instantiate</vt:lpstr>
      <vt:lpstr>Config vs. Run Blocks</vt:lpstr>
      <vt:lpstr>$injector</vt:lpstr>
      <vt:lpstr>createInjector (again)</vt:lpstr>
      <vt:lpstr>Accessing $injector from the DOM</vt:lpstr>
      <vt:lpstr>$provide</vt:lpstr>
      <vt:lpstr>$provide</vt:lpstr>
      <vt:lpstr>$provide.decorator</vt:lpstr>
      <vt:lpstr>$provide.decorator – Be Aware</vt:lpstr>
      <vt:lpstr>Strict DI</vt:lpstr>
      <vt:lpstr>$q</vt:lpstr>
      <vt:lpstr>Promise</vt:lpstr>
      <vt:lpstr>Moving to Promise</vt:lpstr>
      <vt:lpstr>From Callbacks to Promise</vt:lpstr>
      <vt:lpstr>Deferred vs. Promise</vt:lpstr>
      <vt:lpstr>Chaining Promises</vt:lpstr>
      <vt:lpstr>Changing Returned Value</vt:lpstr>
      <vt:lpstr>Throwing Exception</vt:lpstr>
      <vt:lpstr>$q.reject</vt:lpstr>
      <vt:lpstr>$q.reject vs. Throwing Exception</vt:lpstr>
      <vt:lpstr>$q.when</vt:lpstr>
      <vt:lpstr>$q.all</vt:lpstr>
      <vt:lpstr>Promise is always asynchronous</vt:lpstr>
      <vt:lpstr>Behind the Scenes</vt:lpstr>
      <vt:lpstr>Deferred Type</vt:lpstr>
      <vt:lpstr>Promise Type</vt:lpstr>
      <vt:lpstr>Deferred.reject/resolve</vt:lpstr>
      <vt:lpstr>Promise.then</vt:lpstr>
      <vt:lpstr>scheduleProcessQueue</vt:lpstr>
      <vt:lpstr>Promise.notify</vt:lpstr>
      <vt:lpstr>Promise.notify</vt:lpstr>
      <vt:lpstr>Long Operation</vt:lpstr>
      <vt:lpstr>Promise.notify (again)</vt:lpstr>
      <vt:lpstr>$$q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354</cp:revision>
  <dcterms:created xsi:type="dcterms:W3CDTF">2011-02-24T08:59:43Z</dcterms:created>
  <dcterms:modified xsi:type="dcterms:W3CDTF">2015-07-08T20:06:04Z</dcterms:modified>
</cp:coreProperties>
</file>