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317" r:id="rId3"/>
    <p:sldId id="318" r:id="rId4"/>
    <p:sldId id="319" r:id="rId5"/>
    <p:sldId id="321" r:id="rId6"/>
    <p:sldId id="322" r:id="rId7"/>
    <p:sldId id="320" r:id="rId8"/>
    <p:sldId id="323" r:id="rId9"/>
    <p:sldId id="324" r:id="rId10"/>
    <p:sldId id="325" r:id="rId11"/>
    <p:sldId id="326" r:id="rId12"/>
    <p:sldId id="328" r:id="rId13"/>
    <p:sldId id="327" r:id="rId14"/>
    <p:sldId id="329" r:id="rId15"/>
    <p:sldId id="335" r:id="rId16"/>
    <p:sldId id="330" r:id="rId17"/>
    <p:sldId id="331" r:id="rId18"/>
    <p:sldId id="332" r:id="rId19"/>
    <p:sldId id="333" r:id="rId20"/>
    <p:sldId id="31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816424" cy="864096"/>
          </a:xfrm>
        </p:spPr>
        <p:txBody>
          <a:bodyPr>
            <a:normAutofit/>
          </a:bodyPr>
          <a:lstStyle/>
          <a:p>
            <a:r>
              <a:rPr lang="en-US" sz="4800" dirty="0"/>
              <a:t>NG-Upgrade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51ED-4D9D-4DDD-AFD4-CB114F5B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Angular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D7FE4-916F-4D2F-8925-1B8DFBE9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02032-43BF-44C6-BEED-51B3173F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5EB17-8A16-49E1-A7A6-166662DD8C7D}"/>
              </a:ext>
            </a:extLst>
          </p:cNvPr>
          <p:cNvSpPr/>
          <p:nvPr/>
        </p:nvSpPr>
        <p:spPr>
          <a:xfrm>
            <a:off x="1231713" y="2204864"/>
            <a:ext cx="691527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ng-controller=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AppCtrl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$ctrl"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app-new-contact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(on-added)=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ctrl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onAdded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$event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app-new-contact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ng-repeat=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ctrl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A056ED-DA2A-41D6-AB6B-7EBAA5A4F63A}"/>
              </a:ext>
            </a:extLst>
          </p:cNvPr>
          <p:cNvSpPr/>
          <p:nvPr/>
        </p:nvSpPr>
        <p:spPr>
          <a:xfrm>
            <a:off x="899592" y="5517232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Angular Component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BE6108-A91D-4D2B-A200-176DA090F49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79712" y="3212976"/>
            <a:ext cx="720080" cy="2700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F02564-B957-4DF3-9D30-779F3A7E4903}"/>
              </a:ext>
            </a:extLst>
          </p:cNvPr>
          <p:cNvSpPr/>
          <p:nvPr/>
        </p:nvSpPr>
        <p:spPr>
          <a:xfrm>
            <a:off x="5757642" y="5733256"/>
            <a:ext cx="1406646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Note the </a:t>
            </a:r>
            <a:r>
              <a:rPr lang="en-US" sz="1400" dirty="0" err="1"/>
              <a:t>unsual</a:t>
            </a:r>
            <a:r>
              <a:rPr lang="en-US" sz="1400" dirty="0"/>
              <a:t> kebab-case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9B5668-F0C5-4B4E-8148-F58AF013BCB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707904" y="3212976"/>
            <a:ext cx="2753061" cy="2520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6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899-4391-444D-820B-44E8976C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7C6FC-2B28-4072-ACC5-CDC82095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C99C0-193E-4F2F-A542-1C122C58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D5FC9-0020-4EAE-B762-E7B935924D42}"/>
              </a:ext>
            </a:extLst>
          </p:cNvPr>
          <p:cNvSpPr/>
          <p:nvPr/>
        </p:nvSpPr>
        <p:spPr>
          <a:xfrm>
            <a:off x="755576" y="1772816"/>
            <a:ext cx="532859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{Component,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Output}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"app-new-contact"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"./newContact.component.html"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NewContactComponent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onAdded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&lt;Contact&gt;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&lt;Contact&gt;();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 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-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onAdded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5F720-34F8-4DE1-8BD8-2A891141A260}"/>
              </a:ext>
            </a:extLst>
          </p:cNvPr>
          <p:cNvSpPr/>
          <p:nvPr/>
        </p:nvSpPr>
        <p:spPr>
          <a:xfrm>
            <a:off x="4211960" y="4221088"/>
            <a:ext cx="30963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835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7987-08D5-4988-9EC2-627B6500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519A9-A28C-4371-BA69-CF53DBB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2E116-89EE-4CC8-B156-8D8DA662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926B8-0758-409E-9E62-E55F870815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add to the </a:t>
            </a:r>
            <a:r>
              <a:rPr lang="en-US" dirty="0">
                <a:solidFill>
                  <a:srgbClr val="FF0000"/>
                </a:solidFill>
              </a:rPr>
              <a:t>declarations</a:t>
            </a:r>
            <a:r>
              <a:rPr lang="en-US" dirty="0"/>
              <a:t> section</a:t>
            </a:r>
          </a:p>
          <a:p>
            <a:r>
              <a:rPr lang="en-US" dirty="0"/>
              <a:t>Also need to add to the </a:t>
            </a:r>
            <a:r>
              <a:rPr lang="en-US" dirty="0" err="1">
                <a:solidFill>
                  <a:srgbClr val="FF0000"/>
                </a:solidFill>
              </a:rPr>
              <a:t>entryComponents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E2132-7315-41A4-9670-926F242FB24B}"/>
              </a:ext>
            </a:extLst>
          </p:cNvPr>
          <p:cNvSpPr/>
          <p:nvPr/>
        </p:nvSpPr>
        <p:spPr>
          <a:xfrm>
            <a:off x="2925152" y="2852936"/>
            <a:ext cx="3528392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UpgradeModule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FormsModule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NewContactComponent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entryComponents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NewContactComponent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933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D05A-481A-48EC-A4D2-E8567DD6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Downgrading a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3DF3-89E9-41BC-A793-A8890301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3B43A-0E73-4A3D-A665-0FD6FDC2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5A5F5-3914-408E-8AD9-BD96BD8272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 default Angular component is not visible to the AngularJS part</a:t>
            </a:r>
          </a:p>
          <a:p>
            <a:r>
              <a:rPr lang="en-US" dirty="0"/>
              <a:t>We need to upgrade the component manually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2F12B-9F8E-44E7-BCF4-8397F24EFB17}"/>
              </a:ext>
            </a:extLst>
          </p:cNvPr>
          <p:cNvSpPr/>
          <p:nvPr/>
        </p:nvSpPr>
        <p:spPr>
          <a:xfrm>
            <a:off x="1376980" y="3645024"/>
            <a:ext cx="71554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directive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appNewContact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downgradeComponent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  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NewContactComponent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})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angular.IDirectiveFactory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159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B27C-9E2A-4693-B726-AE4EA9E1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 Service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9D908-ABF4-43B6-B697-33873C36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B0C72-9199-4DCE-A1BE-75AB9080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39C96-6E80-48B2-AAC6-45EC5C066B24}"/>
              </a:ext>
            </a:extLst>
          </p:cNvPr>
          <p:cNvSpPr/>
          <p:nvPr/>
        </p:nvSpPr>
        <p:spPr>
          <a:xfrm>
            <a:off x="3077436" y="1988840"/>
            <a:ext cx="322382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85E36-D971-40CF-80CB-AEBE775FC738}"/>
              </a:ext>
            </a:extLst>
          </p:cNvPr>
          <p:cNvSpPr/>
          <p:nvPr/>
        </p:nvSpPr>
        <p:spPr>
          <a:xfrm>
            <a:off x="2403347" y="3115997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AppServiceProvider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($injector)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'$injector'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51E97-4A4F-491F-A1AB-288D2A8A7A16}"/>
              </a:ext>
            </a:extLst>
          </p:cNvPr>
          <p:cNvSpPr/>
          <p:nvPr/>
        </p:nvSpPr>
        <p:spPr>
          <a:xfrm>
            <a:off x="3393203" y="4797152"/>
            <a:ext cx="25922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AppServiceProvider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87739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D2B8-5E4E-40AE-BDB0-6F980584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Downgrade a Service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E5C22-CA8A-44AE-B254-CFCE22B1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26F25-9065-443C-A74B-D8B88D4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03E05-6E85-46A7-8D08-037462B26F74}"/>
              </a:ext>
            </a:extLst>
          </p:cNvPr>
          <p:cNvSpPr/>
          <p:nvPr/>
        </p:nvSpPr>
        <p:spPr>
          <a:xfrm>
            <a:off x="899592" y="1988840"/>
            <a:ext cx="266429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Injectable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"Udi"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"Tommy"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53DD9-9D40-4D47-B51B-2BBF2235728C}"/>
              </a:ext>
            </a:extLst>
          </p:cNvPr>
          <p:cNvSpPr/>
          <p:nvPr/>
        </p:nvSpPr>
        <p:spPr>
          <a:xfrm>
            <a:off x="3923928" y="1988741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b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downgradeInjectable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30480F-7618-4841-BC0D-A173D6A121A6}"/>
              </a:ext>
            </a:extLst>
          </p:cNvPr>
          <p:cNvSpPr/>
          <p:nvPr/>
        </p:nvSpPr>
        <p:spPr>
          <a:xfrm>
            <a:off x="3923928" y="3281502"/>
            <a:ext cx="266429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AppCtrl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2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$inject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onAdded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90346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877-1E64-4399-BC89-9ACF09D8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80EAB-44E8-419B-9BCD-CDE76621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441D1-568C-4193-A1CF-1060136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7892F-4F3A-4D7A-AF03-A777616616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the following directive can be upgraded</a:t>
            </a:r>
          </a:p>
          <a:p>
            <a:pPr lvl="1"/>
            <a:r>
              <a:rPr lang="en-US" dirty="0"/>
              <a:t>restrict: ‘E’</a:t>
            </a:r>
          </a:p>
          <a:p>
            <a:pPr lvl="1"/>
            <a:r>
              <a:rPr lang="en-US" dirty="0"/>
              <a:t>scope: {}</a:t>
            </a:r>
          </a:p>
          <a:p>
            <a:pPr lvl="1"/>
            <a:r>
              <a:rPr lang="en-US" dirty="0" err="1"/>
              <a:t>bindToController</a:t>
            </a:r>
            <a:r>
              <a:rPr lang="en-US" dirty="0"/>
              <a:t>: {}</a:t>
            </a:r>
          </a:p>
          <a:p>
            <a:pPr lvl="1"/>
            <a:r>
              <a:rPr lang="en-US" dirty="0"/>
              <a:t>controller &amp; </a:t>
            </a:r>
            <a:r>
              <a:rPr lang="en-US" dirty="0" err="1"/>
              <a:t>controllerAs</a:t>
            </a:r>
            <a:endParaRPr lang="en-US" dirty="0"/>
          </a:p>
          <a:p>
            <a:pPr lvl="1"/>
            <a:r>
              <a:rPr lang="en-US" dirty="0"/>
              <a:t>template or </a:t>
            </a:r>
            <a:r>
              <a:rPr lang="en-US" dirty="0" err="1"/>
              <a:t>templateUrl</a:t>
            </a:r>
            <a:endParaRPr lang="en-US" dirty="0"/>
          </a:p>
          <a:p>
            <a:r>
              <a:rPr lang="en-US" dirty="0"/>
              <a:t>The following is restricted</a:t>
            </a:r>
          </a:p>
          <a:p>
            <a:pPr lvl="1"/>
            <a:r>
              <a:rPr lang="en-US" dirty="0"/>
              <a:t>compile</a:t>
            </a:r>
          </a:p>
          <a:p>
            <a:pPr lvl="1"/>
            <a:r>
              <a:rPr lang="en-US" dirty="0"/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184886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248B-BBAD-42EA-A6B5-1EC55DE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1.5 component API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94B90-E5E8-4B42-806F-333E2D9D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A290C-0C9B-46FF-B455-A98B9D18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798A1-64E7-4D43-861F-B8B099B1FC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allow easier definition of AngularJS that is upgradable you should use the </a:t>
            </a:r>
            <a:r>
              <a:rPr lang="en-US" dirty="0">
                <a:solidFill>
                  <a:srgbClr val="FF0000"/>
                </a:solidFill>
              </a:rPr>
              <a:t>component</a:t>
            </a:r>
            <a:r>
              <a:rPr lang="en-US" dirty="0"/>
              <a:t> API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EB046-9573-4BD5-B8B4-23E6FBCFA77A}"/>
              </a:ext>
            </a:extLst>
          </p:cNvPr>
          <p:cNvSpPr/>
          <p:nvPr/>
        </p:nvSpPr>
        <p:spPr>
          <a:xfrm>
            <a:off x="323528" y="2708919"/>
            <a:ext cx="381642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ContactIndexComponent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onRefresh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refresh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onRefresh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E4BA5-E364-428E-8CA5-5D6271837E94}"/>
              </a:ext>
            </a:extLst>
          </p:cNvPr>
          <p:cNvSpPr/>
          <p:nvPr/>
        </p:nvSpPr>
        <p:spPr>
          <a:xfrm>
            <a:off x="4396532" y="2701271"/>
            <a:ext cx="44634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appContactIndex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ContactIndexComponent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`&lt;div&gt;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&lt;button ng-click="$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ctrl.refresh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()"&gt;Refresh&lt;/button&gt;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&lt;/div&gt;`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bindings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onRefresh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621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EE2A-5226-47C7-92C2-2BF13B2F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UpgradeComponent</a:t>
            </a:r>
            <a:r>
              <a:rPr lang="en-US" dirty="0"/>
              <a:t> class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1B2D2-3258-4269-8BCE-1CC94050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68AE1-DA59-4B3D-B6FD-CD64DB6D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9CE81-D1B4-46D2-A79D-EA357BA5840D}"/>
              </a:ext>
            </a:extLst>
          </p:cNvPr>
          <p:cNvSpPr/>
          <p:nvPr/>
        </p:nvSpPr>
        <p:spPr>
          <a:xfrm>
            <a:off x="1809028" y="2060848"/>
            <a:ext cx="576064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Directive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'app-contact-index'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ContactIndexUpgraded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UpgradeComponent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onRefresh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injector: Injector)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appContactIndex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injector);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6459E-0382-4840-9F98-32F20DAB4693}"/>
              </a:ext>
            </a:extLst>
          </p:cNvPr>
          <p:cNvSpPr/>
          <p:nvPr/>
        </p:nvSpPr>
        <p:spPr>
          <a:xfrm>
            <a:off x="1606800" y="5118487"/>
            <a:ext cx="616509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app-contact-index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onRefresh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onRefresh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app-contact-index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27892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D9EF-45B1-4E42-8325-58F4FF66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3824C-8E81-461C-87B9-FBCC10DC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7945-D8DE-4647-854B-217E5050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FAFA2C-020F-4E79-A702-B283126F58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special support</a:t>
            </a:r>
          </a:p>
          <a:p>
            <a:r>
              <a:rPr lang="en-US" dirty="0"/>
              <a:t>The trick is to use both routers</a:t>
            </a:r>
          </a:p>
          <a:p>
            <a:r>
              <a:rPr lang="en-US" dirty="0"/>
              <a:t>Let each router handle only its own routes</a:t>
            </a:r>
          </a:p>
          <a:p>
            <a:r>
              <a:rPr lang="en-US" dirty="0"/>
              <a:t>Let each router has its own placeholder</a:t>
            </a:r>
          </a:p>
          <a:p>
            <a:pPr lvl="1"/>
            <a:r>
              <a:rPr lang="en-US" dirty="0"/>
              <a:t>ng-view</a:t>
            </a:r>
          </a:p>
          <a:p>
            <a:pPr lvl="1"/>
            <a:r>
              <a:rPr lang="en-US" dirty="0"/>
              <a:t>router-outlet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463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6EB9-83CA-40A5-8967-A72A59FD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Strategies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33851-2D09-4BF3-A7B1-4B69B0BA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D927-D9F9-4F45-B533-DCBD799C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E830E5-9405-4AA2-9A6E-C8C6903D20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Big bang</a:t>
            </a:r>
          </a:p>
          <a:p>
            <a:r>
              <a:rPr lang="en-US" dirty="0"/>
              <a:t>Incremental</a:t>
            </a:r>
          </a:p>
          <a:p>
            <a:r>
              <a:rPr lang="en-US" dirty="0"/>
              <a:t>Multi Tab/</a:t>
            </a:r>
            <a:r>
              <a:rPr lang="en-US" dirty="0" err="1"/>
              <a:t>IFrame</a:t>
            </a:r>
            <a:endParaRPr lang="en-US" dirty="0"/>
          </a:p>
          <a:p>
            <a:r>
              <a:rPr lang="en-US" dirty="0"/>
              <a:t>Modern AngularJS</a:t>
            </a:r>
          </a:p>
          <a:p>
            <a:r>
              <a:rPr lang="en-US" dirty="0"/>
              <a:t>Don’t touch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9309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both AngularJS and Angular in the same application is challenging</a:t>
            </a:r>
          </a:p>
          <a:p>
            <a:r>
              <a:rPr lang="en-US" dirty="0"/>
              <a:t>“Well written” AngularJS directives can be upgraded</a:t>
            </a:r>
          </a:p>
          <a:p>
            <a:r>
              <a:rPr lang="en-US" dirty="0"/>
              <a:t>Angular component can be downgraded</a:t>
            </a:r>
          </a:p>
          <a:p>
            <a:r>
              <a:rPr lang="en-US" dirty="0"/>
              <a:t>Services can be upgraded/downgraded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62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B763-8A96-4BED-AEF3-636EC70B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E0467-E023-4B36-B481-A9DC0355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8049C-6EC5-42FA-A323-8D7C6C95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8B6C6F-3152-4D6B-9E47-5B5F1C846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AngularJS side does not require any preparations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However, running Angular code requires</a:t>
            </a:r>
          </a:p>
          <a:p>
            <a:pPr lvl="1"/>
            <a:r>
              <a:rPr lang="en-US" dirty="0"/>
              <a:t>Module loader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Polyfills</a:t>
            </a:r>
            <a:endParaRPr lang="en-US" dirty="0"/>
          </a:p>
          <a:p>
            <a:r>
              <a:rPr lang="en-US" dirty="0"/>
              <a:t>Only certain type of directives can be reused inside the Angular side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ng-controller is out of the game 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332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DBDB-11B7-4DDF-BF38-D34B7FA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D69BA-EFA9-49B0-BA6A-D8927A60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99921-2167-437D-9156-BE8F6621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C981F5-3A64-49BD-B7F3-6C932652DA0D}"/>
              </a:ext>
            </a:extLst>
          </p:cNvPr>
          <p:cNvSpPr/>
          <p:nvPr/>
        </p:nvSpPr>
        <p:spPr>
          <a:xfrm>
            <a:off x="648157" y="5460236"/>
            <a:ext cx="385183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angular.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myApp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[]);</a:t>
            </a:r>
            <a:endParaRPr lang="he-IL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C61D7-DACA-41FE-BF56-5DCFE88D5D86}"/>
              </a:ext>
            </a:extLst>
          </p:cNvPr>
          <p:cNvSpPr/>
          <p:nvPr/>
        </p:nvSpPr>
        <p:spPr>
          <a:xfrm>
            <a:off x="648156" y="1700808"/>
            <a:ext cx="4715931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ng-controller=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AppCtrl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$ctrl"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ng-repeat=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ctrl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/angular/angular.js"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"app.module.js"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"app.ctrl.js"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674E70-5E83-4843-9811-2C22FDCA8B6B}"/>
              </a:ext>
            </a:extLst>
          </p:cNvPr>
          <p:cNvSpPr/>
          <p:nvPr/>
        </p:nvSpPr>
        <p:spPr>
          <a:xfrm>
            <a:off x="5220072" y="2420888"/>
            <a:ext cx="3402632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AppCtrl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"Udi"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"Tommy"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AppCtrl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AppCtrl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3067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DB98-E22B-402A-9AAA-77765C1F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48C5D-5BAE-4BA9-BE82-BEF6DF69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665BF-4284-4D9D-9515-3B8FF476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81F24-394A-4E45-B34C-2A58F2AECD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@angular/core</a:t>
            </a:r>
          </a:p>
          <a:p>
            <a:r>
              <a:rPr lang="en-US" dirty="0"/>
              <a:t>@angular/platform-browser</a:t>
            </a:r>
          </a:p>
          <a:p>
            <a:r>
              <a:rPr lang="en-US" dirty="0"/>
              <a:t>@angular/platform-browser-dynamic</a:t>
            </a:r>
          </a:p>
          <a:p>
            <a:r>
              <a:rPr lang="en-US" dirty="0"/>
              <a:t>@angular/common</a:t>
            </a:r>
          </a:p>
          <a:p>
            <a:r>
              <a:rPr lang="en-US" dirty="0"/>
              <a:t>@angular/compiler</a:t>
            </a:r>
          </a:p>
          <a:p>
            <a:r>
              <a:rPr lang="en-US" dirty="0"/>
              <a:t>@angular/upgrade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zone.js</a:t>
            </a:r>
          </a:p>
          <a:p>
            <a:r>
              <a:rPr lang="en-US" dirty="0"/>
              <a:t>reflect-metadata</a:t>
            </a:r>
          </a:p>
          <a:p>
            <a:endParaRPr lang="en-US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25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BBD4-5E10-449D-AF00-32E88D49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66994-02A7-4722-9CE2-3DF6987C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1EB14-22F8-4440-94F8-1705F62A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7C3C62-9794-453D-AC28-68142F7E2B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 err="1"/>
              <a:t>commonjs</a:t>
            </a:r>
            <a:r>
              <a:rPr lang="en-US" dirty="0"/>
              <a:t> modules</a:t>
            </a:r>
          </a:p>
          <a:p>
            <a:r>
              <a:rPr lang="en-US" dirty="0"/>
              <a:t>Enable decorator support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6DBF3-9790-4228-8D1A-EC4DC5E25328}"/>
              </a:ext>
            </a:extLst>
          </p:cNvPr>
          <p:cNvSpPr/>
          <p:nvPr/>
        </p:nvSpPr>
        <p:spPr>
          <a:xfrm>
            <a:off x="3033164" y="2821777"/>
            <a:ext cx="331236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compilerOptions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commonjs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"target"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"es5"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sourceMap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"es2015"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experimentalDecorators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emitDecoratorMetadata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b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"exclude"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82810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EE7-6E1C-4FD1-8FFF-C505759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E49BF-C6F2-4576-81EF-AE8CEE5B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043C-5A18-4D51-9709-B365BDC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0C76A-E466-4FB4-A62B-0F6EB37208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>
                <a:solidFill>
                  <a:srgbClr val="FF0000"/>
                </a:solidFill>
              </a:rPr>
              <a:t>ng-app </a:t>
            </a:r>
            <a:r>
              <a:rPr lang="en-US" dirty="0"/>
              <a:t>and use the following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DEC3-E9B6-4AF6-A263-B2273B9C280B}"/>
              </a:ext>
            </a:extLst>
          </p:cNvPr>
          <p:cNvSpPr/>
          <p:nvPr/>
        </p:nvSpPr>
        <p:spPr>
          <a:xfrm>
            <a:off x="1989048" y="2420888"/>
            <a:ext cx="54006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'@angular/core'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'@angular/platform-browser'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UpgradeModule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'@angular/upgrade/static'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platformBrowserDynamic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'@angular/platform-browser-dynamic'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UpgradeModule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upgrade: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UpgradeModule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ngDoBootstrap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.upgrade.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myApp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strictDi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platformBrowserDynamic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6588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FEB1-16A4-4C22-AF59-0AF7615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 - 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DDEAD-04C2-410A-BF91-5E7A2A87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15DA-3924-42EF-A995-B282737E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17B01-94FD-4988-BB5F-F725F18CBA76}"/>
              </a:ext>
            </a:extLst>
          </p:cNvPr>
          <p:cNvSpPr/>
          <p:nvPr/>
        </p:nvSpPr>
        <p:spPr>
          <a:xfrm>
            <a:off x="2668918" y="1988840"/>
            <a:ext cx="404086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'path'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devtool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'inline-source-map'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tsx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 },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0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0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compilerOptions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noEmit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},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{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"angular2-template-loader" 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}]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/\.html$/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 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'bundle.js'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316077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83C5-A967-4577-B77C-F7EFA377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Polyfills</a:t>
            </a:r>
            <a:r>
              <a:rPr lang="en-US" dirty="0"/>
              <a:t> &amp; Bundle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16AB-9E25-4A38-9F27-3832037A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09396-AACD-4B26-9641-AAE4F9B4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D56A7-0D96-4221-B0FE-C0210A7B532A}"/>
              </a:ext>
            </a:extLst>
          </p:cNvPr>
          <p:cNvSpPr/>
          <p:nvPr/>
        </p:nvSpPr>
        <p:spPr>
          <a:xfrm>
            <a:off x="1259840" y="2060848"/>
            <a:ext cx="68590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/reflect-metadata/Reflect.js"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6D1BF-14B1-4433-B835-30E691C7F4F7}"/>
              </a:ext>
            </a:extLst>
          </p:cNvPr>
          <p:cNvSpPr/>
          <p:nvPr/>
        </p:nvSpPr>
        <p:spPr>
          <a:xfrm>
            <a:off x="1723810" y="4293096"/>
            <a:ext cx="5931075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/angular/angular.js"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"app.module.js"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"app.ctrl.js"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/bundle.js"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631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15938</TotalTime>
  <Words>518</Words>
  <Application>Microsoft Office PowerPoint</Application>
  <PresentationFormat>On-screen Show (4:3)</PresentationFormat>
  <Paragraphs>141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NG-Upgrade</vt:lpstr>
      <vt:lpstr>Upgrading Strategies</vt:lpstr>
      <vt:lpstr>Preparations</vt:lpstr>
      <vt:lpstr>Starting Point</vt:lpstr>
      <vt:lpstr>Install Angular</vt:lpstr>
      <vt:lpstr>tsconfig.json</vt:lpstr>
      <vt:lpstr>Bootstrapping with Angular</vt:lpstr>
      <vt:lpstr>Module Loader - Webpack</vt:lpstr>
      <vt:lpstr>Polyfills &amp; Bundle</vt:lpstr>
      <vt:lpstr>Adding Angular Component</vt:lpstr>
      <vt:lpstr>Implementation</vt:lpstr>
      <vt:lpstr>Register the Component</vt:lpstr>
      <vt:lpstr>Downgrading a Component</vt:lpstr>
      <vt:lpstr>Upgrading a Service</vt:lpstr>
      <vt:lpstr>Downgrade a Service</vt:lpstr>
      <vt:lpstr>Upgrading a Component</vt:lpstr>
      <vt:lpstr>AngularJS 1.5 component API</vt:lpstr>
      <vt:lpstr>UpgradeComponent class</vt:lpstr>
      <vt:lpstr>Routing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322</cp:revision>
  <dcterms:created xsi:type="dcterms:W3CDTF">2011-02-24T08:59:43Z</dcterms:created>
  <dcterms:modified xsi:type="dcterms:W3CDTF">2017-09-16T20:53:25Z</dcterms:modified>
</cp:coreProperties>
</file>