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2"/>
  </p:notesMasterIdLst>
  <p:sldIdLst>
    <p:sldId id="256" r:id="rId2"/>
    <p:sldId id="261" r:id="rId3"/>
    <p:sldId id="350" r:id="rId4"/>
    <p:sldId id="262" r:id="rId5"/>
    <p:sldId id="263" r:id="rId6"/>
    <p:sldId id="264" r:id="rId7"/>
    <p:sldId id="265" r:id="rId8"/>
    <p:sldId id="320" r:id="rId9"/>
    <p:sldId id="266" r:id="rId10"/>
    <p:sldId id="267" r:id="rId11"/>
    <p:sldId id="268" r:id="rId12"/>
    <p:sldId id="321" r:id="rId13"/>
    <p:sldId id="276" r:id="rId14"/>
    <p:sldId id="277" r:id="rId15"/>
    <p:sldId id="278" r:id="rId16"/>
    <p:sldId id="322" r:id="rId17"/>
    <p:sldId id="279" r:id="rId18"/>
    <p:sldId id="280" r:id="rId19"/>
    <p:sldId id="273" r:id="rId20"/>
    <p:sldId id="274" r:id="rId21"/>
    <p:sldId id="275" r:id="rId22"/>
    <p:sldId id="283"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7" r:id="rId37"/>
    <p:sldId id="295" r:id="rId38"/>
    <p:sldId id="296" r:id="rId39"/>
    <p:sldId id="298" r:id="rId40"/>
    <p:sldId id="299" r:id="rId41"/>
    <p:sldId id="300" r:id="rId42"/>
    <p:sldId id="301" r:id="rId43"/>
    <p:sldId id="304" r:id="rId44"/>
    <p:sldId id="305" r:id="rId45"/>
    <p:sldId id="306" r:id="rId46"/>
    <p:sldId id="324" r:id="rId47"/>
    <p:sldId id="326" r:id="rId48"/>
    <p:sldId id="327" r:id="rId49"/>
    <p:sldId id="328" r:id="rId50"/>
    <p:sldId id="329" r:id="rId51"/>
    <p:sldId id="330" r:id="rId52"/>
    <p:sldId id="332" r:id="rId53"/>
    <p:sldId id="331" r:id="rId54"/>
    <p:sldId id="334" r:id="rId55"/>
    <p:sldId id="333"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07" autoAdjust="0"/>
  </p:normalViewPr>
  <p:slideViewPr>
    <p:cSldViewPr>
      <p:cViewPr varScale="1">
        <p:scale>
          <a:sx n="108" d="100"/>
          <a:sy n="108"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9/14/2017</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43808" y="2420888"/>
            <a:ext cx="2736304" cy="864096"/>
          </a:xfrm>
        </p:spPr>
        <p:txBody>
          <a:bodyPr>
            <a:normAutofit/>
          </a:bodyPr>
          <a:lstStyle/>
          <a:p>
            <a:r>
              <a:rPr lang="en-US" sz="4800" dirty="0"/>
              <a:t>Redux</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5A1-7A0E-445C-8E10-965FDB5F701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B266A3C3-9DAB-466A-9B93-5E92CB2308E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62B3493-9056-47ED-B3A2-26A25CE9619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a:extLst>
              <a:ext uri="{FF2B5EF4-FFF2-40B4-BE49-F238E27FC236}">
                <a16:creationId xmlns:a16="http://schemas.microsoft.com/office/drawing/2014/main" id="{3510E55A-9B37-45B0-99BD-51CA529535E1}"/>
              </a:ext>
            </a:extLst>
          </p:cNvPr>
          <p:cNvSpPr>
            <a:spLocks noGrp="1"/>
          </p:cNvSpPr>
          <p:nvPr>
            <p:ph sz="quarter" idx="1"/>
          </p:nvPr>
        </p:nvSpPr>
        <p:spPr>
          <a:xfrm>
            <a:off x="612648" y="1600200"/>
            <a:ext cx="8153400" cy="5141168"/>
          </a:xfrm>
        </p:spPr>
        <p:txBody>
          <a:bodyPr/>
          <a:lstStyle/>
          <a:p>
            <a:r>
              <a:rPr lang="en-US" dirty="0"/>
              <a:t>The third principal refers to a pure functions</a:t>
            </a:r>
          </a:p>
          <a:p>
            <a:pPr marL="0" indent="0">
              <a:buNone/>
            </a:pPr>
            <a:endParaRPr lang="en-US" dirty="0"/>
          </a:p>
          <a:p>
            <a:r>
              <a:rPr lang="en-US" dirty="0"/>
              <a:t>Pure functions are the functions whose returned value depends solely on the values of their arguments</a:t>
            </a:r>
          </a:p>
          <a:p>
            <a:pPr marL="0" indent="0">
              <a:buNone/>
            </a:pPr>
            <a:endParaRPr lang="en-US" dirty="0"/>
          </a:p>
          <a:p>
            <a:r>
              <a:rPr lang="en-US" dirty="0"/>
              <a:t>Pure functions are predicted</a:t>
            </a:r>
          </a:p>
        </p:txBody>
      </p:sp>
      <p:sp>
        <p:nvSpPr>
          <p:cNvPr id="7" name="Rectangle 2">
            <a:extLst>
              <a:ext uri="{FF2B5EF4-FFF2-40B4-BE49-F238E27FC236}">
                <a16:creationId xmlns:a16="http://schemas.microsoft.com/office/drawing/2014/main" id="{63066BFF-A2DB-4A0C-890A-DEA044CAFA66}"/>
              </a:ext>
            </a:extLst>
          </p:cNvPr>
          <p:cNvSpPr>
            <a:spLocks noChangeArrowheads="1"/>
          </p:cNvSpPr>
          <p:nvPr/>
        </p:nvSpPr>
        <p:spPr bwMode="auto">
          <a:xfrm>
            <a:off x="2195736" y="5445224"/>
            <a:ext cx="4176464"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incrementByOne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67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3731-8B38-49E9-8B2F-6ED27906225D}"/>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682A4EB-59A0-4665-A0F4-6B35F2094E0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2D7D38E-0740-47D9-BFAF-8176616D51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a:extLst>
              <a:ext uri="{FF2B5EF4-FFF2-40B4-BE49-F238E27FC236}">
                <a16:creationId xmlns:a16="http://schemas.microsoft.com/office/drawing/2014/main" id="{F29FB9B5-A809-4D32-BE4E-6482BF655D39}"/>
              </a:ext>
            </a:extLst>
          </p:cNvPr>
          <p:cNvSpPr>
            <a:spLocks noGrp="1"/>
          </p:cNvSpPr>
          <p:nvPr>
            <p:ph sz="quarter" idx="1"/>
          </p:nvPr>
        </p:nvSpPr>
        <p:spPr>
          <a:xfrm>
            <a:off x="612648" y="1600200"/>
            <a:ext cx="8153400" cy="5257800"/>
          </a:xfrm>
        </p:spPr>
        <p:txBody>
          <a:bodyPr/>
          <a:lstStyle/>
          <a:p>
            <a:r>
              <a:rPr lang="en-US" dirty="0"/>
              <a:t>state change, is handled by a function that takes the previous state of the app, the action being dispatched, and returns the next state of the app. </a:t>
            </a:r>
          </a:p>
          <a:p>
            <a:endParaRPr lang="en-US" dirty="0"/>
          </a:p>
          <a:p>
            <a:r>
              <a:rPr lang="en-US" dirty="0"/>
              <a:t>This function has to be pure</a:t>
            </a:r>
          </a:p>
        </p:txBody>
      </p:sp>
    </p:spTree>
    <p:extLst>
      <p:ext uri="{BB962C8B-B14F-4D97-AF65-F5344CB8AC3E}">
        <p14:creationId xmlns:p14="http://schemas.microsoft.com/office/powerpoint/2010/main" val="245294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9DA3-489B-482D-8F31-EFCA9AE5D84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A43CC7D8-2B55-4C7B-9358-F2FD3DC866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5756671-44F7-446F-992E-4CED23A45E7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6" name="Rectangle 2">
            <a:extLst>
              <a:ext uri="{FF2B5EF4-FFF2-40B4-BE49-F238E27FC236}">
                <a16:creationId xmlns:a16="http://schemas.microsoft.com/office/drawing/2014/main" id="{BB7108D2-DD42-419C-B0FB-2EEB742A7891}"/>
              </a:ext>
            </a:extLst>
          </p:cNvPr>
          <p:cNvSpPr>
            <a:spLocks noChangeArrowheads="1"/>
          </p:cNvSpPr>
          <p:nvPr/>
        </p:nvSpPr>
        <p:spPr bwMode="auto">
          <a:xfrm>
            <a:off x="1367136" y="2348880"/>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2DC1EEA-EF6A-4724-8A75-A95A5BB52771}"/>
              </a:ext>
            </a:extLst>
          </p:cNvPr>
          <p:cNvSpPr/>
          <p:nvPr/>
        </p:nvSpPr>
        <p:spPr>
          <a:xfrm>
            <a:off x="5004048" y="4509120"/>
            <a:ext cx="360040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Pure function that takes the current state and action</a:t>
            </a:r>
          </a:p>
          <a:p>
            <a:r>
              <a:rPr lang="en-US" dirty="0"/>
              <a:t>Return a new object with the new add task.</a:t>
            </a:r>
          </a:p>
          <a:p>
            <a:r>
              <a:rPr lang="en-US" dirty="0"/>
              <a:t>Result is expected</a:t>
            </a:r>
          </a:p>
        </p:txBody>
      </p:sp>
    </p:spTree>
    <p:extLst>
      <p:ext uri="{BB962C8B-B14F-4D97-AF65-F5344CB8AC3E}">
        <p14:creationId xmlns:p14="http://schemas.microsoft.com/office/powerpoint/2010/main" val="278275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14A4-F138-404D-83C6-73F4A4FC9C5A}"/>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C1E4B51F-A74A-4AE2-ACBC-4D48E28B557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7107C3-C057-4753-A97F-CD9D8531A5D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a:extLst>
              <a:ext uri="{FF2B5EF4-FFF2-40B4-BE49-F238E27FC236}">
                <a16:creationId xmlns:a16="http://schemas.microsoft.com/office/drawing/2014/main" id="{00D2A754-A5D7-43A2-A65B-7A049796B244}"/>
              </a:ext>
            </a:extLst>
          </p:cNvPr>
          <p:cNvSpPr>
            <a:spLocks noGrp="1"/>
          </p:cNvSpPr>
          <p:nvPr>
            <p:ph sz="quarter" idx="1"/>
          </p:nvPr>
        </p:nvSpPr>
        <p:spPr>
          <a:xfrm>
            <a:off x="612648" y="1600200"/>
            <a:ext cx="8153400" cy="5141168"/>
          </a:xfrm>
        </p:spPr>
        <p:txBody>
          <a:bodyPr/>
          <a:lstStyle/>
          <a:p>
            <a:r>
              <a:rPr lang="en-US" dirty="0"/>
              <a:t>Actions are JavaScript objects which by convention holds a ‘type’ property that specify the action description</a:t>
            </a:r>
          </a:p>
          <a:p>
            <a:endParaRPr lang="en-US" dirty="0"/>
          </a:p>
          <a:p>
            <a:r>
              <a:rPr lang="en-US" dirty="0"/>
              <a:t>The actions role is to send a notification in order to change the state </a:t>
            </a:r>
          </a:p>
        </p:txBody>
      </p:sp>
    </p:spTree>
    <p:extLst>
      <p:ext uri="{BB962C8B-B14F-4D97-AF65-F5344CB8AC3E}">
        <p14:creationId xmlns:p14="http://schemas.microsoft.com/office/powerpoint/2010/main" val="102001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9F77-2494-41F3-89BE-22F326DC4C6E}"/>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D559F5EC-7FE1-4F6A-9FA4-5E5A6482F07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0F2493-DADA-4B56-A24E-A20DF54F2A5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a:extLst>
              <a:ext uri="{FF2B5EF4-FFF2-40B4-BE49-F238E27FC236}">
                <a16:creationId xmlns:a16="http://schemas.microsoft.com/office/drawing/2014/main" id="{0C6A673A-56F7-4309-B6A8-0303EDF80E35}"/>
              </a:ext>
            </a:extLst>
          </p:cNvPr>
          <p:cNvSpPr>
            <a:spLocks noGrp="1"/>
          </p:cNvSpPr>
          <p:nvPr>
            <p:ph sz="quarter" idx="1"/>
          </p:nvPr>
        </p:nvSpPr>
        <p:spPr>
          <a:xfrm>
            <a:off x="612648" y="1600200"/>
            <a:ext cx="8153400" cy="5141168"/>
          </a:xfrm>
        </p:spPr>
        <p:txBody>
          <a:bodyPr/>
          <a:lstStyle/>
          <a:p>
            <a:r>
              <a:rPr lang="en-US" dirty="0"/>
              <a:t>The structure of the action is up to us and can contain additional property according to the application state structure</a:t>
            </a:r>
          </a:p>
        </p:txBody>
      </p:sp>
      <p:sp>
        <p:nvSpPr>
          <p:cNvPr id="6" name="Rectangle 1">
            <a:extLst>
              <a:ext uri="{FF2B5EF4-FFF2-40B4-BE49-F238E27FC236}">
                <a16:creationId xmlns:a16="http://schemas.microsoft.com/office/drawing/2014/main" id="{4FA3B2DC-4098-4E13-B3E9-CE64A39A419A}"/>
              </a:ext>
            </a:extLst>
          </p:cNvPr>
          <p:cNvSpPr>
            <a:spLocks noChangeArrowheads="1"/>
          </p:cNvSpPr>
          <p:nvPr/>
        </p:nvSpPr>
        <p:spPr bwMode="auto">
          <a:xfrm>
            <a:off x="2699792" y="369373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9DF5B0C-55F5-4A79-B8B4-970DFBE6A536}"/>
              </a:ext>
            </a:extLst>
          </p:cNvPr>
          <p:cNvSpPr txBox="1"/>
          <p:nvPr/>
        </p:nvSpPr>
        <p:spPr>
          <a:xfrm>
            <a:off x="2834696" y="3324398"/>
            <a:ext cx="2277684" cy="369332"/>
          </a:xfrm>
          <a:prstGeom prst="rect">
            <a:avLst/>
          </a:prstGeom>
          <a:noFill/>
        </p:spPr>
        <p:txBody>
          <a:bodyPr wrap="square" rtlCol="0">
            <a:spAutoFit/>
          </a:bodyPr>
          <a:lstStyle/>
          <a:p>
            <a:r>
              <a:rPr lang="en-US" u="sng" dirty="0">
                <a:solidFill>
                  <a:srgbClr val="FF0000"/>
                </a:solidFill>
              </a:rPr>
              <a:t>Simple action example</a:t>
            </a:r>
          </a:p>
        </p:txBody>
      </p:sp>
    </p:spTree>
    <p:extLst>
      <p:ext uri="{BB962C8B-B14F-4D97-AF65-F5344CB8AC3E}">
        <p14:creationId xmlns:p14="http://schemas.microsoft.com/office/powerpoint/2010/main" val="336179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4E0-0C81-468B-A440-B4A57D3DC2EB}"/>
              </a:ext>
            </a:extLst>
          </p:cNvPr>
          <p:cNvSpPr>
            <a:spLocks noGrp="1"/>
          </p:cNvSpPr>
          <p:nvPr>
            <p:ph type="title"/>
          </p:nvPr>
        </p:nvSpPr>
        <p:spPr/>
        <p:txBody>
          <a:bodyPr/>
          <a:lstStyle/>
          <a:p>
            <a:r>
              <a:rPr lang="en-US" dirty="0"/>
              <a:t>Actions creators</a:t>
            </a:r>
          </a:p>
        </p:txBody>
      </p:sp>
      <p:sp>
        <p:nvSpPr>
          <p:cNvPr id="3" name="Footer Placeholder 2">
            <a:extLst>
              <a:ext uri="{FF2B5EF4-FFF2-40B4-BE49-F238E27FC236}">
                <a16:creationId xmlns:a16="http://schemas.microsoft.com/office/drawing/2014/main" id="{F5AFD963-4082-41D0-BC7C-3E1BACE67C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1F1CC05-4899-4D96-8052-2DCBEBC7BF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a:extLst>
              <a:ext uri="{FF2B5EF4-FFF2-40B4-BE49-F238E27FC236}">
                <a16:creationId xmlns:a16="http://schemas.microsoft.com/office/drawing/2014/main" id="{24F929B9-BC46-4A93-9659-7D8918BA5F29}"/>
              </a:ext>
            </a:extLst>
          </p:cNvPr>
          <p:cNvSpPr>
            <a:spLocks noGrp="1"/>
          </p:cNvSpPr>
          <p:nvPr>
            <p:ph sz="quarter" idx="1"/>
          </p:nvPr>
        </p:nvSpPr>
        <p:spPr>
          <a:xfrm>
            <a:off x="612648" y="1600200"/>
            <a:ext cx="8153400" cy="1252736"/>
          </a:xfrm>
        </p:spPr>
        <p:txBody>
          <a:bodyPr/>
          <a:lstStyle/>
          <a:p>
            <a:r>
              <a:rPr lang="en-US" dirty="0"/>
              <a:t>Action creators are simply functions that return an action object</a:t>
            </a:r>
          </a:p>
        </p:txBody>
      </p:sp>
      <p:sp>
        <p:nvSpPr>
          <p:cNvPr id="6" name="Rectangle 1">
            <a:extLst>
              <a:ext uri="{FF2B5EF4-FFF2-40B4-BE49-F238E27FC236}">
                <a16:creationId xmlns:a16="http://schemas.microsoft.com/office/drawing/2014/main" id="{90C7398F-6590-4F44-9890-F2299EC2FDFD}"/>
              </a:ext>
            </a:extLst>
          </p:cNvPr>
          <p:cNvSpPr>
            <a:spLocks noChangeArrowheads="1"/>
          </p:cNvSpPr>
          <p:nvPr/>
        </p:nvSpPr>
        <p:spPr bwMode="auto">
          <a:xfrm>
            <a:off x="2267744" y="3140968"/>
            <a:ext cx="3672408"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index</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89D312B-256A-4ADF-81C5-363D4CA3340B}"/>
              </a:ext>
            </a:extLst>
          </p:cNvPr>
          <p:cNvSpPr/>
          <p:nvPr/>
        </p:nvSpPr>
        <p:spPr>
          <a:xfrm>
            <a:off x="2969086" y="2746890"/>
            <a:ext cx="2035685" cy="369332"/>
          </a:xfrm>
          <a:prstGeom prst="rect">
            <a:avLst/>
          </a:prstGeom>
        </p:spPr>
        <p:txBody>
          <a:bodyPr wrap="none">
            <a:spAutoFit/>
          </a:bodyPr>
          <a:lstStyle/>
          <a:p>
            <a:r>
              <a:rPr lang="en-US" u="sng" dirty="0">
                <a:solidFill>
                  <a:srgbClr val="FF0000"/>
                </a:solidFill>
              </a:rPr>
              <a:t>Action task example</a:t>
            </a:r>
          </a:p>
        </p:txBody>
      </p:sp>
      <p:sp>
        <p:nvSpPr>
          <p:cNvPr id="8" name="Content Placeholder 4">
            <a:extLst>
              <a:ext uri="{FF2B5EF4-FFF2-40B4-BE49-F238E27FC236}">
                <a16:creationId xmlns:a16="http://schemas.microsoft.com/office/drawing/2014/main" id="{5F5FBC89-4F8E-4253-9129-61B6CB4A5748}"/>
              </a:ext>
            </a:extLst>
          </p:cNvPr>
          <p:cNvSpPr txBox="1">
            <a:spLocks/>
          </p:cNvSpPr>
          <p:nvPr/>
        </p:nvSpPr>
        <p:spPr>
          <a:xfrm>
            <a:off x="533400" y="5157192"/>
            <a:ext cx="8153400" cy="12527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Action creators are useful for </a:t>
            </a:r>
            <a:r>
              <a:rPr lang="en-US" dirty="0" err="1"/>
              <a:t>asyc</a:t>
            </a:r>
            <a:r>
              <a:rPr lang="en-US" dirty="0"/>
              <a:t> operations will be learned in the future</a:t>
            </a:r>
          </a:p>
        </p:txBody>
      </p:sp>
    </p:spTree>
    <p:extLst>
      <p:ext uri="{BB962C8B-B14F-4D97-AF65-F5344CB8AC3E}">
        <p14:creationId xmlns:p14="http://schemas.microsoft.com/office/powerpoint/2010/main" val="311101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61E6-9CF6-4A90-BDD4-CBD40746D049}"/>
              </a:ext>
            </a:extLst>
          </p:cNvPr>
          <p:cNvSpPr>
            <a:spLocks noGrp="1"/>
          </p:cNvSpPr>
          <p:nvPr>
            <p:ph type="title"/>
          </p:nvPr>
        </p:nvSpPr>
        <p:spPr/>
        <p:txBody>
          <a:bodyPr/>
          <a:lstStyle/>
          <a:p>
            <a:r>
              <a:rPr lang="en-US" dirty="0"/>
              <a:t>Action dispatch</a:t>
            </a:r>
          </a:p>
        </p:txBody>
      </p:sp>
      <p:sp>
        <p:nvSpPr>
          <p:cNvPr id="3" name="Footer Placeholder 2">
            <a:extLst>
              <a:ext uri="{FF2B5EF4-FFF2-40B4-BE49-F238E27FC236}">
                <a16:creationId xmlns:a16="http://schemas.microsoft.com/office/drawing/2014/main" id="{48D7B31B-3152-4C52-8494-091E641422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A58D0C5-376D-4A26-8696-1B8C9D30848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a:extLst>
              <a:ext uri="{FF2B5EF4-FFF2-40B4-BE49-F238E27FC236}">
                <a16:creationId xmlns:a16="http://schemas.microsoft.com/office/drawing/2014/main" id="{88102A11-3ADA-4D56-B1DF-C11B65FEF01A}"/>
              </a:ext>
            </a:extLst>
          </p:cNvPr>
          <p:cNvSpPr>
            <a:spLocks noGrp="1"/>
          </p:cNvSpPr>
          <p:nvPr>
            <p:ph sz="quarter" idx="1"/>
          </p:nvPr>
        </p:nvSpPr>
        <p:spPr>
          <a:xfrm>
            <a:off x="612648" y="1600200"/>
            <a:ext cx="8153400" cy="1468760"/>
          </a:xfrm>
        </p:spPr>
        <p:txBody>
          <a:bodyPr/>
          <a:lstStyle/>
          <a:p>
            <a:r>
              <a:rPr lang="en-US" dirty="0"/>
              <a:t>Dispatch is a redux method which send the action’s object to the reducer function which according to the action type, changes the state</a:t>
            </a:r>
          </a:p>
        </p:txBody>
      </p:sp>
      <p:sp>
        <p:nvSpPr>
          <p:cNvPr id="6" name="Rectangle 1">
            <a:extLst>
              <a:ext uri="{FF2B5EF4-FFF2-40B4-BE49-F238E27FC236}">
                <a16:creationId xmlns:a16="http://schemas.microsoft.com/office/drawing/2014/main" id="{DAE344E5-57B4-47F0-9462-D70ABDDBB58C}"/>
              </a:ext>
            </a:extLst>
          </p:cNvPr>
          <p:cNvSpPr>
            <a:spLocks noChangeArrowheads="1"/>
          </p:cNvSpPr>
          <p:nvPr/>
        </p:nvSpPr>
        <p:spPr bwMode="auto">
          <a:xfrm>
            <a:off x="1907704" y="3789040"/>
            <a:ext cx="511256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05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3013-3865-4B85-B299-72B13E8061AD}"/>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80190CFA-C97B-4A09-82AD-3FC3A8D2250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9E29DAE-E721-483E-8C18-8D98573B0A5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8" name="Content Placeholder 4">
            <a:extLst>
              <a:ext uri="{FF2B5EF4-FFF2-40B4-BE49-F238E27FC236}">
                <a16:creationId xmlns:a16="http://schemas.microsoft.com/office/drawing/2014/main" id="{AC034FC0-0A04-45C8-AE8C-5022E4C6AFA3}"/>
              </a:ext>
            </a:extLst>
          </p:cNvPr>
          <p:cNvSpPr>
            <a:spLocks noGrp="1"/>
          </p:cNvSpPr>
          <p:nvPr>
            <p:ph sz="quarter" idx="1"/>
          </p:nvPr>
        </p:nvSpPr>
        <p:spPr>
          <a:xfrm>
            <a:off x="612648" y="1600200"/>
            <a:ext cx="8153400" cy="1684784"/>
          </a:xfrm>
        </p:spPr>
        <p:txBody>
          <a:bodyPr/>
          <a:lstStyle/>
          <a:p>
            <a:r>
              <a:rPr lang="en-US" dirty="0"/>
              <a:t>Consider a task list application which the user can add tasks, mark the tasks status and eventually filter tasks according to user selection</a:t>
            </a:r>
          </a:p>
        </p:txBody>
      </p:sp>
    </p:spTree>
    <p:extLst>
      <p:ext uri="{BB962C8B-B14F-4D97-AF65-F5344CB8AC3E}">
        <p14:creationId xmlns:p14="http://schemas.microsoft.com/office/powerpoint/2010/main" val="110075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5BC0-3A57-42A2-A46A-013FA760D3E1}"/>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52A8EA37-B49B-4A6F-B669-8D48EB8C53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53013E3-C840-467A-9A72-CF4E04CD4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6" name="Rectangle 1">
            <a:extLst>
              <a:ext uri="{FF2B5EF4-FFF2-40B4-BE49-F238E27FC236}">
                <a16:creationId xmlns:a16="http://schemas.microsoft.com/office/drawing/2014/main" id="{57E01BF4-79CF-41D8-A5F6-C8024E5E1658}"/>
              </a:ext>
            </a:extLst>
          </p:cNvPr>
          <p:cNvSpPr>
            <a:spLocks noChangeArrowheads="1"/>
          </p:cNvSpPr>
          <p:nvPr/>
        </p:nvSpPr>
        <p:spPr bwMode="auto">
          <a:xfrm>
            <a:off x="1331640" y="1916832"/>
            <a:ext cx="6552728"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showTaskOptions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SHOW_ACTIVE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'SHOW_ACTIVE'</a:t>
            </a:r>
            <a:b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950B683-E38E-4FF8-B714-C47D89CF09DC}"/>
              </a:ext>
            </a:extLst>
          </p:cNvPr>
          <p:cNvSpPr>
            <a:spLocks noChangeArrowheads="1"/>
          </p:cNvSpPr>
          <p:nvPr/>
        </p:nvSpPr>
        <p:spPr bwMode="auto">
          <a:xfrm>
            <a:off x="1331640" y="4149080"/>
            <a:ext cx="6552728" cy="246221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9EC32DB-69F3-40A1-A105-AD641A40F2BB}"/>
              </a:ext>
            </a:extLst>
          </p:cNvPr>
          <p:cNvSpPr/>
          <p:nvPr/>
        </p:nvSpPr>
        <p:spPr>
          <a:xfrm>
            <a:off x="5796136" y="1721182"/>
            <a:ext cx="2808312" cy="8244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it will be good practice to store actions types as constant</a:t>
            </a:r>
          </a:p>
        </p:txBody>
      </p:sp>
      <p:sp>
        <p:nvSpPr>
          <p:cNvPr id="9" name="Rectangle 8">
            <a:extLst>
              <a:ext uri="{FF2B5EF4-FFF2-40B4-BE49-F238E27FC236}">
                <a16:creationId xmlns:a16="http://schemas.microsoft.com/office/drawing/2014/main" id="{F9628540-DDDD-4CB2-8C4B-B18E444FF1B7}"/>
              </a:ext>
            </a:extLst>
          </p:cNvPr>
          <p:cNvSpPr/>
          <p:nvPr/>
        </p:nvSpPr>
        <p:spPr>
          <a:xfrm>
            <a:off x="5796136" y="4005064"/>
            <a:ext cx="2808312" cy="156961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Secondly, creating an actions container for each type with an additional property to pass data to the state</a:t>
            </a:r>
          </a:p>
          <a:p>
            <a:pPr algn="ctr"/>
            <a:endParaRPr lang="en-US" dirty="0"/>
          </a:p>
        </p:txBody>
      </p:sp>
      <p:sp>
        <p:nvSpPr>
          <p:cNvPr id="10" name="TextBox 9">
            <a:extLst>
              <a:ext uri="{FF2B5EF4-FFF2-40B4-BE49-F238E27FC236}">
                <a16:creationId xmlns:a16="http://schemas.microsoft.com/office/drawing/2014/main" id="{8712521F-1A08-481B-8AAD-7A9F95D8C2F3}"/>
              </a:ext>
            </a:extLst>
          </p:cNvPr>
          <p:cNvSpPr txBox="1"/>
          <p:nvPr/>
        </p:nvSpPr>
        <p:spPr>
          <a:xfrm>
            <a:off x="3635896" y="1531243"/>
            <a:ext cx="1944216" cy="369332"/>
          </a:xfrm>
          <a:prstGeom prst="rect">
            <a:avLst/>
          </a:prstGeom>
          <a:noFill/>
        </p:spPr>
        <p:txBody>
          <a:bodyPr wrap="square" rtlCol="0">
            <a:spAutoFit/>
          </a:bodyPr>
          <a:lstStyle/>
          <a:p>
            <a:r>
              <a:rPr lang="en-US" u="sng" dirty="0">
                <a:solidFill>
                  <a:srgbClr val="FF0000"/>
                </a:solidFill>
              </a:rPr>
              <a:t>./actions/actions.js</a:t>
            </a:r>
          </a:p>
        </p:txBody>
      </p:sp>
    </p:spTree>
    <p:extLst>
      <p:ext uri="{BB962C8B-B14F-4D97-AF65-F5344CB8AC3E}">
        <p14:creationId xmlns:p14="http://schemas.microsoft.com/office/powerpoint/2010/main" val="322049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CF16-58F6-4078-AF1D-4949F32A2F9D}"/>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568000DD-29BD-4B98-9FA2-6B35E2E2786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6EB77E4-5CC0-4A03-B2F7-7F0C7AC068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5" name="Content Placeholder 4">
            <a:extLst>
              <a:ext uri="{FF2B5EF4-FFF2-40B4-BE49-F238E27FC236}">
                <a16:creationId xmlns:a16="http://schemas.microsoft.com/office/drawing/2014/main" id="{B7BD1D14-B41D-4653-9F36-E56798933D7E}"/>
              </a:ext>
            </a:extLst>
          </p:cNvPr>
          <p:cNvSpPr>
            <a:spLocks noGrp="1"/>
          </p:cNvSpPr>
          <p:nvPr>
            <p:ph sz="quarter" idx="1"/>
          </p:nvPr>
        </p:nvSpPr>
        <p:spPr/>
        <p:txBody>
          <a:bodyPr/>
          <a:lstStyle/>
          <a:p>
            <a:r>
              <a:rPr lang="en-US" dirty="0"/>
              <a:t>Reducers are pure functions that takes the </a:t>
            </a:r>
            <a:r>
              <a:rPr lang="en-US" b="1" dirty="0"/>
              <a:t>previous state</a:t>
            </a:r>
            <a:r>
              <a:rPr lang="en-US" dirty="0"/>
              <a:t> and an </a:t>
            </a:r>
            <a:r>
              <a:rPr lang="en-US" b="1" dirty="0"/>
              <a:t>action</a:t>
            </a:r>
            <a:r>
              <a:rPr lang="en-US" dirty="0"/>
              <a:t> as arguments and returns the new state according to the action’s type</a:t>
            </a:r>
          </a:p>
        </p:txBody>
      </p:sp>
    </p:spTree>
    <p:extLst>
      <p:ext uri="{BB962C8B-B14F-4D97-AF65-F5344CB8AC3E}">
        <p14:creationId xmlns:p14="http://schemas.microsoft.com/office/powerpoint/2010/main" val="268647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Redux Introduction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a:xfrm>
            <a:off x="612648" y="1600200"/>
            <a:ext cx="8153400" cy="5141168"/>
          </a:xfrm>
        </p:spPr>
        <p:txBody>
          <a:bodyPr/>
          <a:lstStyle/>
          <a:p>
            <a:r>
              <a:rPr lang="en-US" dirty="0"/>
              <a:t> Managing data in web applications has become extremely complex</a:t>
            </a:r>
          </a:p>
          <a:p>
            <a:pPr marL="0" indent="0">
              <a:buNone/>
            </a:pPr>
            <a:endParaRPr lang="en-US" dirty="0"/>
          </a:p>
          <a:p>
            <a:r>
              <a:rPr lang="en-US" dirty="0"/>
              <a:t>Fetching data from server, updating models and views might result in a total mess</a:t>
            </a:r>
          </a:p>
          <a:p>
            <a:endParaRPr lang="en-US" dirty="0"/>
          </a:p>
          <a:p>
            <a:endParaRPr lang="en-US" dirty="0"/>
          </a:p>
        </p:txBody>
      </p:sp>
    </p:spTree>
    <p:extLst>
      <p:ext uri="{BB962C8B-B14F-4D97-AF65-F5344CB8AC3E}">
        <p14:creationId xmlns:p14="http://schemas.microsoft.com/office/powerpoint/2010/main" val="427402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B10F-B2E0-46B2-B4A9-54E90230CE55}"/>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34C9E0DC-27A7-467F-A17B-39949414CEA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8B177A2-98D8-47C6-84D5-512A6BBB95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a:extLst>
              <a:ext uri="{FF2B5EF4-FFF2-40B4-BE49-F238E27FC236}">
                <a16:creationId xmlns:a16="http://schemas.microsoft.com/office/drawing/2014/main" id="{C8AD41F5-5A0B-4AB0-AA8C-599970C5E242}"/>
              </a:ext>
            </a:extLst>
          </p:cNvPr>
          <p:cNvSpPr>
            <a:spLocks noGrp="1"/>
          </p:cNvSpPr>
          <p:nvPr>
            <p:ph sz="quarter" idx="1"/>
          </p:nvPr>
        </p:nvSpPr>
        <p:spPr>
          <a:xfrm>
            <a:off x="612648" y="1600200"/>
            <a:ext cx="8153400" cy="3124944"/>
          </a:xfrm>
        </p:spPr>
        <p:txBody>
          <a:bodyPr>
            <a:normAutofit/>
          </a:bodyPr>
          <a:lstStyle/>
          <a:p>
            <a:r>
              <a:rPr lang="en-US" dirty="0"/>
              <a:t>In addition, reducers can sometimes update just a portion of the application’s state object</a:t>
            </a:r>
          </a:p>
          <a:p>
            <a:endParaRPr lang="en-US" dirty="0"/>
          </a:p>
          <a:p>
            <a:r>
              <a:rPr lang="en-US" dirty="0"/>
              <a:t>For example, one reducer will handle the state’s tasks list object while other reducer will handle the change of task status</a:t>
            </a:r>
          </a:p>
        </p:txBody>
      </p:sp>
    </p:spTree>
    <p:extLst>
      <p:ext uri="{BB962C8B-B14F-4D97-AF65-F5344CB8AC3E}">
        <p14:creationId xmlns:p14="http://schemas.microsoft.com/office/powerpoint/2010/main" val="331239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F245-16AD-42C9-A44D-27D05C29FF49}"/>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6F48A9E4-E813-4BCE-84AE-8DAD3791F69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7B7995E-4BB1-4768-A312-6F33E9E0B1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6" name="Rectangle 1">
            <a:extLst>
              <a:ext uri="{FF2B5EF4-FFF2-40B4-BE49-F238E27FC236}">
                <a16:creationId xmlns:a16="http://schemas.microsoft.com/office/drawing/2014/main" id="{12CC656C-A9B3-4681-BF6C-840006EB39A8}"/>
              </a:ext>
            </a:extLst>
          </p:cNvPr>
          <p:cNvSpPr>
            <a:spLocks noChangeArrowheads="1"/>
          </p:cNvSpPr>
          <p:nvPr/>
        </p:nvSpPr>
        <p:spPr bwMode="auto">
          <a:xfrm>
            <a:off x="612648" y="2044186"/>
            <a:ext cx="7703768" cy="397031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showTaskOptions.</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6ED960B-9C6B-423E-8659-53779F3815A3}"/>
              </a:ext>
            </a:extLst>
          </p:cNvPr>
          <p:cNvSpPr txBox="1"/>
          <p:nvPr/>
        </p:nvSpPr>
        <p:spPr>
          <a:xfrm>
            <a:off x="3240396" y="1655802"/>
            <a:ext cx="2448272" cy="369332"/>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2E41A41F-1CF7-4016-9446-F44B45E80CA4}"/>
              </a:ext>
            </a:extLst>
          </p:cNvPr>
          <p:cNvSpPr/>
          <p:nvPr/>
        </p:nvSpPr>
        <p:spPr>
          <a:xfrm>
            <a:off x="5940152" y="3140968"/>
            <a:ext cx="2232248"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initial state</a:t>
            </a:r>
          </a:p>
        </p:txBody>
      </p:sp>
      <p:cxnSp>
        <p:nvCxnSpPr>
          <p:cNvPr id="10" name="Straight Connector 9">
            <a:extLst>
              <a:ext uri="{FF2B5EF4-FFF2-40B4-BE49-F238E27FC236}">
                <a16:creationId xmlns:a16="http://schemas.microsoft.com/office/drawing/2014/main" id="{CE90E39C-EBB4-46E0-9C09-EBC8E94426AA}"/>
              </a:ext>
            </a:extLst>
          </p:cNvPr>
          <p:cNvCxnSpPr>
            <a:stCxn id="8" idx="1"/>
          </p:cNvCxnSpPr>
          <p:nvPr/>
        </p:nvCxnSpPr>
        <p:spPr>
          <a:xfrm flipH="1">
            <a:off x="5076056" y="3356992"/>
            <a:ext cx="864096" cy="1440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7B7C6CD-25C4-4E23-AD72-D16C3063B740}"/>
              </a:ext>
            </a:extLst>
          </p:cNvPr>
          <p:cNvSpPr/>
          <p:nvPr/>
        </p:nvSpPr>
        <p:spPr>
          <a:xfrm>
            <a:off x="1907704" y="4869160"/>
            <a:ext cx="6336704" cy="2160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9FCE46-0EEB-4E49-8B89-480816618753}"/>
              </a:ext>
            </a:extLst>
          </p:cNvPr>
          <p:cNvSpPr/>
          <p:nvPr/>
        </p:nvSpPr>
        <p:spPr>
          <a:xfrm>
            <a:off x="6317940" y="1825863"/>
            <a:ext cx="2483768" cy="5985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Importing the action’s types</a:t>
            </a:r>
          </a:p>
        </p:txBody>
      </p:sp>
      <p:cxnSp>
        <p:nvCxnSpPr>
          <p:cNvPr id="14" name="Straight Connector 13">
            <a:extLst>
              <a:ext uri="{FF2B5EF4-FFF2-40B4-BE49-F238E27FC236}">
                <a16:creationId xmlns:a16="http://schemas.microsoft.com/office/drawing/2014/main" id="{229BC48A-030F-49D0-B4CA-F0E9A60D2D04}"/>
              </a:ext>
            </a:extLst>
          </p:cNvPr>
          <p:cNvCxnSpPr>
            <a:stCxn id="12" idx="1"/>
          </p:cNvCxnSpPr>
          <p:nvPr/>
        </p:nvCxnSpPr>
        <p:spPr>
          <a:xfrm flipH="1">
            <a:off x="2915816" y="2125119"/>
            <a:ext cx="3402124" cy="43978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CDD0-6BD3-44C0-8FF0-269ACEE04841}"/>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CE2E5113-374B-4F0C-B84B-3B10C1BAB80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9866EA-75CC-440B-A929-DEC3478B3C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a:extLst>
              <a:ext uri="{FF2B5EF4-FFF2-40B4-BE49-F238E27FC236}">
                <a16:creationId xmlns:a16="http://schemas.microsoft.com/office/drawing/2014/main" id="{1680ACD5-B5BE-4BD0-9078-BFE87795BCEE}"/>
              </a:ext>
            </a:extLst>
          </p:cNvPr>
          <p:cNvSpPr>
            <a:spLocks noGrp="1"/>
          </p:cNvSpPr>
          <p:nvPr>
            <p:ph sz="quarter" idx="1"/>
          </p:nvPr>
        </p:nvSpPr>
        <p:spPr>
          <a:xfrm>
            <a:off x="612648" y="1600200"/>
            <a:ext cx="8423848" cy="5141168"/>
          </a:xfrm>
        </p:spPr>
        <p:txBody>
          <a:bodyPr/>
          <a:lstStyle/>
          <a:p>
            <a:r>
              <a:rPr lang="en-US" dirty="0" err="1"/>
              <a:t>TaskApp</a:t>
            </a:r>
            <a:r>
              <a:rPr lang="en-US" dirty="0"/>
              <a:t> is the reducer’s name and it contains a switch function that will behave according to the action type</a:t>
            </a:r>
          </a:p>
          <a:p>
            <a:endParaRPr lang="en-US" dirty="0"/>
          </a:p>
          <a:p>
            <a:r>
              <a:rPr lang="en-US" dirty="0"/>
              <a:t>If none action is taken or an unknown action will occur the reducer will by default return the current and unchanged state</a:t>
            </a:r>
          </a:p>
        </p:txBody>
      </p:sp>
    </p:spTree>
    <p:extLst>
      <p:ext uri="{BB962C8B-B14F-4D97-AF65-F5344CB8AC3E}">
        <p14:creationId xmlns:p14="http://schemas.microsoft.com/office/powerpoint/2010/main" val="197254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06F-CB3E-4A51-85D6-3C9ED38D31E3}"/>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0299C0F3-8ABE-4288-BA28-6BB884ADEA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7E1ABE-A92E-431F-B6E8-027EA8FF1B6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a:extLst>
              <a:ext uri="{FF2B5EF4-FFF2-40B4-BE49-F238E27FC236}">
                <a16:creationId xmlns:a16="http://schemas.microsoft.com/office/drawing/2014/main" id="{23C91944-035D-4A8A-AF62-1927C53DFC59}"/>
              </a:ext>
            </a:extLst>
          </p:cNvPr>
          <p:cNvSpPr>
            <a:spLocks noGrp="1"/>
          </p:cNvSpPr>
          <p:nvPr>
            <p:ph sz="quarter" idx="1"/>
          </p:nvPr>
        </p:nvSpPr>
        <p:spPr/>
        <p:txBody>
          <a:bodyPr/>
          <a:lstStyle/>
          <a:p>
            <a:r>
              <a:rPr lang="en-US" dirty="0"/>
              <a:t>The most important rule of a reducer is that </a:t>
            </a:r>
            <a:r>
              <a:rPr lang="en-US" b="1" dirty="0"/>
              <a:t>reducers should not be mutated</a:t>
            </a:r>
          </a:p>
          <a:p>
            <a:endParaRPr lang="en-US" b="1" dirty="0"/>
          </a:p>
          <a:p>
            <a:r>
              <a:rPr lang="en-US" dirty="0"/>
              <a:t>Remember, reducers must be pure functions that the return value is expected</a:t>
            </a:r>
          </a:p>
          <a:p>
            <a:endParaRPr lang="en-US" dirty="0"/>
          </a:p>
          <a:p>
            <a:r>
              <a:rPr lang="en-US" dirty="0"/>
              <a:t>Pure functions are easier to track down and will result in less errors</a:t>
            </a:r>
          </a:p>
        </p:txBody>
      </p:sp>
    </p:spTree>
    <p:extLst>
      <p:ext uri="{BB962C8B-B14F-4D97-AF65-F5344CB8AC3E}">
        <p14:creationId xmlns:p14="http://schemas.microsoft.com/office/powerpoint/2010/main" val="308029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17CB-635A-4E8F-B08E-AEC4926CEAE9}"/>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B24A7541-AAEC-4EF9-9A41-BDA18832117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348F79F-7824-42E5-9137-DAA360C9A8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a:extLst>
              <a:ext uri="{FF2B5EF4-FFF2-40B4-BE49-F238E27FC236}">
                <a16:creationId xmlns:a16="http://schemas.microsoft.com/office/drawing/2014/main" id="{34554BC3-10C7-46A3-8FDF-E2762C99656A}"/>
              </a:ext>
            </a:extLst>
          </p:cNvPr>
          <p:cNvSpPr>
            <a:spLocks noGrp="1"/>
          </p:cNvSpPr>
          <p:nvPr>
            <p:ph sz="quarter" idx="1"/>
          </p:nvPr>
        </p:nvSpPr>
        <p:spPr>
          <a:xfrm>
            <a:off x="612648" y="1600200"/>
            <a:ext cx="8153400" cy="5069160"/>
          </a:xfrm>
        </p:spPr>
        <p:txBody>
          <a:bodyPr/>
          <a:lstStyle/>
          <a:p>
            <a:r>
              <a:rPr lang="en-US" dirty="0"/>
              <a:t>That is why the example used the </a:t>
            </a:r>
            <a:r>
              <a:rPr lang="en-US" dirty="0" err="1"/>
              <a:t>Object.assign</a:t>
            </a:r>
            <a:r>
              <a:rPr lang="en-US" dirty="0"/>
              <a:t>() method</a:t>
            </a:r>
          </a:p>
          <a:p>
            <a:pPr marL="0" indent="0">
              <a:buNone/>
            </a:pPr>
            <a:endParaRPr lang="en-US" dirty="0"/>
          </a:p>
          <a:p>
            <a:r>
              <a:rPr lang="en-US" dirty="0"/>
              <a:t>The method will create a new different object that will take the state object and change the specific part respectively</a:t>
            </a:r>
          </a:p>
        </p:txBody>
      </p:sp>
    </p:spTree>
    <p:extLst>
      <p:ext uri="{BB962C8B-B14F-4D97-AF65-F5344CB8AC3E}">
        <p14:creationId xmlns:p14="http://schemas.microsoft.com/office/powerpoint/2010/main" val="102032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ED36-A7AD-444B-80AA-719104ADBBE5}"/>
              </a:ext>
            </a:extLst>
          </p:cNvPr>
          <p:cNvSpPr>
            <a:spLocks noGrp="1"/>
          </p:cNvSpPr>
          <p:nvPr>
            <p:ph type="title"/>
          </p:nvPr>
        </p:nvSpPr>
        <p:spPr/>
        <p:txBody>
          <a:bodyPr>
            <a:normAutofit/>
          </a:bodyPr>
          <a:lstStyle/>
          <a:p>
            <a:r>
              <a:rPr lang="en-US" dirty="0"/>
              <a:t>Reducer example- handling actions</a:t>
            </a:r>
          </a:p>
        </p:txBody>
      </p:sp>
      <p:sp>
        <p:nvSpPr>
          <p:cNvPr id="3" name="Footer Placeholder 2">
            <a:extLst>
              <a:ext uri="{FF2B5EF4-FFF2-40B4-BE49-F238E27FC236}">
                <a16:creationId xmlns:a16="http://schemas.microsoft.com/office/drawing/2014/main" id="{89EB09D9-3C16-41E9-901A-E6652F4A899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84DCE9-F37F-40DE-98A3-BE488BB5AE2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a:extLst>
              <a:ext uri="{FF2B5EF4-FFF2-40B4-BE49-F238E27FC236}">
                <a16:creationId xmlns:a16="http://schemas.microsoft.com/office/drawing/2014/main" id="{4B33871A-9402-43D3-B5AE-44673EE6C953}"/>
              </a:ext>
            </a:extLst>
          </p:cNvPr>
          <p:cNvSpPr>
            <a:spLocks noGrp="1"/>
          </p:cNvSpPr>
          <p:nvPr>
            <p:ph sz="quarter" idx="1"/>
          </p:nvPr>
        </p:nvSpPr>
        <p:spPr>
          <a:xfrm>
            <a:off x="612648" y="1600200"/>
            <a:ext cx="8207824" cy="532656"/>
          </a:xfrm>
        </p:spPr>
        <p:txBody>
          <a:bodyPr>
            <a:normAutofit lnSpcReduction="10000"/>
          </a:bodyPr>
          <a:lstStyle/>
          <a:p>
            <a:r>
              <a:rPr lang="en-US" dirty="0"/>
              <a:t>Of course the reducer can handle several actions</a:t>
            </a:r>
          </a:p>
        </p:txBody>
      </p:sp>
      <p:sp>
        <p:nvSpPr>
          <p:cNvPr id="6" name="Rectangle 1">
            <a:extLst>
              <a:ext uri="{FF2B5EF4-FFF2-40B4-BE49-F238E27FC236}">
                <a16:creationId xmlns:a16="http://schemas.microsoft.com/office/drawing/2014/main" id="{087F6C50-8979-47D8-BEAD-56BF8DF0A70C}"/>
              </a:ext>
            </a:extLst>
          </p:cNvPr>
          <p:cNvSpPr>
            <a:spLocks noChangeArrowheads="1"/>
          </p:cNvSpPr>
          <p:nvPr/>
        </p:nvSpPr>
        <p:spPr bwMode="auto">
          <a:xfrm>
            <a:off x="4860032" y="2454018"/>
            <a:ext cx="4103368"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363D0B9-8876-4580-803B-81C2BA865B18}"/>
              </a:ext>
            </a:extLst>
          </p:cNvPr>
          <p:cNvSpPr>
            <a:spLocks noChangeArrowheads="1"/>
          </p:cNvSpPr>
          <p:nvPr/>
        </p:nvSpPr>
        <p:spPr bwMode="auto">
          <a:xfrm>
            <a:off x="288607" y="4581128"/>
            <a:ext cx="4752528" cy="212365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D8398BA-C543-4266-A7E2-61E20EA8B988}"/>
              </a:ext>
            </a:extLst>
          </p:cNvPr>
          <p:cNvSpPr/>
          <p:nvPr/>
        </p:nvSpPr>
        <p:spPr>
          <a:xfrm>
            <a:off x="972683" y="2433918"/>
            <a:ext cx="3384376" cy="89200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Case for using the add task action to add task to the tasks list</a:t>
            </a:r>
          </a:p>
        </p:txBody>
      </p:sp>
      <p:cxnSp>
        <p:nvCxnSpPr>
          <p:cNvPr id="10" name="Straight Connector 9">
            <a:extLst>
              <a:ext uri="{FF2B5EF4-FFF2-40B4-BE49-F238E27FC236}">
                <a16:creationId xmlns:a16="http://schemas.microsoft.com/office/drawing/2014/main" id="{C2C35C00-90AB-446E-A3DA-8E101B33FF66}"/>
              </a:ext>
            </a:extLst>
          </p:cNvPr>
          <p:cNvCxnSpPr>
            <a:stCxn id="8" idx="3"/>
          </p:cNvCxnSpPr>
          <p:nvPr/>
        </p:nvCxnSpPr>
        <p:spPr>
          <a:xfrm>
            <a:off x="4357059" y="2879919"/>
            <a:ext cx="1079037" cy="11703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C5F4-A9AB-4AD5-B8EE-5713E1C7E6BB}"/>
              </a:ext>
            </a:extLst>
          </p:cNvPr>
          <p:cNvSpPr/>
          <p:nvPr/>
        </p:nvSpPr>
        <p:spPr>
          <a:xfrm>
            <a:off x="5431836" y="4714172"/>
            <a:ext cx="2812572" cy="6590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Accessing a task in order to change its status</a:t>
            </a:r>
          </a:p>
        </p:txBody>
      </p:sp>
      <p:cxnSp>
        <p:nvCxnSpPr>
          <p:cNvPr id="12" name="Straight Connector 11">
            <a:extLst>
              <a:ext uri="{FF2B5EF4-FFF2-40B4-BE49-F238E27FC236}">
                <a16:creationId xmlns:a16="http://schemas.microsoft.com/office/drawing/2014/main" id="{5DA56189-F9CD-48D1-BC59-74F603CA3871}"/>
              </a:ext>
            </a:extLst>
          </p:cNvPr>
          <p:cNvCxnSpPr>
            <a:cxnSpLocks/>
          </p:cNvCxnSpPr>
          <p:nvPr/>
        </p:nvCxnSpPr>
        <p:spPr>
          <a:xfrm flipV="1">
            <a:off x="4499992" y="5043694"/>
            <a:ext cx="1268393" cy="15359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220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9153-770D-4C8D-94AF-B167C1825855}"/>
              </a:ext>
            </a:extLst>
          </p:cNvPr>
          <p:cNvSpPr>
            <a:spLocks noGrp="1"/>
          </p:cNvSpPr>
          <p:nvPr>
            <p:ph type="title"/>
          </p:nvPr>
        </p:nvSpPr>
        <p:spPr/>
        <p:txBody>
          <a:bodyPr/>
          <a:lstStyle/>
          <a:p>
            <a:r>
              <a:rPr lang="en-US" dirty="0"/>
              <a:t>Conceptual aside</a:t>
            </a:r>
          </a:p>
        </p:txBody>
      </p:sp>
      <p:sp>
        <p:nvSpPr>
          <p:cNvPr id="3" name="Footer Placeholder 2">
            <a:extLst>
              <a:ext uri="{FF2B5EF4-FFF2-40B4-BE49-F238E27FC236}">
                <a16:creationId xmlns:a16="http://schemas.microsoft.com/office/drawing/2014/main" id="{203B4761-D82E-4E52-85B4-BB1B03F1E90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EE1987E-6845-4EC1-AC82-1EEDFC15602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a:extLst>
              <a:ext uri="{FF2B5EF4-FFF2-40B4-BE49-F238E27FC236}">
                <a16:creationId xmlns:a16="http://schemas.microsoft.com/office/drawing/2014/main" id="{F29BE409-27A3-47C5-8B84-ECEDC034102B}"/>
              </a:ext>
            </a:extLst>
          </p:cNvPr>
          <p:cNvSpPr>
            <a:spLocks noGrp="1"/>
          </p:cNvSpPr>
          <p:nvPr>
            <p:ph sz="quarter" idx="1"/>
          </p:nvPr>
        </p:nvSpPr>
        <p:spPr>
          <a:xfrm>
            <a:off x="612648" y="1600200"/>
            <a:ext cx="8279832" cy="3629000"/>
          </a:xfrm>
        </p:spPr>
        <p:txBody>
          <a:bodyPr/>
          <a:lstStyle/>
          <a:p>
            <a:r>
              <a:rPr lang="en-US" dirty="0"/>
              <a:t>Notice the strange syntax over the ADD_TASK case? (‘…’)?</a:t>
            </a:r>
          </a:p>
          <a:p>
            <a:endParaRPr lang="en-US" dirty="0"/>
          </a:p>
          <a:p>
            <a:r>
              <a:rPr lang="en-US" dirty="0"/>
              <a:t> it’s the new </a:t>
            </a:r>
            <a:r>
              <a:rPr lang="en-US" dirty="0" err="1"/>
              <a:t>EcmaScript</a:t>
            </a:r>
            <a:r>
              <a:rPr lang="en-US" dirty="0"/>
              <a:t> 6 spread operator</a:t>
            </a:r>
          </a:p>
          <a:p>
            <a:endParaRPr lang="en-US" dirty="0"/>
          </a:p>
          <a:p>
            <a:r>
              <a:rPr lang="en-US" dirty="0"/>
              <a:t>The spread operator let us add to a list, other list’s items</a:t>
            </a:r>
          </a:p>
        </p:txBody>
      </p:sp>
      <p:sp>
        <p:nvSpPr>
          <p:cNvPr id="6" name="Rectangle 1">
            <a:extLst>
              <a:ext uri="{FF2B5EF4-FFF2-40B4-BE49-F238E27FC236}">
                <a16:creationId xmlns:a16="http://schemas.microsoft.com/office/drawing/2014/main" id="{A121EDA7-76C1-4696-BA32-E922D17449AD}"/>
              </a:ext>
            </a:extLst>
          </p:cNvPr>
          <p:cNvSpPr>
            <a:spLocks noChangeArrowheads="1"/>
          </p:cNvSpPr>
          <p:nvPr/>
        </p:nvSpPr>
        <p:spPr bwMode="auto">
          <a:xfrm>
            <a:off x="612648" y="5348590"/>
            <a:ext cx="8423848"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listB</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=&gt; [1,2,3,4,'item1','item2']</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82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AEBF-4E28-476A-A62B-F75C0C847515}"/>
              </a:ext>
            </a:extLst>
          </p:cNvPr>
          <p:cNvSpPr>
            <a:spLocks noGrp="1"/>
          </p:cNvSpPr>
          <p:nvPr>
            <p:ph type="title"/>
          </p:nvPr>
        </p:nvSpPr>
        <p:spPr/>
        <p:txBody>
          <a:bodyPr/>
          <a:lstStyle/>
          <a:p>
            <a:r>
              <a:rPr lang="en-US" dirty="0"/>
              <a:t>Reducer - reducer splits</a:t>
            </a:r>
          </a:p>
        </p:txBody>
      </p:sp>
      <p:sp>
        <p:nvSpPr>
          <p:cNvPr id="3" name="Footer Placeholder 2">
            <a:extLst>
              <a:ext uri="{FF2B5EF4-FFF2-40B4-BE49-F238E27FC236}">
                <a16:creationId xmlns:a16="http://schemas.microsoft.com/office/drawing/2014/main" id="{87BA8D46-FA1F-4BF8-9F2C-73223C89714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090C5AB-D0A1-4B66-A389-61DA9BFB51B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a:extLst>
              <a:ext uri="{FF2B5EF4-FFF2-40B4-BE49-F238E27FC236}">
                <a16:creationId xmlns:a16="http://schemas.microsoft.com/office/drawing/2014/main" id="{C0D653C8-F2DA-4001-8217-724411550167}"/>
              </a:ext>
            </a:extLst>
          </p:cNvPr>
          <p:cNvSpPr>
            <a:spLocks noGrp="1"/>
          </p:cNvSpPr>
          <p:nvPr>
            <p:ph sz="quarter" idx="1"/>
          </p:nvPr>
        </p:nvSpPr>
        <p:spPr>
          <a:xfrm>
            <a:off x="612648" y="1600200"/>
            <a:ext cx="8351840" cy="5141168"/>
          </a:xfrm>
        </p:spPr>
        <p:txBody>
          <a:bodyPr/>
          <a:lstStyle/>
          <a:p>
            <a:r>
              <a:rPr lang="en-US" dirty="0"/>
              <a:t>Reducers might handle lots of cases which result in a long code block</a:t>
            </a:r>
          </a:p>
          <a:p>
            <a:pPr marL="0" indent="0">
              <a:buNone/>
            </a:pPr>
            <a:endParaRPr lang="en-US" dirty="0"/>
          </a:p>
          <a:p>
            <a:r>
              <a:rPr lang="en-US" dirty="0"/>
              <a:t>It’s a good practice to separate the reducer to small reducers that handle non related state fields</a:t>
            </a:r>
          </a:p>
        </p:txBody>
      </p:sp>
    </p:spTree>
    <p:extLst>
      <p:ext uri="{BB962C8B-B14F-4D97-AF65-F5344CB8AC3E}">
        <p14:creationId xmlns:p14="http://schemas.microsoft.com/office/powerpoint/2010/main" val="129010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F980-F2BE-49EC-8491-2045CA912C83}"/>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72E620F8-2FF4-4277-9A70-BB1E70281A3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2B59DF-B4DD-4D66-9425-A818CCA986E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a:extLst>
              <a:ext uri="{FF2B5EF4-FFF2-40B4-BE49-F238E27FC236}">
                <a16:creationId xmlns:a16="http://schemas.microsoft.com/office/drawing/2014/main" id="{147FC456-56B6-4A36-A11F-8BD017053E2B}"/>
              </a:ext>
            </a:extLst>
          </p:cNvPr>
          <p:cNvSpPr>
            <a:spLocks noGrp="1"/>
          </p:cNvSpPr>
          <p:nvPr>
            <p:ph sz="quarter" idx="1"/>
          </p:nvPr>
        </p:nvSpPr>
        <p:spPr>
          <a:xfrm>
            <a:off x="612648" y="1600200"/>
            <a:ext cx="8351840" cy="5141168"/>
          </a:xfrm>
        </p:spPr>
        <p:txBody>
          <a:bodyPr/>
          <a:lstStyle/>
          <a:p>
            <a:r>
              <a:rPr lang="en-US" dirty="0"/>
              <a:t>As mentioned actions are triggers that notify the reducer that something needs to be changed in the state</a:t>
            </a:r>
          </a:p>
          <a:p>
            <a:endParaRPr lang="en-US" dirty="0"/>
          </a:p>
          <a:p>
            <a:r>
              <a:rPr lang="en-US" dirty="0"/>
              <a:t>Then, the reducer might change the entire state or might change only a part of the state</a:t>
            </a:r>
          </a:p>
        </p:txBody>
      </p:sp>
    </p:spTree>
    <p:extLst>
      <p:ext uri="{BB962C8B-B14F-4D97-AF65-F5344CB8AC3E}">
        <p14:creationId xmlns:p14="http://schemas.microsoft.com/office/powerpoint/2010/main" val="2620060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A240-BB81-4337-A987-55A0098A201E}"/>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004A2C04-D2A4-4643-B7C5-08365E01AE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7308EB-9D7E-4953-B3C5-8EFC514ED0E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a:extLst>
              <a:ext uri="{FF2B5EF4-FFF2-40B4-BE49-F238E27FC236}">
                <a16:creationId xmlns:a16="http://schemas.microsoft.com/office/drawing/2014/main" id="{D2C7C3C3-12AA-4F08-BEFF-9C94E93CE2D5}"/>
              </a:ext>
            </a:extLst>
          </p:cNvPr>
          <p:cNvSpPr>
            <a:spLocks noGrp="1"/>
          </p:cNvSpPr>
          <p:nvPr>
            <p:ph sz="quarter" idx="1"/>
          </p:nvPr>
        </p:nvSpPr>
        <p:spPr>
          <a:xfrm>
            <a:off x="612648" y="1600200"/>
            <a:ext cx="8495856" cy="1900808"/>
          </a:xfrm>
        </p:spPr>
        <p:txBody>
          <a:bodyPr/>
          <a:lstStyle/>
          <a:p>
            <a:r>
              <a:rPr lang="en-US" dirty="0"/>
              <a:t>The pattern of a reducer consist of several cases that each case change part of the state is called </a:t>
            </a:r>
            <a:r>
              <a:rPr lang="en-US" b="1" dirty="0"/>
              <a:t>reducer composition</a:t>
            </a:r>
          </a:p>
          <a:p>
            <a:pPr marL="0" indent="0">
              <a:buNone/>
            </a:pPr>
            <a:endParaRPr lang="en-US" b="1" dirty="0"/>
          </a:p>
        </p:txBody>
      </p:sp>
    </p:spTree>
    <p:extLst>
      <p:ext uri="{BB962C8B-B14F-4D97-AF65-F5344CB8AC3E}">
        <p14:creationId xmlns:p14="http://schemas.microsoft.com/office/powerpoint/2010/main" val="186269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Management Patterns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p:cNvSpPr>
            <a:spLocks noGrp="1"/>
          </p:cNvSpPr>
          <p:nvPr>
            <p:ph sz="quarter" idx="1"/>
          </p:nvPr>
        </p:nvSpPr>
        <p:spPr/>
        <p:txBody>
          <a:bodyPr/>
          <a:lstStyle/>
          <a:p>
            <a:r>
              <a:rPr lang="en-US" dirty="0"/>
              <a:t>Design patterns for managing and synchronizing UI</a:t>
            </a:r>
          </a:p>
          <a:p>
            <a:r>
              <a:rPr lang="en-US" dirty="0"/>
              <a:t>Popular patterns/libraries</a:t>
            </a:r>
          </a:p>
          <a:p>
            <a:pPr lvl="1"/>
            <a:r>
              <a:rPr lang="en-US" dirty="0"/>
              <a:t>Flux</a:t>
            </a:r>
          </a:p>
          <a:p>
            <a:pPr lvl="1"/>
            <a:r>
              <a:rPr lang="en-US" dirty="0"/>
              <a:t>Redux</a:t>
            </a:r>
          </a:p>
          <a:p>
            <a:pPr lvl="1"/>
            <a:r>
              <a:rPr lang="en-US" dirty="0" err="1"/>
              <a:t>Ngrx</a:t>
            </a:r>
            <a:endParaRPr lang="en-US" dirty="0"/>
          </a:p>
          <a:p>
            <a:pPr lvl="1"/>
            <a:r>
              <a:rPr lang="en-US" dirty="0" err="1"/>
              <a:t>Mobix</a:t>
            </a:r>
            <a:endParaRPr lang="en-US" dirty="0"/>
          </a:p>
          <a:p>
            <a:pPr lvl="1"/>
            <a:r>
              <a:rPr lang="en-US" dirty="0"/>
              <a:t>Home made</a:t>
            </a:r>
          </a:p>
        </p:txBody>
      </p:sp>
    </p:spTree>
    <p:extLst>
      <p:ext uri="{BB962C8B-B14F-4D97-AF65-F5344CB8AC3E}">
        <p14:creationId xmlns:p14="http://schemas.microsoft.com/office/powerpoint/2010/main" val="3221286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A1C-C844-4F6C-A87E-6C6F81072C02}"/>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7AC7FEF6-A33B-4D5D-8350-E7BE4F3C6B3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9E0578-9C36-4AE1-8314-9FCFAC3B57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6" name="Content Placeholder 4">
            <a:extLst>
              <a:ext uri="{FF2B5EF4-FFF2-40B4-BE49-F238E27FC236}">
                <a16:creationId xmlns:a16="http://schemas.microsoft.com/office/drawing/2014/main" id="{7EB4A239-FA2F-4AC3-8B83-850AA5AA3101}"/>
              </a:ext>
            </a:extLst>
          </p:cNvPr>
          <p:cNvSpPr>
            <a:spLocks noGrp="1"/>
          </p:cNvSpPr>
          <p:nvPr>
            <p:ph sz="quarter" idx="1"/>
          </p:nvPr>
        </p:nvSpPr>
        <p:spPr>
          <a:xfrm>
            <a:off x="612648" y="1600200"/>
            <a:ext cx="8495856" cy="5213176"/>
          </a:xfrm>
        </p:spPr>
        <p:txBody>
          <a:bodyPr/>
          <a:lstStyle/>
          <a:p>
            <a:r>
              <a:rPr lang="en-US" dirty="0"/>
              <a:t>before splitting the reducer, it is crucial to understand which state’s fields are related to each other</a:t>
            </a:r>
          </a:p>
          <a:p>
            <a:pPr marL="0" indent="0">
              <a:buNone/>
            </a:pPr>
            <a:endParaRPr lang="en-US" dirty="0"/>
          </a:p>
          <a:p>
            <a:r>
              <a:rPr lang="en-US" dirty="0"/>
              <a:t>The shown example suggest that ADD_TASK and ENTER_TASK are related and can be separated from the SET_SHOW_TASK</a:t>
            </a:r>
          </a:p>
          <a:p>
            <a:pPr marL="0" indent="0">
              <a:buNone/>
            </a:pPr>
            <a:endParaRPr lang="en-US" b="1" dirty="0"/>
          </a:p>
        </p:txBody>
      </p:sp>
    </p:spTree>
    <p:extLst>
      <p:ext uri="{BB962C8B-B14F-4D97-AF65-F5344CB8AC3E}">
        <p14:creationId xmlns:p14="http://schemas.microsoft.com/office/powerpoint/2010/main" val="3166245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FE20-FD33-4483-BD0C-F66D3C4568BE}"/>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3FA368B6-A42C-4341-BB31-380FDC096A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0BBD374-74A5-49DC-B98C-C555957FF89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7" name="Rectangle 1">
            <a:extLst>
              <a:ext uri="{FF2B5EF4-FFF2-40B4-BE49-F238E27FC236}">
                <a16:creationId xmlns:a16="http://schemas.microsoft.com/office/drawing/2014/main" id="{56379B3F-725E-4682-AE4E-A88BF3023186}"/>
              </a:ext>
            </a:extLst>
          </p:cNvPr>
          <p:cNvSpPr>
            <a:spLocks noChangeArrowheads="1"/>
          </p:cNvSpPr>
          <p:nvPr/>
        </p:nvSpPr>
        <p:spPr bwMode="auto">
          <a:xfrm>
            <a:off x="1403648" y="1916832"/>
            <a:ext cx="5472608" cy="452431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[],action)=&gt;{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12AA696-E5EC-44C6-BFE6-68A5BF8656A5}"/>
              </a:ext>
            </a:extLst>
          </p:cNvPr>
          <p:cNvSpPr/>
          <p:nvPr/>
        </p:nvSpPr>
        <p:spPr>
          <a:xfrm>
            <a:off x="6191672" y="2420888"/>
            <a:ext cx="2736304"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cases are dealing with actions that reflect changes only on the tasks property (which is an array)</a:t>
            </a:r>
          </a:p>
        </p:txBody>
      </p:sp>
      <p:cxnSp>
        <p:nvCxnSpPr>
          <p:cNvPr id="10" name="Straight Connector 9">
            <a:extLst>
              <a:ext uri="{FF2B5EF4-FFF2-40B4-BE49-F238E27FC236}">
                <a16:creationId xmlns:a16="http://schemas.microsoft.com/office/drawing/2014/main" id="{87057DAA-C7BB-4B84-81A0-7A1D0E525DDA}"/>
              </a:ext>
            </a:extLst>
          </p:cNvPr>
          <p:cNvCxnSpPr>
            <a:stCxn id="8" idx="1"/>
          </p:cNvCxnSpPr>
          <p:nvPr/>
        </p:nvCxnSpPr>
        <p:spPr>
          <a:xfrm flipH="1" flipV="1">
            <a:off x="4860032" y="2420888"/>
            <a:ext cx="1331640" cy="68407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09953B-5101-46E8-A9AE-DCE48492DD89}"/>
              </a:ext>
            </a:extLst>
          </p:cNvPr>
          <p:cNvSpPr txBox="1"/>
          <p:nvPr/>
        </p:nvSpPr>
        <p:spPr>
          <a:xfrm>
            <a:off x="2879812" y="1522529"/>
            <a:ext cx="2520280" cy="646331"/>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a:p>
            <a:endParaRPr lang="en-US" u="sng" dirty="0"/>
          </a:p>
        </p:txBody>
      </p:sp>
    </p:spTree>
    <p:extLst>
      <p:ext uri="{BB962C8B-B14F-4D97-AF65-F5344CB8AC3E}">
        <p14:creationId xmlns:p14="http://schemas.microsoft.com/office/powerpoint/2010/main" val="316171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FF0-693E-4DA4-B6A7-C45E00CA5BD6}"/>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1D48C034-7877-4D4E-AE23-9226E78D2A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8FBBA67-D589-4F34-A70C-7185BAE41FE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6" name="Rectangle 1">
            <a:extLst>
              <a:ext uri="{FF2B5EF4-FFF2-40B4-BE49-F238E27FC236}">
                <a16:creationId xmlns:a16="http://schemas.microsoft.com/office/drawing/2014/main" id="{CC872DE5-785B-411E-A4B0-51A6804F7437}"/>
              </a:ext>
            </a:extLst>
          </p:cNvPr>
          <p:cNvSpPr>
            <a:spLocks noChangeArrowheads="1"/>
          </p:cNvSpPr>
          <p:nvPr/>
        </p:nvSpPr>
        <p:spPr bwMode="auto">
          <a:xfrm>
            <a:off x="1051362" y="2204864"/>
            <a:ext cx="673224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8A49455-5E81-4A0C-BAD8-5DB6B5E7689C}"/>
              </a:ext>
            </a:extLst>
          </p:cNvPr>
          <p:cNvSpPr/>
          <p:nvPr/>
        </p:nvSpPr>
        <p:spPr>
          <a:xfrm>
            <a:off x="3203848" y="1700808"/>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E806CF7B-719E-48D9-AD3D-3A046DDC3D15}"/>
              </a:ext>
            </a:extLst>
          </p:cNvPr>
          <p:cNvSpPr/>
          <p:nvPr/>
        </p:nvSpPr>
        <p:spPr>
          <a:xfrm>
            <a:off x="5598481" y="3717032"/>
            <a:ext cx="3261364" cy="115735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other split will result in a reducer which handles the other part of the state which is the property </a:t>
            </a:r>
            <a:r>
              <a:rPr lang="en-US" dirty="0" err="1"/>
              <a:t>showOption</a:t>
            </a:r>
            <a:endParaRPr lang="en-US" dirty="0"/>
          </a:p>
        </p:txBody>
      </p:sp>
      <p:cxnSp>
        <p:nvCxnSpPr>
          <p:cNvPr id="10" name="Straight Connector 9">
            <a:extLst>
              <a:ext uri="{FF2B5EF4-FFF2-40B4-BE49-F238E27FC236}">
                <a16:creationId xmlns:a16="http://schemas.microsoft.com/office/drawing/2014/main" id="{5A79421E-3BFD-49E8-882A-425F9D64061D}"/>
              </a:ext>
            </a:extLst>
          </p:cNvPr>
          <p:cNvCxnSpPr/>
          <p:nvPr/>
        </p:nvCxnSpPr>
        <p:spPr>
          <a:xfrm flipH="1" flipV="1">
            <a:off x="4716016" y="3212976"/>
            <a:ext cx="915100" cy="79208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5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2B52-D83A-42AF-9D2A-4E0F24C90499}"/>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F3F95488-E261-4011-A149-F96EA069F8F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D2BFFE3-0073-4DFA-8BFF-E23E765BB4B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6" name="Content Placeholder 4">
            <a:extLst>
              <a:ext uri="{FF2B5EF4-FFF2-40B4-BE49-F238E27FC236}">
                <a16:creationId xmlns:a16="http://schemas.microsoft.com/office/drawing/2014/main" id="{89A3867F-3058-463A-856B-F0FDB71D4322}"/>
              </a:ext>
            </a:extLst>
          </p:cNvPr>
          <p:cNvSpPr>
            <a:spLocks noGrp="1"/>
          </p:cNvSpPr>
          <p:nvPr>
            <p:ph sz="quarter" idx="1"/>
          </p:nvPr>
        </p:nvSpPr>
        <p:spPr>
          <a:xfrm>
            <a:off x="612648" y="1600200"/>
            <a:ext cx="8495856" cy="964704"/>
          </a:xfrm>
        </p:spPr>
        <p:txBody>
          <a:bodyPr>
            <a:normAutofit/>
          </a:bodyPr>
          <a:lstStyle/>
          <a:p>
            <a:r>
              <a:rPr lang="en-US" dirty="0"/>
              <a:t>Finally, combine the splits into the root reducer like so</a:t>
            </a:r>
          </a:p>
          <a:p>
            <a:pPr marL="0" indent="0">
              <a:buNone/>
            </a:pPr>
            <a:endParaRPr lang="en-US" b="1" dirty="0"/>
          </a:p>
        </p:txBody>
      </p:sp>
      <p:sp>
        <p:nvSpPr>
          <p:cNvPr id="7" name="Rectangle 1">
            <a:extLst>
              <a:ext uri="{FF2B5EF4-FFF2-40B4-BE49-F238E27FC236}">
                <a16:creationId xmlns:a16="http://schemas.microsoft.com/office/drawing/2014/main" id="{A78D114A-6C48-49A0-8B8A-B9CC2D116B1A}"/>
              </a:ext>
            </a:extLst>
          </p:cNvPr>
          <p:cNvSpPr>
            <a:spLocks noChangeArrowheads="1"/>
          </p:cNvSpPr>
          <p:nvPr/>
        </p:nvSpPr>
        <p:spPr bwMode="auto">
          <a:xfrm>
            <a:off x="107504" y="2767025"/>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86905B0-E60D-49E5-84EA-3CE5C2A1F506}"/>
              </a:ext>
            </a:extLst>
          </p:cNvPr>
          <p:cNvSpPr/>
          <p:nvPr/>
        </p:nvSpPr>
        <p:spPr>
          <a:xfrm>
            <a:off x="3214350" y="2269609"/>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9" name="Rectangle 8">
            <a:extLst>
              <a:ext uri="{FF2B5EF4-FFF2-40B4-BE49-F238E27FC236}">
                <a16:creationId xmlns:a16="http://schemas.microsoft.com/office/drawing/2014/main" id="{E2E71B8E-2156-4E7E-B8A4-D6AD9E34A056}"/>
              </a:ext>
            </a:extLst>
          </p:cNvPr>
          <p:cNvSpPr/>
          <p:nvPr/>
        </p:nvSpPr>
        <p:spPr>
          <a:xfrm>
            <a:off x="467544" y="4334060"/>
            <a:ext cx="7920880" cy="147120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root reducer takes state as an empty object and action, then it returns an object which consist of two state’s properties with the split reducers as values.</a:t>
            </a:r>
          </a:p>
          <a:p>
            <a:r>
              <a:rPr lang="en-US" dirty="0"/>
              <a:t>When the user will trigger an action, each split reducer will handle the action, if the split reducer wont recognize the action it will return the current state unchanged part</a:t>
            </a:r>
          </a:p>
        </p:txBody>
      </p:sp>
    </p:spTree>
    <p:extLst>
      <p:ext uri="{BB962C8B-B14F-4D97-AF65-F5344CB8AC3E}">
        <p14:creationId xmlns:p14="http://schemas.microsoft.com/office/powerpoint/2010/main" val="25680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3BC6-CF3F-450F-80F0-132EB5C94A40}"/>
              </a:ext>
            </a:extLst>
          </p:cNvPr>
          <p:cNvSpPr>
            <a:spLocks noGrp="1"/>
          </p:cNvSpPr>
          <p:nvPr>
            <p:ph type="title"/>
          </p:nvPr>
        </p:nvSpPr>
        <p:spPr/>
        <p:txBody>
          <a:bodyPr/>
          <a:lstStyle/>
          <a:p>
            <a:r>
              <a:rPr lang="en-US" dirty="0" err="1"/>
              <a:t>CombineReducers</a:t>
            </a:r>
            <a:endParaRPr lang="en-US" dirty="0"/>
          </a:p>
        </p:txBody>
      </p:sp>
      <p:sp>
        <p:nvSpPr>
          <p:cNvPr id="3" name="Footer Placeholder 2">
            <a:extLst>
              <a:ext uri="{FF2B5EF4-FFF2-40B4-BE49-F238E27FC236}">
                <a16:creationId xmlns:a16="http://schemas.microsoft.com/office/drawing/2014/main" id="{2BA7A548-A47B-4FD0-BEE6-2FC2F61CE0E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4D9C445-D68B-444A-A261-EAA6CC79235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a:extLst>
              <a:ext uri="{FF2B5EF4-FFF2-40B4-BE49-F238E27FC236}">
                <a16:creationId xmlns:a16="http://schemas.microsoft.com/office/drawing/2014/main" id="{946F8972-B58F-4800-9E16-CE3A35179DE4}"/>
              </a:ext>
            </a:extLst>
          </p:cNvPr>
          <p:cNvSpPr>
            <a:spLocks noGrp="1"/>
          </p:cNvSpPr>
          <p:nvPr>
            <p:ph sz="quarter" idx="1"/>
          </p:nvPr>
        </p:nvSpPr>
        <p:spPr>
          <a:xfrm>
            <a:off x="612648" y="1600200"/>
            <a:ext cx="8351840" cy="5257800"/>
          </a:xfrm>
        </p:spPr>
        <p:txBody>
          <a:bodyPr/>
          <a:lstStyle/>
          <a:p>
            <a:r>
              <a:rPr lang="en-US" dirty="0"/>
              <a:t>A helper function which takes the split reducers and gathers them result into a single object</a:t>
            </a:r>
          </a:p>
        </p:txBody>
      </p:sp>
      <p:sp>
        <p:nvSpPr>
          <p:cNvPr id="6" name="Rectangle 1">
            <a:extLst>
              <a:ext uri="{FF2B5EF4-FFF2-40B4-BE49-F238E27FC236}">
                <a16:creationId xmlns:a16="http://schemas.microsoft.com/office/drawing/2014/main" id="{53BA6BC7-5700-423B-80F5-3D333277589E}"/>
              </a:ext>
            </a:extLst>
          </p:cNvPr>
          <p:cNvSpPr>
            <a:spLocks noChangeArrowheads="1"/>
          </p:cNvSpPr>
          <p:nvPr/>
        </p:nvSpPr>
        <p:spPr bwMode="auto">
          <a:xfrm>
            <a:off x="1835696" y="2924944"/>
            <a:ext cx="4953372"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b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9D3A978-34A9-43E8-B17B-EE148C30E76B}"/>
              </a:ext>
            </a:extLst>
          </p:cNvPr>
          <p:cNvSpPr txBox="1"/>
          <p:nvPr/>
        </p:nvSpPr>
        <p:spPr>
          <a:xfrm>
            <a:off x="3703661" y="3933056"/>
            <a:ext cx="576064" cy="769441"/>
          </a:xfrm>
          <a:prstGeom prst="rect">
            <a:avLst/>
          </a:prstGeom>
          <a:noFill/>
        </p:spPr>
        <p:txBody>
          <a:bodyPr wrap="square" rtlCol="0">
            <a:spAutoFit/>
          </a:bodyPr>
          <a:lstStyle/>
          <a:p>
            <a:r>
              <a:rPr lang="en-US" sz="4400" dirty="0"/>
              <a:t>=</a:t>
            </a:r>
          </a:p>
        </p:txBody>
      </p:sp>
      <p:sp>
        <p:nvSpPr>
          <p:cNvPr id="8" name="Rectangle 1">
            <a:extLst>
              <a:ext uri="{FF2B5EF4-FFF2-40B4-BE49-F238E27FC236}">
                <a16:creationId xmlns:a16="http://schemas.microsoft.com/office/drawing/2014/main" id="{2B191257-85F2-48EF-9D84-35A64598610E}"/>
              </a:ext>
            </a:extLst>
          </p:cNvPr>
          <p:cNvSpPr>
            <a:spLocks noChangeArrowheads="1"/>
          </p:cNvSpPr>
          <p:nvPr/>
        </p:nvSpPr>
        <p:spPr bwMode="auto">
          <a:xfrm>
            <a:off x="107504" y="4552577"/>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325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D90-1F82-46B5-AC12-899A79468C18}"/>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F81F0D47-5A45-4AC4-B2AC-DEF8C798D66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C35B127-73C5-4C77-9D51-4B5953376E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a:extLst>
              <a:ext uri="{FF2B5EF4-FFF2-40B4-BE49-F238E27FC236}">
                <a16:creationId xmlns:a16="http://schemas.microsoft.com/office/drawing/2014/main" id="{18DCADE6-4362-4F96-BA8A-9644FEAD2C9B}"/>
              </a:ext>
            </a:extLst>
          </p:cNvPr>
          <p:cNvSpPr>
            <a:spLocks noGrp="1"/>
          </p:cNvSpPr>
          <p:nvPr>
            <p:ph sz="quarter" idx="1"/>
          </p:nvPr>
        </p:nvSpPr>
        <p:spPr>
          <a:xfrm>
            <a:off x="612648" y="1600200"/>
            <a:ext cx="8279832" cy="1612776"/>
          </a:xfrm>
        </p:spPr>
        <p:txBody>
          <a:bodyPr/>
          <a:lstStyle/>
          <a:p>
            <a:r>
              <a:rPr lang="en-US" dirty="0"/>
              <a:t>Store is an object that combine the actions and the reducer together in order to change the application state</a:t>
            </a:r>
          </a:p>
          <a:p>
            <a:pPr marL="0" indent="0">
              <a:buNone/>
            </a:pPr>
            <a:endParaRPr lang="en-US" dirty="0"/>
          </a:p>
        </p:txBody>
      </p:sp>
    </p:spTree>
    <p:extLst>
      <p:ext uri="{BB962C8B-B14F-4D97-AF65-F5344CB8AC3E}">
        <p14:creationId xmlns:p14="http://schemas.microsoft.com/office/powerpoint/2010/main" val="964914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2711-7643-4236-8BA0-A0CFDE38190E}"/>
              </a:ext>
            </a:extLst>
          </p:cNvPr>
          <p:cNvSpPr>
            <a:spLocks noGrp="1"/>
          </p:cNvSpPr>
          <p:nvPr>
            <p:ph type="title"/>
          </p:nvPr>
        </p:nvSpPr>
        <p:spPr/>
        <p:txBody>
          <a:bodyPr/>
          <a:lstStyle/>
          <a:p>
            <a:r>
              <a:rPr lang="en-US" dirty="0"/>
              <a:t>Store – conceptual aside</a:t>
            </a:r>
          </a:p>
        </p:txBody>
      </p:sp>
      <p:sp>
        <p:nvSpPr>
          <p:cNvPr id="3" name="Footer Placeholder 2">
            <a:extLst>
              <a:ext uri="{FF2B5EF4-FFF2-40B4-BE49-F238E27FC236}">
                <a16:creationId xmlns:a16="http://schemas.microsoft.com/office/drawing/2014/main" id="{67CC708E-9797-421C-98BA-405BC4BA90A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F00161D-E025-456C-8AAA-A9552609A12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a:extLst>
              <a:ext uri="{FF2B5EF4-FFF2-40B4-BE49-F238E27FC236}">
                <a16:creationId xmlns:a16="http://schemas.microsoft.com/office/drawing/2014/main" id="{31B703E2-788B-479F-87EF-D54511B78B9F}"/>
              </a:ext>
            </a:extLst>
          </p:cNvPr>
          <p:cNvSpPr>
            <a:spLocks noGrp="1"/>
          </p:cNvSpPr>
          <p:nvPr>
            <p:ph sz="quarter" idx="1"/>
          </p:nvPr>
        </p:nvSpPr>
        <p:spPr>
          <a:xfrm>
            <a:off x="612648" y="1600200"/>
            <a:ext cx="8423848" cy="5213176"/>
          </a:xfrm>
        </p:spPr>
        <p:txBody>
          <a:bodyPr/>
          <a:lstStyle/>
          <a:p>
            <a:r>
              <a:rPr lang="en-US" dirty="0"/>
              <a:t>A redux application will use </a:t>
            </a:r>
            <a:r>
              <a:rPr lang="en-US" b="1" dirty="0"/>
              <a:t>only</a:t>
            </a:r>
            <a:r>
              <a:rPr lang="en-US" dirty="0"/>
              <a:t> one store</a:t>
            </a:r>
          </a:p>
          <a:p>
            <a:endParaRPr lang="en-US" dirty="0"/>
          </a:p>
          <a:p>
            <a:r>
              <a:rPr lang="en-US" dirty="0"/>
              <a:t>If there’s a need to separate the application logic it will be only through code splitting and reducers composition as learned </a:t>
            </a:r>
          </a:p>
        </p:txBody>
      </p:sp>
    </p:spTree>
    <p:extLst>
      <p:ext uri="{BB962C8B-B14F-4D97-AF65-F5344CB8AC3E}">
        <p14:creationId xmlns:p14="http://schemas.microsoft.com/office/powerpoint/2010/main" val="438615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37-8454-4E87-ACB0-F136E57E84CE}"/>
              </a:ext>
            </a:extLst>
          </p:cNvPr>
          <p:cNvSpPr>
            <a:spLocks noGrp="1"/>
          </p:cNvSpPr>
          <p:nvPr>
            <p:ph type="title"/>
          </p:nvPr>
        </p:nvSpPr>
        <p:spPr/>
        <p:txBody>
          <a:bodyPr/>
          <a:lstStyle/>
          <a:p>
            <a:r>
              <a:rPr lang="en-US" dirty="0"/>
              <a:t>Store’s abilities</a:t>
            </a:r>
          </a:p>
        </p:txBody>
      </p:sp>
      <p:sp>
        <p:nvSpPr>
          <p:cNvPr id="3" name="Footer Placeholder 2">
            <a:extLst>
              <a:ext uri="{FF2B5EF4-FFF2-40B4-BE49-F238E27FC236}">
                <a16:creationId xmlns:a16="http://schemas.microsoft.com/office/drawing/2014/main" id="{6444138F-FB2A-4EF1-995E-6964BDE6875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BBFCE34-A266-4CDB-A20E-3C1AD1FEBD9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a:extLst>
              <a:ext uri="{FF2B5EF4-FFF2-40B4-BE49-F238E27FC236}">
                <a16:creationId xmlns:a16="http://schemas.microsoft.com/office/drawing/2014/main" id="{26DF6D3E-4AC3-4590-BE8D-1412F6ED0D61}"/>
              </a:ext>
            </a:extLst>
          </p:cNvPr>
          <p:cNvSpPr>
            <a:spLocks noGrp="1"/>
          </p:cNvSpPr>
          <p:nvPr>
            <p:ph sz="quarter" idx="1"/>
          </p:nvPr>
        </p:nvSpPr>
        <p:spPr/>
        <p:txBody>
          <a:bodyPr/>
          <a:lstStyle/>
          <a:p>
            <a:r>
              <a:rPr lang="en-US" dirty="0"/>
              <a:t>The store:</a:t>
            </a:r>
          </a:p>
          <a:p>
            <a:pPr lvl="1"/>
            <a:r>
              <a:rPr lang="en-US" dirty="0"/>
              <a:t>Storing the current state</a:t>
            </a:r>
          </a:p>
          <a:p>
            <a:pPr lvl="1"/>
            <a:r>
              <a:rPr lang="en-US" dirty="0"/>
              <a:t>Allow access to state with </a:t>
            </a:r>
            <a:r>
              <a:rPr lang="en-US" dirty="0" err="1"/>
              <a:t>getState</a:t>
            </a:r>
            <a:r>
              <a:rPr lang="en-US" dirty="0"/>
              <a:t>()</a:t>
            </a:r>
          </a:p>
          <a:p>
            <a:pPr lvl="1"/>
            <a:r>
              <a:rPr lang="en-US" dirty="0"/>
              <a:t>Allow updating the state with dispatch(action)</a:t>
            </a:r>
          </a:p>
          <a:p>
            <a:pPr lvl="1"/>
            <a:r>
              <a:rPr lang="en-US" dirty="0"/>
              <a:t>Registers listeners with subscribe(listener)</a:t>
            </a:r>
          </a:p>
          <a:p>
            <a:pPr lvl="1"/>
            <a:r>
              <a:rPr lang="en-US" dirty="0"/>
              <a:t>Unsubscribe a listener</a:t>
            </a:r>
          </a:p>
          <a:p>
            <a:pPr marL="0" indent="0">
              <a:buNone/>
            </a:pPr>
            <a:endParaRPr lang="en-US" dirty="0"/>
          </a:p>
        </p:txBody>
      </p:sp>
    </p:spTree>
    <p:extLst>
      <p:ext uri="{BB962C8B-B14F-4D97-AF65-F5344CB8AC3E}">
        <p14:creationId xmlns:p14="http://schemas.microsoft.com/office/powerpoint/2010/main" val="999394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867A-87E2-4490-B955-06BD75750956}"/>
              </a:ext>
            </a:extLst>
          </p:cNvPr>
          <p:cNvSpPr>
            <a:spLocks noGrp="1"/>
          </p:cNvSpPr>
          <p:nvPr>
            <p:ph type="title"/>
          </p:nvPr>
        </p:nvSpPr>
        <p:spPr/>
        <p:txBody>
          <a:bodyPr/>
          <a:lstStyle/>
          <a:p>
            <a:r>
              <a:rPr lang="en-US" dirty="0" err="1"/>
              <a:t>getState</a:t>
            </a:r>
            <a:r>
              <a:rPr lang="en-US" dirty="0"/>
              <a:t>()</a:t>
            </a:r>
          </a:p>
        </p:txBody>
      </p:sp>
      <p:sp>
        <p:nvSpPr>
          <p:cNvPr id="3" name="Footer Placeholder 2">
            <a:extLst>
              <a:ext uri="{FF2B5EF4-FFF2-40B4-BE49-F238E27FC236}">
                <a16:creationId xmlns:a16="http://schemas.microsoft.com/office/drawing/2014/main" id="{AA1DFD43-0EAF-4857-BF63-2AB0BE1530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3241A0B-EAC2-41BD-9FCD-02BA191B140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a:extLst>
              <a:ext uri="{FF2B5EF4-FFF2-40B4-BE49-F238E27FC236}">
                <a16:creationId xmlns:a16="http://schemas.microsoft.com/office/drawing/2014/main" id="{D9A7285C-446C-429C-AEE5-5123D8F1A760}"/>
              </a:ext>
            </a:extLst>
          </p:cNvPr>
          <p:cNvSpPr>
            <a:spLocks noGrp="1"/>
          </p:cNvSpPr>
          <p:nvPr>
            <p:ph sz="quarter" idx="1"/>
          </p:nvPr>
        </p:nvSpPr>
        <p:spPr>
          <a:xfrm>
            <a:off x="612648" y="1600200"/>
            <a:ext cx="8153400" cy="820688"/>
          </a:xfrm>
        </p:spPr>
        <p:txBody>
          <a:bodyPr>
            <a:normAutofit/>
          </a:bodyPr>
          <a:lstStyle/>
          <a:p>
            <a:r>
              <a:rPr lang="en-US" dirty="0"/>
              <a:t>Will return the current state that the store holds</a:t>
            </a:r>
          </a:p>
        </p:txBody>
      </p:sp>
      <p:sp>
        <p:nvSpPr>
          <p:cNvPr id="7" name="Rectangle 2">
            <a:extLst>
              <a:ext uri="{FF2B5EF4-FFF2-40B4-BE49-F238E27FC236}">
                <a16:creationId xmlns:a16="http://schemas.microsoft.com/office/drawing/2014/main" id="{A7F02F76-5C38-45FE-B66F-20AB54EB956A}"/>
              </a:ext>
            </a:extLst>
          </p:cNvPr>
          <p:cNvSpPr>
            <a:spLocks noChangeArrowheads="1"/>
          </p:cNvSpPr>
          <p:nvPr/>
        </p:nvSpPr>
        <p:spPr bwMode="auto">
          <a:xfrm>
            <a:off x="2627784" y="2532584"/>
            <a:ext cx="2411760"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store.getState()</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719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1168-1B87-4CD2-8D77-A5EEB56A9DCC}"/>
              </a:ext>
            </a:extLst>
          </p:cNvPr>
          <p:cNvSpPr>
            <a:spLocks noGrp="1"/>
          </p:cNvSpPr>
          <p:nvPr>
            <p:ph type="title"/>
          </p:nvPr>
        </p:nvSpPr>
        <p:spPr/>
        <p:txBody>
          <a:bodyPr/>
          <a:lstStyle/>
          <a:p>
            <a:r>
              <a:rPr lang="en-US" dirty="0"/>
              <a:t>dispatch(action)</a:t>
            </a:r>
          </a:p>
        </p:txBody>
      </p:sp>
      <p:sp>
        <p:nvSpPr>
          <p:cNvPr id="3" name="Footer Placeholder 2">
            <a:extLst>
              <a:ext uri="{FF2B5EF4-FFF2-40B4-BE49-F238E27FC236}">
                <a16:creationId xmlns:a16="http://schemas.microsoft.com/office/drawing/2014/main" id="{0ACA6CA8-4003-4FAA-87BE-D45C0A81D7E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D660404-1A43-43CC-8338-A5DCC6770BB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a:extLst>
              <a:ext uri="{FF2B5EF4-FFF2-40B4-BE49-F238E27FC236}">
                <a16:creationId xmlns:a16="http://schemas.microsoft.com/office/drawing/2014/main" id="{EC729E0F-C987-4CAA-8CCA-845C4D67A5DB}"/>
              </a:ext>
            </a:extLst>
          </p:cNvPr>
          <p:cNvSpPr>
            <a:spLocks noGrp="1"/>
          </p:cNvSpPr>
          <p:nvPr>
            <p:ph sz="quarter" idx="1"/>
          </p:nvPr>
        </p:nvSpPr>
        <p:spPr>
          <a:xfrm>
            <a:off x="612648" y="1600200"/>
            <a:ext cx="8153400" cy="5141168"/>
          </a:xfrm>
        </p:spPr>
        <p:txBody>
          <a:bodyPr/>
          <a:lstStyle/>
          <a:p>
            <a:r>
              <a:rPr lang="en-US" dirty="0"/>
              <a:t>The only function that is able to change the current state</a:t>
            </a:r>
          </a:p>
          <a:p>
            <a:endParaRPr lang="en-US" dirty="0"/>
          </a:p>
          <a:p>
            <a:r>
              <a:rPr lang="en-US" dirty="0"/>
              <a:t>When calling dispatch(), the reduce function of the store will be called with two argument which are the </a:t>
            </a:r>
            <a:r>
              <a:rPr lang="en-US" dirty="0" err="1"/>
              <a:t>getState</a:t>
            </a:r>
            <a:r>
              <a:rPr lang="en-US" dirty="0"/>
              <a:t>() and the action</a:t>
            </a:r>
          </a:p>
          <a:p>
            <a:endParaRPr lang="en-US" dirty="0"/>
          </a:p>
          <a:p>
            <a:r>
              <a:rPr lang="en-US" dirty="0"/>
              <a:t>Eventually return the new state</a:t>
            </a:r>
          </a:p>
        </p:txBody>
      </p:sp>
      <p:sp>
        <p:nvSpPr>
          <p:cNvPr id="6" name="Rectangle 1">
            <a:extLst>
              <a:ext uri="{FF2B5EF4-FFF2-40B4-BE49-F238E27FC236}">
                <a16:creationId xmlns:a16="http://schemas.microsoft.com/office/drawing/2014/main" id="{C0F87FDE-3F3B-407C-8E7E-B754E5BF3A09}"/>
              </a:ext>
            </a:extLst>
          </p:cNvPr>
          <p:cNvSpPr>
            <a:spLocks noChangeArrowheads="1"/>
          </p:cNvSpPr>
          <p:nvPr/>
        </p:nvSpPr>
        <p:spPr bwMode="auto">
          <a:xfrm>
            <a:off x="1835696" y="5877272"/>
            <a:ext cx="5004048"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2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E771-86F7-4028-B26D-5D3275653E12}"/>
              </a:ext>
            </a:extLst>
          </p:cNvPr>
          <p:cNvSpPr>
            <a:spLocks noGrp="1"/>
          </p:cNvSpPr>
          <p:nvPr>
            <p:ph type="title"/>
          </p:nvPr>
        </p:nvSpPr>
        <p:spPr/>
        <p:txBody>
          <a:bodyPr/>
          <a:lstStyle/>
          <a:p>
            <a:r>
              <a:rPr lang="en-US" dirty="0"/>
              <a:t>Redux Introduction</a:t>
            </a:r>
          </a:p>
        </p:txBody>
      </p:sp>
      <p:sp>
        <p:nvSpPr>
          <p:cNvPr id="3" name="Footer Placeholder 2">
            <a:extLst>
              <a:ext uri="{FF2B5EF4-FFF2-40B4-BE49-F238E27FC236}">
                <a16:creationId xmlns:a16="http://schemas.microsoft.com/office/drawing/2014/main" id="{24AA1A46-519C-4CF3-8831-ABE64B4053B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AFE4073-1DC2-4107-8B2D-94C39D0E16D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a:extLst>
              <a:ext uri="{FF2B5EF4-FFF2-40B4-BE49-F238E27FC236}">
                <a16:creationId xmlns:a16="http://schemas.microsoft.com/office/drawing/2014/main" id="{5BD62A7F-BD60-4C6F-9105-5B26FE6E934E}"/>
              </a:ext>
            </a:extLst>
          </p:cNvPr>
          <p:cNvSpPr>
            <a:spLocks noGrp="1"/>
          </p:cNvSpPr>
          <p:nvPr>
            <p:ph sz="quarter" idx="1"/>
          </p:nvPr>
        </p:nvSpPr>
        <p:spPr>
          <a:xfrm>
            <a:off x="612648" y="1600200"/>
            <a:ext cx="8351840" cy="5141168"/>
          </a:xfrm>
        </p:spPr>
        <p:txBody>
          <a:bodyPr/>
          <a:lstStyle/>
          <a:p>
            <a:r>
              <a:rPr lang="en-US" dirty="0"/>
              <a:t>Based on Flux ideas</a:t>
            </a:r>
          </a:p>
          <a:p>
            <a:r>
              <a:rPr lang="en-US" dirty="0"/>
              <a:t>Single store</a:t>
            </a:r>
          </a:p>
          <a:p>
            <a:r>
              <a:rPr lang="en-US" dirty="0"/>
              <a:t>Immutable store</a:t>
            </a:r>
          </a:p>
          <a:p>
            <a:r>
              <a:rPr lang="en-US" dirty="0"/>
              <a:t>Components dispatch actions</a:t>
            </a:r>
          </a:p>
          <a:p>
            <a:r>
              <a:rPr lang="en-US" dirty="0"/>
              <a:t>Reducers reacts to actions by changing state</a:t>
            </a:r>
          </a:p>
          <a:p>
            <a:r>
              <a:rPr lang="en-US" dirty="0"/>
              <a:t>Subscribers are notified</a:t>
            </a:r>
          </a:p>
        </p:txBody>
      </p:sp>
    </p:spTree>
    <p:extLst>
      <p:ext uri="{BB962C8B-B14F-4D97-AF65-F5344CB8AC3E}">
        <p14:creationId xmlns:p14="http://schemas.microsoft.com/office/powerpoint/2010/main" val="2401290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DAB9-38E8-4181-B274-1D33E5193DAB}"/>
              </a:ext>
            </a:extLst>
          </p:cNvPr>
          <p:cNvSpPr>
            <a:spLocks noGrp="1"/>
          </p:cNvSpPr>
          <p:nvPr>
            <p:ph type="title"/>
          </p:nvPr>
        </p:nvSpPr>
        <p:spPr/>
        <p:txBody>
          <a:bodyPr/>
          <a:lstStyle/>
          <a:p>
            <a:r>
              <a:rPr lang="en-US" dirty="0"/>
              <a:t>subscribe(listener)</a:t>
            </a:r>
          </a:p>
        </p:txBody>
      </p:sp>
      <p:sp>
        <p:nvSpPr>
          <p:cNvPr id="3" name="Footer Placeholder 2">
            <a:extLst>
              <a:ext uri="{FF2B5EF4-FFF2-40B4-BE49-F238E27FC236}">
                <a16:creationId xmlns:a16="http://schemas.microsoft.com/office/drawing/2014/main" id="{552F38D7-29FC-48FB-ADFA-7E5F452DC09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3B40726-FE1B-4ABC-8AF7-E8038569AC5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a:extLst>
              <a:ext uri="{FF2B5EF4-FFF2-40B4-BE49-F238E27FC236}">
                <a16:creationId xmlns:a16="http://schemas.microsoft.com/office/drawing/2014/main" id="{DD1D17CE-AC34-40E1-9C7A-D8F05688A6F6}"/>
              </a:ext>
            </a:extLst>
          </p:cNvPr>
          <p:cNvSpPr>
            <a:spLocks noGrp="1"/>
          </p:cNvSpPr>
          <p:nvPr>
            <p:ph sz="quarter" idx="1"/>
          </p:nvPr>
        </p:nvSpPr>
        <p:spPr>
          <a:xfrm>
            <a:off x="612648" y="1600200"/>
            <a:ext cx="8279832" cy="5069160"/>
          </a:xfrm>
        </p:spPr>
        <p:txBody>
          <a:bodyPr/>
          <a:lstStyle/>
          <a:p>
            <a:r>
              <a:rPr lang="en-US" dirty="0"/>
              <a:t>Listens to the state’s change</a:t>
            </a:r>
          </a:p>
          <a:p>
            <a:endParaRPr lang="en-US" dirty="0"/>
          </a:p>
          <a:p>
            <a:r>
              <a:rPr lang="en-US" dirty="0"/>
              <a:t>Will be called anytime an action will dispatch</a:t>
            </a:r>
          </a:p>
          <a:p>
            <a:endParaRPr lang="en-US" dirty="0"/>
          </a:p>
          <a:p>
            <a:r>
              <a:rPr lang="en-US" dirty="0"/>
              <a:t>The listener is a callback function which invoked when an action dispatches and the state has been changed</a:t>
            </a:r>
          </a:p>
        </p:txBody>
      </p:sp>
      <p:sp>
        <p:nvSpPr>
          <p:cNvPr id="7" name="Rectangle 2">
            <a:extLst>
              <a:ext uri="{FF2B5EF4-FFF2-40B4-BE49-F238E27FC236}">
                <a16:creationId xmlns:a16="http://schemas.microsoft.com/office/drawing/2014/main" id="{55678819-A20A-4F6D-986C-A498506AE92A}"/>
              </a:ext>
            </a:extLst>
          </p:cNvPr>
          <p:cNvSpPr>
            <a:spLocks noChangeArrowheads="1"/>
          </p:cNvSpPr>
          <p:nvPr/>
        </p:nvSpPr>
        <p:spPr bwMode="auto">
          <a:xfrm>
            <a:off x="2987824" y="5329807"/>
            <a:ext cx="3960440" cy="73866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908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8F22-2C70-4C0E-B53A-A1614DC551BF}"/>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AF96E96A-4599-42C2-B44C-4A6B82C9A26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08DA4E-4603-41AF-9B98-EAAECB2AF0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a:extLst>
              <a:ext uri="{FF2B5EF4-FFF2-40B4-BE49-F238E27FC236}">
                <a16:creationId xmlns:a16="http://schemas.microsoft.com/office/drawing/2014/main" id="{3B0DC444-1AF6-4998-A250-FC2C4373AF07}"/>
              </a:ext>
            </a:extLst>
          </p:cNvPr>
          <p:cNvSpPr>
            <a:spLocks noGrp="1"/>
          </p:cNvSpPr>
          <p:nvPr>
            <p:ph sz="quarter" idx="1"/>
          </p:nvPr>
        </p:nvSpPr>
        <p:spPr>
          <a:xfrm>
            <a:off x="612648" y="1600200"/>
            <a:ext cx="8351840" cy="1036712"/>
          </a:xfrm>
        </p:spPr>
        <p:txBody>
          <a:bodyPr/>
          <a:lstStyle/>
          <a:p>
            <a:r>
              <a:rPr lang="en-US" dirty="0"/>
              <a:t>To create a store simply </a:t>
            </a:r>
            <a:r>
              <a:rPr lang="en-US" dirty="0" err="1"/>
              <a:t>npm</a:t>
            </a:r>
            <a:r>
              <a:rPr lang="en-US" dirty="0"/>
              <a:t> install redux and import </a:t>
            </a:r>
            <a:r>
              <a:rPr lang="en-US" dirty="0" err="1"/>
              <a:t>createStore</a:t>
            </a:r>
            <a:r>
              <a:rPr lang="en-US" dirty="0"/>
              <a:t> from redux</a:t>
            </a:r>
          </a:p>
          <a:p>
            <a:pPr marL="0" indent="0">
              <a:buNone/>
            </a:pPr>
            <a:endParaRPr lang="en-US" dirty="0"/>
          </a:p>
        </p:txBody>
      </p:sp>
      <p:sp>
        <p:nvSpPr>
          <p:cNvPr id="6" name="Rectangle 1">
            <a:extLst>
              <a:ext uri="{FF2B5EF4-FFF2-40B4-BE49-F238E27FC236}">
                <a16:creationId xmlns:a16="http://schemas.microsoft.com/office/drawing/2014/main" id="{C9D9C00D-2000-4657-AF87-BB04BCBFAF63}"/>
              </a:ext>
            </a:extLst>
          </p:cNvPr>
          <p:cNvSpPr>
            <a:spLocks noChangeArrowheads="1"/>
          </p:cNvSpPr>
          <p:nvPr/>
        </p:nvSpPr>
        <p:spPr bwMode="auto">
          <a:xfrm>
            <a:off x="1331640" y="3002496"/>
            <a:ext cx="583264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task_reducer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667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0F5F-D945-4BB7-970C-5C6181895F7E}"/>
              </a:ext>
            </a:extLst>
          </p:cNvPr>
          <p:cNvSpPr>
            <a:spLocks noGrp="1"/>
          </p:cNvSpPr>
          <p:nvPr>
            <p:ph type="title"/>
          </p:nvPr>
        </p:nvSpPr>
        <p:spPr/>
        <p:txBody>
          <a:bodyPr/>
          <a:lstStyle/>
          <a:p>
            <a:r>
              <a:rPr lang="en-US" dirty="0"/>
              <a:t>Redux: Actions, Reducers, Store</a:t>
            </a:r>
          </a:p>
        </p:txBody>
      </p:sp>
      <p:sp>
        <p:nvSpPr>
          <p:cNvPr id="3" name="Footer Placeholder 2">
            <a:extLst>
              <a:ext uri="{FF2B5EF4-FFF2-40B4-BE49-F238E27FC236}">
                <a16:creationId xmlns:a16="http://schemas.microsoft.com/office/drawing/2014/main" id="{16A9F1A3-61B9-4B85-860D-964B96C3CAE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31C4436-97BF-4C07-B1E1-CFC1A3AF942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a:extLst>
              <a:ext uri="{FF2B5EF4-FFF2-40B4-BE49-F238E27FC236}">
                <a16:creationId xmlns:a16="http://schemas.microsoft.com/office/drawing/2014/main" id="{76300C3D-C4D6-419C-9E46-8F4827692CAF}"/>
              </a:ext>
            </a:extLst>
          </p:cNvPr>
          <p:cNvSpPr>
            <a:spLocks noGrp="1"/>
          </p:cNvSpPr>
          <p:nvPr>
            <p:ph sz="quarter" idx="1"/>
          </p:nvPr>
        </p:nvSpPr>
        <p:spPr>
          <a:xfrm>
            <a:off x="612648" y="1600200"/>
            <a:ext cx="8153400" cy="604664"/>
          </a:xfrm>
        </p:spPr>
        <p:txBody>
          <a:bodyPr/>
          <a:lstStyle/>
          <a:p>
            <a:r>
              <a:rPr lang="en-US" dirty="0"/>
              <a:t>The example shows how to use the store:</a:t>
            </a:r>
          </a:p>
        </p:txBody>
      </p:sp>
      <p:sp>
        <p:nvSpPr>
          <p:cNvPr id="6" name="Rectangle 1">
            <a:extLst>
              <a:ext uri="{FF2B5EF4-FFF2-40B4-BE49-F238E27FC236}">
                <a16:creationId xmlns:a16="http://schemas.microsoft.com/office/drawing/2014/main" id="{71F6CC81-3F15-494F-B643-2EB5D64487C2}"/>
              </a:ext>
            </a:extLst>
          </p:cNvPr>
          <p:cNvSpPr>
            <a:spLocks noChangeArrowheads="1"/>
          </p:cNvSpPr>
          <p:nvPr/>
        </p:nvSpPr>
        <p:spPr bwMode="auto">
          <a:xfrm>
            <a:off x="863080" y="2204864"/>
            <a:ext cx="4933056" cy="433965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usubscribe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5504568-7C4D-4A54-A69D-EED529EE5383}"/>
              </a:ext>
            </a:extLst>
          </p:cNvPr>
          <p:cNvSpPr/>
          <p:nvPr/>
        </p:nvSpPr>
        <p:spPr>
          <a:xfrm>
            <a:off x="5292080" y="4005064"/>
            <a:ext cx="2520280" cy="936104"/>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follow any change and unsubscribed the listener</a:t>
            </a:r>
          </a:p>
        </p:txBody>
      </p:sp>
      <p:cxnSp>
        <p:nvCxnSpPr>
          <p:cNvPr id="9" name="Straight Connector 8">
            <a:extLst>
              <a:ext uri="{FF2B5EF4-FFF2-40B4-BE49-F238E27FC236}">
                <a16:creationId xmlns:a16="http://schemas.microsoft.com/office/drawing/2014/main" id="{D4F33A38-F8A3-4481-8F28-91D25E631BE3}"/>
              </a:ext>
            </a:extLst>
          </p:cNvPr>
          <p:cNvCxnSpPr>
            <a:stCxn id="7" idx="1"/>
          </p:cNvCxnSpPr>
          <p:nvPr/>
        </p:nvCxnSpPr>
        <p:spPr>
          <a:xfrm flipH="1">
            <a:off x="4283968" y="4473116"/>
            <a:ext cx="1008112"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6ED5F6-953D-441B-B2E8-781160F6F66F}"/>
              </a:ext>
            </a:extLst>
          </p:cNvPr>
          <p:cNvSpPr/>
          <p:nvPr/>
        </p:nvSpPr>
        <p:spPr>
          <a:xfrm>
            <a:off x="5524331" y="5661248"/>
            <a:ext cx="2016224" cy="530475"/>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will be the eventual state?</a:t>
            </a:r>
          </a:p>
        </p:txBody>
      </p:sp>
      <p:cxnSp>
        <p:nvCxnSpPr>
          <p:cNvPr id="12" name="Straight Connector 11">
            <a:extLst>
              <a:ext uri="{FF2B5EF4-FFF2-40B4-BE49-F238E27FC236}">
                <a16:creationId xmlns:a16="http://schemas.microsoft.com/office/drawing/2014/main" id="{53D1A448-A42A-4A1F-8BCB-94D2761B7ABA}"/>
              </a:ext>
            </a:extLst>
          </p:cNvPr>
          <p:cNvCxnSpPr>
            <a:stCxn id="10" idx="1"/>
          </p:cNvCxnSpPr>
          <p:nvPr/>
        </p:nvCxnSpPr>
        <p:spPr>
          <a:xfrm flipH="1">
            <a:off x="4572000" y="5926486"/>
            <a:ext cx="952331" cy="2279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7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2518-8324-4A23-AB66-DA8622BD83FE}"/>
              </a:ext>
            </a:extLst>
          </p:cNvPr>
          <p:cNvSpPr>
            <a:spLocks noGrp="1"/>
          </p:cNvSpPr>
          <p:nvPr>
            <p:ph type="title"/>
          </p:nvPr>
        </p:nvSpPr>
        <p:spPr/>
        <p:txBody>
          <a:bodyPr>
            <a:normAutofit fontScale="90000"/>
          </a:bodyPr>
          <a:lstStyle/>
          <a:p>
            <a:r>
              <a:rPr lang="en-US" dirty="0"/>
              <a:t>Presentational &amp; containers components</a:t>
            </a:r>
          </a:p>
        </p:txBody>
      </p:sp>
      <p:sp>
        <p:nvSpPr>
          <p:cNvPr id="3" name="Footer Placeholder 2">
            <a:extLst>
              <a:ext uri="{FF2B5EF4-FFF2-40B4-BE49-F238E27FC236}">
                <a16:creationId xmlns:a16="http://schemas.microsoft.com/office/drawing/2014/main" id="{C9B157C5-C3DB-407C-9706-C8542FA461E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5785127-0425-4D99-9DAA-69D96B2286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a:extLst>
              <a:ext uri="{FF2B5EF4-FFF2-40B4-BE49-F238E27FC236}">
                <a16:creationId xmlns:a16="http://schemas.microsoft.com/office/drawing/2014/main" id="{B7120D4A-23F2-4398-8535-89F3AA569B20}"/>
              </a:ext>
            </a:extLst>
          </p:cNvPr>
          <p:cNvSpPr>
            <a:spLocks noGrp="1"/>
          </p:cNvSpPr>
          <p:nvPr>
            <p:ph sz="quarter" idx="1"/>
          </p:nvPr>
        </p:nvSpPr>
        <p:spPr>
          <a:xfrm>
            <a:off x="612648" y="1600200"/>
            <a:ext cx="8153400" cy="5141168"/>
          </a:xfrm>
        </p:spPr>
        <p:txBody>
          <a:bodyPr/>
          <a:lstStyle/>
          <a:p>
            <a:r>
              <a:rPr lang="en-US" dirty="0"/>
              <a:t>React-redux support the idea of separating presentational and containers components</a:t>
            </a:r>
          </a:p>
          <a:p>
            <a:endParaRPr lang="en-US" dirty="0"/>
          </a:p>
          <a:p>
            <a:r>
              <a:rPr lang="en-US" dirty="0"/>
              <a:t>that pattern is useful especially because it makes the application easier to understand </a:t>
            </a:r>
          </a:p>
          <a:p>
            <a:endParaRPr lang="en-US" dirty="0"/>
          </a:p>
          <a:p>
            <a:r>
              <a:rPr lang="en-US" dirty="0"/>
              <a:t>With the separation pattern we can reuse the presentational components with a whole different state sources</a:t>
            </a:r>
          </a:p>
        </p:txBody>
      </p:sp>
    </p:spTree>
    <p:extLst>
      <p:ext uri="{BB962C8B-B14F-4D97-AF65-F5344CB8AC3E}">
        <p14:creationId xmlns:p14="http://schemas.microsoft.com/office/powerpoint/2010/main" val="123044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6075-8955-4B46-8249-A9D35C0AFBBD}"/>
              </a:ext>
            </a:extLst>
          </p:cNvPr>
          <p:cNvSpPr>
            <a:spLocks noGrp="1"/>
          </p:cNvSpPr>
          <p:nvPr>
            <p:ph type="title"/>
          </p:nvPr>
        </p:nvSpPr>
        <p:spPr/>
        <p:txBody>
          <a:bodyPr/>
          <a:lstStyle/>
          <a:p>
            <a:r>
              <a:rPr lang="en-US" dirty="0"/>
              <a:t>Containers components</a:t>
            </a:r>
          </a:p>
        </p:txBody>
      </p:sp>
      <p:sp>
        <p:nvSpPr>
          <p:cNvPr id="3" name="Footer Placeholder 2">
            <a:extLst>
              <a:ext uri="{FF2B5EF4-FFF2-40B4-BE49-F238E27FC236}">
                <a16:creationId xmlns:a16="http://schemas.microsoft.com/office/drawing/2014/main" id="{27E8C5DF-8A57-4ED0-BEC2-FDF4648500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5BDB432-0FA6-47CE-B802-97AC61EC8EC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a:extLst>
              <a:ext uri="{FF2B5EF4-FFF2-40B4-BE49-F238E27FC236}">
                <a16:creationId xmlns:a16="http://schemas.microsoft.com/office/drawing/2014/main" id="{0EDED976-05A6-44B0-895F-77E4F36040B8}"/>
              </a:ext>
            </a:extLst>
          </p:cNvPr>
          <p:cNvSpPr>
            <a:spLocks noGrp="1"/>
          </p:cNvSpPr>
          <p:nvPr>
            <p:ph sz="quarter" idx="1"/>
          </p:nvPr>
        </p:nvSpPr>
        <p:spPr>
          <a:xfrm>
            <a:off x="612648" y="1600200"/>
            <a:ext cx="8423848" cy="5141168"/>
          </a:xfrm>
        </p:spPr>
        <p:txBody>
          <a:bodyPr/>
          <a:lstStyle/>
          <a:p>
            <a:r>
              <a:rPr lang="en-US" dirty="0"/>
              <a:t>containers will deal with the logic behind the presentational components</a:t>
            </a:r>
          </a:p>
          <a:p>
            <a:endParaRPr lang="en-US" dirty="0"/>
          </a:p>
          <a:p>
            <a:r>
              <a:rPr lang="en-US" dirty="0"/>
              <a:t>Will deal with the how things work</a:t>
            </a:r>
          </a:p>
          <a:p>
            <a:endParaRPr lang="en-US" dirty="0"/>
          </a:p>
          <a:p>
            <a:r>
              <a:rPr lang="en-US" dirty="0"/>
              <a:t>Are stateful, and will provide the states data to the respective presentational component</a:t>
            </a:r>
          </a:p>
        </p:txBody>
      </p:sp>
    </p:spTree>
    <p:extLst>
      <p:ext uri="{BB962C8B-B14F-4D97-AF65-F5344CB8AC3E}">
        <p14:creationId xmlns:p14="http://schemas.microsoft.com/office/powerpoint/2010/main" val="3720877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BA6C-12F5-4963-8121-4E96CED93321}"/>
              </a:ext>
            </a:extLst>
          </p:cNvPr>
          <p:cNvSpPr>
            <a:spLocks noGrp="1"/>
          </p:cNvSpPr>
          <p:nvPr>
            <p:ph type="title"/>
          </p:nvPr>
        </p:nvSpPr>
        <p:spPr/>
        <p:txBody>
          <a:bodyPr/>
          <a:lstStyle/>
          <a:p>
            <a:r>
              <a:rPr lang="en-US" dirty="0"/>
              <a:t>Presentational components</a:t>
            </a:r>
          </a:p>
        </p:txBody>
      </p:sp>
      <p:sp>
        <p:nvSpPr>
          <p:cNvPr id="3" name="Footer Placeholder 2">
            <a:extLst>
              <a:ext uri="{FF2B5EF4-FFF2-40B4-BE49-F238E27FC236}">
                <a16:creationId xmlns:a16="http://schemas.microsoft.com/office/drawing/2014/main" id="{58251F98-6756-44A3-82C9-08F1438F0CF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60C71B6-C125-495D-9AF6-2F37519E397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a:extLst>
              <a:ext uri="{FF2B5EF4-FFF2-40B4-BE49-F238E27FC236}">
                <a16:creationId xmlns:a16="http://schemas.microsoft.com/office/drawing/2014/main" id="{AC4E5805-8C3B-4ECF-870B-1324729800FD}"/>
              </a:ext>
            </a:extLst>
          </p:cNvPr>
          <p:cNvSpPr>
            <a:spLocks noGrp="1"/>
          </p:cNvSpPr>
          <p:nvPr>
            <p:ph sz="quarter" idx="1"/>
          </p:nvPr>
        </p:nvSpPr>
        <p:spPr>
          <a:xfrm>
            <a:off x="612648" y="1600200"/>
            <a:ext cx="8351840" cy="5141168"/>
          </a:xfrm>
        </p:spPr>
        <p:txBody>
          <a:bodyPr/>
          <a:lstStyle/>
          <a:p>
            <a:r>
              <a:rPr lang="en-US" dirty="0"/>
              <a:t>Concerns with how things should be presented</a:t>
            </a:r>
          </a:p>
          <a:p>
            <a:endParaRPr lang="en-US" dirty="0"/>
          </a:p>
          <a:p>
            <a:r>
              <a:rPr lang="en-US" dirty="0"/>
              <a:t>Stateless components, they are rarely connected to any state</a:t>
            </a:r>
          </a:p>
          <a:p>
            <a:endParaRPr lang="en-US" dirty="0"/>
          </a:p>
          <a:p>
            <a:r>
              <a:rPr lang="en-US" dirty="0"/>
              <a:t>Receive data and callbacks exclusively via props</a:t>
            </a:r>
          </a:p>
          <a:p>
            <a:endParaRPr lang="en-US" dirty="0"/>
          </a:p>
        </p:txBody>
      </p:sp>
    </p:spTree>
    <p:extLst>
      <p:ext uri="{BB962C8B-B14F-4D97-AF65-F5344CB8AC3E}">
        <p14:creationId xmlns:p14="http://schemas.microsoft.com/office/powerpoint/2010/main" val="121458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E16-1DE0-4D94-918D-54AD97D4989C}"/>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D3E4E654-C920-4036-9CCE-F1F360F2D4C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A97F88E-AAB3-4ECA-9444-9E16856B79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a:extLst>
              <a:ext uri="{FF2B5EF4-FFF2-40B4-BE49-F238E27FC236}">
                <a16:creationId xmlns:a16="http://schemas.microsoft.com/office/drawing/2014/main" id="{5C538D7C-494A-4C48-9F96-7E18481E71BD}"/>
              </a:ext>
            </a:extLst>
          </p:cNvPr>
          <p:cNvSpPr>
            <a:spLocks noGrp="1"/>
          </p:cNvSpPr>
          <p:nvPr>
            <p:ph sz="quarter" idx="1"/>
          </p:nvPr>
        </p:nvSpPr>
        <p:spPr>
          <a:xfrm>
            <a:off x="612648" y="1600200"/>
            <a:ext cx="8153400" cy="5141168"/>
          </a:xfrm>
        </p:spPr>
        <p:txBody>
          <a:bodyPr/>
          <a:lstStyle/>
          <a:p>
            <a:r>
              <a:rPr lang="en-US" dirty="0"/>
              <a:t>Todays applications usually communicate with a server, requesting for data</a:t>
            </a:r>
          </a:p>
          <a:p>
            <a:endParaRPr lang="en-US" dirty="0"/>
          </a:p>
          <a:p>
            <a:r>
              <a:rPr lang="en-US" dirty="0"/>
              <a:t>Some of those requests might take time to fetch so it will return a promise</a:t>
            </a:r>
          </a:p>
          <a:p>
            <a:endParaRPr lang="en-US" dirty="0"/>
          </a:p>
          <a:p>
            <a:r>
              <a:rPr lang="en-US" dirty="0"/>
              <a:t>We must have a tool to handle those kind of actions</a:t>
            </a:r>
          </a:p>
        </p:txBody>
      </p:sp>
    </p:spTree>
    <p:extLst>
      <p:ext uri="{BB962C8B-B14F-4D97-AF65-F5344CB8AC3E}">
        <p14:creationId xmlns:p14="http://schemas.microsoft.com/office/powerpoint/2010/main" val="2302034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915-02E7-477A-A9F7-D0A9662C901F}"/>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F65E0C9-F6C8-4B99-BB99-88B9380EC88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E989B6A-10E0-42CD-AC3D-761399AE0F2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a:extLst>
              <a:ext uri="{FF2B5EF4-FFF2-40B4-BE49-F238E27FC236}">
                <a16:creationId xmlns:a16="http://schemas.microsoft.com/office/drawing/2014/main" id="{85288E51-FCAF-448C-B473-3EE07D015A75}"/>
              </a:ext>
            </a:extLst>
          </p:cNvPr>
          <p:cNvSpPr>
            <a:spLocks noGrp="1"/>
          </p:cNvSpPr>
          <p:nvPr>
            <p:ph sz="quarter" idx="1"/>
          </p:nvPr>
        </p:nvSpPr>
        <p:spPr>
          <a:xfrm>
            <a:off x="612648" y="1600200"/>
            <a:ext cx="8351840" cy="5141168"/>
          </a:xfrm>
        </p:spPr>
        <p:txBody>
          <a:bodyPr/>
          <a:lstStyle/>
          <a:p>
            <a:r>
              <a:rPr lang="en-US" dirty="0"/>
              <a:t>For </a:t>
            </a:r>
            <a:r>
              <a:rPr lang="en-US" dirty="0" err="1"/>
              <a:t>asyc</a:t>
            </a:r>
            <a:r>
              <a:rPr lang="en-US" dirty="0"/>
              <a:t> actions, there are two crucial time stamps that a sync actions should inform the reducer to change the current state</a:t>
            </a:r>
          </a:p>
          <a:p>
            <a:endParaRPr lang="en-US" dirty="0"/>
          </a:p>
          <a:p>
            <a:pPr lvl="1"/>
            <a:r>
              <a:rPr lang="en-US" dirty="0"/>
              <a:t>When requesting the data from the server</a:t>
            </a:r>
          </a:p>
          <a:p>
            <a:pPr lvl="1"/>
            <a:endParaRPr lang="en-US" dirty="0"/>
          </a:p>
          <a:p>
            <a:pPr lvl="1"/>
            <a:r>
              <a:rPr lang="en-US" dirty="0"/>
              <a:t>When receiving the data from the server</a:t>
            </a:r>
          </a:p>
          <a:p>
            <a:pPr lvl="1"/>
            <a:endParaRPr lang="en-US" dirty="0"/>
          </a:p>
          <a:p>
            <a:pPr lvl="1"/>
            <a:r>
              <a:rPr lang="en-US" dirty="0"/>
              <a:t>When getting an error from the server</a:t>
            </a:r>
          </a:p>
          <a:p>
            <a:pPr marL="365760" lvl="1" indent="0">
              <a:buNone/>
            </a:pPr>
            <a:endParaRPr lang="en-US" dirty="0"/>
          </a:p>
        </p:txBody>
      </p:sp>
    </p:spTree>
    <p:extLst>
      <p:ext uri="{BB962C8B-B14F-4D97-AF65-F5344CB8AC3E}">
        <p14:creationId xmlns:p14="http://schemas.microsoft.com/office/powerpoint/2010/main" val="3575422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4FCB-4642-4ADB-B971-7477A1584E10}"/>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E6805CD-6508-4931-9832-22ED26F459C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BAA0A1F-D783-4DAA-B484-F5C370D2052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6" name="Rectangle 1">
            <a:extLst>
              <a:ext uri="{FF2B5EF4-FFF2-40B4-BE49-F238E27FC236}">
                <a16:creationId xmlns:a16="http://schemas.microsoft.com/office/drawing/2014/main" id="{5A6226D1-9B00-4E90-A946-321AFD94EDF6}"/>
              </a:ext>
            </a:extLst>
          </p:cNvPr>
          <p:cNvSpPr>
            <a:spLocks noChangeArrowheads="1"/>
          </p:cNvSpPr>
          <p:nvPr/>
        </p:nvSpPr>
        <p:spPr bwMode="auto">
          <a:xfrm>
            <a:off x="395536" y="2173014"/>
            <a:ext cx="52565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REQUEST_POSTS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707A0DC-0173-4490-8D25-B144C884BC55}"/>
              </a:ext>
            </a:extLst>
          </p:cNvPr>
          <p:cNvSpPr>
            <a:spLocks noChangeArrowheads="1"/>
          </p:cNvSpPr>
          <p:nvPr/>
        </p:nvSpPr>
        <p:spPr bwMode="auto">
          <a:xfrm>
            <a:off x="395536" y="4500870"/>
            <a:ext cx="6840760"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receiveUsersPosts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 json) =&gt;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RECEIVE_POSTS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children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(child =&gt; child.</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receivedAt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Date.</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now</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C774AF8A-3271-462D-AFFE-BC2CCD502639}"/>
              </a:ext>
            </a:extLst>
          </p:cNvPr>
          <p:cNvSpPr/>
          <p:nvPr/>
        </p:nvSpPr>
        <p:spPr>
          <a:xfrm>
            <a:off x="5940152" y="1946852"/>
            <a:ext cx="2952328" cy="20582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example we might consider the next example when we use action creators to notify the reducer that the state should be change when requesting the data and receiving the requested data</a:t>
            </a:r>
          </a:p>
        </p:txBody>
      </p:sp>
    </p:spTree>
    <p:extLst>
      <p:ext uri="{BB962C8B-B14F-4D97-AF65-F5344CB8AC3E}">
        <p14:creationId xmlns:p14="http://schemas.microsoft.com/office/powerpoint/2010/main" val="3703059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76EC-6460-43B7-953E-885C5CBD0793}"/>
              </a:ext>
            </a:extLst>
          </p:cNvPr>
          <p:cNvSpPr>
            <a:spLocks noGrp="1"/>
          </p:cNvSpPr>
          <p:nvPr>
            <p:ph type="title"/>
          </p:nvPr>
        </p:nvSpPr>
        <p:spPr/>
        <p:txBody>
          <a:bodyPr/>
          <a:lstStyle/>
          <a:p>
            <a:r>
              <a:rPr lang="en-US" dirty="0" err="1"/>
              <a:t>Async</a:t>
            </a:r>
            <a:r>
              <a:rPr lang="en-US" dirty="0"/>
              <a:t> Actions - reducer</a:t>
            </a:r>
          </a:p>
        </p:txBody>
      </p:sp>
      <p:sp>
        <p:nvSpPr>
          <p:cNvPr id="3" name="Footer Placeholder 2">
            <a:extLst>
              <a:ext uri="{FF2B5EF4-FFF2-40B4-BE49-F238E27FC236}">
                <a16:creationId xmlns:a16="http://schemas.microsoft.com/office/drawing/2014/main" id="{6D340CB6-6008-4DE1-911F-80EC39A1A0D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5CB6A3E-62A8-4B54-B7F7-64ADF40962E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a:extLst>
              <a:ext uri="{FF2B5EF4-FFF2-40B4-BE49-F238E27FC236}">
                <a16:creationId xmlns:a16="http://schemas.microsoft.com/office/drawing/2014/main" id="{D4495A49-4921-4E16-B2CC-A0467B95751E}"/>
              </a:ext>
            </a:extLst>
          </p:cNvPr>
          <p:cNvSpPr>
            <a:spLocks noGrp="1"/>
          </p:cNvSpPr>
          <p:nvPr>
            <p:ph sz="quarter" idx="1"/>
          </p:nvPr>
        </p:nvSpPr>
        <p:spPr/>
        <p:txBody>
          <a:bodyPr/>
          <a:lstStyle/>
          <a:p>
            <a:r>
              <a:rPr lang="en-US" dirty="0"/>
              <a:t>There are no change in creating the reducer which is simply gets actions via dispatch to change the state</a:t>
            </a:r>
          </a:p>
        </p:txBody>
      </p:sp>
    </p:spTree>
    <p:extLst>
      <p:ext uri="{BB962C8B-B14F-4D97-AF65-F5344CB8AC3E}">
        <p14:creationId xmlns:p14="http://schemas.microsoft.com/office/powerpoint/2010/main" val="329441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3987-0A0C-494F-BCA4-8DD74499AAE2}"/>
              </a:ext>
            </a:extLst>
          </p:cNvPr>
          <p:cNvSpPr>
            <a:spLocks noGrp="1"/>
          </p:cNvSpPr>
          <p:nvPr>
            <p:ph type="title"/>
          </p:nvPr>
        </p:nvSpPr>
        <p:spPr/>
        <p:txBody>
          <a:bodyPr/>
          <a:lstStyle/>
          <a:p>
            <a:r>
              <a:rPr lang="en-US" dirty="0"/>
              <a:t>Redux Introduction- the state</a:t>
            </a:r>
          </a:p>
        </p:txBody>
      </p:sp>
      <p:sp>
        <p:nvSpPr>
          <p:cNvPr id="3" name="Footer Placeholder 2">
            <a:extLst>
              <a:ext uri="{FF2B5EF4-FFF2-40B4-BE49-F238E27FC236}">
                <a16:creationId xmlns:a16="http://schemas.microsoft.com/office/drawing/2014/main" id="{950CC11E-D385-4778-9659-F0BAC677B9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241D123-BDEF-4568-9CF9-014A3726BC8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a:extLst>
              <a:ext uri="{FF2B5EF4-FFF2-40B4-BE49-F238E27FC236}">
                <a16:creationId xmlns:a16="http://schemas.microsoft.com/office/drawing/2014/main" id="{76290179-4A77-4DF3-8807-FE40CA2C305D}"/>
              </a:ext>
            </a:extLst>
          </p:cNvPr>
          <p:cNvSpPr>
            <a:spLocks noGrp="1"/>
          </p:cNvSpPr>
          <p:nvPr>
            <p:ph sz="quarter" idx="1"/>
          </p:nvPr>
        </p:nvSpPr>
        <p:spPr>
          <a:xfrm>
            <a:off x="612648" y="1600200"/>
            <a:ext cx="8153400" cy="1540768"/>
          </a:xfrm>
        </p:spPr>
        <p:txBody>
          <a:bodyPr/>
          <a:lstStyle/>
          <a:p>
            <a:r>
              <a:rPr lang="en-US" dirty="0"/>
              <a:t>The state is a </a:t>
            </a:r>
            <a:r>
              <a:rPr lang="en-US" b="1" dirty="0"/>
              <a:t>single </a:t>
            </a:r>
            <a:r>
              <a:rPr lang="en-US" dirty="0"/>
              <a:t>JavaScript object which contains all data inside application</a:t>
            </a:r>
            <a:endParaRPr lang="en-US" b="1" dirty="0"/>
          </a:p>
        </p:txBody>
      </p:sp>
      <p:sp>
        <p:nvSpPr>
          <p:cNvPr id="8" name="Rectangle 3">
            <a:extLst>
              <a:ext uri="{FF2B5EF4-FFF2-40B4-BE49-F238E27FC236}">
                <a16:creationId xmlns:a16="http://schemas.microsoft.com/office/drawing/2014/main" id="{9531BD5B-F42B-4CD8-A3B9-EAB5261041DC}"/>
              </a:ext>
            </a:extLst>
          </p:cNvPr>
          <p:cNvSpPr>
            <a:spLocks noChangeArrowheads="1"/>
          </p:cNvSpPr>
          <p:nvPr/>
        </p:nvSpPr>
        <p:spPr bwMode="auto">
          <a:xfrm>
            <a:off x="1448988" y="3284984"/>
            <a:ext cx="6480720"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visibilityFilter: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tasks: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'Consider using 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'Keep all state in a single tree'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8C686F6B-474A-4ACD-A8BC-CEE6FAB42284}"/>
              </a:ext>
            </a:extLst>
          </p:cNvPr>
          <p:cNvSpPr/>
          <p:nvPr/>
        </p:nvSpPr>
        <p:spPr>
          <a:xfrm>
            <a:off x="5868144" y="3223456"/>
            <a:ext cx="2376264" cy="59702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shape example</a:t>
            </a:r>
          </a:p>
        </p:txBody>
      </p:sp>
    </p:spTree>
    <p:extLst>
      <p:ext uri="{BB962C8B-B14F-4D97-AF65-F5344CB8AC3E}">
        <p14:creationId xmlns:p14="http://schemas.microsoft.com/office/powerpoint/2010/main" val="3383095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790E-4047-4BFD-A8E9-4CD42FD9B46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2B00EC91-81E6-41B6-953C-0FF7EBFB26E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39CEF0A-3FBF-4C74-A5AD-B767643771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a:extLst>
              <a:ext uri="{FF2B5EF4-FFF2-40B4-BE49-F238E27FC236}">
                <a16:creationId xmlns:a16="http://schemas.microsoft.com/office/drawing/2014/main" id="{425C1DE2-D5E3-4EF4-8FD9-2F4A72318D0A}"/>
              </a:ext>
            </a:extLst>
          </p:cNvPr>
          <p:cNvSpPr>
            <a:spLocks noGrp="1"/>
          </p:cNvSpPr>
          <p:nvPr>
            <p:ph sz="quarter" idx="1"/>
          </p:nvPr>
        </p:nvSpPr>
        <p:spPr>
          <a:xfrm>
            <a:off x="612648" y="1600200"/>
            <a:ext cx="8153400" cy="3124944"/>
          </a:xfrm>
        </p:spPr>
        <p:txBody>
          <a:bodyPr>
            <a:normAutofit/>
          </a:bodyPr>
          <a:lstStyle/>
          <a:p>
            <a:r>
              <a:rPr lang="en-US" dirty="0"/>
              <a:t>An action that return a function of sorts will be considers as a </a:t>
            </a:r>
            <a:r>
              <a:rPr lang="en-US" dirty="0" err="1"/>
              <a:t>thunk</a:t>
            </a:r>
            <a:r>
              <a:rPr lang="en-US" dirty="0"/>
              <a:t> action</a:t>
            </a:r>
          </a:p>
          <a:p>
            <a:endParaRPr lang="en-US" dirty="0"/>
          </a:p>
          <a:p>
            <a:r>
              <a:rPr lang="en-US" dirty="0"/>
              <a:t>The returned function does not have to be pure and can also contain an </a:t>
            </a:r>
            <a:r>
              <a:rPr lang="en-US" dirty="0" err="1"/>
              <a:t>asyc</a:t>
            </a:r>
            <a:r>
              <a:rPr lang="en-US" dirty="0"/>
              <a:t> request from a certain API</a:t>
            </a:r>
          </a:p>
        </p:txBody>
      </p:sp>
    </p:spTree>
    <p:extLst>
      <p:ext uri="{BB962C8B-B14F-4D97-AF65-F5344CB8AC3E}">
        <p14:creationId xmlns:p14="http://schemas.microsoft.com/office/powerpoint/2010/main" val="18986772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8688-4589-4566-B6E3-493E3B0D0ECD}"/>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6579ABF0-DC56-44A7-9DC0-E9D1B27AE9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3EDD2B2-73CA-45E4-AEA6-AF060081C88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6" name="Rectangle 1">
            <a:extLst>
              <a:ext uri="{FF2B5EF4-FFF2-40B4-BE49-F238E27FC236}">
                <a16:creationId xmlns:a16="http://schemas.microsoft.com/office/drawing/2014/main" id="{41EFE613-D167-4E13-B9F3-29A147677B99}"/>
              </a:ext>
            </a:extLst>
          </p:cNvPr>
          <p:cNvSpPr>
            <a:spLocks noChangeArrowheads="1"/>
          </p:cNvSpPr>
          <p:nvPr/>
        </p:nvSpPr>
        <p:spPr bwMode="auto">
          <a:xfrm>
            <a:off x="533400" y="1988840"/>
            <a:ext cx="815340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fetch(</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`https://www.reddit.com/r/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.then(response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 error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occured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receiveUsersPosts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4297BC6-E864-4915-8CE6-42C588C50B44}"/>
              </a:ext>
            </a:extLst>
          </p:cNvPr>
          <p:cNvSpPr/>
          <p:nvPr/>
        </p:nvSpPr>
        <p:spPr>
          <a:xfrm>
            <a:off x="3563888" y="3987671"/>
            <a:ext cx="4248472" cy="13135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is an example of an action which returns an </a:t>
            </a:r>
            <a:r>
              <a:rPr lang="en-US" dirty="0" err="1"/>
              <a:t>async</a:t>
            </a:r>
            <a:r>
              <a:rPr lang="en-US" dirty="0"/>
              <a:t> function to fetch users data from reddit. When the promise resolves, the response turns into </a:t>
            </a:r>
            <a:r>
              <a:rPr lang="en-US" dirty="0" err="1"/>
              <a:t>json</a:t>
            </a:r>
            <a:r>
              <a:rPr lang="en-US" dirty="0"/>
              <a:t> which then dispatches a sync action</a:t>
            </a:r>
          </a:p>
        </p:txBody>
      </p:sp>
    </p:spTree>
    <p:extLst>
      <p:ext uri="{BB962C8B-B14F-4D97-AF65-F5344CB8AC3E}">
        <p14:creationId xmlns:p14="http://schemas.microsoft.com/office/powerpoint/2010/main" val="2080793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C410-A72C-418D-96AB-58AFAFC4BFF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7D173646-AF56-4902-8427-964C5EB3203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DC3728E-170E-457E-BC30-E719CB30AF6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5" name="Content Placeholder 4">
            <a:extLst>
              <a:ext uri="{FF2B5EF4-FFF2-40B4-BE49-F238E27FC236}">
                <a16:creationId xmlns:a16="http://schemas.microsoft.com/office/drawing/2014/main" id="{3B376D16-B6FE-4099-8E23-9058FB1DC43C}"/>
              </a:ext>
            </a:extLst>
          </p:cNvPr>
          <p:cNvSpPr>
            <a:spLocks noGrp="1"/>
          </p:cNvSpPr>
          <p:nvPr>
            <p:ph sz="quarter" idx="1"/>
          </p:nvPr>
        </p:nvSpPr>
        <p:spPr>
          <a:xfrm>
            <a:off x="612648" y="1600200"/>
            <a:ext cx="8351840" cy="964704"/>
          </a:xfrm>
        </p:spPr>
        <p:txBody>
          <a:bodyPr>
            <a:normAutofit lnSpcReduction="10000"/>
          </a:bodyPr>
          <a:lstStyle/>
          <a:p>
            <a:r>
              <a:rPr lang="en-US" dirty="0" err="1"/>
              <a:t>Thunk</a:t>
            </a:r>
            <a:r>
              <a:rPr lang="en-US" dirty="0"/>
              <a:t> actions have another useful feature as they can dispatch results of each other</a:t>
            </a:r>
          </a:p>
        </p:txBody>
      </p:sp>
      <p:sp>
        <p:nvSpPr>
          <p:cNvPr id="6" name="Rectangle 1">
            <a:extLst>
              <a:ext uri="{FF2B5EF4-FFF2-40B4-BE49-F238E27FC236}">
                <a16:creationId xmlns:a16="http://schemas.microsoft.com/office/drawing/2014/main" id="{D3CB82E3-2CA1-4259-9417-F1FC551F0FF6}"/>
              </a:ext>
            </a:extLst>
          </p:cNvPr>
          <p:cNvSpPr>
            <a:spLocks noChangeArrowheads="1"/>
          </p:cNvSpPr>
          <p:nvPr/>
        </p:nvSpPr>
        <p:spPr bwMode="auto">
          <a:xfrm>
            <a:off x="866941" y="3068960"/>
            <a:ext cx="6513371"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fetchPostsIfNeeded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shouldFetchPosts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Promise.</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resolve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26AAB56-4D50-4AA3-AC1A-82C8A9553278}"/>
              </a:ext>
            </a:extLst>
          </p:cNvPr>
          <p:cNvSpPr/>
          <p:nvPr/>
        </p:nvSpPr>
        <p:spPr>
          <a:xfrm>
            <a:off x="4661762" y="4419744"/>
            <a:ext cx="3600400" cy="172819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use case where a </a:t>
            </a:r>
            <a:r>
              <a:rPr lang="en-US" dirty="0" err="1"/>
              <a:t>thunk</a:t>
            </a:r>
            <a:r>
              <a:rPr lang="en-US" dirty="0"/>
              <a:t> action returns a function which dispatches another </a:t>
            </a:r>
            <a:r>
              <a:rPr lang="en-US" dirty="0" err="1"/>
              <a:t>thunk</a:t>
            </a:r>
            <a:r>
              <a:rPr lang="en-US" dirty="0"/>
              <a:t> action that will eventually result in an </a:t>
            </a:r>
            <a:r>
              <a:rPr lang="en-US" dirty="0" err="1"/>
              <a:t>async</a:t>
            </a:r>
            <a:r>
              <a:rPr lang="en-US" dirty="0"/>
              <a:t> call</a:t>
            </a:r>
          </a:p>
        </p:txBody>
      </p:sp>
      <p:sp>
        <p:nvSpPr>
          <p:cNvPr id="8" name="Rectangle 7">
            <a:extLst>
              <a:ext uri="{FF2B5EF4-FFF2-40B4-BE49-F238E27FC236}">
                <a16:creationId xmlns:a16="http://schemas.microsoft.com/office/drawing/2014/main" id="{A7C4736C-621B-416A-8C94-DB8DD2892BB8}"/>
              </a:ext>
            </a:extLst>
          </p:cNvPr>
          <p:cNvSpPr/>
          <p:nvPr/>
        </p:nvSpPr>
        <p:spPr>
          <a:xfrm>
            <a:off x="6893840" y="2885405"/>
            <a:ext cx="2142656" cy="4715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Returns true or false</a:t>
            </a:r>
          </a:p>
        </p:txBody>
      </p:sp>
      <p:cxnSp>
        <p:nvCxnSpPr>
          <p:cNvPr id="10" name="Straight Connector 9">
            <a:extLst>
              <a:ext uri="{FF2B5EF4-FFF2-40B4-BE49-F238E27FC236}">
                <a16:creationId xmlns:a16="http://schemas.microsoft.com/office/drawing/2014/main" id="{BDCA8BE4-6AA4-45E6-84A2-E8C90C3BEF4E}"/>
              </a:ext>
            </a:extLst>
          </p:cNvPr>
          <p:cNvCxnSpPr>
            <a:stCxn id="8" idx="1"/>
          </p:cNvCxnSpPr>
          <p:nvPr/>
        </p:nvCxnSpPr>
        <p:spPr>
          <a:xfrm flipH="1">
            <a:off x="3995936" y="3121199"/>
            <a:ext cx="2897904" cy="5238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37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1218-6330-4993-B960-8CB55966C508}"/>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0A3F2D81-E58F-4803-9AF7-899174D15E8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B7DF55-206F-4553-93AF-7510D700094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5" name="Content Placeholder 4">
            <a:extLst>
              <a:ext uri="{FF2B5EF4-FFF2-40B4-BE49-F238E27FC236}">
                <a16:creationId xmlns:a16="http://schemas.microsoft.com/office/drawing/2014/main" id="{B7AE905C-0027-4076-89BA-8638B6C5A811}"/>
              </a:ext>
            </a:extLst>
          </p:cNvPr>
          <p:cNvSpPr>
            <a:spLocks noGrp="1"/>
          </p:cNvSpPr>
          <p:nvPr>
            <p:ph sz="quarter" idx="1"/>
          </p:nvPr>
        </p:nvSpPr>
        <p:spPr>
          <a:xfrm>
            <a:off x="612648" y="1600200"/>
            <a:ext cx="8153400" cy="5069160"/>
          </a:xfrm>
        </p:spPr>
        <p:txBody>
          <a:bodyPr/>
          <a:lstStyle/>
          <a:p>
            <a:r>
              <a:rPr lang="en-US" dirty="0"/>
              <a:t>The </a:t>
            </a:r>
            <a:r>
              <a:rPr lang="en-US" dirty="0" err="1"/>
              <a:t>Thunk</a:t>
            </a:r>
            <a:r>
              <a:rPr lang="en-US" dirty="0"/>
              <a:t> middleware is a separate library that can be use to handle </a:t>
            </a:r>
            <a:r>
              <a:rPr lang="en-US" dirty="0" err="1"/>
              <a:t>thunk</a:t>
            </a:r>
            <a:r>
              <a:rPr lang="en-US" dirty="0"/>
              <a:t> actions</a:t>
            </a:r>
          </a:p>
          <a:p>
            <a:endParaRPr lang="en-US" dirty="0"/>
          </a:p>
          <a:p>
            <a:r>
              <a:rPr lang="en-US" dirty="0" err="1"/>
              <a:t>Thunk</a:t>
            </a:r>
            <a:r>
              <a:rPr lang="en-US" dirty="0"/>
              <a:t> middleware enables function creators to not only return objects but also function</a:t>
            </a:r>
          </a:p>
          <a:p>
            <a:endParaRPr lang="en-US" dirty="0"/>
          </a:p>
          <a:p>
            <a:r>
              <a:rPr lang="en-US" dirty="0"/>
              <a:t>Will be cover in details later</a:t>
            </a:r>
          </a:p>
        </p:txBody>
      </p:sp>
    </p:spTree>
    <p:extLst>
      <p:ext uri="{BB962C8B-B14F-4D97-AF65-F5344CB8AC3E}">
        <p14:creationId xmlns:p14="http://schemas.microsoft.com/office/powerpoint/2010/main" val="3529329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38FB-3F8D-4ED3-B20D-D276D7F687FE}"/>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8CC26718-2872-49B4-B7CF-B779F45327F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DD156A2-6F18-41D7-95D9-1C2A95BAC4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6" name="Rectangle 1">
            <a:extLst>
              <a:ext uri="{FF2B5EF4-FFF2-40B4-BE49-F238E27FC236}">
                <a16:creationId xmlns:a16="http://schemas.microsoft.com/office/drawing/2014/main" id="{A382432C-5E4A-48EB-8E96-794948942970}"/>
              </a:ext>
            </a:extLst>
          </p:cNvPr>
          <p:cNvSpPr>
            <a:spLocks noChangeArrowheads="1"/>
          </p:cNvSpPr>
          <p:nvPr/>
        </p:nvSpPr>
        <p:spPr bwMode="auto">
          <a:xfrm>
            <a:off x="971600" y="2347718"/>
            <a:ext cx="7128792"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7819EDB-1192-4C89-9B5D-498141C87004}"/>
              </a:ext>
            </a:extLst>
          </p:cNvPr>
          <p:cNvSpPr/>
          <p:nvPr/>
        </p:nvSpPr>
        <p:spPr>
          <a:xfrm>
            <a:off x="5940152" y="3284984"/>
            <a:ext cx="2681880" cy="16561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Applying middleware with the </a:t>
            </a:r>
            <a:r>
              <a:rPr lang="en-US" dirty="0" err="1"/>
              <a:t>applyMiddleware</a:t>
            </a:r>
            <a:r>
              <a:rPr lang="en-US" dirty="0"/>
              <a:t>() method which will </a:t>
            </a:r>
            <a:r>
              <a:rPr lang="en-US" dirty="0" err="1"/>
              <a:t>consis</a:t>
            </a:r>
            <a:r>
              <a:rPr lang="en-US" dirty="0"/>
              <a:t> a specific </a:t>
            </a:r>
            <a:r>
              <a:rPr lang="en-US" dirty="0" err="1"/>
              <a:t>thunkMiddleware</a:t>
            </a:r>
            <a:r>
              <a:rPr lang="en-US" dirty="0"/>
              <a:t> to handle the </a:t>
            </a:r>
            <a:r>
              <a:rPr lang="en-US" dirty="0" err="1"/>
              <a:t>asyc</a:t>
            </a:r>
            <a:r>
              <a:rPr lang="en-US" dirty="0"/>
              <a:t> actions</a:t>
            </a:r>
          </a:p>
        </p:txBody>
      </p:sp>
    </p:spTree>
    <p:extLst>
      <p:ext uri="{BB962C8B-B14F-4D97-AF65-F5344CB8AC3E}">
        <p14:creationId xmlns:p14="http://schemas.microsoft.com/office/powerpoint/2010/main" val="867156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987F-ADCC-4E40-B1A0-4D7CC821BE30}"/>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id="{2009F8A9-7F62-488D-A221-DD3CC7D3618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98BFE11-C8D2-4883-BDA8-8C1773B64B9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a:extLst>
              <a:ext uri="{FF2B5EF4-FFF2-40B4-BE49-F238E27FC236}">
                <a16:creationId xmlns:a16="http://schemas.microsoft.com/office/drawing/2014/main" id="{2DD93633-F849-4FE7-8B8E-67720A5EACAF}"/>
              </a:ext>
            </a:extLst>
          </p:cNvPr>
          <p:cNvSpPr>
            <a:spLocks noGrp="1"/>
          </p:cNvSpPr>
          <p:nvPr>
            <p:ph sz="quarter" idx="1"/>
          </p:nvPr>
        </p:nvSpPr>
        <p:spPr>
          <a:xfrm>
            <a:off x="612648" y="1600200"/>
            <a:ext cx="8423848" cy="5141168"/>
          </a:xfrm>
        </p:spPr>
        <p:txBody>
          <a:bodyPr/>
          <a:lstStyle/>
          <a:p>
            <a:r>
              <a:rPr lang="en-US" dirty="0"/>
              <a:t>With the help of a middleware, a Redux store can handle </a:t>
            </a:r>
            <a:r>
              <a:rPr lang="en-US" dirty="0" err="1"/>
              <a:t>asyc</a:t>
            </a:r>
            <a:r>
              <a:rPr lang="en-US" dirty="0"/>
              <a:t> actions</a:t>
            </a:r>
          </a:p>
          <a:p>
            <a:pPr marL="0" indent="0">
              <a:buNone/>
            </a:pPr>
            <a:endParaRPr lang="en-US" dirty="0"/>
          </a:p>
          <a:p>
            <a:r>
              <a:rPr lang="en-US" dirty="0"/>
              <a:t>By enhancing the store with the help of the method </a:t>
            </a:r>
            <a:r>
              <a:rPr lang="en-US" dirty="0" err="1"/>
              <a:t>applyMiddleware</a:t>
            </a:r>
            <a:r>
              <a:rPr lang="en-US" dirty="0"/>
              <a:t>() we can use some </a:t>
            </a:r>
            <a:r>
              <a:rPr lang="en-US" dirty="0" err="1"/>
              <a:t>asyc</a:t>
            </a:r>
            <a:r>
              <a:rPr lang="en-US" dirty="0"/>
              <a:t> middleware to handle </a:t>
            </a:r>
            <a:r>
              <a:rPr lang="en-US" dirty="0" err="1"/>
              <a:t>asyc</a:t>
            </a:r>
            <a:r>
              <a:rPr lang="en-US" dirty="0"/>
              <a:t> actions</a:t>
            </a:r>
          </a:p>
          <a:p>
            <a:endParaRPr lang="en-US" dirty="0"/>
          </a:p>
          <a:p>
            <a:endParaRPr lang="en-US" dirty="0"/>
          </a:p>
        </p:txBody>
      </p:sp>
    </p:spTree>
    <p:extLst>
      <p:ext uri="{BB962C8B-B14F-4D97-AF65-F5344CB8AC3E}">
        <p14:creationId xmlns:p14="http://schemas.microsoft.com/office/powerpoint/2010/main" val="3157740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6DDB-1B45-4DF8-9B87-6297FCDF854A}"/>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id="{5B06D0CF-8C9F-48E7-BD58-00CECD36103C}"/>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35C23B4-8515-468E-B2E1-60FD295F72D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a:extLst>
              <a:ext uri="{FF2B5EF4-FFF2-40B4-BE49-F238E27FC236}">
                <a16:creationId xmlns:a16="http://schemas.microsoft.com/office/drawing/2014/main" id="{1E2DE216-5ED9-4B59-956D-F01EB235F01B}"/>
              </a:ext>
            </a:extLst>
          </p:cNvPr>
          <p:cNvSpPr>
            <a:spLocks noGrp="1"/>
          </p:cNvSpPr>
          <p:nvPr>
            <p:ph sz="quarter" idx="1"/>
          </p:nvPr>
        </p:nvSpPr>
        <p:spPr>
          <a:xfrm>
            <a:off x="612648" y="1600200"/>
            <a:ext cx="8351840" cy="5141168"/>
          </a:xfrm>
        </p:spPr>
        <p:txBody>
          <a:bodyPr/>
          <a:lstStyle/>
          <a:p>
            <a:r>
              <a:rPr lang="en-US" dirty="0"/>
              <a:t>In general, a middleware is a code block that sits between the request and the response in order to manipulate the response before generate it</a:t>
            </a:r>
          </a:p>
          <a:p>
            <a:pPr marL="0" indent="0">
              <a:buNone/>
            </a:pPr>
            <a:endParaRPr lang="en-US" dirty="0"/>
          </a:p>
        </p:txBody>
      </p:sp>
    </p:spTree>
    <p:extLst>
      <p:ext uri="{BB962C8B-B14F-4D97-AF65-F5344CB8AC3E}">
        <p14:creationId xmlns:p14="http://schemas.microsoft.com/office/powerpoint/2010/main" val="39682041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B13B-56C8-4A1F-86E4-FEB0007E1977}"/>
              </a:ext>
            </a:extLst>
          </p:cNvPr>
          <p:cNvSpPr>
            <a:spLocks noGrp="1"/>
          </p:cNvSpPr>
          <p:nvPr>
            <p:ph type="title"/>
          </p:nvPr>
        </p:nvSpPr>
        <p:spPr/>
        <p:txBody>
          <a:bodyPr/>
          <a:lstStyle/>
          <a:p>
            <a:r>
              <a:rPr lang="en-US" dirty="0"/>
              <a:t>Redux Middleware</a:t>
            </a:r>
          </a:p>
        </p:txBody>
      </p:sp>
      <p:sp>
        <p:nvSpPr>
          <p:cNvPr id="3" name="Footer Placeholder 2">
            <a:extLst>
              <a:ext uri="{FF2B5EF4-FFF2-40B4-BE49-F238E27FC236}">
                <a16:creationId xmlns:a16="http://schemas.microsoft.com/office/drawing/2014/main" id="{999F0D66-2F84-4704-A8B7-EDD2821E949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725E72E-800D-4F84-8AE4-B8D0FCF118C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5" name="Content Placeholder 4">
            <a:extLst>
              <a:ext uri="{FF2B5EF4-FFF2-40B4-BE49-F238E27FC236}">
                <a16:creationId xmlns:a16="http://schemas.microsoft.com/office/drawing/2014/main" id="{D568854C-455F-4946-B6B6-2E302C363895}"/>
              </a:ext>
            </a:extLst>
          </p:cNvPr>
          <p:cNvSpPr>
            <a:spLocks noGrp="1"/>
          </p:cNvSpPr>
          <p:nvPr>
            <p:ph sz="quarter" idx="1"/>
          </p:nvPr>
        </p:nvSpPr>
        <p:spPr>
          <a:xfrm>
            <a:off x="612648" y="1600200"/>
            <a:ext cx="8153400" cy="5141168"/>
          </a:xfrm>
        </p:spPr>
        <p:txBody>
          <a:bodyPr/>
          <a:lstStyle/>
          <a:p>
            <a:r>
              <a:rPr lang="en-US" dirty="0"/>
              <a:t>When it comes to Redux, a middleware is a function that takes an action, and according to the actions type, shape or other factors can manipulate the action</a:t>
            </a:r>
          </a:p>
        </p:txBody>
      </p:sp>
    </p:spTree>
    <p:extLst>
      <p:ext uri="{BB962C8B-B14F-4D97-AF65-F5344CB8AC3E}">
        <p14:creationId xmlns:p14="http://schemas.microsoft.com/office/powerpoint/2010/main" val="357817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9689-2BDB-4C97-B68A-21EAF6F20A8E}"/>
              </a:ext>
            </a:extLst>
          </p:cNvPr>
          <p:cNvSpPr>
            <a:spLocks noGrp="1"/>
          </p:cNvSpPr>
          <p:nvPr>
            <p:ph type="title"/>
          </p:nvPr>
        </p:nvSpPr>
        <p:spPr/>
        <p:txBody>
          <a:bodyPr/>
          <a:lstStyle/>
          <a:p>
            <a:r>
              <a:rPr lang="en-US" dirty="0" err="1"/>
              <a:t>Chainning</a:t>
            </a:r>
            <a:r>
              <a:rPr lang="en-US" dirty="0"/>
              <a:t> </a:t>
            </a:r>
            <a:r>
              <a:rPr lang="en-US" dirty="0" err="1"/>
              <a:t>Middlewares</a:t>
            </a:r>
            <a:endParaRPr lang="en-US" dirty="0"/>
          </a:p>
        </p:txBody>
      </p:sp>
      <p:sp>
        <p:nvSpPr>
          <p:cNvPr id="3" name="Footer Placeholder 2">
            <a:extLst>
              <a:ext uri="{FF2B5EF4-FFF2-40B4-BE49-F238E27FC236}">
                <a16:creationId xmlns:a16="http://schemas.microsoft.com/office/drawing/2014/main" id="{4237FA21-AE6E-4774-B87F-6FBC09B5CC9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212BE6-3B38-42BE-A1AE-2E2AC68D394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5" name="Content Placeholder 4">
            <a:extLst>
              <a:ext uri="{FF2B5EF4-FFF2-40B4-BE49-F238E27FC236}">
                <a16:creationId xmlns:a16="http://schemas.microsoft.com/office/drawing/2014/main" id="{4F507362-3BDF-47A2-8EE0-66BC746F6CD0}"/>
              </a:ext>
            </a:extLst>
          </p:cNvPr>
          <p:cNvSpPr>
            <a:spLocks noGrp="1"/>
          </p:cNvSpPr>
          <p:nvPr>
            <p:ph sz="quarter" idx="1"/>
          </p:nvPr>
        </p:nvSpPr>
        <p:spPr>
          <a:xfrm>
            <a:off x="612648" y="1600200"/>
            <a:ext cx="8279832" cy="5141168"/>
          </a:xfrm>
        </p:spPr>
        <p:txBody>
          <a:bodyPr/>
          <a:lstStyle/>
          <a:p>
            <a:r>
              <a:rPr lang="en-US" dirty="0" err="1"/>
              <a:t>applyMiddleware</a:t>
            </a:r>
            <a:r>
              <a:rPr lang="en-US" dirty="0"/>
              <a:t> method chains </a:t>
            </a:r>
            <a:r>
              <a:rPr lang="en-US" dirty="0" err="1"/>
              <a:t>middlewares</a:t>
            </a:r>
            <a:endParaRPr lang="en-US" dirty="0"/>
          </a:p>
          <a:p>
            <a:endParaRPr lang="en-US" dirty="0"/>
          </a:p>
          <a:p>
            <a:r>
              <a:rPr lang="en-US" dirty="0"/>
              <a:t>To apply a middleware to the store we can import </a:t>
            </a:r>
            <a:r>
              <a:rPr lang="en-US" dirty="0" err="1"/>
              <a:t>applyMiddleware</a:t>
            </a:r>
            <a:r>
              <a:rPr lang="en-US" dirty="0"/>
              <a:t>() from the Redux library</a:t>
            </a:r>
          </a:p>
          <a:p>
            <a:endParaRPr lang="en-US" dirty="0"/>
          </a:p>
          <a:p>
            <a:r>
              <a:rPr lang="en-US" dirty="0"/>
              <a:t>The method takes middleware as arguments to handle functionality to the application</a:t>
            </a:r>
          </a:p>
          <a:p>
            <a:pPr marL="0" indent="0">
              <a:buNone/>
            </a:pPr>
            <a:endParaRPr lang="en-US" dirty="0"/>
          </a:p>
        </p:txBody>
      </p:sp>
    </p:spTree>
    <p:extLst>
      <p:ext uri="{BB962C8B-B14F-4D97-AF65-F5344CB8AC3E}">
        <p14:creationId xmlns:p14="http://schemas.microsoft.com/office/powerpoint/2010/main" val="927722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379E-A368-4B48-A0F4-B37AE1A3EB2C}"/>
              </a:ext>
            </a:extLst>
          </p:cNvPr>
          <p:cNvSpPr>
            <a:spLocks noGrp="1"/>
          </p:cNvSpPr>
          <p:nvPr>
            <p:ph type="title"/>
          </p:nvPr>
        </p:nvSpPr>
        <p:spPr/>
        <p:txBody>
          <a:bodyPr/>
          <a:lstStyle/>
          <a:p>
            <a:r>
              <a:rPr lang="en-US" dirty="0" err="1"/>
              <a:t>applyMiddleware</a:t>
            </a:r>
            <a:endParaRPr lang="en-US" dirty="0"/>
          </a:p>
        </p:txBody>
      </p:sp>
      <p:sp>
        <p:nvSpPr>
          <p:cNvPr id="3" name="Footer Placeholder 2">
            <a:extLst>
              <a:ext uri="{FF2B5EF4-FFF2-40B4-BE49-F238E27FC236}">
                <a16:creationId xmlns:a16="http://schemas.microsoft.com/office/drawing/2014/main" id="{A574FA62-49A5-4980-9E76-2888E295DD4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643FECA-6351-446F-A16A-2CD2E94CBAF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6" name="Rectangle 1">
            <a:extLst>
              <a:ext uri="{FF2B5EF4-FFF2-40B4-BE49-F238E27FC236}">
                <a16:creationId xmlns:a16="http://schemas.microsoft.com/office/drawing/2014/main" id="{763A10FA-F5E2-484A-8B44-84A38D198900}"/>
              </a:ext>
            </a:extLst>
          </p:cNvPr>
          <p:cNvSpPr>
            <a:spLocks noChangeArrowheads="1"/>
          </p:cNvSpPr>
          <p:nvPr/>
        </p:nvSpPr>
        <p:spPr bwMode="auto">
          <a:xfrm>
            <a:off x="656900" y="1844824"/>
            <a:ext cx="8064896" cy="418576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B93F808-AEAC-4CAC-8BEB-D6CFAD2D9636}"/>
              </a:ext>
            </a:extLst>
          </p:cNvPr>
          <p:cNvSpPr/>
          <p:nvPr/>
        </p:nvSpPr>
        <p:spPr>
          <a:xfrm>
            <a:off x="4932040" y="3573016"/>
            <a:ext cx="324036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create store is modified with two chained middleware which one will handle </a:t>
            </a:r>
            <a:r>
              <a:rPr lang="en-US" dirty="0" err="1"/>
              <a:t>asyc</a:t>
            </a:r>
            <a:r>
              <a:rPr lang="en-US" dirty="0"/>
              <a:t> actions and the other one will log any state change</a:t>
            </a:r>
          </a:p>
        </p:txBody>
      </p:sp>
      <p:cxnSp>
        <p:nvCxnSpPr>
          <p:cNvPr id="9" name="Straight Connector 8">
            <a:extLst>
              <a:ext uri="{FF2B5EF4-FFF2-40B4-BE49-F238E27FC236}">
                <a16:creationId xmlns:a16="http://schemas.microsoft.com/office/drawing/2014/main" id="{8973F906-03DA-4BEE-838F-EDE28FE690EF}"/>
              </a:ext>
            </a:extLst>
          </p:cNvPr>
          <p:cNvCxnSpPr>
            <a:stCxn id="7" idx="1"/>
          </p:cNvCxnSpPr>
          <p:nvPr/>
        </p:nvCxnSpPr>
        <p:spPr>
          <a:xfrm flipH="1">
            <a:off x="4211960" y="4221088"/>
            <a:ext cx="72008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0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D5C-404F-4412-9FC7-11C011BC23DC}"/>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17C788AA-4DF5-47D2-9C7C-F5E9710658E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F030544-C2DE-4D89-A13F-94BA643777C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5" name="Content Placeholder 4">
            <a:extLst>
              <a:ext uri="{FF2B5EF4-FFF2-40B4-BE49-F238E27FC236}">
                <a16:creationId xmlns:a16="http://schemas.microsoft.com/office/drawing/2014/main" id="{989B010A-309F-4CEF-98FD-1299E3E758B3}"/>
              </a:ext>
            </a:extLst>
          </p:cNvPr>
          <p:cNvSpPr>
            <a:spLocks noGrp="1"/>
          </p:cNvSpPr>
          <p:nvPr>
            <p:ph sz="quarter" idx="1"/>
          </p:nvPr>
        </p:nvSpPr>
        <p:spPr>
          <a:xfrm>
            <a:off x="612648" y="1600200"/>
            <a:ext cx="8351840" cy="5257800"/>
          </a:xfrm>
        </p:spPr>
        <p:txBody>
          <a:bodyPr/>
          <a:lstStyle/>
          <a:p>
            <a:r>
              <a:rPr lang="en-US" dirty="0"/>
              <a:t>The first principle refers to the change of data in an application</a:t>
            </a:r>
          </a:p>
          <a:p>
            <a:endParaRPr lang="en-US" dirty="0"/>
          </a:p>
          <a:p>
            <a:r>
              <a:rPr lang="en-US" dirty="0"/>
              <a:t>Every change in the application’s data, including the data and the UI state, is contained in a single object,  called </a:t>
            </a:r>
            <a:r>
              <a:rPr lang="en-US" b="1" dirty="0"/>
              <a:t>the state </a:t>
            </a:r>
            <a:r>
              <a:rPr lang="en-US" dirty="0"/>
              <a:t>or the </a:t>
            </a:r>
            <a:r>
              <a:rPr lang="en-US" b="1" dirty="0"/>
              <a:t>state tree</a:t>
            </a:r>
            <a:r>
              <a:rPr lang="en-US" dirty="0"/>
              <a:t>.</a:t>
            </a:r>
          </a:p>
        </p:txBody>
      </p:sp>
    </p:spTree>
    <p:extLst>
      <p:ext uri="{BB962C8B-B14F-4D97-AF65-F5344CB8AC3E}">
        <p14:creationId xmlns:p14="http://schemas.microsoft.com/office/powerpoint/2010/main" val="358261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81D2-C01F-416A-82A8-72094AC482C1}"/>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id="{4A9C1E96-E6BA-428B-92EB-2E8F1F893FB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F871AB0-86E2-486C-8904-047BB86423D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8" name="Rectangle 1">
            <a:extLst>
              <a:ext uri="{FF2B5EF4-FFF2-40B4-BE49-F238E27FC236}">
                <a16:creationId xmlns:a16="http://schemas.microsoft.com/office/drawing/2014/main" id="{CFF7E048-FB84-452E-8E5B-A6F460663F56}"/>
              </a:ext>
            </a:extLst>
          </p:cNvPr>
          <p:cNvSpPr>
            <a:spLocks noChangeArrowheads="1"/>
          </p:cNvSpPr>
          <p:nvPr/>
        </p:nvSpPr>
        <p:spPr bwMode="auto">
          <a:xfrm>
            <a:off x="800916" y="2420888"/>
            <a:ext cx="777686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function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 =&gt;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window</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next(action);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message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prev</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#9E9E9E`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#03A9F4`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next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#4CAF50`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460945C-EE4E-43FD-A2BC-A6F2361BE9CC}"/>
              </a:ext>
            </a:extLst>
          </p:cNvPr>
          <p:cNvSpPr txBox="1"/>
          <p:nvPr/>
        </p:nvSpPr>
        <p:spPr>
          <a:xfrm>
            <a:off x="3527884" y="1804952"/>
            <a:ext cx="2088232" cy="369332"/>
          </a:xfrm>
          <a:prstGeom prst="rect">
            <a:avLst/>
          </a:prstGeom>
          <a:noFill/>
        </p:spPr>
        <p:txBody>
          <a:bodyPr wrap="square" rtlCol="0">
            <a:spAutoFit/>
          </a:bodyPr>
          <a:lstStyle/>
          <a:p>
            <a:r>
              <a:rPr lang="en-US" u="sng" dirty="0">
                <a:solidFill>
                  <a:srgbClr val="FF0000"/>
                </a:solidFill>
              </a:rPr>
              <a:t>Custom Middleware</a:t>
            </a:r>
          </a:p>
        </p:txBody>
      </p:sp>
    </p:spTree>
    <p:extLst>
      <p:ext uri="{BB962C8B-B14F-4D97-AF65-F5344CB8AC3E}">
        <p14:creationId xmlns:p14="http://schemas.microsoft.com/office/powerpoint/2010/main" val="462542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432B-4216-4239-8F08-D998DCC040FE}"/>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id="{1C69C147-17CC-4163-8011-BCD34101409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7866305-3CD7-4327-98C1-03575E2FE36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a:extLst>
              <a:ext uri="{FF2B5EF4-FFF2-40B4-BE49-F238E27FC236}">
                <a16:creationId xmlns:a16="http://schemas.microsoft.com/office/drawing/2014/main" id="{3639B6CE-CD66-4F35-84F6-D0FF75460460}"/>
              </a:ext>
            </a:extLst>
          </p:cNvPr>
          <p:cNvSpPr>
            <a:spLocks noGrp="1"/>
          </p:cNvSpPr>
          <p:nvPr>
            <p:ph sz="quarter" idx="1"/>
          </p:nvPr>
        </p:nvSpPr>
        <p:spPr>
          <a:xfrm>
            <a:off x="612648" y="1600200"/>
            <a:ext cx="8153400" cy="5213176"/>
          </a:xfrm>
        </p:spPr>
        <p:txBody>
          <a:bodyPr/>
          <a:lstStyle/>
          <a:p>
            <a:r>
              <a:rPr lang="en-US" dirty="0"/>
              <a:t>A simple custom logger which will log out all the actions, previous and new states of the application</a:t>
            </a:r>
          </a:p>
          <a:p>
            <a:endParaRPr lang="en-US" dirty="0"/>
          </a:p>
          <a:p>
            <a:r>
              <a:rPr lang="en-US" dirty="0"/>
              <a:t>It accepts a state via the </a:t>
            </a:r>
            <a:r>
              <a:rPr lang="en-US" dirty="0" err="1"/>
              <a:t>applyMiddleware</a:t>
            </a:r>
            <a:r>
              <a:rPr lang="en-US" dirty="0"/>
              <a:t> which then </a:t>
            </a:r>
          </a:p>
          <a:p>
            <a:endParaRPr lang="en-US" dirty="0"/>
          </a:p>
          <a:p>
            <a:r>
              <a:rPr lang="en-US" dirty="0"/>
              <a:t>and returns the a variable with the next parameter which will return the next chained middleware function or the main dispatch action</a:t>
            </a:r>
          </a:p>
        </p:txBody>
      </p:sp>
    </p:spTree>
    <p:extLst>
      <p:ext uri="{BB962C8B-B14F-4D97-AF65-F5344CB8AC3E}">
        <p14:creationId xmlns:p14="http://schemas.microsoft.com/office/powerpoint/2010/main" val="2166595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BCFA-EE82-4E57-A733-F09CDD0ECE9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36F0585B-AAE7-416C-BEAF-5AE62DBC7F5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7A8FD4-6089-4C30-B306-4C6DF85D10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a:extLst>
              <a:ext uri="{FF2B5EF4-FFF2-40B4-BE49-F238E27FC236}">
                <a16:creationId xmlns:a16="http://schemas.microsoft.com/office/drawing/2014/main" id="{23E9CCBE-52E1-4186-8D45-43DCAD15E5FF}"/>
              </a:ext>
            </a:extLst>
          </p:cNvPr>
          <p:cNvSpPr>
            <a:spLocks noGrp="1"/>
          </p:cNvSpPr>
          <p:nvPr>
            <p:ph sz="quarter" idx="1"/>
          </p:nvPr>
        </p:nvSpPr>
        <p:spPr>
          <a:xfrm>
            <a:off x="612648" y="1600200"/>
            <a:ext cx="8351840" cy="5141168"/>
          </a:xfrm>
        </p:spPr>
        <p:txBody>
          <a:bodyPr/>
          <a:lstStyle/>
          <a:p>
            <a:r>
              <a:rPr lang="en-US" dirty="0"/>
              <a:t>The shape of the state’s structure is crucial for a Redux application</a:t>
            </a:r>
          </a:p>
          <a:p>
            <a:endParaRPr lang="en-US" dirty="0"/>
          </a:p>
          <a:p>
            <a:r>
              <a:rPr lang="en-US" dirty="0"/>
              <a:t>Its important that the state’s data structure will not repeat the data it contains</a:t>
            </a:r>
          </a:p>
          <a:p>
            <a:endParaRPr lang="en-US" dirty="0"/>
          </a:p>
          <a:p>
            <a:r>
              <a:rPr lang="en-US" dirty="0"/>
              <a:t>Deeply nested data might re-renders unrelated UI components for the parent object needs to change as well</a:t>
            </a:r>
          </a:p>
        </p:txBody>
      </p:sp>
    </p:spTree>
    <p:extLst>
      <p:ext uri="{BB962C8B-B14F-4D97-AF65-F5344CB8AC3E}">
        <p14:creationId xmlns:p14="http://schemas.microsoft.com/office/powerpoint/2010/main" val="2908827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D1D2-1F9C-4B1D-8F21-1310D4DAD00B}"/>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7CE20C6A-C851-4C95-AE1B-AD47209E3A7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B72E002-2A9A-4B6F-9689-67C3A24CB6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7" name="Rectangle 1">
            <a:extLst>
              <a:ext uri="{FF2B5EF4-FFF2-40B4-BE49-F238E27FC236}">
                <a16:creationId xmlns:a16="http://schemas.microsoft.com/office/drawing/2014/main" id="{A76100AE-6186-4A35-B8D7-5DE3EE4A25FD}"/>
              </a:ext>
            </a:extLst>
          </p:cNvPr>
          <p:cNvSpPr>
            <a:spLocks noChangeArrowheads="1"/>
          </p:cNvSpPr>
          <p:nvPr/>
        </p:nvSpPr>
        <p:spPr bwMode="auto">
          <a:xfrm>
            <a:off x="533400" y="1628800"/>
            <a:ext cx="7343728" cy="50013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stateBadShape</a:t>
            </a:r>
            <a:r>
              <a:rPr kumimoji="0" lang="en-US" altLang="en-US" sz="11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4A2E2A9-763C-403C-90B3-59A22E579974}"/>
              </a:ext>
            </a:extLst>
          </p:cNvPr>
          <p:cNvSpPr/>
          <p:nvPr/>
        </p:nvSpPr>
        <p:spPr>
          <a:xfrm>
            <a:off x="6263680" y="1659631"/>
            <a:ext cx="2592288" cy="396044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Consider the next state shape as a bad practice structure.</a:t>
            </a:r>
          </a:p>
          <a:p>
            <a:endParaRPr lang="en-US" dirty="0"/>
          </a:p>
          <a:p>
            <a:pPr marL="342900" indent="-342900">
              <a:buAutoNum type="arabicParenR"/>
            </a:pPr>
            <a:r>
              <a:rPr lang="en-US" dirty="0"/>
              <a:t>It has repeatable objects</a:t>
            </a:r>
          </a:p>
          <a:p>
            <a:pPr marL="342900" indent="-342900">
              <a:buAutoNum type="arabicParenR"/>
            </a:pPr>
            <a:r>
              <a:rPr lang="en-US" dirty="0"/>
              <a:t>UI components that renders due to change in the parent components will eventually re render even if the change only occur on child object like ‘comment’</a:t>
            </a:r>
          </a:p>
        </p:txBody>
      </p:sp>
    </p:spTree>
    <p:extLst>
      <p:ext uri="{BB962C8B-B14F-4D97-AF65-F5344CB8AC3E}">
        <p14:creationId xmlns:p14="http://schemas.microsoft.com/office/powerpoint/2010/main" val="1691169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454D-E319-46E6-9F7E-30117843E4A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17986E20-64ED-44E2-9674-4D549EE6E0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54544D-E48F-4975-A98C-78B0477A26E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5" name="Content Placeholder 4">
            <a:extLst>
              <a:ext uri="{FF2B5EF4-FFF2-40B4-BE49-F238E27FC236}">
                <a16:creationId xmlns:a16="http://schemas.microsoft.com/office/drawing/2014/main" id="{6EAD6B7B-07B8-4047-A716-82A49E796A2A}"/>
              </a:ext>
            </a:extLst>
          </p:cNvPr>
          <p:cNvSpPr>
            <a:spLocks noGrp="1"/>
          </p:cNvSpPr>
          <p:nvPr>
            <p:ph sz="quarter" idx="1"/>
          </p:nvPr>
        </p:nvSpPr>
        <p:spPr>
          <a:xfrm>
            <a:off x="612648" y="1600200"/>
            <a:ext cx="8153400" cy="5069160"/>
          </a:xfrm>
        </p:spPr>
        <p:txBody>
          <a:bodyPr/>
          <a:lstStyle/>
          <a:p>
            <a:r>
              <a:rPr lang="en-US" dirty="0"/>
              <a:t>basically treats the application’s store like a database and keeping the data in a normalize form</a:t>
            </a:r>
          </a:p>
        </p:txBody>
      </p:sp>
    </p:spTree>
    <p:extLst>
      <p:ext uri="{BB962C8B-B14F-4D97-AF65-F5344CB8AC3E}">
        <p14:creationId xmlns:p14="http://schemas.microsoft.com/office/powerpoint/2010/main" val="18600009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45CC-2618-4C5F-A44F-45F4F0D73A96}"/>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4CA7D4A7-2F2B-40BA-BCA3-785D08CF0B3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5819D1A-5A28-4F88-8915-897CFFA531B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6" name="Rectangle 1">
            <a:extLst>
              <a:ext uri="{FF2B5EF4-FFF2-40B4-BE49-F238E27FC236}">
                <a16:creationId xmlns:a16="http://schemas.microsoft.com/office/drawing/2014/main" id="{A72F4194-CDEB-4F35-B6BF-A58DC3F6A705}"/>
              </a:ext>
            </a:extLst>
          </p:cNvPr>
          <p:cNvSpPr>
            <a:spLocks noChangeArrowheads="1"/>
          </p:cNvSpPr>
          <p:nvPr/>
        </p:nvSpPr>
        <p:spPr bwMode="auto">
          <a:xfrm>
            <a:off x="547599" y="1700808"/>
            <a:ext cx="4320480" cy="29777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7CCD7E5-0F32-466D-B573-E351B937CE11}"/>
              </a:ext>
            </a:extLst>
          </p:cNvPr>
          <p:cNvSpPr>
            <a:spLocks noChangeArrowheads="1"/>
          </p:cNvSpPr>
          <p:nvPr/>
        </p:nvSpPr>
        <p:spPr bwMode="auto">
          <a:xfrm>
            <a:off x="5292080" y="1700808"/>
            <a:ext cx="3563888"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byId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allIds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45A09B9-9CDA-43C9-9DA9-4E5F354D8203}"/>
              </a:ext>
            </a:extLst>
          </p:cNvPr>
          <p:cNvSpPr>
            <a:spLocks noChangeArrowheads="1"/>
          </p:cNvSpPr>
          <p:nvPr/>
        </p:nvSpPr>
        <p:spPr bwMode="auto">
          <a:xfrm>
            <a:off x="5329428" y="4248361"/>
            <a:ext cx="3489192" cy="219290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1F2E4CE-CC93-4D0C-B3EC-B0EB5C846BB9}"/>
              </a:ext>
            </a:extLst>
          </p:cNvPr>
          <p:cNvSpPr/>
          <p:nvPr/>
        </p:nvSpPr>
        <p:spPr>
          <a:xfrm>
            <a:off x="1187624" y="5190782"/>
            <a:ext cx="3096344" cy="90251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example shows a good practice to normalize the state’s data</a:t>
            </a:r>
          </a:p>
        </p:txBody>
      </p:sp>
      <p:sp>
        <p:nvSpPr>
          <p:cNvPr id="10" name="TextBox 9">
            <a:extLst>
              <a:ext uri="{FF2B5EF4-FFF2-40B4-BE49-F238E27FC236}">
                <a16:creationId xmlns:a16="http://schemas.microsoft.com/office/drawing/2014/main" id="{B7C54CDE-1677-4140-A7BB-E0CEB7CE6DF9}"/>
              </a:ext>
            </a:extLst>
          </p:cNvPr>
          <p:cNvSpPr txBox="1"/>
          <p:nvPr/>
        </p:nvSpPr>
        <p:spPr>
          <a:xfrm>
            <a:off x="3571935" y="1731436"/>
            <a:ext cx="1296144" cy="369332"/>
          </a:xfrm>
          <a:prstGeom prst="rect">
            <a:avLst/>
          </a:prstGeom>
          <a:noFill/>
        </p:spPr>
        <p:txBody>
          <a:bodyPr wrap="square" rtlCol="0">
            <a:spAutoFit/>
          </a:bodyPr>
          <a:lstStyle/>
          <a:p>
            <a:r>
              <a:rPr lang="en-US" dirty="0"/>
              <a:t>Table posts</a:t>
            </a:r>
          </a:p>
        </p:txBody>
      </p:sp>
      <p:sp>
        <p:nvSpPr>
          <p:cNvPr id="11" name="TextBox 10">
            <a:extLst>
              <a:ext uri="{FF2B5EF4-FFF2-40B4-BE49-F238E27FC236}">
                <a16:creationId xmlns:a16="http://schemas.microsoft.com/office/drawing/2014/main" id="{B4E253D7-7DDC-4F11-9C80-D09BF7F17B0E}"/>
              </a:ext>
            </a:extLst>
          </p:cNvPr>
          <p:cNvSpPr txBox="1"/>
          <p:nvPr/>
        </p:nvSpPr>
        <p:spPr>
          <a:xfrm>
            <a:off x="7613920" y="1650097"/>
            <a:ext cx="1152128" cy="646331"/>
          </a:xfrm>
          <a:prstGeom prst="rect">
            <a:avLst/>
          </a:prstGeom>
          <a:noFill/>
        </p:spPr>
        <p:txBody>
          <a:bodyPr wrap="square" rtlCol="0">
            <a:spAutoFit/>
          </a:bodyPr>
          <a:lstStyle/>
          <a:p>
            <a:r>
              <a:rPr lang="en-US" dirty="0"/>
              <a:t>Table Comments</a:t>
            </a:r>
          </a:p>
        </p:txBody>
      </p:sp>
      <p:sp>
        <p:nvSpPr>
          <p:cNvPr id="12" name="TextBox 11">
            <a:extLst>
              <a:ext uri="{FF2B5EF4-FFF2-40B4-BE49-F238E27FC236}">
                <a16:creationId xmlns:a16="http://schemas.microsoft.com/office/drawing/2014/main" id="{7DCB945A-B943-4E7D-A9F9-CF929346FB37}"/>
              </a:ext>
            </a:extLst>
          </p:cNvPr>
          <p:cNvSpPr txBox="1"/>
          <p:nvPr/>
        </p:nvSpPr>
        <p:spPr>
          <a:xfrm>
            <a:off x="7432884" y="4212065"/>
            <a:ext cx="1385736" cy="369332"/>
          </a:xfrm>
          <a:prstGeom prst="rect">
            <a:avLst/>
          </a:prstGeom>
          <a:noFill/>
        </p:spPr>
        <p:txBody>
          <a:bodyPr wrap="square" rtlCol="0">
            <a:spAutoFit/>
          </a:bodyPr>
          <a:lstStyle/>
          <a:p>
            <a:r>
              <a:rPr lang="en-US" dirty="0"/>
              <a:t>Table users</a:t>
            </a:r>
          </a:p>
        </p:txBody>
      </p:sp>
    </p:spTree>
    <p:extLst>
      <p:ext uri="{BB962C8B-B14F-4D97-AF65-F5344CB8AC3E}">
        <p14:creationId xmlns:p14="http://schemas.microsoft.com/office/powerpoint/2010/main" val="1235436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DE16-7244-4A9B-B261-A853A109C044}"/>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9B241E46-13C2-4D71-AB7D-565596A1A9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77F6267-9837-432D-98A9-F01E81DBF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5" name="Content Placeholder 4">
            <a:extLst>
              <a:ext uri="{FF2B5EF4-FFF2-40B4-BE49-F238E27FC236}">
                <a16:creationId xmlns:a16="http://schemas.microsoft.com/office/drawing/2014/main" id="{0C6B0854-8360-4E84-9962-414CD50B7EF4}"/>
              </a:ext>
            </a:extLst>
          </p:cNvPr>
          <p:cNvSpPr>
            <a:spLocks noGrp="1"/>
          </p:cNvSpPr>
          <p:nvPr>
            <p:ph sz="quarter" idx="1"/>
          </p:nvPr>
        </p:nvSpPr>
        <p:spPr>
          <a:xfrm>
            <a:off x="612648" y="1600200"/>
            <a:ext cx="8153400" cy="5141168"/>
          </a:xfrm>
        </p:spPr>
        <p:txBody>
          <a:bodyPr/>
          <a:lstStyle/>
          <a:p>
            <a:r>
              <a:rPr lang="en-US" dirty="0"/>
              <a:t>When comparing both example the difference is clearly visible</a:t>
            </a:r>
          </a:p>
          <a:p>
            <a:endParaRPr lang="en-US" dirty="0"/>
          </a:p>
          <a:p>
            <a:r>
              <a:rPr lang="en-US" dirty="0"/>
              <a:t>Each item is defined in one place which means that only one place needs to be updated according to the id pointer to the table’s key</a:t>
            </a:r>
          </a:p>
          <a:p>
            <a:endParaRPr lang="en-US" dirty="0"/>
          </a:p>
        </p:txBody>
      </p:sp>
    </p:spTree>
    <p:extLst>
      <p:ext uri="{BB962C8B-B14F-4D97-AF65-F5344CB8AC3E}">
        <p14:creationId xmlns:p14="http://schemas.microsoft.com/office/powerpoint/2010/main" val="4250294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F919-22DA-4653-8A21-A160FA671105}"/>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EEA35034-21F8-45CF-8F42-75AE601386B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33083E5-1BA6-4C33-8B64-59056FF1AD3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5" name="Content Placeholder 4">
            <a:extLst>
              <a:ext uri="{FF2B5EF4-FFF2-40B4-BE49-F238E27FC236}">
                <a16:creationId xmlns:a16="http://schemas.microsoft.com/office/drawing/2014/main" id="{63F509BB-89DE-4D4F-B622-3D5E5B0DF687}"/>
              </a:ext>
            </a:extLst>
          </p:cNvPr>
          <p:cNvSpPr>
            <a:spLocks noGrp="1"/>
          </p:cNvSpPr>
          <p:nvPr>
            <p:ph sz="quarter" idx="1"/>
          </p:nvPr>
        </p:nvSpPr>
        <p:spPr>
          <a:xfrm>
            <a:off x="612648" y="1600200"/>
            <a:ext cx="8153400" cy="1468760"/>
          </a:xfrm>
        </p:spPr>
        <p:txBody>
          <a:bodyPr/>
          <a:lstStyle/>
          <a:p>
            <a:r>
              <a:rPr lang="en-US" dirty="0"/>
              <a:t>Also, when changing a child object will not re-render any UI component that rely on the parent object</a:t>
            </a:r>
          </a:p>
          <a:p>
            <a:endParaRPr lang="en-US" dirty="0"/>
          </a:p>
          <a:p>
            <a:endParaRPr lang="en-US" dirty="0"/>
          </a:p>
        </p:txBody>
      </p:sp>
      <p:sp>
        <p:nvSpPr>
          <p:cNvPr id="6" name="Rectangle 2">
            <a:extLst>
              <a:ext uri="{FF2B5EF4-FFF2-40B4-BE49-F238E27FC236}">
                <a16:creationId xmlns:a16="http://schemas.microsoft.com/office/drawing/2014/main" id="{FADDF7A0-DF7E-4D39-9038-16CCC74C3EBF}"/>
              </a:ext>
            </a:extLst>
          </p:cNvPr>
          <p:cNvSpPr>
            <a:spLocks noChangeArrowheads="1"/>
          </p:cNvSpPr>
          <p:nvPr/>
        </p:nvSpPr>
        <p:spPr bwMode="auto">
          <a:xfrm>
            <a:off x="107504" y="3230034"/>
            <a:ext cx="3700602" cy="300082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CBD642A2-FBEA-4A44-8C4A-7AB2192AC10E}"/>
              </a:ext>
            </a:extLst>
          </p:cNvPr>
          <p:cNvSpPr>
            <a:spLocks noChangeArrowheads="1"/>
          </p:cNvSpPr>
          <p:nvPr/>
        </p:nvSpPr>
        <p:spPr bwMode="auto">
          <a:xfrm>
            <a:off x="3995936" y="2606278"/>
            <a:ext cx="5040560" cy="378565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"comment3"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8862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F27D-CC27-43C9-8553-4719F0CA14AF}"/>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0BCC450A-4B50-4DC8-9E95-DD7EB18F857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D908763-F405-4397-B143-824CE57254B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a:extLst>
              <a:ext uri="{FF2B5EF4-FFF2-40B4-BE49-F238E27FC236}">
                <a16:creationId xmlns:a16="http://schemas.microsoft.com/office/drawing/2014/main" id="{E0154125-6053-4B37-859E-2809F81F1297}"/>
              </a:ext>
            </a:extLst>
          </p:cNvPr>
          <p:cNvSpPr>
            <a:spLocks noGrp="1"/>
          </p:cNvSpPr>
          <p:nvPr>
            <p:ph sz="quarter" idx="1"/>
          </p:nvPr>
        </p:nvSpPr>
        <p:spPr>
          <a:xfrm>
            <a:off x="612648" y="1600200"/>
            <a:ext cx="8153400" cy="2692896"/>
          </a:xfrm>
        </p:spPr>
        <p:txBody>
          <a:bodyPr/>
          <a:lstStyle/>
          <a:p>
            <a:r>
              <a:rPr lang="en-US" dirty="0"/>
              <a:t>Normalization is an important part of structuring the state’s shape</a:t>
            </a:r>
          </a:p>
          <a:p>
            <a:endParaRPr lang="en-US" dirty="0"/>
          </a:p>
          <a:p>
            <a:r>
              <a:rPr lang="en-US" dirty="0"/>
              <a:t>However, one must understand the downside of normalizing the data</a:t>
            </a:r>
          </a:p>
        </p:txBody>
      </p:sp>
    </p:spTree>
    <p:extLst>
      <p:ext uri="{BB962C8B-B14F-4D97-AF65-F5344CB8AC3E}">
        <p14:creationId xmlns:p14="http://schemas.microsoft.com/office/powerpoint/2010/main" val="2809809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2D57-3DD7-4560-BA50-9D04B543D219}"/>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7F187C06-4E41-487B-B7D5-9232EDA2002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5C0DFAC-3ECB-496E-97C8-BEF9F55A0F6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5" name="Content Placeholder 4">
            <a:extLst>
              <a:ext uri="{FF2B5EF4-FFF2-40B4-BE49-F238E27FC236}">
                <a16:creationId xmlns:a16="http://schemas.microsoft.com/office/drawing/2014/main" id="{BB2300DB-5804-4B7F-A9DC-916814EA20FC}"/>
              </a:ext>
            </a:extLst>
          </p:cNvPr>
          <p:cNvSpPr>
            <a:spLocks noGrp="1"/>
          </p:cNvSpPr>
          <p:nvPr>
            <p:ph sz="quarter" idx="1"/>
          </p:nvPr>
        </p:nvSpPr>
        <p:spPr>
          <a:xfrm>
            <a:off x="612648" y="1600200"/>
            <a:ext cx="8351840" cy="604664"/>
          </a:xfrm>
        </p:spPr>
        <p:txBody>
          <a:bodyPr/>
          <a:lstStyle/>
          <a:p>
            <a:r>
              <a:rPr lang="en-US" dirty="0"/>
              <a:t>Consider both examples:</a:t>
            </a:r>
          </a:p>
        </p:txBody>
      </p:sp>
      <p:sp>
        <p:nvSpPr>
          <p:cNvPr id="6" name="Rectangle 1">
            <a:extLst>
              <a:ext uri="{FF2B5EF4-FFF2-40B4-BE49-F238E27FC236}">
                <a16:creationId xmlns:a16="http://schemas.microsoft.com/office/drawing/2014/main" id="{BC0B035C-8280-4241-9F0E-AE1FA8C31EB3}"/>
              </a:ext>
            </a:extLst>
          </p:cNvPr>
          <p:cNvSpPr>
            <a:spLocks noChangeArrowheads="1"/>
          </p:cNvSpPr>
          <p:nvPr/>
        </p:nvSpPr>
        <p:spPr bwMode="auto">
          <a:xfrm>
            <a:off x="182490" y="2557649"/>
            <a:ext cx="4608512"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61EE8ED-B686-47F8-A667-4DFE2B0F69CC}"/>
              </a:ext>
            </a:extLst>
          </p:cNvPr>
          <p:cNvSpPr>
            <a:spLocks noChangeArrowheads="1"/>
          </p:cNvSpPr>
          <p:nvPr/>
        </p:nvSpPr>
        <p:spPr bwMode="auto">
          <a:xfrm>
            <a:off x="5292080" y="2557852"/>
            <a:ext cx="3591069" cy="34163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'gourp2'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b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9895F26-1831-4234-9FAC-AF1F9C821264}"/>
              </a:ext>
            </a:extLst>
          </p:cNvPr>
          <p:cNvSpPr txBox="1"/>
          <p:nvPr/>
        </p:nvSpPr>
        <p:spPr>
          <a:xfrm>
            <a:off x="1547664" y="2276872"/>
            <a:ext cx="2160240" cy="369332"/>
          </a:xfrm>
          <a:prstGeom prst="rect">
            <a:avLst/>
          </a:prstGeom>
          <a:noFill/>
        </p:spPr>
        <p:txBody>
          <a:bodyPr wrap="square" rtlCol="0">
            <a:spAutoFit/>
          </a:bodyPr>
          <a:lstStyle/>
          <a:p>
            <a:r>
              <a:rPr lang="en-US" u="sng" dirty="0">
                <a:solidFill>
                  <a:srgbClr val="FF0000"/>
                </a:solidFill>
              </a:rPr>
              <a:t>Not normalized data</a:t>
            </a:r>
          </a:p>
        </p:txBody>
      </p:sp>
      <p:sp>
        <p:nvSpPr>
          <p:cNvPr id="9" name="Rectangle 8">
            <a:extLst>
              <a:ext uri="{FF2B5EF4-FFF2-40B4-BE49-F238E27FC236}">
                <a16:creationId xmlns:a16="http://schemas.microsoft.com/office/drawing/2014/main" id="{D4C00D77-EFC1-4C49-8607-C103879D6A08}"/>
              </a:ext>
            </a:extLst>
          </p:cNvPr>
          <p:cNvSpPr/>
          <p:nvPr/>
        </p:nvSpPr>
        <p:spPr>
          <a:xfrm>
            <a:off x="6156176" y="2279712"/>
            <a:ext cx="1768241" cy="369332"/>
          </a:xfrm>
          <a:prstGeom prst="rect">
            <a:avLst/>
          </a:prstGeom>
        </p:spPr>
        <p:txBody>
          <a:bodyPr wrap="none">
            <a:spAutoFit/>
          </a:bodyPr>
          <a:lstStyle/>
          <a:p>
            <a:r>
              <a:rPr lang="en-US" u="sng" dirty="0">
                <a:solidFill>
                  <a:srgbClr val="FF0000"/>
                </a:solidFill>
              </a:rPr>
              <a:t>Normalized data</a:t>
            </a:r>
          </a:p>
        </p:txBody>
      </p:sp>
      <p:sp>
        <p:nvSpPr>
          <p:cNvPr id="10" name="Rectangle 9">
            <a:extLst>
              <a:ext uri="{FF2B5EF4-FFF2-40B4-BE49-F238E27FC236}">
                <a16:creationId xmlns:a16="http://schemas.microsoft.com/office/drawing/2014/main" id="{B12DAD5F-B34A-43FC-A905-015FBB40705A}"/>
              </a:ext>
            </a:extLst>
          </p:cNvPr>
          <p:cNvSpPr/>
          <p:nvPr/>
        </p:nvSpPr>
        <p:spPr>
          <a:xfrm>
            <a:off x="827584" y="5157192"/>
            <a:ext cx="3600400" cy="10801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effort will it takes to grab a contact’s number from each one of the structures?</a:t>
            </a:r>
          </a:p>
        </p:txBody>
      </p:sp>
    </p:spTree>
    <p:extLst>
      <p:ext uri="{BB962C8B-B14F-4D97-AF65-F5344CB8AC3E}">
        <p14:creationId xmlns:p14="http://schemas.microsoft.com/office/powerpoint/2010/main" val="136033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90AF-DC42-42D5-B069-BB5D3547F644}"/>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F6CD778E-2A62-48B7-B1A7-2ADB01FDEFA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0B339DA-CE22-4338-B3B1-0047598938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5" name="Content Placeholder 4">
            <a:extLst>
              <a:ext uri="{FF2B5EF4-FFF2-40B4-BE49-F238E27FC236}">
                <a16:creationId xmlns:a16="http://schemas.microsoft.com/office/drawing/2014/main" id="{F1D34E02-3DBD-4274-B04E-052B9C5A1715}"/>
              </a:ext>
            </a:extLst>
          </p:cNvPr>
          <p:cNvSpPr>
            <a:spLocks noGrp="1"/>
          </p:cNvSpPr>
          <p:nvPr>
            <p:ph sz="quarter" idx="1"/>
          </p:nvPr>
        </p:nvSpPr>
        <p:spPr>
          <a:xfrm>
            <a:off x="612648" y="1600200"/>
            <a:ext cx="8153400" cy="5069160"/>
          </a:xfrm>
        </p:spPr>
        <p:txBody>
          <a:bodyPr/>
          <a:lstStyle/>
          <a:p>
            <a:r>
              <a:rPr lang="en-US" dirty="0"/>
              <a:t>The second principle of Redux is that the state tree </a:t>
            </a:r>
            <a:r>
              <a:rPr lang="en-US" b="1" dirty="0"/>
              <a:t>is read only</a:t>
            </a:r>
            <a:r>
              <a:rPr lang="en-US" dirty="0"/>
              <a:t>. </a:t>
            </a:r>
          </a:p>
          <a:p>
            <a:endParaRPr lang="en-US" dirty="0"/>
          </a:p>
          <a:p>
            <a:r>
              <a:rPr lang="en-US" dirty="0"/>
              <a:t>You cannot modify or write to it </a:t>
            </a:r>
          </a:p>
          <a:p>
            <a:pPr marL="0" indent="0">
              <a:buNone/>
            </a:pPr>
            <a:endParaRPr lang="en-US" dirty="0"/>
          </a:p>
          <a:p>
            <a:r>
              <a:rPr lang="en-US" dirty="0"/>
              <a:t>Instead, anytime you want to change the state, you need to </a:t>
            </a:r>
            <a:r>
              <a:rPr lang="en-US" b="1" dirty="0"/>
              <a:t>replace the data (actions)</a:t>
            </a:r>
          </a:p>
        </p:txBody>
      </p:sp>
    </p:spTree>
    <p:extLst>
      <p:ext uri="{BB962C8B-B14F-4D97-AF65-F5344CB8AC3E}">
        <p14:creationId xmlns:p14="http://schemas.microsoft.com/office/powerpoint/2010/main" val="15312113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24E3-5DF4-4531-9397-FF0C11099DAC}"/>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32BA7771-BD8B-4CE8-AF8F-220551F0249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1D4104B-CE10-45C8-81D5-891E754E34D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70</a:t>
            </a:fld>
            <a:endParaRPr lang="en-US"/>
          </a:p>
        </p:txBody>
      </p:sp>
      <p:sp>
        <p:nvSpPr>
          <p:cNvPr id="6" name="Content Placeholder 4">
            <a:extLst>
              <a:ext uri="{FF2B5EF4-FFF2-40B4-BE49-F238E27FC236}">
                <a16:creationId xmlns:a16="http://schemas.microsoft.com/office/drawing/2014/main" id="{81D37478-7C5F-47CE-BECC-8E29FA964EA7}"/>
              </a:ext>
            </a:extLst>
          </p:cNvPr>
          <p:cNvSpPr>
            <a:spLocks noGrp="1"/>
          </p:cNvSpPr>
          <p:nvPr>
            <p:ph sz="quarter" idx="1"/>
          </p:nvPr>
        </p:nvSpPr>
        <p:spPr>
          <a:xfrm>
            <a:off x="612648" y="1600200"/>
            <a:ext cx="8153400" cy="2476872"/>
          </a:xfrm>
        </p:spPr>
        <p:txBody>
          <a:bodyPr/>
          <a:lstStyle/>
          <a:p>
            <a:r>
              <a:rPr lang="en-US" dirty="0"/>
              <a:t>It seems like it will be much harder to grab data from the normalized structure</a:t>
            </a:r>
          </a:p>
          <a:p>
            <a:endParaRPr lang="en-US" dirty="0"/>
          </a:p>
          <a:p>
            <a:r>
              <a:rPr lang="en-US" dirty="0"/>
              <a:t>Which is exactly its down-side:</a:t>
            </a:r>
          </a:p>
        </p:txBody>
      </p:sp>
      <p:sp>
        <p:nvSpPr>
          <p:cNvPr id="7" name="Rectangle 1">
            <a:extLst>
              <a:ext uri="{FF2B5EF4-FFF2-40B4-BE49-F238E27FC236}">
                <a16:creationId xmlns:a16="http://schemas.microsoft.com/office/drawing/2014/main" id="{EE569B59-850E-4919-8F2B-EEDD5847A65A}"/>
              </a:ext>
            </a:extLst>
          </p:cNvPr>
          <p:cNvSpPr>
            <a:spLocks noChangeArrowheads="1"/>
          </p:cNvSpPr>
          <p:nvPr/>
        </p:nvSpPr>
        <p:spPr bwMode="auto">
          <a:xfrm>
            <a:off x="546179" y="3952812"/>
            <a:ext cx="5406752"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.contact1.</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987B643-3D44-4369-A644-DB9DB3381826}"/>
              </a:ext>
            </a:extLst>
          </p:cNvPr>
          <p:cNvSpPr>
            <a:spLocks noChangeArrowheads="1"/>
          </p:cNvSpPr>
          <p:nvPr/>
        </p:nvSpPr>
        <p:spPr bwMode="auto">
          <a:xfrm>
            <a:off x="533400" y="5085184"/>
            <a:ext cx="8132354" cy="30777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DF258E99-BA15-4A29-8769-5E614A615410}"/>
              </a:ext>
            </a:extLst>
          </p:cNvPr>
          <p:cNvSpPr/>
          <p:nvPr/>
        </p:nvSpPr>
        <p:spPr>
          <a:xfrm>
            <a:off x="2193913" y="3616841"/>
            <a:ext cx="2111284" cy="369332"/>
          </a:xfrm>
          <a:prstGeom prst="rect">
            <a:avLst/>
          </a:prstGeom>
        </p:spPr>
        <p:txBody>
          <a:bodyPr wrap="none">
            <a:spAutoFit/>
          </a:bodyPr>
          <a:lstStyle/>
          <a:p>
            <a:r>
              <a:rPr lang="en-US" u="sng" dirty="0">
                <a:solidFill>
                  <a:srgbClr val="FF0000"/>
                </a:solidFill>
              </a:rPr>
              <a:t>Not normalized data</a:t>
            </a:r>
          </a:p>
        </p:txBody>
      </p:sp>
      <p:sp>
        <p:nvSpPr>
          <p:cNvPr id="10" name="Rectangle 9">
            <a:extLst>
              <a:ext uri="{FF2B5EF4-FFF2-40B4-BE49-F238E27FC236}">
                <a16:creationId xmlns:a16="http://schemas.microsoft.com/office/drawing/2014/main" id="{6FBB0B61-DBB5-45ED-9D81-0F1F47408551}"/>
              </a:ext>
            </a:extLst>
          </p:cNvPr>
          <p:cNvSpPr/>
          <p:nvPr/>
        </p:nvSpPr>
        <p:spPr>
          <a:xfrm>
            <a:off x="2365434" y="4686224"/>
            <a:ext cx="1768241" cy="369332"/>
          </a:xfrm>
          <a:prstGeom prst="rect">
            <a:avLst/>
          </a:prstGeom>
        </p:spPr>
        <p:txBody>
          <a:bodyPr wrap="none">
            <a:spAutoFit/>
          </a:bodyPr>
          <a:lstStyle/>
          <a:p>
            <a:r>
              <a:rPr lang="en-US" u="sng" dirty="0">
                <a:solidFill>
                  <a:srgbClr val="FF0000"/>
                </a:solidFill>
              </a:rPr>
              <a:t>Normalized data</a:t>
            </a:r>
          </a:p>
        </p:txBody>
      </p:sp>
      <p:sp>
        <p:nvSpPr>
          <p:cNvPr id="11" name="Rectangle 10">
            <a:extLst>
              <a:ext uri="{FF2B5EF4-FFF2-40B4-BE49-F238E27FC236}">
                <a16:creationId xmlns:a16="http://schemas.microsoft.com/office/drawing/2014/main" id="{1D4870FB-95FD-4DFD-A5D7-1578D0D8F4ED}"/>
              </a:ext>
            </a:extLst>
          </p:cNvPr>
          <p:cNvSpPr/>
          <p:nvPr/>
        </p:nvSpPr>
        <p:spPr>
          <a:xfrm>
            <a:off x="1259632" y="5733256"/>
            <a:ext cx="5184576" cy="50405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fetching data from a normalized structure, a pointer must be used to fetch the data</a:t>
            </a:r>
          </a:p>
        </p:txBody>
      </p:sp>
    </p:spTree>
    <p:extLst>
      <p:ext uri="{BB962C8B-B14F-4D97-AF65-F5344CB8AC3E}">
        <p14:creationId xmlns:p14="http://schemas.microsoft.com/office/powerpoint/2010/main" val="130933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D9F8-5CF9-4CAA-BF09-31B515FB5349}"/>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8B8ACCA8-398E-4615-AA77-78A4F8C5A75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F03C3A6-143F-4E70-9E88-6FF511E08A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6" name="Rectangle 1">
            <a:extLst>
              <a:ext uri="{FF2B5EF4-FFF2-40B4-BE49-F238E27FC236}">
                <a16:creationId xmlns:a16="http://schemas.microsoft.com/office/drawing/2014/main" id="{C359DF35-7AE2-42B1-B02B-983D551A911A}"/>
              </a:ext>
            </a:extLst>
          </p:cNvPr>
          <p:cNvSpPr>
            <a:spLocks noChangeArrowheads="1"/>
          </p:cNvSpPr>
          <p:nvPr/>
        </p:nvSpPr>
        <p:spPr bwMode="auto">
          <a:xfrm>
            <a:off x="2411760" y="1536085"/>
            <a:ext cx="4176464"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88721AE-F5F7-4AF3-8A37-11AADF8B15DE}"/>
              </a:ext>
            </a:extLst>
          </p:cNvPr>
          <p:cNvSpPr>
            <a:spLocks noChangeArrowheads="1"/>
          </p:cNvSpPr>
          <p:nvPr/>
        </p:nvSpPr>
        <p:spPr bwMode="auto">
          <a:xfrm>
            <a:off x="1403648" y="3501008"/>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21CEC81-DF82-4152-A12A-3CB379C6A4E4}"/>
              </a:ext>
            </a:extLst>
          </p:cNvPr>
          <p:cNvSpPr/>
          <p:nvPr/>
        </p:nvSpPr>
        <p:spPr>
          <a:xfrm>
            <a:off x="899592" y="1844824"/>
            <a:ext cx="1656184"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0" name="Rectangle 9">
            <a:extLst>
              <a:ext uri="{FF2B5EF4-FFF2-40B4-BE49-F238E27FC236}">
                <a16:creationId xmlns:a16="http://schemas.microsoft.com/office/drawing/2014/main" id="{7060C104-D9A1-4F64-AF29-407B43A0C70E}"/>
              </a:ext>
            </a:extLst>
          </p:cNvPr>
          <p:cNvSpPr/>
          <p:nvPr/>
        </p:nvSpPr>
        <p:spPr>
          <a:xfrm>
            <a:off x="6054084" y="4877691"/>
            <a:ext cx="2736304" cy="15121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that takes the action type and when task is add it replace the entire state with a new state that also contains the new data</a:t>
            </a:r>
          </a:p>
        </p:txBody>
      </p:sp>
    </p:spTree>
    <p:extLst>
      <p:ext uri="{BB962C8B-B14F-4D97-AF65-F5344CB8AC3E}">
        <p14:creationId xmlns:p14="http://schemas.microsoft.com/office/powerpoint/2010/main" val="26095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E678-BD27-4D0F-B7A0-3DCDE80C605F}"/>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388C92D-3191-4BA4-8588-CB3BE94CE96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024F078-0CFF-4394-A450-B7564BCF65B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5" name="Content Placeholder 4">
            <a:extLst>
              <a:ext uri="{FF2B5EF4-FFF2-40B4-BE49-F238E27FC236}">
                <a16:creationId xmlns:a16="http://schemas.microsoft.com/office/drawing/2014/main" id="{DBF88F4A-EFE8-4994-B4D1-77948127971C}"/>
              </a:ext>
            </a:extLst>
          </p:cNvPr>
          <p:cNvSpPr>
            <a:spLocks noGrp="1"/>
          </p:cNvSpPr>
          <p:nvPr>
            <p:ph sz="quarter" idx="1"/>
          </p:nvPr>
        </p:nvSpPr>
        <p:spPr/>
        <p:txBody>
          <a:bodyPr/>
          <a:lstStyle/>
          <a:p>
            <a:r>
              <a:rPr lang="en-US" dirty="0"/>
              <a:t>An action is a plain JavaScript object, describing the changes in the application. any data that gets into the Redux application gets there by actions.</a:t>
            </a:r>
            <a:endParaRPr lang="en-US" b="1" dirty="0"/>
          </a:p>
          <a:p>
            <a:pPr marL="0" indent="0">
              <a:buNone/>
            </a:pPr>
            <a:r>
              <a:rPr lang="en-US" dirty="0"/>
              <a:t> </a:t>
            </a:r>
          </a:p>
        </p:txBody>
      </p:sp>
      <p:sp>
        <p:nvSpPr>
          <p:cNvPr id="7" name="Rectangle 1">
            <a:extLst>
              <a:ext uri="{FF2B5EF4-FFF2-40B4-BE49-F238E27FC236}">
                <a16:creationId xmlns:a16="http://schemas.microsoft.com/office/drawing/2014/main" id="{7A6740EB-38AB-43FE-8E34-7A70ADEDBA4D}"/>
              </a:ext>
            </a:extLst>
          </p:cNvPr>
          <p:cNvSpPr>
            <a:spLocks noChangeArrowheads="1"/>
          </p:cNvSpPr>
          <p:nvPr/>
        </p:nvSpPr>
        <p:spPr bwMode="auto">
          <a:xfrm>
            <a:off x="2915816" y="384810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2290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37514</TotalTime>
  <Words>2826</Words>
  <Application>Microsoft Office PowerPoint</Application>
  <PresentationFormat>On-screen Show (4:3)</PresentationFormat>
  <Paragraphs>475</Paragraphs>
  <Slides>70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Courier New</vt:lpstr>
      <vt:lpstr>Levenim MT</vt:lpstr>
      <vt:lpstr>Tw Cen MT</vt:lpstr>
      <vt:lpstr>Wingdings</vt:lpstr>
      <vt:lpstr>Wingdings 2</vt:lpstr>
      <vt:lpstr>חציון</vt:lpstr>
      <vt:lpstr>Redux</vt:lpstr>
      <vt:lpstr>Redux Introduction</vt:lpstr>
      <vt:lpstr>State Management Patterns</vt:lpstr>
      <vt:lpstr>Redux Introduction</vt:lpstr>
      <vt:lpstr>Redux Introduction- the state</vt:lpstr>
      <vt:lpstr>1st Principal Rule</vt:lpstr>
      <vt:lpstr>2nd Principal Rule</vt:lpstr>
      <vt:lpstr>2nd Principal Rule</vt:lpstr>
      <vt:lpstr>3nd Principal Rule</vt:lpstr>
      <vt:lpstr>3nd Principal Rule</vt:lpstr>
      <vt:lpstr>3nd Principal Rule</vt:lpstr>
      <vt:lpstr>3nd Principal Rule</vt:lpstr>
      <vt:lpstr>Actions</vt:lpstr>
      <vt:lpstr>Actions</vt:lpstr>
      <vt:lpstr>Actions creators</vt:lpstr>
      <vt:lpstr>Action dispatch</vt:lpstr>
      <vt:lpstr>Action Example</vt:lpstr>
      <vt:lpstr>Action Example</vt:lpstr>
      <vt:lpstr>Reducers</vt:lpstr>
      <vt:lpstr>Reducers</vt:lpstr>
      <vt:lpstr>Reducer example</vt:lpstr>
      <vt:lpstr>Reducer example</vt:lpstr>
      <vt:lpstr>Reducer example - immutability</vt:lpstr>
      <vt:lpstr>Reducer example - immutability</vt:lpstr>
      <vt:lpstr>Reducer example- handling actions</vt:lpstr>
      <vt:lpstr>Conceptual aside</vt:lpstr>
      <vt:lpstr>Reducer - reducer splits</vt:lpstr>
      <vt:lpstr>Reducer – reducer composition</vt:lpstr>
      <vt:lpstr>Reducer – reducer composition</vt:lpstr>
      <vt:lpstr>reducer splits - example</vt:lpstr>
      <vt:lpstr>reducer splits - example</vt:lpstr>
      <vt:lpstr>reducer splits - example</vt:lpstr>
      <vt:lpstr>reducer splits - example</vt:lpstr>
      <vt:lpstr>CombineReducers</vt:lpstr>
      <vt:lpstr>Store</vt:lpstr>
      <vt:lpstr>Store – conceptual aside</vt:lpstr>
      <vt:lpstr>Store’s abilities</vt:lpstr>
      <vt:lpstr>getState()</vt:lpstr>
      <vt:lpstr>dispatch(action)</vt:lpstr>
      <vt:lpstr>subscribe(listener)</vt:lpstr>
      <vt:lpstr>Store</vt:lpstr>
      <vt:lpstr>Redux: Actions, Reducers, Store</vt:lpstr>
      <vt:lpstr>Presentational &amp; containers components</vt:lpstr>
      <vt:lpstr>Containers components</vt:lpstr>
      <vt:lpstr>Presentational components</vt:lpstr>
      <vt:lpstr>Async Actions</vt:lpstr>
      <vt:lpstr>Async Actions</vt:lpstr>
      <vt:lpstr>Async Actions</vt:lpstr>
      <vt:lpstr>Async Actions - reducer</vt:lpstr>
      <vt:lpstr>Async Action Creator – Thunk actions</vt:lpstr>
      <vt:lpstr>Async Action Creator – Thunk actions</vt:lpstr>
      <vt:lpstr>Async Action Creator – Thunk actions</vt:lpstr>
      <vt:lpstr> Redux Thunk middleware</vt:lpstr>
      <vt:lpstr> Redux Thunk middleware</vt:lpstr>
      <vt:lpstr>Middlewares</vt:lpstr>
      <vt:lpstr>Middlewares</vt:lpstr>
      <vt:lpstr>Redux Middleware</vt:lpstr>
      <vt:lpstr>Chainning Middlewares</vt:lpstr>
      <vt:lpstr>applyMiddleware</vt:lpstr>
      <vt:lpstr>Custom Middleware </vt:lpstr>
      <vt:lpstr>Custom Middleware </vt:lpstr>
      <vt:lpstr>Normalizing State Shape</vt:lpstr>
      <vt:lpstr>Normalizing State Shape</vt:lpstr>
      <vt:lpstr>Normalizing State Shape</vt:lpstr>
      <vt:lpstr>Normalizing State Shape</vt:lpstr>
      <vt:lpstr>Normalizing State Shape</vt:lpstr>
      <vt:lpstr>Normalizing State Shape</vt:lpstr>
      <vt:lpstr>Trade-off using normalization</vt:lpstr>
      <vt:lpstr>Trade-off using normalization</vt:lpstr>
      <vt:lpstr>Trade-off using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Ori Calvo</cp:lastModifiedBy>
  <cp:revision>1077</cp:revision>
  <dcterms:created xsi:type="dcterms:W3CDTF">2011-02-24T08:59:43Z</dcterms:created>
  <dcterms:modified xsi:type="dcterms:W3CDTF">2017-09-14T04:54:07Z</dcterms:modified>
</cp:coreProperties>
</file>