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41" r:id="rId4"/>
    <p:sldId id="311" r:id="rId5"/>
    <p:sldId id="351" r:id="rId6"/>
    <p:sldId id="313" r:id="rId7"/>
    <p:sldId id="314" r:id="rId8"/>
    <p:sldId id="315" r:id="rId9"/>
    <p:sldId id="316" r:id="rId10"/>
    <p:sldId id="317" r:id="rId11"/>
    <p:sldId id="352" r:id="rId12"/>
    <p:sldId id="319" r:id="rId13"/>
    <p:sldId id="354" r:id="rId14"/>
    <p:sldId id="320" r:id="rId15"/>
    <p:sldId id="323" r:id="rId16"/>
    <p:sldId id="322" r:id="rId17"/>
    <p:sldId id="324" r:id="rId18"/>
    <p:sldId id="353" r:id="rId19"/>
    <p:sldId id="327" r:id="rId20"/>
    <p:sldId id="325" r:id="rId21"/>
    <p:sldId id="326" r:id="rId22"/>
    <p:sldId id="328" r:id="rId23"/>
    <p:sldId id="329" r:id="rId24"/>
    <p:sldId id="330" r:id="rId25"/>
    <p:sldId id="331" r:id="rId26"/>
    <p:sldId id="332" r:id="rId27"/>
    <p:sldId id="333" r:id="rId28"/>
    <p:sldId id="318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6" r:id="rId37"/>
    <p:sldId id="344" r:id="rId38"/>
    <p:sldId id="345" r:id="rId39"/>
    <p:sldId id="343" r:id="rId40"/>
    <p:sldId id="347" r:id="rId41"/>
    <p:sldId id="355" r:id="rId42"/>
    <p:sldId id="348" r:id="rId43"/>
    <p:sldId id="349" r:id="rId44"/>
    <p:sldId id="342" r:id="rId45"/>
    <p:sldId id="350" r:id="rId46"/>
    <p:sldId id="258" r:id="rId47"/>
    <p:sldId id="3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65ED-E5EE-E8E3-7C70-633CB529E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67D0C-C701-FFA7-9BE8-C7428D7EB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F84E-FD2C-DC65-E516-BB2F10F2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4023-3444-4433-027A-4707A2EF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271E-5BC3-706E-D7A6-17015E3C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4119-2F1D-3B78-D83D-8D4CA95B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6A2B4-EBD9-7A82-0FAF-75CAA0569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079C-CE1E-8F30-30FE-54251B61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09F0-85D1-A4B5-5BFD-E429871E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8145-9350-05B6-D88C-8021F5F8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E9E1E-0919-B1A0-7268-67409C328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DB020-A564-8CF7-E2CD-41616C33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D2C3-B788-B64B-5AD4-63CF3E59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031E-0525-E83F-9BC9-38D66344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8C027-58AD-33FA-B819-404B8924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AB5E-C9DB-3DB4-6A3F-99FEB7FF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A763-6695-1C9A-985E-53D33C17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983D-BC31-AF74-836C-28B6A31D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164B-5F38-29C7-C568-8B281BB0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8C3D9-77C2-2DB5-A201-E097D09C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DEA7-FCD4-07CC-3162-D3ABA396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D7E6D-080B-6348-8733-9F6CF705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44094-E8BF-8E82-C5EC-D4FB58DC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79E8C-18DA-2683-4A84-40EFB72A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41C6E-289F-C52A-5C6E-A8A9532E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9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BC5B-FA90-4184-E440-9DB4338B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0AA5-12A3-E9F4-7E59-18A2AAEEF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A8647-2B21-2187-18EB-29FE9E774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3DEF2-E908-C33D-9943-4ABDC260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0BB56-8CF1-4329-08D4-8A34C7C6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D696E-13AF-75F4-E3ED-DFBFCF05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9F44-7F46-DE94-ACEB-A477C8B4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8263-00BB-396C-E0D0-049006A1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CDF68-852A-BF72-C4C4-01E758622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C04E4-9C2B-79E1-A583-0A72E720C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0EAD6-00EC-B609-4451-237E006B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932E5-3810-7BB7-0A90-27DFD6C3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4F2C0-224F-9C88-50E5-A4231DCB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0A37C-BEA8-80CF-B3A2-72E07C65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2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BBC7-7BF8-1FAE-C002-FB8D81D6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78484-D2DD-9807-8144-D95B155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C1F43-23E3-83B6-DB32-D79F05A0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39C49-9291-1098-8C5D-6B4C9016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DD0DA-6DA6-2092-A2E8-81B5DF06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D5362-C957-C579-9C11-D5F9B4AE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880D-A0D7-04DA-5172-45FCB983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37C7-CF45-F3F2-5645-F20516A1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5443-02E8-604E-2385-765141C2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49435-433D-18FA-451A-09D245732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F1CFD-C7C6-350C-F3D0-CB2A3CC6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4EE51-31E4-8858-DF36-E00DB9AC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E79E2-A97E-41A3-AA09-B563724E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6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9DDC-408F-15D7-CC29-094F6C97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729CA-51AA-B259-50CE-D4407CB65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0FD6C-0D74-07B3-A802-F3E2A0C7B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8B8AE-2349-8D84-22F6-71A5EFD7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27CF-D54A-BAC1-F9CF-1B4E549A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4CB03-0478-0801-0AB6-9CAAC33D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0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44A78-9314-FF8D-271A-2C8A97B4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378F9-10E8-39C4-949E-776F075C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175E-DF96-66F3-0173-7FCA7FEB7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63C9CA-2D84-48B7-8185-6F0AD34915B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420F-FD38-01CA-E1E6-BE5B12DA8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2597-C095-11C1-1F1D-73B96B3C6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3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4836-20F9-BD0C-E7E8-5DD99152B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Change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66500-24C4-2544-D859-AB7EACA11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4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80A1-AC47-8310-6511-7F8876B0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must pay the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D383-5A62-65D8-1857-A95B7E91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Actually, this is a double price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- Wasting time comparing old to new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Is it really that bad?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- No obvious point at time to run this algorithm 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Might be executed too many times</a:t>
            </a:r>
          </a:p>
        </p:txBody>
      </p:sp>
    </p:spTree>
    <p:extLst>
      <p:ext uri="{BB962C8B-B14F-4D97-AF65-F5344CB8AC3E}">
        <p14:creationId xmlns:p14="http://schemas.microsoft.com/office/powerpoint/2010/main" val="167466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8091-8815-D021-5BB4-4E4D30F4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4122-5953-3F3F-4230-55CE83A8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we suspect that state might have changed</a:t>
            </a:r>
          </a:p>
          <a:p>
            <a:pPr lvl="1"/>
            <a:r>
              <a:rPr lang="en-US" dirty="0"/>
              <a:t>DOM event handler</a:t>
            </a:r>
          </a:p>
          <a:p>
            <a:pPr lvl="1"/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endParaRPr lang="en-US" dirty="0"/>
          </a:p>
          <a:p>
            <a:pPr lvl="1"/>
            <a:r>
              <a:rPr lang="en-US" dirty="0"/>
              <a:t>HTTP requests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Device events</a:t>
            </a:r>
          </a:p>
          <a:p>
            <a:r>
              <a:rPr lang="en-US" dirty="0"/>
              <a:t>In other words, whenever application code is executed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1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A0A4-A59E-BFA1-9746-FCC91934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779E-9DBE-D374-B44E-67D04919E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Monkey patches any browser’s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642B0-A3BA-3BC4-8FB4-B84411BFC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664748"/>
            <a:ext cx="8896349" cy="353943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function </a:t>
            </a:r>
            <a:r>
              <a:rPr lang="en-US" sz="1400" b="0" i="1" dirty="0" err="1">
                <a:solidFill>
                  <a:srgbClr val="080808"/>
                </a:solidFill>
                <a:latin typeface="JetBrains Mono"/>
              </a:rPr>
              <a:t>patchBrowser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(Zone: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ZoneType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void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Zone.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__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load_patch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'legacy'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(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global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Zone.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__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load_patch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'timers'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(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global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Zone.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__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load_patch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 err="1">
                <a:solidFill>
                  <a:srgbClr val="067D17"/>
                </a:solidFill>
                <a:latin typeface="JetBrains Mono"/>
              </a:rPr>
              <a:t>requestAnimationFrame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(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global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Zone.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__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load_patch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'blocking'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(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global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ZoneType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Zone.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__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load_patch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 err="1">
                <a:solidFill>
                  <a:srgbClr val="067D17"/>
                </a:solidFill>
                <a:latin typeface="JetBrains Mono"/>
              </a:rPr>
              <a:t>EventTarget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(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global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ZoneType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 err="1">
                <a:solidFill>
                  <a:srgbClr val="808080"/>
                </a:solidFill>
                <a:latin typeface="JetBrains Mono"/>
              </a:rPr>
              <a:t>api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_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ZonePrivate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Zone.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__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load_patch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 err="1">
                <a:solidFill>
                  <a:srgbClr val="067D17"/>
                </a:solidFill>
                <a:latin typeface="JetBrains Mono"/>
              </a:rPr>
              <a:t>MutationObserver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(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global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ZoneType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 err="1">
                <a:solidFill>
                  <a:srgbClr val="808080"/>
                </a:solidFill>
                <a:latin typeface="JetBrains Mono"/>
              </a:rPr>
              <a:t>api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_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ZonePrivate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Zone.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__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load_patch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 err="1">
                <a:solidFill>
                  <a:srgbClr val="067D17"/>
                </a:solidFill>
                <a:latin typeface="JetBrains Mono"/>
              </a:rPr>
              <a:t>IntersectionObserver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(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global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ZoneType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 err="1">
                <a:solidFill>
                  <a:srgbClr val="808080"/>
                </a:solidFill>
                <a:latin typeface="JetBrains Mono"/>
              </a:rPr>
              <a:t>api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_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ZonePrivate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Zone.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__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load_patch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 err="1">
                <a:solidFill>
                  <a:srgbClr val="067D17"/>
                </a:solidFill>
                <a:latin typeface="JetBrains Mono"/>
              </a:rPr>
              <a:t>FileReader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(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global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ZoneType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 err="1">
                <a:solidFill>
                  <a:srgbClr val="808080"/>
                </a:solidFill>
                <a:latin typeface="JetBrains Mono"/>
              </a:rPr>
              <a:t>api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_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ZonePrivate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Zone.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__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load_patch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 err="1">
                <a:solidFill>
                  <a:srgbClr val="067D17"/>
                </a:solidFill>
                <a:latin typeface="JetBrains Mono"/>
              </a:rPr>
              <a:t>on_property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(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global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ZoneType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 err="1">
                <a:solidFill>
                  <a:srgbClr val="808080"/>
                </a:solidFill>
                <a:latin typeface="JetBrains Mono"/>
              </a:rPr>
              <a:t>api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_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ZonePrivate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Zone.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__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load_patch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 err="1">
                <a:solidFill>
                  <a:srgbClr val="067D17"/>
                </a:solidFill>
                <a:latin typeface="JetBrains Mono"/>
              </a:rPr>
              <a:t>customElements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(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global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ZoneType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 err="1">
                <a:solidFill>
                  <a:srgbClr val="808080"/>
                </a:solidFill>
                <a:latin typeface="JetBrains Mono"/>
              </a:rPr>
              <a:t>api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_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ZonePrivate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Zone.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__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load_patch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'XHR'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(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global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ZoneType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Zone.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__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load_patch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'geolocation'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(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global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Zone.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__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load_patch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 err="1">
                <a:solidFill>
                  <a:srgbClr val="067D17"/>
                </a:solidFill>
                <a:latin typeface="JetBrains Mono"/>
              </a:rPr>
              <a:t>PromiseRejectionEvent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(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global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ZoneType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Zone.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__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load_patch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 err="1">
                <a:solidFill>
                  <a:srgbClr val="067D17"/>
                </a:solidFill>
                <a:latin typeface="JetBrains Mono"/>
              </a:rPr>
              <a:t>queueMicrotask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(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global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>
                <a:solidFill>
                  <a:srgbClr val="808080"/>
                </a:solidFill>
                <a:latin typeface="JetBrains Mono"/>
              </a:rPr>
              <a:t>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ZoneType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 err="1">
                <a:solidFill>
                  <a:srgbClr val="808080"/>
                </a:solidFill>
                <a:latin typeface="JetBrains Mono"/>
              </a:rPr>
              <a:t>api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_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ZonePrivate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93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A5F6-1165-33F9-672B-CD6FC1AA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ApplicationRef.Tick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F38C-0F30-A0A0-BD21-E808DCF0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to Zone.js Angular can trigger change detection right after any asynchronous code is executed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2E72B-6AE9-D95B-2934-74B5F8F8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560" y="3068419"/>
            <a:ext cx="6270879" cy="28931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class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NgZoneChangeDetectionScheduler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private 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readonly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applicationRef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1" dirty="0">
                <a:solidFill>
                  <a:srgbClr val="080808"/>
                </a:solidFill>
                <a:latin typeface="JetBrains Mono"/>
              </a:rPr>
              <a:t>inject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ApplicationRef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initialize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void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zone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onMicrotaskEmpty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subscribe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next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() =&gt;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zone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run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(() =&gt;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    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applicationRef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tick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  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},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01DFF7-9C05-E608-1CE0-D2729DB6D2EB}"/>
              </a:ext>
            </a:extLst>
          </p:cNvPr>
          <p:cNvSpPr/>
          <p:nvPr/>
        </p:nvSpPr>
        <p:spPr>
          <a:xfrm>
            <a:off x="8298204" y="4039859"/>
            <a:ext cx="1866469" cy="111735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Once all micro tasks completed angular invoke a “tick”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428D28-68A8-E0BD-9763-B5C10CC89ED1}"/>
              </a:ext>
            </a:extLst>
          </p:cNvPr>
          <p:cNvCxnSpPr>
            <a:cxnSpLocks/>
          </p:cNvCxnSpPr>
          <p:nvPr/>
        </p:nvCxnSpPr>
        <p:spPr>
          <a:xfrm flipH="1" flipV="1">
            <a:off x="6181344" y="4288536"/>
            <a:ext cx="2116860" cy="310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9CE9D-938B-797E-0A63-10C039E0CB3E}"/>
              </a:ext>
            </a:extLst>
          </p:cNvPr>
          <p:cNvCxnSpPr>
            <a:cxnSpLocks/>
          </p:cNvCxnSpPr>
          <p:nvPr/>
        </p:nvCxnSpPr>
        <p:spPr>
          <a:xfrm flipH="1">
            <a:off x="5248109" y="4598538"/>
            <a:ext cx="3050095" cy="38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2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2388-CB24-2E9B-6D2D-97C18D89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Zone.js – Wait a second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660A-00FE-6F13-EC0D-00227325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3</a:t>
            </a:r>
            <a:r>
              <a:rPr lang="en-US" baseline="30000" dirty="0"/>
              <a:t>rd</a:t>
            </a:r>
            <a:r>
              <a:rPr lang="en-US" dirty="0"/>
              <a:t> party libraries?</a:t>
            </a:r>
          </a:p>
          <a:p>
            <a:r>
              <a:rPr lang="en-US" dirty="0"/>
              <a:t>Internal 3rd party logic should not trigger change detection</a:t>
            </a:r>
          </a:p>
          <a:p>
            <a:r>
              <a:rPr lang="en-US" dirty="0"/>
              <a:t>However, component reacting to 3</a:t>
            </a:r>
            <a:r>
              <a:rPr lang="en-US" baseline="30000" dirty="0"/>
              <a:t>rd</a:t>
            </a:r>
            <a:r>
              <a:rPr lang="en-US" dirty="0"/>
              <a:t> party events should trigger change detection</a:t>
            </a:r>
          </a:p>
          <a:p>
            <a:r>
              <a:rPr lang="en-US" dirty="0"/>
              <a:t>Solution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NgZone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NgZone</a:t>
            </a:r>
            <a:r>
              <a:rPr lang="en-US" dirty="0">
                <a:sym typeface="Wingdings" panose="05000000000000000000" pitchFamily="2" charset="2"/>
              </a:rPr>
              <a:t> is context sensitive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Any code being executed is inside or outside an </a:t>
            </a:r>
            <a:r>
              <a:rPr lang="en-US" dirty="0" err="1">
                <a:sym typeface="Wingdings" panose="05000000000000000000" pitchFamily="2" charset="2"/>
              </a:rPr>
              <a:t>NgZone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E621-ACA9-25E2-A9C9-24DA8BA1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02E3-9B2E-881C-726D-DF5A6D37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default created Zone</a:t>
            </a:r>
          </a:p>
          <a:p>
            <a:r>
              <a:rPr lang="en-US" dirty="0"/>
              <a:t>Any code running inside it triggers a change detection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774A8A-41FA-DB98-5DDF-3229100A5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206" y="3429000"/>
            <a:ext cx="5638800" cy="26776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function </a:t>
            </a:r>
            <a:r>
              <a:rPr lang="en-US" sz="1400" b="0" i="1" dirty="0">
                <a:solidFill>
                  <a:srgbClr val="080808"/>
                </a:solidFill>
                <a:latin typeface="JetBrains Mono"/>
              </a:rPr>
              <a:t>bootstrap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400" b="0" i="0" dirty="0">
                <a:solidFill>
                  <a:srgbClr val="20999D"/>
                </a:solidFill>
                <a:latin typeface="JetBrains Mono"/>
              </a:rPr>
              <a:t>M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&gt;(config): 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Promise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ApplicationRef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envInjector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 err="1">
                <a:solidFill>
                  <a:srgbClr val="00627A"/>
                </a:solidFill>
                <a:latin typeface="JetBrains Mono"/>
              </a:rPr>
              <a:t>isApplicationBootstrapConfig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(config)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? config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r3Injector</a:t>
            </a:r>
            <a:b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    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u="none" strike="noStrike" baseline="0" dirty="0" err="1">
                <a:solidFill>
                  <a:srgbClr val="080808"/>
                </a:solidFill>
                <a:latin typeface="JetBrains Mono"/>
              </a:rPr>
              <a:t>config.</a:t>
            </a:r>
            <a:r>
              <a:rPr lang="en-US" sz="1400" b="0" i="0" u="none" strike="noStrike" baseline="0" dirty="0" err="1">
                <a:solidFill>
                  <a:srgbClr val="871094"/>
                </a:solidFill>
                <a:latin typeface="JetBrains Mono"/>
              </a:rPr>
              <a:t>moduleRef</a:t>
            </a:r>
            <a:r>
              <a:rPr lang="en-US" sz="1400" b="0" i="0" u="none" strike="noStrike" baseline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u="none" strike="noStrike" baseline="0" dirty="0" err="1">
                <a:solidFill>
                  <a:srgbClr val="914C07"/>
                </a:solidFill>
                <a:latin typeface="JetBrains Mono"/>
              </a:rPr>
              <a:t>injector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sz="1400" b="0" i="0" u="none" strike="noStrike" baseline="0" dirty="0" err="1">
                <a:solidFill>
                  <a:srgbClr val="2A8C7C"/>
                </a:solidFill>
                <a:latin typeface="JetBrains Mono"/>
              </a:rPr>
              <a:t>ngZone</a:t>
            </a:r>
            <a:r>
              <a:rPr lang="en-US" sz="1400" b="0" i="0" u="none" strike="noStrike" baseline="0" dirty="0">
                <a:solidFill>
                  <a:srgbClr val="2A8C7C"/>
                </a:solidFill>
                <a:latin typeface="JetBrains Mono"/>
              </a:rPr>
              <a:t> 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u="none" strike="noStrike" baseline="0" dirty="0" err="1">
                <a:solidFill>
                  <a:srgbClr val="2A8C7C"/>
                </a:solidFill>
                <a:latin typeface="JetBrains Mono"/>
              </a:rPr>
              <a:t>envInjector</a:t>
            </a:r>
            <a:r>
              <a:rPr lang="en-US" sz="1400" b="0" i="0" u="none" strike="noStrike" baseline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u="none" strike="noStrike" baseline="0" dirty="0" err="1">
                <a:solidFill>
                  <a:srgbClr val="914C07"/>
                </a:solidFill>
                <a:latin typeface="JetBrains Mono"/>
              </a:rPr>
              <a:t>get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JetBrains Mono"/>
              </a:rPr>
              <a:t>NgZone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sz="1400" b="0" i="0" u="none" strike="noStrike" baseline="0" dirty="0" err="1">
                <a:solidFill>
                  <a:srgbClr val="2A8C7C"/>
                </a:solidFill>
                <a:latin typeface="JetBrains Mono"/>
              </a:rPr>
              <a:t>ngZone</a:t>
            </a:r>
            <a:r>
              <a:rPr lang="en-US" sz="1400" b="0" i="0" u="none" strike="noStrike" baseline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u="none" strike="noStrike" baseline="0" dirty="0" err="1">
                <a:solidFill>
                  <a:srgbClr val="914C07"/>
                </a:solidFill>
                <a:latin typeface="JetBrains Mono"/>
              </a:rPr>
              <a:t>run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(() =&gt; {</a:t>
            </a:r>
          </a:p>
          <a:p>
            <a:r>
              <a:rPr lang="en-US" sz="1400" dirty="0">
                <a:solidFill>
                  <a:srgbClr val="080808"/>
                </a:solidFill>
                <a:latin typeface="JetBrains Mono"/>
              </a:rPr>
              <a:t>    …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  });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sz="1400" b="0" i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082186-60A6-6BDD-C382-68C574AB22EF}"/>
              </a:ext>
            </a:extLst>
          </p:cNvPr>
          <p:cNvSpPr/>
          <p:nvPr/>
        </p:nvSpPr>
        <p:spPr>
          <a:xfrm>
            <a:off x="838200" y="3738106"/>
            <a:ext cx="2185555" cy="16287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Only code executed (directly/indirectly) by the bootstrap will trigger change detection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AA4903-BEE2-DBE8-2917-1581BF79656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023755" y="4552494"/>
            <a:ext cx="657226" cy="690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1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3F0B-6E34-59F4-2DEE-6AAD314A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</a:t>
            </a:r>
            <a:r>
              <a:rPr lang="en-US" dirty="0" err="1"/>
              <a:t>ngZone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F7636-192D-E176-6E8F-EE866DE8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801" y="2335899"/>
            <a:ext cx="4542663" cy="116955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async function </a:t>
            </a:r>
            <a:r>
              <a:rPr lang="en-US" sz="1400" b="0" i="0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await </a:t>
            </a:r>
            <a:r>
              <a:rPr lang="en-US" sz="1400" b="0" i="1" dirty="0" err="1">
                <a:solidFill>
                  <a:srgbClr val="080808"/>
                </a:solidFill>
                <a:latin typeface="JetBrains Mono"/>
              </a:rPr>
              <a:t>bootstrapApplication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AppComponent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 err="1">
                <a:solidFill>
                  <a:srgbClr val="830091"/>
                </a:solidFill>
                <a:latin typeface="JetBrains Mono"/>
              </a:rPr>
              <a:t>appConfig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1" dirty="0" err="1">
                <a:solidFill>
                  <a:srgbClr val="080808"/>
                </a:solidFill>
                <a:latin typeface="JetBrains Mono"/>
              </a:rPr>
              <a:t>createIncButton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"main"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AC311-AA69-2D6C-1CA7-29A3E90C5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497" y="4302823"/>
            <a:ext cx="4542663" cy="160043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constructor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private </a:t>
            </a:r>
            <a:r>
              <a:rPr lang="en-US" sz="1400" b="0" i="0" dirty="0" err="1">
                <a:solidFill>
                  <a:srgbClr val="808080"/>
                </a:solidFill>
                <a:latin typeface="JetBrains Mono"/>
              </a:rPr>
              <a:t>ngZone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NgZone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1" dirty="0" err="1">
                <a:solidFill>
                  <a:srgbClr val="080808"/>
                </a:solidFill>
                <a:latin typeface="JetBrains Mono"/>
              </a:rPr>
              <a:t>createIncButton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dirty="0" err="1">
                <a:solidFill>
                  <a:srgbClr val="067D17"/>
                </a:solidFill>
                <a:latin typeface="JetBrains Mono"/>
              </a:rPr>
              <a:t>AppComponent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ngZone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runOutsideAngular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(()=&gt;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1" dirty="0" err="1">
                <a:solidFill>
                  <a:srgbClr val="080808"/>
                </a:solidFill>
                <a:latin typeface="JetBrains Mono"/>
              </a:rPr>
              <a:t>createIncButton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dirty="0" err="1">
                <a:solidFill>
                  <a:srgbClr val="067D17"/>
                </a:solidFill>
                <a:latin typeface="JetBrains Mono"/>
              </a:rPr>
              <a:t>runOutsideAngular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5B024D-D910-4DF9-98D3-1F55E95A097F}"/>
              </a:ext>
            </a:extLst>
          </p:cNvPr>
          <p:cNvSpPr/>
          <p:nvPr/>
        </p:nvSpPr>
        <p:spPr>
          <a:xfrm>
            <a:off x="2621281" y="4557490"/>
            <a:ext cx="1767840" cy="116955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Both examples will not trigger change detection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D46DA1-F78F-A9C1-17D7-520CF9AE501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389121" y="5142266"/>
            <a:ext cx="2057399" cy="206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7C1DB9-621A-AFC7-112A-D0248CEEE54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551176" y="3282696"/>
            <a:ext cx="954025" cy="1274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8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1828-4285-F542-8F8A-4A21BABF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</a:t>
            </a:r>
            <a:r>
              <a:rPr lang="en-US" dirty="0" err="1"/>
              <a:t>ngZone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A421-6276-B637-C7F2-FD696585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only component related logic is running under </a:t>
            </a:r>
            <a:r>
              <a:rPr lang="en-US" dirty="0" err="1"/>
              <a:t>NgZone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Angular </a:t>
            </a:r>
            <a:r>
              <a:rPr lang="en-US" dirty="0" err="1"/>
              <a:t>DevTools</a:t>
            </a:r>
            <a:r>
              <a:rPr lang="en-US" dirty="0"/>
              <a:t> profiler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276FEA-70A1-3DFA-F722-69884B2F1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668" y="2449467"/>
            <a:ext cx="4542663" cy="116955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declare const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function </a:t>
            </a:r>
            <a:r>
              <a:rPr lang="en-US" sz="1400" b="0" i="0" dirty="0" err="1">
                <a:solidFill>
                  <a:srgbClr val="00627A"/>
                </a:solidFill>
                <a:latin typeface="JetBrains Mono"/>
              </a:rPr>
              <a:t>isRunningUnderNgZone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.current.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name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=== 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"angular"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24C5E-4565-541B-020A-13158104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667" y="3852787"/>
            <a:ext cx="4542663" cy="30777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NgZone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1" dirty="0" err="1">
                <a:solidFill>
                  <a:srgbClr val="00627A"/>
                </a:solidFill>
                <a:latin typeface="JetBrains Mono"/>
              </a:rPr>
              <a:t>isInAngularZone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65CDF7-8FD1-BD28-6099-0736EDABBC0C}"/>
              </a:ext>
            </a:extLst>
          </p:cNvPr>
          <p:cNvSpPr/>
          <p:nvPr/>
        </p:nvSpPr>
        <p:spPr>
          <a:xfrm>
            <a:off x="838196" y="2455940"/>
            <a:ext cx="1685547" cy="123823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usually don’t use Zone directly but rather </a:t>
            </a:r>
            <a:r>
              <a:rPr lang="en-US" sz="1200" dirty="0" err="1"/>
              <a:t>NgZone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05C2C8-FAAF-59A5-6727-45E737A29C8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523743" y="2633472"/>
            <a:ext cx="1380745" cy="441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EC447D4-3C09-EED7-0B13-B07B7E72EC46}"/>
              </a:ext>
            </a:extLst>
          </p:cNvPr>
          <p:cNvSpPr/>
          <p:nvPr/>
        </p:nvSpPr>
        <p:spPr>
          <a:xfrm>
            <a:off x="8817861" y="4160564"/>
            <a:ext cx="1057660" cy="8137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Better 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ADBC23-073D-F104-6370-E1066EE2C4B6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967728" y="4024494"/>
            <a:ext cx="1850133" cy="54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30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C403-3BB6-600E-DE8A-537803D7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Dev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2181-8CB0-A104-8BC9-9E129C04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from Chrome Web Store</a:t>
            </a:r>
          </a:p>
          <a:p>
            <a:r>
              <a:rPr lang="en-US" dirty="0"/>
              <a:t>Great for reviewing component tree</a:t>
            </a:r>
          </a:p>
          <a:p>
            <a:r>
              <a:rPr lang="en-US" dirty="0"/>
              <a:t>OK for profiling, but far from being great</a:t>
            </a:r>
          </a:p>
          <a:p>
            <a:r>
              <a:rPr lang="en-US" dirty="0"/>
              <a:t>Does not work on production builds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Consider implementing a mini 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3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9A21-75B7-D3B5-DF7F-8BB9DC6F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 Mini Profiler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D7306-7F07-40B4-3852-35B2B8DE0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94" y="1718120"/>
            <a:ext cx="8931212" cy="418576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function </a:t>
            </a:r>
            <a:r>
              <a:rPr lang="en-US" sz="1400" b="0" i="1" dirty="0" err="1">
                <a:solidFill>
                  <a:srgbClr val="080808"/>
                </a:solidFill>
                <a:latin typeface="JetBrains Mono"/>
              </a:rPr>
              <a:t>profileTick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sz="1400" b="0" i="0" dirty="0" err="1">
                <a:solidFill>
                  <a:srgbClr val="00627A"/>
                </a:solidFill>
                <a:latin typeface="JetBrains Mono"/>
              </a:rPr>
              <a:t>originalTick</a:t>
            </a:r>
            <a:r>
              <a:rPr lang="en-US" sz="1400" b="0" i="0" dirty="0">
                <a:solidFill>
                  <a:srgbClr val="00627A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ApplicationRef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prototype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tick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count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sum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max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min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Number.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MAX_VALUE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avg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ApplicationRef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prototype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tick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function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before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 err="1">
                <a:solidFill>
                  <a:srgbClr val="830091"/>
                </a:solidFill>
                <a:latin typeface="JetBrains Mono"/>
              </a:rPr>
              <a:t>performance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now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 err="1">
                <a:solidFill>
                  <a:srgbClr val="00627A"/>
                </a:solidFill>
                <a:latin typeface="JetBrains Mono"/>
              </a:rPr>
              <a:t>originalTick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apply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arguments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as 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time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 err="1">
                <a:solidFill>
                  <a:srgbClr val="830091"/>
                </a:solidFill>
                <a:latin typeface="JetBrains Mono"/>
              </a:rPr>
              <a:t>performance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now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-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before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++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count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sum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time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time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max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max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time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time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&lt;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min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min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time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avg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sum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/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count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console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.log(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`tick, count: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${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count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toFixed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)}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, avg: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${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avg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toFixed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)}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, max: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${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max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toFixed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)}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, min: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${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min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toFixed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)}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`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23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3CF8-108E-B937-B712-6A3D39E0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D541-80D9-CB5B-5F86-E727F597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i="0" dirty="0">
                <a:effectLst/>
                <a:latin typeface="Inter"/>
              </a:rPr>
              <a:t>“The process through which Angular checks to see whether your application state has changed, and if any DOM needs to be updated”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8314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8703-0AF9-9688-3DEB-1A799848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CA69-DA94-95FB-6BCB-FD3A40F0D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browser’s native event are bubbled through the DOM</a:t>
            </a:r>
          </a:p>
          <a:p>
            <a:r>
              <a:rPr lang="en-US" dirty="0"/>
              <a:t>Each listener triggers a new change detection</a:t>
            </a:r>
          </a:p>
          <a:p>
            <a:r>
              <a:rPr lang="en-US" dirty="0"/>
              <a:t>Ensure event coalescing is 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8ACF3-67B1-079D-B3CC-1B41EB44C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668" y="4109015"/>
            <a:ext cx="4542663" cy="1384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const </a:t>
            </a:r>
            <a:r>
              <a:rPr lang="en-US" sz="1400" b="0" i="0" dirty="0" err="1">
                <a:solidFill>
                  <a:srgbClr val="830091"/>
                </a:solidFill>
                <a:latin typeface="JetBrains Mono"/>
              </a:rPr>
              <a:t>appConfig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ApplicationConfig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providers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[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1" dirty="0" err="1">
                <a:solidFill>
                  <a:srgbClr val="080808"/>
                </a:solidFill>
                <a:latin typeface="JetBrains Mono"/>
              </a:rPr>
              <a:t>provideZoneChangeDetection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({ 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eventCoalescing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true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}),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1" dirty="0" err="1">
                <a:solidFill>
                  <a:srgbClr val="080808"/>
                </a:solidFill>
                <a:latin typeface="JetBrains Mono"/>
              </a:rPr>
              <a:t>provideRouter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830091"/>
                </a:solidFill>
                <a:latin typeface="JetBrains Mono"/>
              </a:rPr>
              <a:t>routes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]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A1C07B-F2A8-8C27-BC41-20CBBD1603B3}"/>
              </a:ext>
            </a:extLst>
          </p:cNvPr>
          <p:cNvSpPr/>
          <p:nvPr/>
        </p:nvSpPr>
        <p:spPr>
          <a:xfrm>
            <a:off x="9125708" y="2940572"/>
            <a:ext cx="2103124" cy="14851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Angular waits for event bubbling and only then triggers  a change detection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CED90C-6DA6-6F70-C6C6-44763E2114E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708392" y="3683134"/>
            <a:ext cx="1417316" cy="920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36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9D2A-BF20-07AF-D1C1-AF22EF01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change detection per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073D-A31B-F316-FA9D-CDA64DAC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user event should trigger not more than 1 change detection</a:t>
            </a:r>
          </a:p>
          <a:p>
            <a:r>
              <a:rPr lang="en-US" dirty="0"/>
              <a:t>Same goes for any sensor (non-user)</a:t>
            </a:r>
          </a:p>
          <a:p>
            <a:pPr lvl="1"/>
            <a:r>
              <a:rPr lang="en-US" dirty="0"/>
              <a:t>Timer</a:t>
            </a:r>
          </a:p>
          <a:p>
            <a:pPr lvl="1"/>
            <a:r>
              <a:rPr lang="en-US" dirty="0"/>
              <a:t>Storage</a:t>
            </a:r>
          </a:p>
          <a:p>
            <a:r>
              <a:rPr lang="en-US" dirty="0"/>
              <a:t>Use Angular Profiler/Mini Profiler</a:t>
            </a:r>
          </a:p>
        </p:txBody>
      </p:sp>
    </p:spTree>
    <p:extLst>
      <p:ext uri="{BB962C8B-B14F-4D97-AF65-F5344CB8AC3E}">
        <p14:creationId xmlns:p14="http://schemas.microsoft.com/office/powerpoint/2010/main" val="62634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65B4-34ED-1E0F-38B8-39F45AB6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044B-0245-AD6E-16FD-A28163AE5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clicks, every HTTP request triggers change detection</a:t>
            </a:r>
          </a:p>
          <a:p>
            <a:pPr lvl="1"/>
            <a:r>
              <a:rPr lang="en-US" dirty="0"/>
              <a:t>Actually, two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With </a:t>
            </a:r>
            <a:r>
              <a:rPr lang="en-US" dirty="0" err="1">
                <a:sym typeface="Wingdings" panose="05000000000000000000" pitchFamily="2" charset="2"/>
              </a:rPr>
              <a:t>eventCoalescing</a:t>
            </a:r>
            <a:r>
              <a:rPr lang="en-US" dirty="0">
                <a:sym typeface="Wingdings" panose="05000000000000000000" pitchFamily="2" charset="2"/>
              </a:rPr>
              <a:t>, just once </a:t>
            </a:r>
          </a:p>
          <a:p>
            <a:r>
              <a:rPr lang="en-US" dirty="0">
                <a:sym typeface="Wingdings" panose="05000000000000000000" pitchFamily="2" charset="2"/>
              </a:rPr>
              <a:t>You should monitor HTTP requests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Chrome </a:t>
            </a:r>
            <a:r>
              <a:rPr lang="en-US" dirty="0" err="1">
                <a:sym typeface="Wingdings" panose="05000000000000000000" pitchFamily="2" charset="2"/>
              </a:rPr>
              <a:t>DevTools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If using only </a:t>
            </a:r>
            <a:r>
              <a:rPr lang="en-US" dirty="0" err="1">
                <a:sym typeface="Wingdings" panose="05000000000000000000" pitchFamily="2" charset="2"/>
              </a:rPr>
              <a:t>Angular’s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HttpClient</a:t>
            </a:r>
            <a:r>
              <a:rPr lang="en-US" dirty="0">
                <a:sym typeface="Wingdings" panose="05000000000000000000" pitchFamily="2" charset="2"/>
              </a:rPr>
              <a:t>  Mini Profiler</a:t>
            </a:r>
          </a:p>
        </p:txBody>
      </p:sp>
    </p:spTree>
    <p:extLst>
      <p:ext uri="{BB962C8B-B14F-4D97-AF65-F5344CB8AC3E}">
        <p14:creationId xmlns:p14="http://schemas.microsoft.com/office/powerpoint/2010/main" val="210665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DD17-808E-6962-8CCD-402943DD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Mini Profiler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E9B73-D4E8-12B3-44B9-FF381ABDC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253" y="1380676"/>
            <a:ext cx="8903494" cy="526297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export function </a:t>
            </a:r>
            <a:r>
              <a:rPr lang="en-US" sz="1200" b="0" i="1" dirty="0" err="1">
                <a:solidFill>
                  <a:srgbClr val="080808"/>
                </a:solidFill>
                <a:latin typeface="JetBrains Mono"/>
              </a:rPr>
              <a:t>profileHttp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count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2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sum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2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pending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2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max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2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min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200" b="0" i="1" dirty="0" err="1">
                <a:solidFill>
                  <a:srgbClr val="080808"/>
                </a:solidFill>
                <a:latin typeface="JetBrains Mono"/>
              </a:rPr>
              <a:t>Number</a:t>
            </a:r>
            <a:r>
              <a:rPr lang="en-US" sz="12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200" b="0" i="0" dirty="0" err="1">
                <a:solidFill>
                  <a:srgbClr val="871094"/>
                </a:solidFill>
                <a:latin typeface="JetBrains Mono"/>
              </a:rPr>
              <a:t>MAX_VALUE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function </a:t>
            </a:r>
            <a:r>
              <a:rPr lang="en-US" sz="1200" b="0" i="0" dirty="0">
                <a:solidFill>
                  <a:srgbClr val="00627A"/>
                </a:solidFill>
                <a:latin typeface="JetBrains Mono"/>
              </a:rPr>
              <a:t>dump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() {</a:t>
            </a:r>
          </a:p>
          <a:p>
            <a:r>
              <a:rPr lang="en-US" sz="12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200" b="0" i="0" dirty="0">
                <a:solidFill>
                  <a:srgbClr val="830091"/>
                </a:solidFill>
                <a:latin typeface="JetBrains Mono"/>
              </a:rPr>
              <a:t>console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200" b="0" i="0" dirty="0">
                <a:solidFill>
                  <a:srgbClr val="914C07"/>
                </a:solidFill>
                <a:latin typeface="JetBrains Mono"/>
              </a:rPr>
              <a:t>log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200" b="0" i="0" dirty="0">
                <a:solidFill>
                  <a:srgbClr val="067D17"/>
                </a:solidFill>
                <a:latin typeface="JetBrains Mono"/>
              </a:rPr>
              <a:t>`HTTP count: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${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count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}</a:t>
            </a:r>
            <a:r>
              <a:rPr lang="en-US" sz="1200" b="0" i="0" dirty="0">
                <a:solidFill>
                  <a:srgbClr val="067D17"/>
                </a:solidFill>
                <a:latin typeface="JetBrains Mono"/>
              </a:rPr>
              <a:t>, pending: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${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pending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}</a:t>
            </a:r>
            <a:r>
              <a:rPr lang="en-US" sz="1200" b="0" i="0" dirty="0">
                <a:solidFill>
                  <a:srgbClr val="067D17"/>
                </a:solidFill>
                <a:latin typeface="JetBrains Mono"/>
              </a:rPr>
              <a:t>, avg: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${</a:t>
            </a:r>
            <a:r>
              <a:rPr lang="en-US" sz="1200" dirty="0">
                <a:solidFill>
                  <a:srgbClr val="2A8C7C"/>
                </a:solidFill>
                <a:latin typeface="JetBrains Mono"/>
              </a:rPr>
              <a:t>(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sum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/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count</a:t>
            </a:r>
            <a:r>
              <a:rPr lang="en-US" sz="1200" dirty="0">
                <a:solidFill>
                  <a:srgbClr val="2A8C7C"/>
                </a:solidFill>
                <a:latin typeface="JetBrains Mono"/>
              </a:rPr>
              <a:t>)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200" b="0" i="0" dirty="0" err="1">
                <a:solidFill>
                  <a:srgbClr val="914C07"/>
                </a:solidFill>
                <a:latin typeface="JetBrains Mono"/>
              </a:rPr>
              <a:t>toFixed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200" b="0" i="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)}</a:t>
            </a:r>
            <a:r>
              <a:rPr lang="en-US" sz="1200" b="0" i="0" dirty="0">
                <a:solidFill>
                  <a:srgbClr val="067D17"/>
                </a:solidFill>
                <a:latin typeface="JetBrains Mono"/>
              </a:rPr>
              <a:t>, max: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${</a:t>
            </a:r>
            <a:r>
              <a:rPr lang="en-US" sz="1200" b="0" i="0" dirty="0" err="1">
                <a:solidFill>
                  <a:srgbClr val="2A8C7C"/>
                </a:solidFill>
                <a:latin typeface="JetBrains Mono"/>
              </a:rPr>
              <a:t>max</a:t>
            </a:r>
            <a:r>
              <a:rPr lang="en-US" sz="12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200" b="0" i="0" dirty="0" err="1">
                <a:solidFill>
                  <a:srgbClr val="914C07"/>
                </a:solidFill>
                <a:latin typeface="JetBrains Mono"/>
              </a:rPr>
              <a:t>toFixed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200" b="0" i="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)}</a:t>
            </a:r>
            <a:r>
              <a:rPr lang="en-US" sz="1200" b="0" i="0" dirty="0">
                <a:solidFill>
                  <a:srgbClr val="067D17"/>
                </a:solidFill>
                <a:latin typeface="JetBrains Mono"/>
              </a:rPr>
              <a:t>, min: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${</a:t>
            </a:r>
            <a:r>
              <a:rPr lang="en-US" sz="1200" b="0" i="0" dirty="0" err="1">
                <a:solidFill>
                  <a:srgbClr val="2A8C7C"/>
                </a:solidFill>
                <a:latin typeface="JetBrains Mono"/>
              </a:rPr>
              <a:t>min</a:t>
            </a:r>
            <a:r>
              <a:rPr lang="en-US" sz="12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200" b="0" i="0" dirty="0" err="1">
                <a:solidFill>
                  <a:srgbClr val="914C07"/>
                </a:solidFill>
                <a:latin typeface="JetBrains Mono"/>
              </a:rPr>
              <a:t>toFixed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200" b="0" i="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)}</a:t>
            </a:r>
            <a:r>
              <a:rPr lang="en-US" sz="1200" b="0" i="0" dirty="0">
                <a:solidFill>
                  <a:srgbClr val="067D17"/>
                </a:solidFill>
                <a:latin typeface="JetBrains Mono"/>
              </a:rPr>
              <a:t>`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r>
              <a:rPr lang="en-US" sz="120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return function </a:t>
            </a:r>
            <a:r>
              <a:rPr lang="en-US" sz="1200" b="0" i="1" dirty="0" err="1">
                <a:solidFill>
                  <a:srgbClr val="080808"/>
                </a:solidFill>
                <a:latin typeface="JetBrains Mono"/>
              </a:rPr>
              <a:t>loggingInterceptor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(req, next) {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before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number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2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next(req).</a:t>
            </a:r>
            <a:r>
              <a:rPr lang="en-US" sz="1200" b="0" i="0" dirty="0">
                <a:solidFill>
                  <a:srgbClr val="914C07"/>
                </a:solidFill>
                <a:latin typeface="JetBrains Mono"/>
              </a:rPr>
              <a:t>pipe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200" b="0" i="1" dirty="0">
                <a:solidFill>
                  <a:srgbClr val="080808"/>
                </a:solidFill>
                <a:latin typeface="JetBrains Mono"/>
              </a:rPr>
              <a:t>tap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(event =&gt; {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200" b="0" i="0" dirty="0" err="1">
                <a:solidFill>
                  <a:srgbClr val="080808"/>
                </a:solidFill>
                <a:latin typeface="JetBrains Mono"/>
              </a:rPr>
              <a:t>event.</a:t>
            </a:r>
            <a:r>
              <a:rPr lang="en-US" sz="1200" b="0" i="0" dirty="0" err="1">
                <a:solidFill>
                  <a:srgbClr val="871094"/>
                </a:solidFill>
                <a:latin typeface="JetBrains Mono"/>
              </a:rPr>
              <a:t>type</a:t>
            </a:r>
            <a:r>
              <a:rPr lang="en-US" sz="1200" b="0" i="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=== </a:t>
            </a:r>
            <a:r>
              <a:rPr lang="en-US" sz="1200" b="0" i="0" dirty="0" err="1">
                <a:solidFill>
                  <a:srgbClr val="000000"/>
                </a:solidFill>
                <a:latin typeface="JetBrains Mono"/>
              </a:rPr>
              <a:t>HttpEventType</a:t>
            </a:r>
            <a:r>
              <a:rPr lang="en-US" sz="12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200" b="0" i="1" dirty="0" err="1">
                <a:solidFill>
                  <a:srgbClr val="871094"/>
                </a:solidFill>
                <a:latin typeface="JetBrains Mono"/>
              </a:rPr>
              <a:t>Sent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before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200" b="0" i="0" dirty="0" err="1">
                <a:solidFill>
                  <a:srgbClr val="830091"/>
                </a:solidFill>
                <a:latin typeface="JetBrains Mono"/>
              </a:rPr>
              <a:t>performance</a:t>
            </a:r>
            <a:r>
              <a:rPr lang="en-US" sz="12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200" b="0" i="0" dirty="0" err="1">
                <a:solidFill>
                  <a:srgbClr val="914C07"/>
                </a:solidFill>
                <a:latin typeface="JetBrains Mono"/>
              </a:rPr>
              <a:t>now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    ++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pending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200" b="0" i="0" dirty="0">
                <a:solidFill>
                  <a:srgbClr val="00627A"/>
                </a:solidFill>
                <a:latin typeface="JetBrains Mono"/>
              </a:rPr>
              <a:t>dump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  }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200" b="0" i="0" dirty="0" err="1">
                <a:solidFill>
                  <a:srgbClr val="080808"/>
                </a:solidFill>
                <a:latin typeface="JetBrains Mono"/>
              </a:rPr>
              <a:t>event.</a:t>
            </a:r>
            <a:r>
              <a:rPr lang="en-US" sz="1200" b="0" i="0" dirty="0" err="1">
                <a:solidFill>
                  <a:srgbClr val="871094"/>
                </a:solidFill>
                <a:latin typeface="JetBrains Mono"/>
              </a:rPr>
              <a:t>type</a:t>
            </a:r>
            <a:r>
              <a:rPr lang="en-US" sz="1200" b="0" i="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=== </a:t>
            </a:r>
            <a:r>
              <a:rPr lang="en-US" sz="1200" b="0" i="0" dirty="0" err="1">
                <a:solidFill>
                  <a:srgbClr val="000000"/>
                </a:solidFill>
                <a:latin typeface="JetBrains Mono"/>
              </a:rPr>
              <a:t>HttpEventType</a:t>
            </a:r>
            <a:r>
              <a:rPr lang="en-US" sz="12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200" b="0" i="1" dirty="0" err="1">
                <a:solidFill>
                  <a:srgbClr val="871094"/>
                </a:solidFill>
                <a:latin typeface="JetBrains Mono"/>
              </a:rPr>
              <a:t>Response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time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200" b="0" i="0" dirty="0" err="1">
                <a:solidFill>
                  <a:srgbClr val="830091"/>
                </a:solidFill>
                <a:latin typeface="JetBrains Mono"/>
              </a:rPr>
              <a:t>performance</a:t>
            </a:r>
            <a:r>
              <a:rPr lang="en-US" sz="12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200" b="0" i="0" dirty="0" err="1">
                <a:solidFill>
                  <a:srgbClr val="914C07"/>
                </a:solidFill>
                <a:latin typeface="JetBrains Mono"/>
              </a:rPr>
              <a:t>now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() -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before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    ++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count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;</a:t>
            </a:r>
            <a:r>
              <a:rPr lang="en-US" sz="12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--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pending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;</a:t>
            </a:r>
            <a:r>
              <a:rPr lang="en-US" sz="12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sum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time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time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max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max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time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;}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time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&lt;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min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min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200" b="0" i="0" dirty="0">
                <a:solidFill>
                  <a:srgbClr val="2A8C7C"/>
                </a:solidFill>
                <a:latin typeface="JetBrains Mono"/>
              </a:rPr>
              <a:t>time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;}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200" b="0" i="0" dirty="0">
                <a:solidFill>
                  <a:srgbClr val="00627A"/>
                </a:solidFill>
                <a:latin typeface="JetBrains Mono"/>
              </a:rPr>
              <a:t>dump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  }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}));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173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86A8-DBC6-A00E-EFE1-F9883656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FED4-7316-5877-8634-FBF29E07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reduces the number of change detections</a:t>
            </a:r>
          </a:p>
          <a:p>
            <a:r>
              <a:rPr lang="en-US" dirty="0"/>
              <a:t>It reduces client-side processing</a:t>
            </a:r>
          </a:p>
          <a:p>
            <a:pPr lvl="1"/>
            <a:r>
              <a:rPr lang="en-US" dirty="0"/>
              <a:t>That’s even more important</a:t>
            </a:r>
          </a:p>
          <a:p>
            <a:r>
              <a:rPr lang="en-US" dirty="0"/>
              <a:t>However, you need a “flexible” backend developer</a:t>
            </a:r>
          </a:p>
          <a:p>
            <a:r>
              <a:rPr lang="en-US" dirty="0"/>
              <a:t>Consider implementing a BFF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ackend </a:t>
            </a:r>
            <a:r>
              <a:rPr lang="en-US" b="1" dirty="0"/>
              <a:t>F</a:t>
            </a:r>
            <a:r>
              <a:rPr lang="en-US" dirty="0"/>
              <a:t>or </a:t>
            </a:r>
            <a:r>
              <a:rPr lang="en-US" b="1" dirty="0"/>
              <a:t>F</a:t>
            </a:r>
            <a:r>
              <a:rPr lang="en-US" dirty="0"/>
              <a:t>rontend</a:t>
            </a:r>
          </a:p>
          <a:p>
            <a:pPr lvl="1"/>
            <a:r>
              <a:rPr lang="en-US" dirty="0"/>
              <a:t>Maintained by frontend developers</a:t>
            </a:r>
          </a:p>
        </p:txBody>
      </p:sp>
    </p:spTree>
    <p:extLst>
      <p:ext uri="{BB962C8B-B14F-4D97-AF65-F5344CB8AC3E}">
        <p14:creationId xmlns:p14="http://schemas.microsoft.com/office/powerpoint/2010/main" val="3437982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51FF-AA83-B809-EC1F-BFCDA330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B86D4-AC75-4753-E7FD-E1857A3A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supported disabling of </a:t>
            </a:r>
            <a:r>
              <a:rPr lang="en-US" dirty="0" err="1"/>
              <a:t>ZoneJS</a:t>
            </a:r>
            <a:r>
              <a:rPr lang="en-US" dirty="0"/>
              <a:t> for a long time</a:t>
            </a:r>
          </a:p>
          <a:p>
            <a:pPr lvl="1"/>
            <a:r>
              <a:rPr lang="en-US" dirty="0"/>
              <a:t>Practically, it didn’t work</a:t>
            </a:r>
          </a:p>
          <a:p>
            <a:r>
              <a:rPr lang="en-US" dirty="0"/>
              <a:t>Starting Angular 19 you can use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provideExperimentalZonelessChangeDetection</a:t>
            </a:r>
            <a:r>
              <a:rPr lang="en-US" dirty="0"/>
              <a:t> </a:t>
            </a:r>
          </a:p>
          <a:p>
            <a:r>
              <a:rPr lang="en-US" dirty="0"/>
              <a:t>Any template event handler is still wrapped with change detection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BCFA7-20D9-131A-741D-88D3B5DD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54" y="4490100"/>
            <a:ext cx="4994291" cy="1384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const </a:t>
            </a:r>
            <a:r>
              <a:rPr lang="en-US" sz="1400" b="0" i="0" dirty="0" err="1">
                <a:solidFill>
                  <a:srgbClr val="830091"/>
                </a:solidFill>
                <a:latin typeface="JetBrains Mono"/>
              </a:rPr>
              <a:t>appConfig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ApplicationConfig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providers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[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1" dirty="0">
                <a:solidFill>
                  <a:srgbClr val="8C8C8C"/>
                </a:solidFill>
                <a:latin typeface="JetBrains Mono"/>
              </a:rPr>
              <a:t>// </a:t>
            </a:r>
            <a:r>
              <a:rPr lang="en-US" sz="1400" b="0" i="1" dirty="0" err="1">
                <a:solidFill>
                  <a:srgbClr val="8C8C8C"/>
                </a:solidFill>
                <a:latin typeface="JetBrains Mono"/>
              </a:rPr>
              <a:t>provideZoneChangeDetection</a:t>
            </a:r>
            <a:r>
              <a:rPr lang="en-US" sz="1400" b="0" i="1" dirty="0">
                <a:solidFill>
                  <a:srgbClr val="8C8C8C"/>
                </a:solidFill>
                <a:latin typeface="JetBrains Mono"/>
              </a:rPr>
              <a:t>({</a:t>
            </a:r>
            <a:r>
              <a:rPr lang="en-US" sz="1400" b="0" i="1" dirty="0" err="1">
                <a:solidFill>
                  <a:srgbClr val="8C8C8C"/>
                </a:solidFill>
                <a:latin typeface="JetBrains Mono"/>
              </a:rPr>
              <a:t>eventCoalescing</a:t>
            </a:r>
            <a:r>
              <a:rPr lang="en-US" sz="1400" b="0" i="1" dirty="0">
                <a:solidFill>
                  <a:srgbClr val="8C8C8C"/>
                </a:solidFill>
                <a:latin typeface="JetBrains Mono"/>
              </a:rPr>
              <a:t>: true}),</a:t>
            </a:r>
            <a:br>
              <a:rPr lang="en-US" sz="1400" b="0" i="1" dirty="0">
                <a:solidFill>
                  <a:srgbClr val="8C8C8C"/>
                </a:solidFill>
                <a:latin typeface="JetBrains Mono"/>
              </a:rPr>
            </a:br>
            <a:r>
              <a:rPr lang="en-US" sz="1400" b="0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sz="1400" b="0" i="1" dirty="0" err="1">
                <a:solidFill>
                  <a:srgbClr val="080808"/>
                </a:solidFill>
                <a:latin typeface="JetBrains Mono"/>
              </a:rPr>
              <a:t>provideExperimentalZonelessChangeDetection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(),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]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3477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8575-704E-8D6A-DE51-0BB1448E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7569-8082-ADEC-17E1-712B39CC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component’s event handlers trigger change detection</a:t>
            </a:r>
          </a:p>
          <a:p>
            <a:r>
              <a:rPr lang="en-US" dirty="0"/>
              <a:t>Browser native events DO NOT</a:t>
            </a:r>
          </a:p>
          <a:p>
            <a:pPr lvl="1"/>
            <a:r>
              <a:rPr lang="en-US" dirty="0"/>
              <a:t>DOM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dirty="0"/>
              <a:t>Timers</a:t>
            </a:r>
          </a:p>
          <a:p>
            <a:r>
              <a:rPr lang="en-US" dirty="0"/>
              <a:t>Need to manually trigger change detection</a:t>
            </a:r>
          </a:p>
          <a:p>
            <a:pPr lvl="1"/>
            <a:r>
              <a:rPr lang="en-US" dirty="0"/>
              <a:t>Which component should be checked?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67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23B0-FD02-95A2-9D8F-33ED4C62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Zoneless – Trigger change 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994B05-B3B3-8637-0646-6D288FA90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ChangeDetectorRef</a:t>
            </a:r>
            <a:r>
              <a:rPr lang="en-US" dirty="0"/>
              <a:t> instance</a:t>
            </a:r>
          </a:p>
          <a:p>
            <a:pPr lvl="1"/>
            <a:r>
              <a:rPr lang="en-US" dirty="0"/>
              <a:t>Every component has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E6EEC-D4D0-5908-EBA6-9B73A1906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998" y="3088829"/>
            <a:ext cx="5185482" cy="310854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class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AppComponent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counter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number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constructor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private 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cdr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ChangeDetectorRef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inc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1" dirty="0" err="1">
                <a:solidFill>
                  <a:srgbClr val="080808"/>
                </a:solidFill>
                <a:latin typeface="JetBrains Mono"/>
              </a:rPr>
              <a:t>setTimeout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(()=&gt;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counter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++;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cdr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markForCheck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},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83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7D3E-7430-DCE4-85A5-A4EFF1D2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E8D105-2848-D219-9746-70EB61702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259" y="1600362"/>
            <a:ext cx="5185482" cy="332398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function </a:t>
            </a:r>
            <a:r>
              <a:rPr lang="en-US" sz="1400" b="0" i="1" dirty="0" err="1">
                <a:solidFill>
                  <a:srgbClr val="080808"/>
                </a:solidFill>
                <a:latin typeface="JetBrains Mono"/>
              </a:rPr>
              <a:t>provideDispatcher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provide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830091"/>
                </a:solidFill>
                <a:latin typeface="JetBrains Mono"/>
              </a:rPr>
              <a:t>UpdateStore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deps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[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ApplicationRef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],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useFactory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appRef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ApplicationRef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return async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(action: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UpdateStoreAction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cdr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appRef.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components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].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changeDetectorRef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await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action(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store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cdr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markForCheck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C36FB-6969-E67A-C988-F8CB39C03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726" y="4195809"/>
            <a:ext cx="5278030" cy="212365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ContactList</a:t>
            </a:r>
            <a:r>
              <a:rPr lang="en-US" sz="1200" b="0" i="0" dirty="0" err="1">
                <a:solidFill>
                  <a:srgbClr val="000000"/>
                </a:solidFill>
                <a:latin typeface="JetBrains Mono"/>
              </a:rPr>
              <a:t>Component</a:t>
            </a:r>
            <a:r>
              <a:rPr lang="en-US" sz="1200" b="0" i="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200" b="0" i="0" dirty="0" err="1">
                <a:solidFill>
                  <a:srgbClr val="871094"/>
                </a:solidFill>
                <a:latin typeface="JetBrains Mono"/>
              </a:rPr>
              <a:t>updateStore</a:t>
            </a:r>
            <a:r>
              <a:rPr lang="en-US" sz="1200" b="0" i="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200" b="0" i="1" dirty="0">
                <a:solidFill>
                  <a:srgbClr val="080808"/>
                </a:solidFill>
                <a:latin typeface="JetBrains Mono"/>
              </a:rPr>
              <a:t>inject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200" b="0" i="0" dirty="0" err="1">
                <a:solidFill>
                  <a:srgbClr val="830091"/>
                </a:solidFill>
                <a:latin typeface="JetBrains Mono"/>
              </a:rPr>
              <a:t>UpdateStoreToken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200" b="0" i="0" dirty="0" err="1">
                <a:solidFill>
                  <a:srgbClr val="871094"/>
                </a:solidFill>
                <a:latin typeface="JetBrains Mono"/>
              </a:rPr>
              <a:t>httpClient</a:t>
            </a:r>
            <a:r>
              <a:rPr lang="en-US" sz="1200" b="0" i="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200" b="0" i="1" dirty="0">
                <a:solidFill>
                  <a:srgbClr val="080808"/>
                </a:solidFill>
                <a:latin typeface="JetBrains Mono"/>
              </a:rPr>
              <a:t>inject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200" b="0" i="0" dirty="0" err="1">
                <a:solidFill>
                  <a:srgbClr val="000000"/>
                </a:solidFill>
                <a:latin typeface="JetBrains Mono"/>
              </a:rPr>
              <a:t>HttpClient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200" b="0" i="0" dirty="0">
                <a:solidFill>
                  <a:srgbClr val="914C07"/>
                </a:solidFill>
                <a:latin typeface="JetBrains Mono"/>
              </a:rPr>
              <a:t>load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2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2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200" b="0" i="0" dirty="0" err="1">
                <a:solidFill>
                  <a:srgbClr val="871094"/>
                </a:solidFill>
                <a:latin typeface="JetBrains Mono"/>
              </a:rPr>
              <a:t>updateStore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async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store =&gt; {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en-US" sz="1200" b="0" i="0" dirty="0" err="1">
                <a:solidFill>
                  <a:srgbClr val="080808"/>
                </a:solidFill>
                <a:latin typeface="JetBrains Mono"/>
              </a:rPr>
              <a:t>store.</a:t>
            </a:r>
            <a:r>
              <a:rPr lang="en-US" sz="1200" b="0" i="0" dirty="0" err="1">
                <a:solidFill>
                  <a:srgbClr val="871094"/>
                </a:solidFill>
                <a:latin typeface="JetBrains Mono"/>
              </a:rPr>
              <a:t>contacts</a:t>
            </a:r>
            <a:r>
              <a:rPr lang="en-US" sz="1200" b="0" i="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200" b="0" i="0" dirty="0">
                <a:solidFill>
                  <a:srgbClr val="0033B3"/>
                </a:solidFill>
                <a:latin typeface="JetBrains Mono"/>
              </a:rPr>
              <a:t>await </a:t>
            </a:r>
            <a:r>
              <a:rPr lang="en-US" sz="12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2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200" b="0" i="0" dirty="0" err="1">
                <a:solidFill>
                  <a:srgbClr val="871094"/>
                </a:solidFill>
                <a:latin typeface="JetBrains Mono"/>
              </a:rPr>
              <a:t>httpClient</a:t>
            </a:r>
            <a:r>
              <a:rPr lang="en-US" sz="12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200" b="0" i="0" dirty="0" err="1">
                <a:solidFill>
                  <a:srgbClr val="914C07"/>
                </a:solidFill>
                <a:latin typeface="JetBrains Mono"/>
              </a:rPr>
              <a:t>get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200" b="0" i="0" dirty="0">
                <a:solidFill>
                  <a:srgbClr val="000000"/>
                </a:solidFill>
                <a:latin typeface="JetBrains Mono"/>
              </a:rPr>
              <a:t>Contact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[]&gt;(</a:t>
            </a:r>
            <a:r>
              <a:rPr lang="en-US" sz="1200" b="0" i="0" dirty="0">
                <a:solidFill>
                  <a:srgbClr val="067D17"/>
                </a:solidFill>
                <a:latin typeface="JetBrains Mono"/>
              </a:rPr>
              <a:t>"/contact"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).</a:t>
            </a:r>
            <a:r>
              <a:rPr lang="en-US" sz="1200" b="0" i="0" dirty="0" err="1">
                <a:solidFill>
                  <a:srgbClr val="914C07"/>
                </a:solidFill>
                <a:latin typeface="JetBrains Mono"/>
              </a:rPr>
              <a:t>toPromise</a:t>
            </a: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2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200" b="0" i="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sz="1200" b="0" i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C1B508-3007-5D16-A126-7155C8CCCF4A}"/>
              </a:ext>
            </a:extLst>
          </p:cNvPr>
          <p:cNvSpPr/>
          <p:nvPr/>
        </p:nvSpPr>
        <p:spPr>
          <a:xfrm>
            <a:off x="9224632" y="1802294"/>
            <a:ext cx="2103124" cy="14851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Extract root component from </a:t>
            </a:r>
            <a:r>
              <a:rPr lang="en-US" sz="1200" dirty="0" err="1"/>
              <a:t>appRef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D0CC04-3F4A-A378-7306-635F47455C5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00416" y="2544856"/>
            <a:ext cx="1324216" cy="527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25977D9-7DD7-BE94-01C2-FD75E42F6569}"/>
              </a:ext>
            </a:extLst>
          </p:cNvPr>
          <p:cNvSpPr/>
          <p:nvPr/>
        </p:nvSpPr>
        <p:spPr>
          <a:xfrm>
            <a:off x="648040" y="4159350"/>
            <a:ext cx="2103124" cy="14851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updateStore</a:t>
            </a:r>
            <a:r>
              <a:rPr lang="en-US" sz="1200" dirty="0"/>
              <a:t> triggers change detection after running user action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6FB2EC-95E1-80B9-20FC-4B11F4AF61E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751164" y="3926552"/>
            <a:ext cx="1080172" cy="975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560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890A-656A-7A4B-639F-C7CEF9B2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… not optimal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8AB3-AEE0-F2B6-70E5-70652226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trigger change detection even if the store isn’t modified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Feels like we are back at zero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3B71C2-2C62-425C-3F31-007B873F4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259" y="2628781"/>
            <a:ext cx="5185482" cy="160043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async 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updateStore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(action: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UpdateStoreAction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cdr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appRef.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components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].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changeDetectorRef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await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action(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store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cdr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markForCheck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0D24D6-F844-1D15-A332-0213DF7FB3F4}"/>
              </a:ext>
            </a:extLst>
          </p:cNvPr>
          <p:cNvSpPr/>
          <p:nvPr/>
        </p:nvSpPr>
        <p:spPr>
          <a:xfrm>
            <a:off x="1013320" y="3338486"/>
            <a:ext cx="2103124" cy="14851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 can we tell if store has changed?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B123F4-B9BC-28C9-D8E6-DC6D98FCA8CB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3116444" y="3429000"/>
            <a:ext cx="586876" cy="65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97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9390-8979-A8E1-BBB7-E6B36DF8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7C2B-8546-50EA-68A2-9BEF96E3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1 - Reducing  change detection occurrences</a:t>
            </a:r>
          </a:p>
          <a:p>
            <a:r>
              <a:rPr lang="en-US" dirty="0"/>
              <a:t>Part 2 - Optimize a single cycle</a:t>
            </a:r>
          </a:p>
        </p:txBody>
      </p:sp>
    </p:spTree>
    <p:extLst>
      <p:ext uri="{BB962C8B-B14F-4D97-AF65-F5344CB8AC3E}">
        <p14:creationId xmlns:p14="http://schemas.microsoft.com/office/powerpoint/2010/main" val="1425758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17D5-5078-ADA0-264A-56E62C73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AA4C17-C6BF-8C85-FE7D-E50A0C4EB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737" y="2022152"/>
            <a:ext cx="6198525" cy="224676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async function </a:t>
            </a:r>
            <a:r>
              <a:rPr lang="en-US" sz="1400" b="0" i="0" dirty="0" err="1">
                <a:solidFill>
                  <a:srgbClr val="00627A"/>
                </a:solidFill>
                <a:latin typeface="JetBrains Mono"/>
              </a:rPr>
              <a:t>updateStore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appRef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ApplicationRef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action: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StoreAction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cdr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appRef.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components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].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changeDetectorRef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newStore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await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action(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store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newStore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!==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store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cdr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markForCheck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store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newStore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72CB-15A2-5674-12C9-2D70C432D545}"/>
              </a:ext>
            </a:extLst>
          </p:cNvPr>
          <p:cNvSpPr/>
          <p:nvPr/>
        </p:nvSpPr>
        <p:spPr>
          <a:xfrm>
            <a:off x="6106669" y="5450269"/>
            <a:ext cx="1479940" cy="101403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logic is not simple as before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C87E8B-463B-167B-E7A4-BDCE2F2A4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523" y="3761934"/>
            <a:ext cx="2478581" cy="1384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inc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updateStore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(store =&gt; ({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...store,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counter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store.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counter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}));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B03BDF-19F8-8C2E-CDCE-7270CD72C853}"/>
              </a:ext>
            </a:extLst>
          </p:cNvPr>
          <p:cNvSpPr/>
          <p:nvPr/>
        </p:nvSpPr>
        <p:spPr>
          <a:xfrm>
            <a:off x="810768" y="4030409"/>
            <a:ext cx="1845428" cy="14851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rely on the programmer to return a new store object whenever it changes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375F48-6612-E6B1-4D64-C32170B7C83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733482" y="2987040"/>
            <a:ext cx="1573598" cy="1043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3DAA87-202B-2908-5024-C863463D029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846639" y="4526280"/>
            <a:ext cx="834321" cy="92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14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136E-FE0F-7008-6F79-10F5F8BF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vs. 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B17E-A42F-B336-B958-B0DB165F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beginning everything was simple</a:t>
            </a:r>
          </a:p>
          <a:p>
            <a:pPr lvl="1"/>
            <a:r>
              <a:rPr lang="en-US" dirty="0"/>
              <a:t>State is just a plain JavaScript object</a:t>
            </a:r>
          </a:p>
          <a:p>
            <a:pPr lvl="1"/>
            <a:r>
              <a:rPr lang="en-US" dirty="0"/>
              <a:t>Updates are detected no matter what</a:t>
            </a:r>
          </a:p>
          <a:p>
            <a:r>
              <a:rPr lang="en-US" dirty="0"/>
              <a:t>Then we started optimizing</a:t>
            </a:r>
          </a:p>
          <a:p>
            <a:pPr lvl="1"/>
            <a:r>
              <a:rPr lang="en-US" dirty="0"/>
              <a:t>The developer is forced to use a dispatch method </a:t>
            </a:r>
          </a:p>
          <a:p>
            <a:pPr lvl="1"/>
            <a:r>
              <a:rPr lang="en-US" dirty="0"/>
              <a:t>The developer is forced to use immutability</a:t>
            </a:r>
          </a:p>
          <a:p>
            <a:r>
              <a:rPr lang="en-US" dirty="0"/>
              <a:t>Isn’t that too much?</a:t>
            </a:r>
          </a:p>
          <a:p>
            <a:r>
              <a:rPr lang="en-US" dirty="0"/>
              <a:t>Are all those optimizations worth it? </a:t>
            </a:r>
          </a:p>
          <a:p>
            <a:r>
              <a:rPr lang="en-US" dirty="0"/>
              <a:t>Let’s discuss some </a:t>
            </a:r>
            <a:r>
              <a:rPr lang="en-US" dirty="0" err="1"/>
              <a:t>milleseconds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56245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35F-1046-C98B-7AE7-DCF7E901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fast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F1F6-1F56-63C6-CCC5-B3C42CBC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action</a:t>
            </a:r>
          </a:p>
          <a:p>
            <a:pPr lvl="1"/>
            <a:r>
              <a:rPr lang="en-US" dirty="0"/>
              <a:t>Under 100ms - Perceived as instantaneous</a:t>
            </a:r>
          </a:p>
          <a:p>
            <a:pPr lvl="1"/>
            <a:r>
              <a:rPr lang="en-US" dirty="0"/>
              <a:t>100-300ms - Noticeable but still acceptable</a:t>
            </a:r>
          </a:p>
          <a:p>
            <a:pPr lvl="1"/>
            <a:r>
              <a:rPr lang="en-US" dirty="0"/>
              <a:t>Over 1 second - Begins to feel sluggish and disrupts the user experience</a:t>
            </a:r>
          </a:p>
          <a:p>
            <a:r>
              <a:rPr lang="en-US" dirty="0"/>
              <a:t>Animation</a:t>
            </a:r>
          </a:p>
          <a:p>
            <a:pPr lvl="1"/>
            <a:r>
              <a:rPr lang="en-US" dirty="0"/>
              <a:t>60 FPS or higher – Smooth</a:t>
            </a:r>
          </a:p>
          <a:p>
            <a:pPr lvl="1"/>
            <a:r>
              <a:rPr lang="en-US" dirty="0"/>
              <a:t>This means 16.67ms per action</a:t>
            </a:r>
          </a:p>
          <a:p>
            <a:pPr lvl="1"/>
            <a:r>
              <a:rPr lang="en-US" dirty="0"/>
              <a:t>~10ms remains </a:t>
            </a:r>
            <a:r>
              <a:rPr lang="en-US"/>
              <a:t>for application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0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923B-DC08-01F9-7D13-1A3C0F15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results are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8566-9B2B-FD30-F06E-ACB677B8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 Ryzen 9 7950X (Equivalent to Intel Core i9-Gen 14)</a:t>
            </a:r>
          </a:p>
          <a:p>
            <a:r>
              <a:rPr lang="en-US" dirty="0"/>
              <a:t>10K bindings &lt; 1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A binding is</a:t>
            </a:r>
          </a:p>
          <a:p>
            <a:pPr lvl="1"/>
            <a:r>
              <a:rPr lang="en-US" dirty="0"/>
              <a:t>Interpolation expression {{name}}</a:t>
            </a:r>
          </a:p>
          <a:p>
            <a:pPr lvl="1"/>
            <a:r>
              <a:rPr lang="en-US" dirty="0"/>
              <a:t>@Input</a:t>
            </a:r>
          </a:p>
          <a:p>
            <a:r>
              <a:rPr lang="en-US" dirty="0"/>
              <a:t>We assume no DOM update</a:t>
            </a:r>
          </a:p>
          <a:p>
            <a:pPr lvl="1"/>
            <a:r>
              <a:rPr lang="en-US" dirty="0"/>
              <a:t>The DOM is much slower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50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BFC2-2423-024C-EFD8-02BE592D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optimizing?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1955-2F29-9A57-5616-66119B09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Weaker hardware</a:t>
            </a:r>
          </a:p>
          <a:p>
            <a:r>
              <a:rPr lang="en-US" dirty="0"/>
              <a:t>One slow component might affect the whole application</a:t>
            </a:r>
          </a:p>
          <a:p>
            <a:r>
              <a:rPr lang="en-US" dirty="0"/>
              <a:t>Redundant change detection</a:t>
            </a:r>
          </a:p>
          <a:p>
            <a:r>
              <a:rPr lang="en-US" dirty="0"/>
              <a:t>Usually its you, not Angular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38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9AA4-549E-6B0C-86A9-F73F04E0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cycle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EB6C-9602-150B-56E0-CD9397DD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until now we have focused on reducing the number of change detections</a:t>
            </a:r>
          </a:p>
          <a:p>
            <a:r>
              <a:rPr lang="en-US" dirty="0"/>
              <a:t>We now want to optimize a single cycle</a:t>
            </a:r>
          </a:p>
          <a:p>
            <a:pPr lvl="1"/>
            <a:r>
              <a:rPr lang="en-US" dirty="0"/>
              <a:t>Per component</a:t>
            </a:r>
          </a:p>
          <a:p>
            <a:pPr lvl="1"/>
            <a:r>
              <a:rPr lang="en-US" dirty="0"/>
              <a:t>Inter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99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392F-E283-2036-0342-6767709C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Mini Profiler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B4E1BE-FBC6-3467-5F8C-7EC54EC2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248" y="1874728"/>
            <a:ext cx="3751535" cy="310854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9E880D"/>
                </a:solidFill>
                <a:latin typeface="JetBrains Mono"/>
              </a:rPr>
              <a:t>@Injectable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abstract class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ComponentBase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ngOnInit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++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compCreated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ngOnDestroy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++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compDestroyed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ngDoCheck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++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compChecked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51CFE-F507-3B17-68DA-8C2ACE43B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593" y="3887528"/>
            <a:ext cx="6198525" cy="224676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appRef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_tick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function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compChecked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compCreated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compDestroyed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00627A"/>
                </a:solidFill>
                <a:latin typeface="JetBrains Mono"/>
              </a:rPr>
              <a:t>originalTick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apply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arguments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as any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830091"/>
                </a:solidFill>
                <a:latin typeface="JetBrains Mono"/>
              </a:rPr>
              <a:t>console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log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`COMP count: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${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compCreated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-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compDestroyed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, created:   </a:t>
            </a:r>
          </a:p>
          <a:p>
            <a:r>
              <a:rPr lang="en-US" sz="1400" dirty="0">
                <a:solidFill>
                  <a:srgbClr val="067D17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${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compCreated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, destroyed: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${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compDestroyed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, checked: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${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compChecked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`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8276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FE42-B4E1-7720-79A4-792E5045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OnPush</a:t>
            </a:r>
            <a:r>
              <a:rPr lang="en-US" dirty="0"/>
              <a:t>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E741-36D8-F164-BA55-D992A5BD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Angular checks every component</a:t>
            </a:r>
          </a:p>
          <a:p>
            <a:r>
              <a:rPr lang="en-US" dirty="0"/>
              <a:t>You can optimize that by</a:t>
            </a:r>
          </a:p>
          <a:p>
            <a:r>
              <a:rPr lang="en-US" dirty="0"/>
              <a:t>Detach the component from the change detection tree</a:t>
            </a:r>
          </a:p>
          <a:p>
            <a:pPr lvl="1"/>
            <a:r>
              <a:rPr lang="en-US" dirty="0"/>
              <a:t>Less common</a:t>
            </a:r>
          </a:p>
          <a:p>
            <a:r>
              <a:rPr lang="en-US" dirty="0"/>
              <a:t>Use </a:t>
            </a:r>
            <a:r>
              <a:rPr lang="en-US" dirty="0" err="1"/>
              <a:t>ChangeDetectionStrategy.OnPush</a:t>
            </a:r>
            <a:endParaRPr lang="en-US" dirty="0"/>
          </a:p>
          <a:p>
            <a:pPr lvl="1"/>
            <a:r>
              <a:rPr lang="en-US" dirty="0"/>
              <a:t>Very common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7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7C27-26D9-32B6-D508-B1F8A72D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Detached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262FC-32AC-462D-9951-8B27BB65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354" y="1758749"/>
            <a:ext cx="3713088" cy="440120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class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ContactListComponent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constructor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public 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cdr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ChangeDetectorRef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detach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cdr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detach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attach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cdr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reattach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detect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cdr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detectChanges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mark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cdr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markForCheck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AAD895-5B4D-E5DD-E9C7-74B0FBB932D4}"/>
              </a:ext>
            </a:extLst>
          </p:cNvPr>
          <p:cNvSpPr/>
          <p:nvPr/>
        </p:nvSpPr>
        <p:spPr>
          <a:xfrm>
            <a:off x="8438388" y="2246894"/>
            <a:ext cx="2092451" cy="13255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Any component can decide to detach from the tree of change detection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3BB273-6351-D92F-E606-18B38A9F18C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96000" y="2909676"/>
            <a:ext cx="2342388" cy="107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4D114CF-5C20-3E10-FCCB-BB467C08BEFD}"/>
              </a:ext>
            </a:extLst>
          </p:cNvPr>
          <p:cNvSpPr/>
          <p:nvPr/>
        </p:nvSpPr>
        <p:spPr>
          <a:xfrm>
            <a:off x="1223236" y="3017520"/>
            <a:ext cx="2092451" cy="13255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Once detached, component can still be updated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AD0E3-12F0-2350-7A0D-D6B05145A0B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315687" y="3680302"/>
            <a:ext cx="1439193" cy="1019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04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AE8B-ACE3-05EF-4583-21D26561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bound check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A5CA-26E0-559E-7B8B-F04DDC74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event always trigger a change detection in the whole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fix that?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E7EAD-2A78-7907-4997-F85AA264A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039" y="2968839"/>
            <a:ext cx="5069474" cy="18158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div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&lt;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input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[(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ngModel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)]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filter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 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(</a:t>
            </a:r>
            <a:r>
              <a:rPr lang="en-US" sz="1400" b="0" i="0" u="none" strike="noStrike" baseline="0" dirty="0" err="1">
                <a:solidFill>
                  <a:srgbClr val="871094"/>
                </a:solidFill>
                <a:latin typeface="JetBrains Mono"/>
              </a:rPr>
              <a:t>ngModelChange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)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u="none" strike="noStrike" baseline="0" dirty="0" err="1">
                <a:solidFill>
                  <a:srgbClr val="914C07"/>
                </a:solidFill>
                <a:latin typeface="JetBrains Mono"/>
              </a:rPr>
              <a:t>filterChanged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&lt;/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div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@for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u="none" strike="noStrike" baseline="0" dirty="0">
                <a:solidFill>
                  <a:srgbClr val="2A8C7C"/>
                </a:solidFill>
                <a:latin typeface="JetBrains Mono"/>
              </a:rPr>
              <a:t>contact 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of </a:t>
            </a:r>
            <a:r>
              <a:rPr lang="en-US" sz="1400" b="0" i="0" u="none" strike="noStrike" baseline="0" dirty="0" err="1">
                <a:solidFill>
                  <a:srgbClr val="871094"/>
                </a:solidFill>
                <a:latin typeface="JetBrains Mono"/>
              </a:rPr>
              <a:t>filteredContacts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track </a:t>
            </a:r>
            <a:r>
              <a:rPr lang="en-US" sz="1400" b="0" i="0" u="none" strike="noStrike" baseline="0" dirty="0">
                <a:solidFill>
                  <a:srgbClr val="2A8C7C"/>
                </a:solidFill>
                <a:latin typeface="JetBrains Mono"/>
              </a:rPr>
              <a:t>contact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id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  &lt;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app-contact 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[contact]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u="none" strike="noStrike" baseline="0" dirty="0">
                <a:solidFill>
                  <a:srgbClr val="2A8C7C"/>
                </a:solidFill>
                <a:latin typeface="JetBrains Mono"/>
              </a:rPr>
              <a:t>contact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&gt;&lt;/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app-contact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25A2F0-A7C7-BBFC-6334-831A82CA4F5E}"/>
              </a:ext>
            </a:extLst>
          </p:cNvPr>
          <p:cNvSpPr/>
          <p:nvPr/>
        </p:nvSpPr>
        <p:spPr>
          <a:xfrm>
            <a:off x="8474965" y="3594095"/>
            <a:ext cx="2092451" cy="13255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Typing a single key, triggers change detection for the whole list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80E936-1B08-AFF4-2C5A-CB54D1720CDE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7374037" y="3459158"/>
            <a:ext cx="1100928" cy="797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4E9CBF-521A-B9B1-9C38-A93E37CF6117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6684264" y="4023360"/>
            <a:ext cx="1790701" cy="233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08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4BBB-00F7-AEE5-8565-1A6066ED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4A5ECB-FB04-CB07-F612-CC96C0746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038" y="2124075"/>
            <a:ext cx="3747412" cy="71055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&gt;{{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counter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}}&lt;/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button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(click)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inc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&gt;Inc&lt;/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9ED545A-1F15-0533-AE16-AC823900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291" y="2231797"/>
            <a:ext cx="2457450" cy="160043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class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AppComponent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counter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number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inc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++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counter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6FD5DA-7F42-6FC9-6B5C-1F5594ED0F0A}"/>
              </a:ext>
            </a:extLst>
          </p:cNvPr>
          <p:cNvSpPr/>
          <p:nvPr/>
        </p:nvSpPr>
        <p:spPr>
          <a:xfrm>
            <a:off x="3248025" y="4267200"/>
            <a:ext cx="2571750" cy="12192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programmer changes </a:t>
            </a:r>
            <a:r>
              <a:rPr lang="en-US" sz="1200" dirty="0" err="1"/>
              <a:t>this.counter</a:t>
            </a:r>
            <a:r>
              <a:rPr lang="en-US" sz="1200" dirty="0"/>
              <a:t> and expects the HTML to be updated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DC134E-42CD-C3B3-D570-579C6A8D0D5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533900" y="3343275"/>
            <a:ext cx="2457450" cy="923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E73724-0572-1D8E-15C7-9B8AD20539A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381375" y="2479351"/>
            <a:ext cx="1152525" cy="1787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60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582B-377F-352D-07DB-22E46728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is a change detection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FC84-1FC4-816C-6D63-37B348B8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“heavy” content into a component and mark it as </a:t>
            </a:r>
            <a:r>
              <a:rPr lang="en-US" dirty="0" err="1"/>
              <a:t>OnPush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778C1-08CA-3001-BDF5-A09D5CFA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19" y="2430690"/>
            <a:ext cx="5062429" cy="1384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div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&lt;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input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[(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ngModel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)]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filter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 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(</a:t>
            </a:r>
            <a:r>
              <a:rPr lang="en-US" sz="1400" b="0" i="0" u="none" strike="noStrike" baseline="0" dirty="0" err="1">
                <a:solidFill>
                  <a:srgbClr val="871094"/>
                </a:solidFill>
                <a:latin typeface="JetBrains Mono"/>
              </a:rPr>
              <a:t>ngModelChange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)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u="none" strike="noStrike" baseline="0" dirty="0" err="1">
                <a:solidFill>
                  <a:srgbClr val="914C07"/>
                </a:solidFill>
                <a:latin typeface="JetBrains Mono"/>
              </a:rPr>
              <a:t>filterChanged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&lt;/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div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app-contact-list 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[contacts]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contacts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 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[filter]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u="none" strike="noStrike" baseline="0" dirty="0" err="1">
                <a:solidFill>
                  <a:srgbClr val="871094"/>
                </a:solidFill>
                <a:latin typeface="JetBrains Mono"/>
              </a:rPr>
              <a:t>filter</a:t>
            </a:r>
            <a:r>
              <a:rPr lang="en-US" sz="1400" b="0" i="0" u="none" strike="noStrike" baseline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u="none" strike="noStrike" baseline="0" dirty="0" err="1">
                <a:solidFill>
                  <a:srgbClr val="914C07"/>
                </a:solidFill>
                <a:latin typeface="JetBrains Mono"/>
              </a:rPr>
              <a:t>trim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</a:p>
          <a:p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&lt;/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app-contact-list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15FF85-A9E2-2017-975C-4C90890B0A27}"/>
              </a:ext>
            </a:extLst>
          </p:cNvPr>
          <p:cNvSpPr/>
          <p:nvPr/>
        </p:nvSpPr>
        <p:spPr>
          <a:xfrm>
            <a:off x="2147317" y="4555687"/>
            <a:ext cx="2092451" cy="13255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OnPush</a:t>
            </a:r>
            <a:r>
              <a:rPr lang="en-US" sz="1200" dirty="0"/>
              <a:t> strategy + react to input changes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B2729-CD1D-4473-186C-BE8D6FBC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2" y="3653864"/>
            <a:ext cx="5675376" cy="28931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9E880D"/>
                </a:solidFill>
                <a:latin typeface="JetBrains Mono"/>
              </a:rPr>
              <a:t>@Component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({ </a:t>
            </a:r>
            <a:r>
              <a:rPr lang="en-US" sz="1400" dirty="0">
                <a:solidFill>
                  <a:srgbClr val="080808"/>
                </a:solidFill>
                <a:latin typeface="JetBrains Mono"/>
              </a:rPr>
              <a:t>…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changeDetection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ChangeDetectionStrategy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1" dirty="0" err="1">
                <a:solidFill>
                  <a:srgbClr val="871094"/>
                </a:solidFill>
                <a:latin typeface="JetBrains Mono"/>
              </a:rPr>
              <a:t>OnPush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})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class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ContactListComponent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9E880D"/>
                </a:solidFill>
                <a:latin typeface="JetBrains Mono"/>
              </a:rPr>
              <a:t>@Input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contacts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!: 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Contact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[];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9E880D"/>
                </a:solidFill>
                <a:latin typeface="JetBrains Mono"/>
              </a:rPr>
              <a:t>@Input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filter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!: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string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filteredContacts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Contact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[] = [];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ngOnChanges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filteredContacts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</a:p>
          <a:p>
            <a:r>
              <a:rPr lang="en-US" sz="1400" dirty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contacts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filter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(contact =&gt; 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contact.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includes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filter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trim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()));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C1C313-C824-DBA6-E7E6-0EBE8EA5E8E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239768" y="5218469"/>
            <a:ext cx="1493520" cy="597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2A305EB-41F6-B701-4F1C-170BCD858B65}"/>
              </a:ext>
            </a:extLst>
          </p:cNvPr>
          <p:cNvSpPr/>
          <p:nvPr/>
        </p:nvSpPr>
        <p:spPr>
          <a:xfrm>
            <a:off x="8666988" y="2368624"/>
            <a:ext cx="2104643" cy="101403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 is still unoptimized. Do you see it?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6A9544-4A5B-AAA1-E247-137AF9F1FE34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39768" y="4087368"/>
            <a:ext cx="1493520" cy="1131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41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3C28-FBA8-A78C-DA48-B31559CC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OnPush</a:t>
            </a:r>
            <a:r>
              <a:rPr lang="en-US" dirty="0"/>
              <a:t> might be ignored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8CA1-85D3-E955-ABD6-F2084C66E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event in child component triggers change detection in all its parents</a:t>
            </a:r>
          </a:p>
          <a:p>
            <a:pPr lvl="1"/>
            <a:r>
              <a:rPr lang="en-US" dirty="0"/>
              <a:t>Even if they are marked as </a:t>
            </a:r>
            <a:r>
              <a:rPr lang="en-US" dirty="0" err="1"/>
              <a:t>OnPush</a:t>
            </a:r>
            <a:endParaRPr lang="en-US" dirty="0"/>
          </a:p>
          <a:p>
            <a:r>
              <a:rPr lang="en-US" dirty="0"/>
              <a:t>No easy solution</a:t>
            </a:r>
          </a:p>
          <a:p>
            <a:pPr lvl="1"/>
            <a:r>
              <a:rPr lang="en-US" dirty="0"/>
              <a:t>Signals ?</a:t>
            </a:r>
          </a:p>
        </p:txBody>
      </p:sp>
    </p:spTree>
    <p:extLst>
      <p:ext uri="{BB962C8B-B14F-4D97-AF65-F5344CB8AC3E}">
        <p14:creationId xmlns:p14="http://schemas.microsoft.com/office/powerpoint/2010/main" val="42503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5079-C3E1-7025-0A1B-CF4D73DE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C142-12C6-011B-C730-14EDF33B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not allowed to “replace” a method with its value</a:t>
            </a:r>
          </a:p>
          <a:p>
            <a:pPr lvl="1"/>
            <a:r>
              <a:rPr lang="en-US" dirty="0"/>
              <a:t>A method might have side effect</a:t>
            </a:r>
          </a:p>
          <a:p>
            <a:pPr lvl="1"/>
            <a:r>
              <a:rPr lang="en-US" dirty="0"/>
              <a:t>For example, console.log</a:t>
            </a:r>
          </a:p>
          <a:p>
            <a:r>
              <a:rPr lang="en-US" dirty="0"/>
              <a:t>Therefore, the method must be invoked during each change detection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19704-CFAB-A0A1-56DA-913C279F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785" y="4186338"/>
            <a:ext cx="5062429" cy="1384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div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&lt;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input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[(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ngModel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)]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filter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 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(</a:t>
            </a:r>
            <a:r>
              <a:rPr lang="en-US" sz="1400" b="0" i="0" u="none" strike="noStrike" baseline="0" dirty="0" err="1">
                <a:solidFill>
                  <a:srgbClr val="871094"/>
                </a:solidFill>
                <a:latin typeface="JetBrains Mono"/>
              </a:rPr>
              <a:t>ngModelChange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)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u="none" strike="noStrike" baseline="0" dirty="0" err="1">
                <a:solidFill>
                  <a:srgbClr val="914C07"/>
                </a:solidFill>
                <a:latin typeface="JetBrains Mono"/>
              </a:rPr>
              <a:t>filterChanged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&lt;/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div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app-contact-list 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[contacts]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contacts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 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[filter]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u="none" strike="noStrike" baseline="0" dirty="0" err="1">
                <a:solidFill>
                  <a:srgbClr val="871094"/>
                </a:solidFill>
                <a:latin typeface="JetBrains Mono"/>
              </a:rPr>
              <a:t>filter</a:t>
            </a:r>
            <a:r>
              <a:rPr lang="en-US" sz="1400" b="0" i="0" u="none" strike="noStrike" baseline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u="none" strike="noStrike" baseline="0" dirty="0" err="1">
                <a:solidFill>
                  <a:srgbClr val="914C07"/>
                </a:solidFill>
                <a:latin typeface="JetBrains Mono"/>
              </a:rPr>
              <a:t>trim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</a:p>
          <a:p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&lt;/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app-contact-list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966970-D47A-0BF8-BEDF-DB0B7E7AB8C5}"/>
              </a:ext>
            </a:extLst>
          </p:cNvPr>
          <p:cNvSpPr/>
          <p:nvPr/>
        </p:nvSpPr>
        <p:spPr>
          <a:xfrm>
            <a:off x="9115045" y="4245770"/>
            <a:ext cx="2092451" cy="13255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Although Angular knows the output of a trim, it still cannot “cache” it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7BDC62-4889-C213-60BE-638A6FF5ABC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065008" y="4908552"/>
            <a:ext cx="1050037" cy="312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0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748D-FAAF-22BD-4194-FC4DBEC3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– Is a pure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E7BD-1BCB-4485-AA1A-79D8A6A1F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caches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8AA5F-72E7-9B5F-3CBD-8C35BCB4B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545" y="2758803"/>
            <a:ext cx="5062429" cy="18158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9E880D"/>
                </a:solidFill>
                <a:latin typeface="JetBrains Mono"/>
              </a:rPr>
              <a:t>@Pipe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'trim'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})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class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TrimPipe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implements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PipeTransform</a:t>
            </a:r>
            <a:r>
              <a:rPr lang="en-US" sz="1400" b="0" i="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transform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(value: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string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string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value.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trim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62244-4336-A276-7E83-C677C43DD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210" y="4340290"/>
            <a:ext cx="5062429" cy="73866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app-contact-list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[contacts]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contacts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 </a:t>
            </a:r>
            <a:b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                  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[filter]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filter</a:t>
            </a:r>
            <a:r>
              <a:rPr lang="en-US" sz="1400" dirty="0">
                <a:solidFill>
                  <a:srgbClr val="080808"/>
                </a:solidFill>
                <a:latin typeface="JetBrains Mono"/>
              </a:rPr>
              <a:t> | </a:t>
            </a:r>
            <a:r>
              <a:rPr lang="en-US" sz="1400" b="0" i="0" u="none" strike="noStrike" baseline="0" dirty="0">
                <a:solidFill>
                  <a:srgbClr val="914C07"/>
                </a:solidFill>
                <a:latin typeface="JetBrains Mono"/>
              </a:rPr>
              <a:t>trim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&lt;/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app-contact-list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8821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8054-CDC9-A846-FA38-AE0EA58F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@for / </a:t>
            </a:r>
            <a:r>
              <a:rPr lang="en-US" dirty="0" err="1"/>
              <a:t>ngFor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4E55-FB75-7384-DA59-E9E2882FC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@for syntax forces the developer to specify a track by</a:t>
            </a:r>
          </a:p>
          <a:p>
            <a:r>
              <a:rPr lang="en-US" dirty="0"/>
              <a:t>So, what is wrong?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96D2B-B593-3BF0-D70C-AD70712DE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356" y="3601171"/>
            <a:ext cx="4053287" cy="95410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@for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contact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of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contacts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track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contact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id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  &lt;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app-contact 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[contact]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u="none" strike="noStrike" baseline="0" dirty="0">
                <a:solidFill>
                  <a:srgbClr val="2A8C7C"/>
                </a:solidFill>
                <a:latin typeface="JetBrains Mono"/>
              </a:rPr>
              <a:t>contact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&gt;&lt;/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app-contact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0BC796-2FD2-9FA6-FB27-DC2B996ED07E}"/>
              </a:ext>
            </a:extLst>
          </p:cNvPr>
          <p:cNvSpPr/>
          <p:nvPr/>
        </p:nvSpPr>
        <p:spPr>
          <a:xfrm>
            <a:off x="9261349" y="4048262"/>
            <a:ext cx="1479940" cy="101403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Are we safe here?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FF20A0-66E4-A1B4-3685-0E2ED9BC38AA}"/>
              </a:ext>
            </a:extLst>
          </p:cNvPr>
          <p:cNvCxnSpPr>
            <a:cxnSpLocks/>
          </p:cNvCxnSpPr>
          <p:nvPr/>
        </p:nvCxnSpPr>
        <p:spPr>
          <a:xfrm flipH="1" flipV="1">
            <a:off x="7242048" y="3776472"/>
            <a:ext cx="2019301" cy="778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72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5B21-D5C9-3D7E-2AA7-B6E4DDD2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Scrolling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114E-0C8A-C91F-67C5-A7EEB884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common to use pagination with table</a:t>
            </a:r>
          </a:p>
          <a:p>
            <a:r>
              <a:rPr lang="en-US" dirty="0"/>
              <a:t>But what about “plain” lists?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7A972D-9920-DAB0-B981-51310C99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830" y="3156748"/>
            <a:ext cx="7214340" cy="73866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cdk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-virtual-scroll-viewport </a:t>
            </a:r>
            <a:r>
              <a:rPr lang="en-US" sz="1400" b="0" i="0" dirty="0" err="1">
                <a:solidFill>
                  <a:srgbClr val="174AD4"/>
                </a:solidFill>
                <a:latin typeface="JetBrains Mono"/>
              </a:rPr>
              <a:t>itemSize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="50" </a:t>
            </a:r>
            <a:r>
              <a:rPr lang="en-US" sz="1400" b="0" i="0" dirty="0">
                <a:solidFill>
                  <a:srgbClr val="174AD4"/>
                </a:solidFill>
                <a:latin typeface="JetBrains Mono"/>
              </a:rPr>
              <a:t>class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="contacts"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&lt;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app-contact </a:t>
            </a:r>
            <a:r>
              <a:rPr lang="en-US" sz="1400" b="0" i="1" dirty="0">
                <a:solidFill>
                  <a:srgbClr val="871094"/>
                </a:solidFill>
                <a:latin typeface="JetBrains Mono"/>
              </a:rPr>
              <a:t>*</a:t>
            </a:r>
            <a:r>
              <a:rPr lang="en-US" sz="1400" b="0" i="1" dirty="0" err="1">
                <a:solidFill>
                  <a:srgbClr val="871094"/>
                </a:solidFill>
                <a:latin typeface="JetBrains Mono"/>
              </a:rPr>
              <a:t>cdkVirtualFor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contact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of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contacts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 </a:t>
            </a:r>
            <a:r>
              <a:rPr lang="en-US" sz="1400" b="0" i="0" u="none" strike="noStrike" baseline="0" dirty="0">
                <a:solidFill>
                  <a:srgbClr val="871094"/>
                </a:solidFill>
                <a:latin typeface="JetBrains Mono"/>
              </a:rPr>
              <a:t>[contact]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u="none" strike="noStrike" baseline="0" dirty="0">
                <a:solidFill>
                  <a:srgbClr val="2A8C7C"/>
                </a:solidFill>
                <a:latin typeface="JetBrains Mono"/>
              </a:rPr>
              <a:t>contact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&gt;&lt;/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app-contact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&lt;/</a:t>
            </a:r>
            <a:r>
              <a:rPr lang="en-US" sz="1400" b="0" i="0" u="none" strike="noStrike" baseline="0" dirty="0" err="1">
                <a:solidFill>
                  <a:srgbClr val="0033B3"/>
                </a:solidFill>
                <a:latin typeface="JetBrains Mono"/>
              </a:rPr>
              <a:t>cdk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-virtual-scroll-viewport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35494-54FD-06BC-C8DA-4B9F2C273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278" y="4246106"/>
            <a:ext cx="2331444" cy="224676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contacts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174AD4"/>
                </a:solidFill>
                <a:latin typeface="JetBrains Mono"/>
              </a:rPr>
              <a:t>height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200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px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174AD4"/>
                </a:solidFill>
                <a:latin typeface="JetBrains Mono"/>
              </a:rPr>
              <a:t>width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200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px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174AD4"/>
                </a:solidFill>
                <a:latin typeface="JetBrains Mono"/>
              </a:rPr>
              <a:t>border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px solid black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app-contact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174AD4"/>
                </a:solidFill>
                <a:latin typeface="JetBrains Mono"/>
              </a:rPr>
              <a:t>height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50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px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sz="1400" b="0" i="0" u="none" strike="noStrike" baseline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36322A-E9A9-76C9-618D-033D09BC9F24}"/>
              </a:ext>
            </a:extLst>
          </p:cNvPr>
          <p:cNvSpPr/>
          <p:nvPr/>
        </p:nvSpPr>
        <p:spPr>
          <a:xfrm>
            <a:off x="1050037" y="4563753"/>
            <a:ext cx="2092451" cy="13255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Must specify a height for each item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066CB-0987-03D3-02E4-795F00333DE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142488" y="3429000"/>
            <a:ext cx="1905000" cy="179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8FA601-4621-185F-EBA9-036E83FC7FD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142488" y="5226535"/>
            <a:ext cx="1905000" cy="6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626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4CB-416A-0943-5C1F-84471182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8D93-8448-9F75-49BB-7CD54644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Must have an easy-to-use profiler</a:t>
            </a:r>
          </a:p>
          <a:p>
            <a:r>
              <a:rPr lang="en-US" dirty="0"/>
              <a:t>Minimize code running under </a:t>
            </a:r>
            <a:r>
              <a:rPr lang="en-US" dirty="0" err="1"/>
              <a:t>ZoneJS</a:t>
            </a:r>
            <a:endParaRPr lang="en-US" dirty="0"/>
          </a:p>
          <a:p>
            <a:r>
              <a:rPr lang="en-US" dirty="0"/>
              <a:t>Ensure event coalescing is ON</a:t>
            </a:r>
          </a:p>
          <a:p>
            <a:r>
              <a:rPr lang="en-US" dirty="0"/>
              <a:t>One change detection per event</a:t>
            </a:r>
          </a:p>
          <a:p>
            <a:r>
              <a:rPr lang="en-US" dirty="0"/>
              <a:t>Combine HTTP requests</a:t>
            </a:r>
          </a:p>
          <a:p>
            <a:r>
              <a:rPr lang="en-US" dirty="0"/>
              <a:t>Move to Zoneless --&gt; Immutability</a:t>
            </a:r>
          </a:p>
          <a:p>
            <a:r>
              <a:rPr lang="en-US" dirty="0"/>
              <a:t>Detach problematic components</a:t>
            </a:r>
          </a:p>
          <a:p>
            <a:r>
              <a:rPr lang="en-US" dirty="0"/>
              <a:t>Use </a:t>
            </a:r>
            <a:r>
              <a:rPr lang="en-US" dirty="0" err="1"/>
              <a:t>OnPush</a:t>
            </a:r>
            <a:r>
              <a:rPr lang="en-US" dirty="0"/>
              <a:t> components</a:t>
            </a:r>
          </a:p>
          <a:p>
            <a:r>
              <a:rPr lang="en-US" dirty="0"/>
              <a:t>Change detection should be around 5ms</a:t>
            </a:r>
          </a:p>
          <a:p>
            <a:r>
              <a:rPr lang="en-US" dirty="0"/>
              <a:t>Replace methods in template with pipes</a:t>
            </a:r>
          </a:p>
          <a:p>
            <a:r>
              <a:rPr lang="en-US" dirty="0"/>
              <a:t>Be-aware of complex properties</a:t>
            </a:r>
          </a:p>
          <a:p>
            <a:r>
              <a:rPr lang="en-US" dirty="0"/>
              <a:t>Use track-by with $index</a:t>
            </a:r>
          </a:p>
          <a:p>
            <a:r>
              <a:rPr lang="en-US" dirty="0"/>
              <a:t>Virtual Scrolling</a:t>
            </a:r>
          </a:p>
        </p:txBody>
      </p:sp>
    </p:spTree>
    <p:extLst>
      <p:ext uri="{BB962C8B-B14F-4D97-AF65-F5344CB8AC3E}">
        <p14:creationId xmlns:p14="http://schemas.microsoft.com/office/powerpoint/2010/main" val="2598731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E4C6-4166-810E-3323-FEFDC191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Thanks</a:t>
            </a:r>
            <a:endParaRPr lang="LID4096" sz="8000" dirty="0"/>
          </a:p>
        </p:txBody>
      </p:sp>
    </p:spTree>
    <p:extLst>
      <p:ext uri="{BB962C8B-B14F-4D97-AF65-F5344CB8AC3E}">
        <p14:creationId xmlns:p14="http://schemas.microsoft.com/office/powerpoint/2010/main" val="294959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C653-7C5E-DB6C-6857-B73E35BA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1A3E-9C86-224D-C554-F14DF6F6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Angular be notified when a single piece of data has changed?</a:t>
            </a:r>
          </a:p>
          <a:p>
            <a:r>
              <a:rPr lang="en-US" dirty="0"/>
              <a:t>There are many techniques that can be applied</a:t>
            </a:r>
          </a:p>
          <a:p>
            <a:pPr lvl="1"/>
            <a:r>
              <a:rPr lang="en-US" dirty="0"/>
              <a:t>Use dedicated API for updating data </a:t>
            </a:r>
            <a:r>
              <a:rPr lang="en-US" dirty="0">
                <a:sym typeface="Wingdings" panose="05000000000000000000" pitchFamily="2" charset="2"/>
              </a:rPr>
              <a:t> Vue2</a:t>
            </a:r>
            <a:endParaRPr lang="en-US" dirty="0"/>
          </a:p>
          <a:p>
            <a:pPr lvl="1"/>
            <a:r>
              <a:rPr lang="en-US" dirty="0"/>
              <a:t>Replace fields with getter &amp; setters </a:t>
            </a:r>
            <a:r>
              <a:rPr lang="en-US" dirty="0">
                <a:sym typeface="Wingdings" panose="05000000000000000000" pitchFamily="2" charset="2"/>
              </a:rPr>
              <a:t> React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Replace object with a Proxy  Vue3</a:t>
            </a:r>
            <a:endParaRPr lang="en-US" dirty="0"/>
          </a:p>
          <a:p>
            <a:r>
              <a:rPr lang="en-US" dirty="0"/>
              <a:t>None is perfect</a:t>
            </a:r>
          </a:p>
          <a:p>
            <a:r>
              <a:rPr lang="en-US" dirty="0"/>
              <a:t>It’s a game of compromising …</a:t>
            </a:r>
          </a:p>
        </p:txBody>
      </p:sp>
    </p:spTree>
    <p:extLst>
      <p:ext uri="{BB962C8B-B14F-4D97-AF65-F5344CB8AC3E}">
        <p14:creationId xmlns:p14="http://schemas.microsoft.com/office/powerpoint/2010/main" val="275022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160A-9D44-FE6C-110E-BD5CBB47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– A native browser solution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47087D0-2F42-D278-B640-EDFE567FF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2" y="1690688"/>
            <a:ext cx="6619875" cy="440120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function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createContact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target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'Alice'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handler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(target: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property: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`Getting property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${property}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"`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property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target ? target[property]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undefined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(target: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property: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value: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`Setting property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${property}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to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${value}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"`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target[property] = value;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Proxy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target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handler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CA01E56-5BE6-A9F6-74BD-B19E3D674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313" y="5542806"/>
            <a:ext cx="2356762" cy="8644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alice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 err="1">
                <a:solidFill>
                  <a:srgbClr val="00627A"/>
                </a:solidFill>
                <a:latin typeface="JetBrains Mono"/>
              </a:rPr>
              <a:t>createContact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alice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alice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35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7D375A-5E0C-56D0-DF59-BC2B5C776644}"/>
              </a:ext>
            </a:extLst>
          </p:cNvPr>
          <p:cNvSpPr/>
          <p:nvPr/>
        </p:nvSpPr>
        <p:spPr>
          <a:xfrm>
            <a:off x="452438" y="4362450"/>
            <a:ext cx="1766888" cy="13255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Need to “replace” tracked object with a proxy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F88E9D-21C0-D726-621B-3792C79F701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219326" y="5025232"/>
            <a:ext cx="657224" cy="6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665F12-2F14-A60F-4967-C16452008D8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219326" y="1984248"/>
            <a:ext cx="2745866" cy="304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1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48CD-1A9C-612B-A6A7-50F364DA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0A03B6-FDD0-E8EE-2B11-585C0AC9D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080" y="1796325"/>
            <a:ext cx="4861837" cy="38806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import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r>
              <a:rPr lang="en-US" sz="1400" b="0" i="1" dirty="0">
                <a:solidFill>
                  <a:srgbClr val="080808"/>
                </a:solidFill>
                <a:latin typeface="JetBrains Mono"/>
              </a:rPr>
              <a:t>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from 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dirty="0" err="1">
                <a:solidFill>
                  <a:srgbClr val="067D17"/>
                </a:solidFill>
                <a:latin typeface="JetBrains Mono"/>
              </a:rPr>
              <a:t>vue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default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1" dirty="0">
                <a:solidFill>
                  <a:srgbClr val="080808"/>
                </a:solidFill>
                <a:latin typeface="JetBrains Mono"/>
              </a:rPr>
              <a:t>setup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count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1" dirty="0">
                <a:solidFill>
                  <a:srgbClr val="080808"/>
                </a:solidFill>
                <a:latin typeface="JetBrains Mono"/>
              </a:rPr>
              <a:t>ref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function </a:t>
            </a:r>
            <a:r>
              <a:rPr lang="en-US" sz="1400" b="0" i="0" dirty="0" err="1">
                <a:solidFill>
                  <a:srgbClr val="00627A"/>
                </a:solidFill>
                <a:latin typeface="JetBrains Mono"/>
              </a:rPr>
              <a:t>inc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en-US" sz="1400" b="0" i="0" dirty="0">
                <a:solidFill>
                  <a:srgbClr val="830091"/>
                </a:solidFill>
                <a:latin typeface="JetBrains Mono"/>
              </a:rPr>
              <a:t>console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log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"123"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en-US" sz="1400" b="0" i="0" dirty="0" err="1">
                <a:solidFill>
                  <a:srgbClr val="2A8C7C"/>
                </a:solidFill>
                <a:latin typeface="JetBrains Mono"/>
              </a:rPr>
              <a:t>count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value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++;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count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en-US" sz="1400" b="0" i="0" dirty="0" err="1">
                <a:solidFill>
                  <a:srgbClr val="00627A"/>
                </a:solidFill>
                <a:latin typeface="JetBrains Mono"/>
              </a:rPr>
              <a:t>inc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A7747F-77D7-B4F9-40F6-7F98FEF1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099" y="5006457"/>
            <a:ext cx="3257551" cy="107988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h1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&gt;App&lt;/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h1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span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&gt;{{ count 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}}&lt;/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span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button </a:t>
            </a:r>
            <a:r>
              <a:rPr lang="en-US" sz="1400" b="0" i="0" u="none" strike="noStrike" baseline="0" dirty="0">
                <a:solidFill>
                  <a:srgbClr val="174AD4"/>
                </a:solidFill>
                <a:latin typeface="JetBrains Mono"/>
              </a:rPr>
              <a:t>@click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sz="1400" b="0" i="0" u="none" strike="noStrike" baseline="0" dirty="0">
                <a:solidFill>
                  <a:srgbClr val="00627A"/>
                </a:solidFill>
                <a:latin typeface="JetBrains Mono"/>
              </a:rPr>
              <a:t>inc</a:t>
            </a:r>
            <a:r>
              <a:rPr lang="en-US" sz="1400" b="0" i="0" u="none" strike="noStrike" baseline="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&gt;Inc&lt;/</a:t>
            </a:r>
            <a:r>
              <a:rPr lang="en-US" sz="1400" b="0" i="0" u="none" strike="noStrike" baseline="0" dirty="0">
                <a:solidFill>
                  <a:srgbClr val="0033B3"/>
                </a:solidFill>
                <a:latin typeface="JetBrains Mono"/>
              </a:rPr>
              <a:t>button</a:t>
            </a:r>
            <a: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u="none" strike="noStrike" baseline="0" dirty="0">
                <a:solidFill>
                  <a:srgbClr val="080808"/>
                </a:solidFill>
                <a:latin typeface="JetBrains Mono"/>
              </a:rPr>
            </a:br>
            <a:endParaRPr lang="en-US" sz="1400" b="0" i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C29D2B-4131-B349-D700-2E6CFE4D336A}"/>
              </a:ext>
            </a:extLst>
          </p:cNvPr>
          <p:cNvSpPr/>
          <p:nvPr/>
        </p:nvSpPr>
        <p:spPr>
          <a:xfrm>
            <a:off x="1014413" y="3352800"/>
            <a:ext cx="1766888" cy="13255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a Proxy instance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37D7B6-622A-EB60-4E32-FBEA07DBBC79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781301" y="2990088"/>
            <a:ext cx="1763267" cy="1025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0CED506-2D07-60BB-1258-4198DEDCF934}"/>
              </a:ext>
            </a:extLst>
          </p:cNvPr>
          <p:cNvSpPr/>
          <p:nvPr/>
        </p:nvSpPr>
        <p:spPr>
          <a:xfrm>
            <a:off x="8764429" y="1627362"/>
            <a:ext cx="2016442" cy="13255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Must work with “value” property since  self assignment cannot be intercepted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3AD8DB-9CE9-B218-4F8D-B7477025823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129784" y="2290144"/>
            <a:ext cx="3634645" cy="1477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4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9412-AFF6-FC39-6AA9-0D2147D5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2C9696C-7342-B70D-9041-CF2A76C33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080" y="1904046"/>
            <a:ext cx="4861837" cy="366520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default function </a:t>
            </a:r>
            <a:r>
              <a:rPr lang="en-US" sz="1400" b="0" i="1" dirty="0">
                <a:solidFill>
                  <a:srgbClr val="080808"/>
                </a:solidFill>
                <a:latin typeface="JetBrains Mono"/>
              </a:rPr>
              <a:t>Home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count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400" b="0" i="0" dirty="0" err="1">
                <a:solidFill>
                  <a:srgbClr val="00627A"/>
                </a:solidFill>
                <a:latin typeface="JetBrains Mono"/>
              </a:rPr>
              <a:t>setCount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] = </a:t>
            </a:r>
            <a:r>
              <a:rPr lang="en-US" sz="1400" b="0" i="1" dirty="0" err="1">
                <a:solidFill>
                  <a:srgbClr val="080808"/>
                </a:solidFill>
                <a:latin typeface="JetBrains Mono"/>
              </a:rPr>
              <a:t>useState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sz="1400" b="0" i="0" dirty="0" err="1">
                <a:solidFill>
                  <a:srgbClr val="00627A"/>
                </a:solidFill>
                <a:latin typeface="JetBrains Mono"/>
              </a:rPr>
              <a:t>inc</a:t>
            </a:r>
            <a:r>
              <a:rPr lang="en-US" sz="1400" b="0" i="0" dirty="0">
                <a:solidFill>
                  <a:srgbClr val="00627A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() =&gt;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400" b="0" i="0" dirty="0" err="1">
                <a:solidFill>
                  <a:srgbClr val="00627A"/>
                </a:solidFill>
                <a:latin typeface="JetBrains Mono"/>
              </a:rPr>
              <a:t>setCount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count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400" b="0" i="0" dirty="0">
                <a:solidFill>
                  <a:srgbClr val="830091"/>
                </a:solidFill>
                <a:latin typeface="JetBrains Mono"/>
              </a:rPr>
              <a:t>console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>
                <a:solidFill>
                  <a:srgbClr val="914C07"/>
                </a:solidFill>
                <a:latin typeface="JetBrains Mono"/>
              </a:rPr>
              <a:t>log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"Count is: "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count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};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  &lt;&gt;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      &lt;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h1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&gt;App&lt;/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h1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      &lt;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div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&gt;{</a:t>
            </a:r>
            <a:r>
              <a:rPr lang="en-US" sz="1400" b="0" i="0" dirty="0">
                <a:solidFill>
                  <a:srgbClr val="2A8C7C"/>
                </a:solidFill>
                <a:latin typeface="JetBrains Mono"/>
              </a:rPr>
              <a:t>count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}&lt;/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div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      &lt;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button </a:t>
            </a:r>
            <a:r>
              <a:rPr lang="en-US" sz="1400" b="0" i="0" dirty="0" err="1">
                <a:solidFill>
                  <a:srgbClr val="174AD4"/>
                </a:solidFill>
                <a:latin typeface="JetBrains Mono"/>
              </a:rPr>
              <a:t>onClick</a:t>
            </a:r>
            <a:r>
              <a:rPr lang="en-US" sz="1400" b="0" i="0" dirty="0">
                <a:solidFill>
                  <a:srgbClr val="067D17"/>
                </a:solidFill>
                <a:latin typeface="JetBrains Mono"/>
              </a:rPr>
              <a:t>=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r>
              <a:rPr lang="en-US" sz="1400" b="0" i="0" dirty="0" err="1">
                <a:solidFill>
                  <a:srgbClr val="00627A"/>
                </a:solidFill>
                <a:latin typeface="JetBrains Mono"/>
              </a:rPr>
              <a:t>inc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}&gt;Inc&lt;/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button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    &lt;/&gt;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);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A260D1-2F5E-E693-1C4A-03F23237D19E}"/>
              </a:ext>
            </a:extLst>
          </p:cNvPr>
          <p:cNvSpPr/>
          <p:nvPr/>
        </p:nvSpPr>
        <p:spPr>
          <a:xfrm>
            <a:off x="838200" y="2543175"/>
            <a:ext cx="1766888" cy="13255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Programmer must use special API to update component’s 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E2FADC-67BD-9875-2D72-2FF9836A3E1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605088" y="3000375"/>
            <a:ext cx="1443037" cy="205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E82AC01-23CE-57BA-F1D6-7F989A60F32A}"/>
              </a:ext>
            </a:extLst>
          </p:cNvPr>
          <p:cNvSpPr/>
          <p:nvPr/>
        </p:nvSpPr>
        <p:spPr>
          <a:xfrm>
            <a:off x="9253538" y="3642518"/>
            <a:ext cx="1766888" cy="13255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Updates are asynchronous</a:t>
            </a:r>
          </a:p>
          <a:p>
            <a:pPr algn="ctr"/>
            <a:r>
              <a:rPr lang="en-US" sz="1200" dirty="0">
                <a:sym typeface="Wingdings" panose="05000000000000000000" pitchFamily="2" charset="2"/>
              </a:rPr>
              <a:t>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E95F84-06C3-5C33-47F1-C1B3FD648B98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610350" y="3205957"/>
            <a:ext cx="2643188" cy="1099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633B-9B81-634C-0104-4D1148A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827F-A926-0505-397D-AD05A5CB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its original design</a:t>
            </a:r>
          </a:p>
          <a:p>
            <a:pPr lvl="1"/>
            <a:r>
              <a:rPr lang="en-US" dirty="0"/>
              <a:t>State is just a plain JavaScript object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Developer is not required to notify Angular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D8F13-CA51-AC4A-8E68-F7FA104E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145" y="3327172"/>
            <a:ext cx="2423680" cy="160043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export class </a:t>
            </a:r>
            <a:r>
              <a:rPr lang="en-US" sz="1400" b="0" i="0" dirty="0" err="1">
                <a:solidFill>
                  <a:srgbClr val="000000"/>
                </a:solidFill>
                <a:latin typeface="JetBrains Mono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>
                <a:solidFill>
                  <a:srgbClr val="871094"/>
                </a:solidFill>
                <a:latin typeface="JetBrains Mono"/>
              </a:rPr>
              <a:t>counter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400" b="0" i="0" dirty="0">
                <a:solidFill>
                  <a:srgbClr val="0033B3"/>
                </a:solidFill>
                <a:latin typeface="JetBrains Mono"/>
              </a:rPr>
              <a:t>number 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400" b="0" i="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1400" b="0" i="0" dirty="0" err="1">
                <a:solidFill>
                  <a:srgbClr val="914C07"/>
                </a:solidFill>
                <a:latin typeface="JetBrains Mono"/>
              </a:rPr>
              <a:t>inc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  ++</a:t>
            </a:r>
            <a:r>
              <a:rPr lang="en-US" sz="1400" b="0" i="0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sz="1400" b="0" i="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400" b="0" i="0" dirty="0" err="1">
                <a:solidFill>
                  <a:srgbClr val="871094"/>
                </a:solidFill>
                <a:latin typeface="JetBrains Mono"/>
              </a:rPr>
              <a:t>counter</a:t>
            </a: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  }</a:t>
            </a:r>
            <a:br>
              <a:rPr lang="en-US" sz="1400" b="0" i="0" dirty="0">
                <a:solidFill>
                  <a:srgbClr val="080808"/>
                </a:solidFill>
                <a:latin typeface="JetBrains Mono"/>
              </a:rPr>
            </a:br>
            <a:r>
              <a:rPr lang="en-US" sz="1400" b="0" i="0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D09646-254A-0C06-31F1-72D836DE24EC}"/>
              </a:ext>
            </a:extLst>
          </p:cNvPr>
          <p:cNvSpPr/>
          <p:nvPr/>
        </p:nvSpPr>
        <p:spPr>
          <a:xfrm>
            <a:off x="1729220" y="3705225"/>
            <a:ext cx="1900948" cy="13255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counter is a primitive number. No tricks 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1A372-EDE4-E234-5997-25E1B600F2B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3630168" y="3705225"/>
            <a:ext cx="1418082" cy="6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3DB6A74-72FD-DBFF-8641-0D489FD8F80A}"/>
              </a:ext>
            </a:extLst>
          </p:cNvPr>
          <p:cNvSpPr/>
          <p:nvPr/>
        </p:nvSpPr>
        <p:spPr>
          <a:xfrm>
            <a:off x="8948738" y="4775993"/>
            <a:ext cx="1766888" cy="13255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Angular can’t be “notified” when counter changes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565C57-C867-DD0B-9FE3-174DDAF955C2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19850" y="4368007"/>
            <a:ext cx="2528888" cy="1070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4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7211</TotalTime>
  <Words>3665</Words>
  <Application>Microsoft Office PowerPoint</Application>
  <PresentationFormat>Widescreen</PresentationFormat>
  <Paragraphs>294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Aptos</vt:lpstr>
      <vt:lpstr>Aptos Display</vt:lpstr>
      <vt:lpstr>Arial</vt:lpstr>
      <vt:lpstr>Inter</vt:lpstr>
      <vt:lpstr>JetBrains Mono</vt:lpstr>
      <vt:lpstr>Wingdings</vt:lpstr>
      <vt:lpstr>Office Theme</vt:lpstr>
      <vt:lpstr>Angular Change Detection</vt:lpstr>
      <vt:lpstr>Change Detection</vt:lpstr>
      <vt:lpstr>Optimizing</vt:lpstr>
      <vt:lpstr>The Problem</vt:lpstr>
      <vt:lpstr>Tracking Data</vt:lpstr>
      <vt:lpstr>Proxy – A native browser solution</vt:lpstr>
      <vt:lpstr>Vue</vt:lpstr>
      <vt:lpstr>React</vt:lpstr>
      <vt:lpstr>Angular</vt:lpstr>
      <vt:lpstr>Angular must pay the price</vt:lpstr>
      <vt:lpstr>When?</vt:lpstr>
      <vt:lpstr>Zone.js</vt:lpstr>
      <vt:lpstr>ApplicationRef.Tick</vt:lpstr>
      <vt:lpstr>Zone.js – Wait a second …</vt:lpstr>
      <vt:lpstr>NgZone</vt:lpstr>
      <vt:lpstr>Outside ngZone</vt:lpstr>
      <vt:lpstr>Minimize ngZone</vt:lpstr>
      <vt:lpstr>Angular Dev Tools</vt:lpstr>
      <vt:lpstr>Tick Mini Profiler</vt:lpstr>
      <vt:lpstr>Event Bubbling</vt:lpstr>
      <vt:lpstr>One change detection per event</vt:lpstr>
      <vt:lpstr>HTTP Requests</vt:lpstr>
      <vt:lpstr>HTTP Mini Profiler</vt:lpstr>
      <vt:lpstr>Combine HTTP requests</vt:lpstr>
      <vt:lpstr>Zoneless</vt:lpstr>
      <vt:lpstr>Zoneless</vt:lpstr>
      <vt:lpstr>Zoneless – Trigger change detection</vt:lpstr>
      <vt:lpstr>Wrap it</vt:lpstr>
      <vt:lpstr>Still … not optimal</vt:lpstr>
      <vt:lpstr>Immutability</vt:lpstr>
      <vt:lpstr>Efficiency vs. Simplicity</vt:lpstr>
      <vt:lpstr>A fast user interface</vt:lpstr>
      <vt:lpstr>And the results are …</vt:lpstr>
      <vt:lpstr>So why optimizing?</vt:lpstr>
      <vt:lpstr>Single cycle optimization</vt:lpstr>
      <vt:lpstr>Component Mini Profiler</vt:lpstr>
      <vt:lpstr>Recap: OnPush Strategy</vt:lpstr>
      <vt:lpstr>Detached Component</vt:lpstr>
      <vt:lpstr>Out of bound check detection</vt:lpstr>
      <vt:lpstr>Component is a change detection boundary</vt:lpstr>
      <vt:lpstr>OnPush might be ignored</vt:lpstr>
      <vt:lpstr>Referential Transparency</vt:lpstr>
      <vt:lpstr>Pipe – Is a pure method</vt:lpstr>
      <vt:lpstr>@for / ngFor</vt:lpstr>
      <vt:lpstr>Virtual Scrolling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Ori Calvo</dc:creator>
  <cp:lastModifiedBy>Ori Calvo</cp:lastModifiedBy>
  <cp:revision>30</cp:revision>
  <dcterms:created xsi:type="dcterms:W3CDTF">2024-10-30T13:39:38Z</dcterms:created>
  <dcterms:modified xsi:type="dcterms:W3CDTF">2025-01-02T00:56:45Z</dcterms:modified>
</cp:coreProperties>
</file>