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314" r:id="rId4"/>
    <p:sldId id="315" r:id="rId5"/>
    <p:sldId id="316" r:id="rId6"/>
    <p:sldId id="319" r:id="rId7"/>
    <p:sldId id="318" r:id="rId8"/>
    <p:sldId id="317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1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9E2E97-DD6C-4DFB-B071-5AC6E0F745BA}">
          <p14:sldIdLst>
            <p14:sldId id="256"/>
            <p14:sldId id="257"/>
            <p14:sldId id="314"/>
            <p14:sldId id="315"/>
            <p14:sldId id="316"/>
            <p14:sldId id="319"/>
            <p14:sldId id="318"/>
            <p14:sldId id="31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Untitled Section" id="{4259AD02-E406-462C-8521-3E3F653F2750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8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building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F7F1-DBD7-4052-9442-00BF2C2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Pipes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D928B-C387-4075-9B96-8B655F9F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30B4B-186F-4B0E-8263-80E117F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5B9E4-7001-4C1F-8E84-7307B231E8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pipe’s output can be set as an input for another pipe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Produces the following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4BDCD-61F1-4893-A0DB-84FDA32014A9}"/>
              </a:ext>
            </a:extLst>
          </p:cNvPr>
          <p:cNvSpPr/>
          <p:nvPr/>
        </p:nvSpPr>
        <p:spPr>
          <a:xfrm>
            <a:off x="2142191" y="2934815"/>
            <a:ext cx="50943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birthday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date: '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| uppercase}}&lt;/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5136E-6FC5-4B4A-BA50-A52692F6793B}"/>
              </a:ext>
            </a:extLst>
          </p:cNvPr>
          <p:cNvSpPr/>
          <p:nvPr/>
        </p:nvSpPr>
        <p:spPr>
          <a:xfrm>
            <a:off x="3293805" y="4407686"/>
            <a:ext cx="27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FRIDAY, SEPTEMBER 8, 2017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086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A36D-67C3-45C4-A768-CCEB77AD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60D2C-793A-40BC-824F-02290BD1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0F9C-D64D-4C32-BC59-7911274C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7A185-21D8-493E-9D1B-6BBBF69248AB}"/>
              </a:ext>
            </a:extLst>
          </p:cNvPr>
          <p:cNvSpPr/>
          <p:nvPr/>
        </p:nvSpPr>
        <p:spPr>
          <a:xfrm>
            <a:off x="1907704" y="2060848"/>
            <a:ext cx="574238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{Pipe,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'x'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XPipe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"X"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 (value ||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+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87C7C6-BDC6-4196-B1D0-45F10759A93F}"/>
              </a:ext>
            </a:extLst>
          </p:cNvPr>
          <p:cNvSpPr/>
          <p:nvPr/>
        </p:nvSpPr>
        <p:spPr>
          <a:xfrm>
            <a:off x="827584" y="4653136"/>
            <a:ext cx="1368152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Value from template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E07DE-1111-4ED5-85D0-3124308BB4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3573016"/>
            <a:ext cx="1296144" cy="1476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5F3E1-3459-4961-B87C-4246187181B3}"/>
              </a:ext>
            </a:extLst>
          </p:cNvPr>
          <p:cNvSpPr/>
          <p:nvPr/>
        </p:nvSpPr>
        <p:spPr>
          <a:xfrm>
            <a:off x="5580112" y="4797152"/>
            <a:ext cx="129614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Additional parameters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344B3-F4CA-4F5F-9EDE-F49101F2A6C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860032" y="3573016"/>
            <a:ext cx="1368152" cy="122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7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2BB2-B706-425B-ACDC-EA2E62AB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Guidelines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7ADA0-F440-49F3-8836-FB07289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6E26-2B3C-4066-AD20-B4DFDCAF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E2B6D-0205-4F3C-AD81-319134DF8D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Expression is executed at every dirty checking cycle</a:t>
            </a:r>
          </a:p>
          <a:p>
            <a:r>
              <a:rPr lang="en-US" dirty="0"/>
              <a:t>Therefore is adhere to </a:t>
            </a:r>
          </a:p>
          <a:p>
            <a:pPr lvl="1"/>
            <a:r>
              <a:rPr lang="en-US" dirty="0"/>
              <a:t>No side effect</a:t>
            </a:r>
          </a:p>
          <a:p>
            <a:pPr lvl="1"/>
            <a:r>
              <a:rPr lang="en-US" dirty="0"/>
              <a:t>Quick execution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idempotence</a:t>
            </a:r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246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5428-A056-4193-99BA-DC4BAEF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37F2B-7552-43D5-ACC8-641FD6B6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CF9-FBC2-4174-8AA2-26C4BBC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F162B-7608-429E-A6B2-53BAEC90B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Bind a DOM property component field</a:t>
            </a:r>
          </a:p>
          <a:p>
            <a:endParaRPr lang="en-US" dirty="0"/>
          </a:p>
          <a:p>
            <a:r>
              <a:rPr lang="en-US" dirty="0"/>
              <a:t>This is a one way data binding</a:t>
            </a:r>
          </a:p>
          <a:p>
            <a:r>
              <a:rPr lang="en-US" dirty="0"/>
              <a:t>Alternative syntax (less common)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also bind to a DOM attribute (string only)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6DBE4-99B4-4D31-88CF-49CE01C2AB11}"/>
              </a:ext>
            </a:extLst>
          </p:cNvPr>
          <p:cNvSpPr/>
          <p:nvPr/>
        </p:nvSpPr>
        <p:spPr>
          <a:xfrm>
            <a:off x="2097060" y="2348880"/>
            <a:ext cx="51845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[disabled]=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"!enabled"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&gt;Click me&lt;/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41DAF-7937-4A7C-8C18-D2919624F108}"/>
              </a:ext>
            </a:extLst>
          </p:cNvPr>
          <p:cNvSpPr/>
          <p:nvPr/>
        </p:nvSpPr>
        <p:spPr>
          <a:xfrm>
            <a:off x="3687822" y="4972050"/>
            <a:ext cx="20030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BB9D6-FD36-4EC7-9815-FBD68BF92ACE}"/>
              </a:ext>
            </a:extLst>
          </p:cNvPr>
          <p:cNvSpPr/>
          <p:nvPr/>
        </p:nvSpPr>
        <p:spPr>
          <a:xfrm>
            <a:off x="2403347" y="38481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bind-disabled=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"!enabled"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&gt;Click 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787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2E1-A342-4EC9-9B97-2E559EF1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E8988-CC31-4B29-9D01-C94EA5D1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7634-AAC8-4A74-9EED-BF3809B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A82253-0BBF-4460-B3F2-83E7C8B0D1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What happen if you forget the brackets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treats the string as a constant</a:t>
            </a:r>
          </a:p>
          <a:p>
            <a:r>
              <a:rPr lang="en-US" dirty="0"/>
              <a:t>Initializes the target property with the string value</a:t>
            </a:r>
          </a:p>
          <a:p>
            <a:r>
              <a:rPr lang="en-US" dirty="0"/>
              <a:t>It does not evaluate the string</a:t>
            </a:r>
          </a:p>
          <a:p>
            <a:r>
              <a:rPr lang="en-US" dirty="0"/>
              <a:t>This is one time string initialization</a:t>
            </a:r>
          </a:p>
          <a:p>
            <a:r>
              <a:rPr lang="en-US" dirty="0"/>
              <a:t>Probably not what you want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85C9D-FCD2-45BF-9204-6D80464A39A3}"/>
              </a:ext>
            </a:extLst>
          </p:cNvPr>
          <p:cNvSpPr/>
          <p:nvPr/>
        </p:nvSpPr>
        <p:spPr>
          <a:xfrm>
            <a:off x="2699792" y="2492896"/>
            <a:ext cx="38164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disabled=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"!enabled"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&gt;Click 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1842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B88-E580-4806-9DD6-B07B096A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FFA4-EB01-47B1-A5A5-D8F3F811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C303-77B8-4DE8-BC4C-A90FACD1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FC268-276A-45A9-BEC5-89F4D4FE63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data binding prevents dangerous values</a:t>
            </a:r>
          </a:p>
          <a:p>
            <a:r>
              <a:rPr lang="en-US" dirty="0"/>
              <a:t>By always escaping the assigned value</a:t>
            </a:r>
          </a:p>
          <a:p>
            <a:endParaRPr lang="en-US" dirty="0"/>
          </a:p>
          <a:p>
            <a:r>
              <a:rPr lang="en-US" dirty="0"/>
              <a:t>In case 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 is assigned </a:t>
            </a:r>
            <a:r>
              <a:rPr lang="en-US" dirty="0">
                <a:solidFill>
                  <a:srgbClr val="FF0000"/>
                </a:solidFill>
              </a:rPr>
              <a:t>&lt;h1&gt;Hello&lt;/h1&gt;</a:t>
            </a:r>
          </a:p>
          <a:p>
            <a:r>
              <a:rPr lang="en-US" dirty="0"/>
              <a:t>The whole text is escaped and displayed as is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innerHTML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to prevent sanitization</a:t>
            </a:r>
          </a:p>
          <a:p>
            <a:pPr lvl="1"/>
            <a:r>
              <a:rPr lang="en-US" dirty="0"/>
              <a:t>Angular still removes dangerous code (script tags)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09AF2-3144-4F99-9F5E-80A05CCB3F5E}"/>
              </a:ext>
            </a:extLst>
          </p:cNvPr>
          <p:cNvSpPr/>
          <p:nvPr/>
        </p:nvSpPr>
        <p:spPr>
          <a:xfrm>
            <a:off x="3491392" y="2780928"/>
            <a:ext cx="13596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{{title}}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72751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CCAD-EFD5-4363-8E1A-CE8D165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2C1D4-6440-411F-BA5A-B94B8F0C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337E-FDFD-4D42-8C76-7680231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09B1F-EA31-4240-B0B4-7763FFA0D4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you want to bind to an attribute that does not have a corresponding property</a:t>
            </a:r>
          </a:p>
          <a:p>
            <a:pPr lvl="1"/>
            <a:r>
              <a:rPr lang="en-US" dirty="0"/>
              <a:t>ARIA</a:t>
            </a:r>
          </a:p>
          <a:p>
            <a:pPr lvl="1"/>
            <a:r>
              <a:rPr lang="en-US" dirty="0" err="1"/>
              <a:t>colspan</a:t>
            </a:r>
            <a:endParaRPr lang="en-US" dirty="0"/>
          </a:p>
          <a:p>
            <a:r>
              <a:rPr lang="en-US" dirty="0"/>
              <a:t>Using the property binding syntax generates error</a:t>
            </a:r>
          </a:p>
          <a:p>
            <a:r>
              <a:rPr lang="en-US" dirty="0"/>
              <a:t>Solution, use the special </a:t>
            </a:r>
            <a:r>
              <a:rPr lang="en-US" dirty="0" err="1">
                <a:solidFill>
                  <a:srgbClr val="FF0000"/>
                </a:solidFill>
              </a:rPr>
              <a:t>attr</a:t>
            </a:r>
            <a:r>
              <a:rPr lang="en-US" dirty="0"/>
              <a:t> syntax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ABE5D-0727-41EA-81D7-B7147D92F731}"/>
              </a:ext>
            </a:extLst>
          </p:cNvPr>
          <p:cNvSpPr/>
          <p:nvPr/>
        </p:nvSpPr>
        <p:spPr>
          <a:xfrm>
            <a:off x="2169068" y="5013176"/>
            <a:ext cx="50405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td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attr.colspan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colspan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&gt;1&lt;/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986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4CD4-03AF-41FB-9C9D-DD407776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0B453-FF03-4721-BAEC-DA30A43F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F4A3-6A54-480E-AA8B-4A9F0A6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E2E23-D7A5-4906-AF24-9B10F25291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Binding to class attribute resets all classes</a:t>
            </a:r>
          </a:p>
          <a:p>
            <a:endParaRPr lang="en-US" dirty="0"/>
          </a:p>
          <a:p>
            <a:r>
              <a:rPr lang="en-US" dirty="0"/>
              <a:t>Instead, use the special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syntax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isSmall</a:t>
            </a:r>
            <a:r>
              <a:rPr lang="en-US" dirty="0"/>
              <a:t> is expected to be of </a:t>
            </a:r>
            <a:r>
              <a:rPr lang="en-US" dirty="0" err="1"/>
              <a:t>noolean</a:t>
            </a:r>
            <a:r>
              <a:rPr lang="en-US" dirty="0"/>
              <a:t> type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4FB56-C22C-4D87-8386-7F86EA0BCA2D}"/>
              </a:ext>
            </a:extLst>
          </p:cNvPr>
          <p:cNvSpPr/>
          <p:nvPr/>
        </p:nvSpPr>
        <p:spPr>
          <a:xfrm>
            <a:off x="2610926" y="2236430"/>
            <a:ext cx="4156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[class]=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7665C-5543-46D8-B666-6AC5AA3C03E2}"/>
              </a:ext>
            </a:extLst>
          </p:cNvPr>
          <p:cNvSpPr/>
          <p:nvPr/>
        </p:nvSpPr>
        <p:spPr>
          <a:xfrm>
            <a:off x="2133081" y="3322876"/>
            <a:ext cx="51125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class.small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isSmall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466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B60C-BC1D-465B-9B62-AE9B1AC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A79A8-3D66-47C8-B3DC-D7E5C8F5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EF8F-0229-41E7-9F77-C6B26E3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0508D-060C-48D2-863A-D49190D9C8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Bind to multiple CSS classes using multiple Boolean flags</a:t>
            </a:r>
          </a:p>
          <a:p>
            <a:endParaRPr lang="en-US" dirty="0"/>
          </a:p>
          <a:p>
            <a:r>
              <a:rPr lang="en-US" dirty="0"/>
              <a:t>Can bind directly to the map object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D6E40-FF18-4936-9DCF-3B5EFA547836}"/>
              </a:ext>
            </a:extLst>
          </p:cNvPr>
          <p:cNvSpPr/>
          <p:nvPr/>
        </p:nvSpPr>
        <p:spPr>
          <a:xfrm>
            <a:off x="2142192" y="2636912"/>
            <a:ext cx="5094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ngClass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isBig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isRed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9CF19-C2E7-46F5-BB2A-4C56959B3D6E}"/>
              </a:ext>
            </a:extLst>
          </p:cNvPr>
          <p:cNvSpPr/>
          <p:nvPr/>
        </p:nvSpPr>
        <p:spPr>
          <a:xfrm>
            <a:off x="2844484" y="4042215"/>
            <a:ext cx="368972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ngClass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62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274E-3B4E-4A13-ACC0-8BCC5958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1109A-6911-46C3-8904-B7F96181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C70D-0208-4F21-B09C-7F89CD4D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178A3-2AA5-41B5-AC5B-55BB66902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Bind to specific element style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Better, use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ngStyle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/>
              <a:t>directive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0D641-0D5E-4249-91A4-728AA0E687C2}"/>
              </a:ext>
            </a:extLst>
          </p:cNvPr>
          <p:cNvSpPr/>
          <p:nvPr/>
        </p:nvSpPr>
        <p:spPr>
          <a:xfrm>
            <a:off x="1304972" y="2386826"/>
            <a:ext cx="67687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style.color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style.font-size.em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fontSize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A5985-F9EF-4726-AF4D-4CEA748C5A01}"/>
              </a:ext>
            </a:extLst>
          </p:cNvPr>
          <p:cNvSpPr/>
          <p:nvPr/>
        </p:nvSpPr>
        <p:spPr>
          <a:xfrm>
            <a:off x="1557000" y="4149080"/>
            <a:ext cx="62646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ngStyle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fontSize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fontSizeEm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25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information for building real life components</a:t>
            </a:r>
          </a:p>
          <a:p>
            <a:r>
              <a:rPr lang="en-US" dirty="0"/>
              <a:t>Template syntax</a:t>
            </a:r>
          </a:p>
          <a:p>
            <a:r>
              <a:rPr lang="en-US" dirty="0"/>
              <a:t>Useful directives</a:t>
            </a:r>
          </a:p>
          <a:p>
            <a:r>
              <a:rPr lang="en-US" dirty="0"/>
              <a:t>Component interactions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2517-5B09-4ED9-BE98-3529DE8D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D3D80-A74F-4D66-BE38-B7519104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D65C4-1A1E-4277-B998-0F28226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53D45-64BE-476C-A587-5D7CAE7E71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Consists of target event name + template statement</a:t>
            </a:r>
          </a:p>
          <a:p>
            <a:endParaRPr lang="en-US" dirty="0"/>
          </a:p>
          <a:p>
            <a:r>
              <a:rPr lang="en-US" dirty="0"/>
              <a:t>Alternative syntax</a:t>
            </a:r>
          </a:p>
          <a:p>
            <a:endParaRPr lang="en-US" dirty="0"/>
          </a:p>
          <a:p>
            <a:r>
              <a:rPr lang="en-US" dirty="0"/>
              <a:t>The statement may have side effects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8A703-0EB2-483D-A95C-16FCCE835D33}"/>
              </a:ext>
            </a:extLst>
          </p:cNvPr>
          <p:cNvSpPr/>
          <p:nvPr/>
        </p:nvSpPr>
        <p:spPr>
          <a:xfrm>
            <a:off x="2365858" y="2238167"/>
            <a:ext cx="44872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&gt;Change&lt;/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660C0-E623-4C90-A66B-36EC27C06DBA}"/>
              </a:ext>
            </a:extLst>
          </p:cNvPr>
          <p:cNvSpPr/>
          <p:nvPr/>
        </p:nvSpPr>
        <p:spPr>
          <a:xfrm>
            <a:off x="2371777" y="3312056"/>
            <a:ext cx="46469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on-click=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&gt;Change&lt;/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4F199-8F38-4218-B089-1B8F1DB6C819}"/>
              </a:ext>
            </a:extLst>
          </p:cNvPr>
          <p:cNvSpPr/>
          <p:nvPr/>
        </p:nvSpPr>
        <p:spPr>
          <a:xfrm>
            <a:off x="2172784" y="4385945"/>
            <a:ext cx="48734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on-click=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 = 'ZZZ'"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&gt;Change&lt;/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848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D5FA-1D94-4F07-989F-D931ED41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BAE41-6611-4DF6-BACA-3CE590E7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D2A7-0B5E-4246-A7CF-49D22C56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871293-B918-4EEF-B473-DF7A5B4A31D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Get access to the DOM event object</a:t>
            </a:r>
          </a:p>
          <a:p>
            <a:endParaRPr lang="en-US" dirty="0"/>
          </a:p>
          <a:p>
            <a:r>
              <a:rPr lang="en-US" dirty="0"/>
              <a:t>Inside the component class you can use any parameter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context is the component not the DOM element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event.target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instead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C6F65-7A93-4C92-8594-6367D37B7FF5}"/>
              </a:ext>
            </a:extLst>
          </p:cNvPr>
          <p:cNvSpPr/>
          <p:nvPr/>
        </p:nvSpPr>
        <p:spPr>
          <a:xfrm>
            <a:off x="2097060" y="2181272"/>
            <a:ext cx="51845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&gt;Change&lt;/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464F8-6C15-4D0D-B9E7-9E8F7AF69B8F}"/>
              </a:ext>
            </a:extLst>
          </p:cNvPr>
          <p:cNvSpPr/>
          <p:nvPr/>
        </p:nvSpPr>
        <p:spPr>
          <a:xfrm>
            <a:off x="3131840" y="3356992"/>
            <a:ext cx="33927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$event);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837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BEEF-2AFC-43EB-883E-08A25978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CDB1-90B3-4021-892D-1F0CC1B7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C379E-00FD-476A-82B8-E7A36C55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C66DF-ED82-41C2-A34F-FD33C61C35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write</a:t>
            </a:r>
          </a:p>
          <a:p>
            <a:endParaRPr lang="en-US" dirty="0"/>
          </a:p>
          <a:p>
            <a:r>
              <a:rPr lang="en-US" dirty="0"/>
              <a:t>Angular transforms that syntax into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input element has no </a:t>
            </a:r>
            <a:r>
              <a:rPr lang="en-US" dirty="0" err="1">
                <a:solidFill>
                  <a:srgbClr val="FF0000"/>
                </a:solidFill>
              </a:rPr>
              <a:t>valueChange</a:t>
            </a:r>
            <a:r>
              <a:rPr lang="en-US" dirty="0"/>
              <a:t> event the two way data binding does not work</a:t>
            </a:r>
          </a:p>
          <a:p>
            <a:pPr lvl="1"/>
            <a:r>
              <a:rPr lang="en-US" dirty="0"/>
              <a:t>No error/warning is reported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FB6E3-5E83-45F1-88D3-A152D042DFE8}"/>
              </a:ext>
            </a:extLst>
          </p:cNvPr>
          <p:cNvSpPr/>
          <p:nvPr/>
        </p:nvSpPr>
        <p:spPr>
          <a:xfrm>
            <a:off x="3368409" y="2204864"/>
            <a:ext cx="26418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[(value)]=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5774A-FF68-45C5-AB1B-69658CB3DA90}"/>
              </a:ext>
            </a:extLst>
          </p:cNvPr>
          <p:cNvSpPr/>
          <p:nvPr/>
        </p:nvSpPr>
        <p:spPr>
          <a:xfrm>
            <a:off x="1881035" y="3488878"/>
            <a:ext cx="56166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[value]=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valueChange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326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468E-F0DC-4298-9B18-8D273FF0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7E243-9440-4952-A7DB-CF55266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D27B-77D5-42D0-935E-A81B252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A7FD0-A35D-4973-ADD9-7B19C7EDEA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that supports two way binding with input/</a:t>
            </a:r>
            <a:r>
              <a:rPr lang="en-US" dirty="0" err="1"/>
              <a:t>textarea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Don’t forget to import the </a:t>
            </a:r>
            <a:r>
              <a:rPr lang="en-US" dirty="0" err="1">
                <a:solidFill>
                  <a:srgbClr val="FF0000"/>
                </a:solidFill>
              </a:rPr>
              <a:t>FormsModule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2F0FB-05F5-425B-A60D-2914E1771C1C}"/>
              </a:ext>
            </a:extLst>
          </p:cNvPr>
          <p:cNvSpPr/>
          <p:nvPr/>
        </p:nvSpPr>
        <p:spPr>
          <a:xfrm>
            <a:off x="3199196" y="2708920"/>
            <a:ext cx="29803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6CD7A-8DFC-4EDF-87F5-571849C9B401}"/>
              </a:ext>
            </a:extLst>
          </p:cNvPr>
          <p:cNvSpPr/>
          <p:nvPr/>
        </p:nvSpPr>
        <p:spPr>
          <a:xfrm>
            <a:off x="3321195" y="3848100"/>
            <a:ext cx="273630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FormsModule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26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27B4-96FE-4DBE-9D85-8EFA5D7A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Structural Directives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B322-B3A1-407B-BDC4-F5EBEA86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36ADD-B1F7-4FE5-BD48-584052F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7ACAF-701E-4C7C-8DA9-4145BD5BBD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Structural directive reshapes the DOM structure</a:t>
            </a:r>
          </a:p>
          <a:p>
            <a:r>
              <a:rPr lang="en-US" dirty="0"/>
              <a:t>By adding/removing/manipulates DOM element</a:t>
            </a:r>
          </a:p>
          <a:p>
            <a:r>
              <a:rPr lang="en-US" dirty="0" err="1"/>
              <a:t>ngIf</a:t>
            </a:r>
            <a:endParaRPr lang="en-US" dirty="0"/>
          </a:p>
          <a:p>
            <a:r>
              <a:rPr lang="en-US" dirty="0" err="1"/>
              <a:t>ngFor</a:t>
            </a:r>
            <a:endParaRPr lang="en-US" dirty="0"/>
          </a:p>
          <a:p>
            <a:r>
              <a:rPr lang="en-US" dirty="0" err="1"/>
              <a:t>ngSwitch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64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7B84-D13A-41B8-9163-635408DB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5CE06-CA77-4F6D-B6A7-44D54A5B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9882-5AC0-4C80-8D95-D45DA278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187205-F2CD-4DCF-8C39-8DD82422A4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Conditionally adds/removes components</a:t>
            </a:r>
          </a:p>
          <a:p>
            <a:endParaRPr lang="en-US" dirty="0"/>
          </a:p>
          <a:p>
            <a:r>
              <a:rPr lang="en-US" dirty="0"/>
              <a:t>Not the same as show/hide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/>
              <a:t> is considered more efficient with respect to resource consumption</a:t>
            </a:r>
          </a:p>
          <a:p>
            <a:r>
              <a:rPr lang="en-US" dirty="0"/>
              <a:t>However, is more challenging when integrating animations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1D9E0-DA7F-4D3D-8E5E-A10BD606714E}"/>
              </a:ext>
            </a:extLst>
          </p:cNvPr>
          <p:cNvSpPr/>
          <p:nvPr/>
        </p:nvSpPr>
        <p:spPr>
          <a:xfrm>
            <a:off x="2142192" y="2271273"/>
            <a:ext cx="5094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&gt;Hello, {{contact.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AD714-79D9-477F-929A-EDBAFBA87773}"/>
              </a:ext>
            </a:extLst>
          </p:cNvPr>
          <p:cNvSpPr/>
          <p:nvPr/>
        </p:nvSpPr>
        <p:spPr>
          <a:xfrm>
            <a:off x="2119007" y="3311678"/>
            <a:ext cx="511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style.display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? 'block' : 'none'"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589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2B77-E2D5-4B45-A13D-84A60156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969D0-1AB6-4B60-9B23-787BD37F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F5326-1E6D-4C7C-BB87-A1610A35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26851-7BA7-4298-AC35-10E6962AC01D}"/>
              </a:ext>
            </a:extLst>
          </p:cNvPr>
          <p:cNvSpPr/>
          <p:nvPr/>
        </p:nvSpPr>
        <p:spPr>
          <a:xfrm>
            <a:off x="2106188" y="2132856"/>
            <a:ext cx="516632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smaller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&gt;-&lt;/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larger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&gt;+&lt;/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ngSwitch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ngSwitchCase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"'Small'"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&gt;Small&lt;/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ngSwitchCase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"'Normal'"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&gt;Normal&lt;/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ngSwitchCase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"'Large'"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&gt;Large&lt;/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ngSwitchDefault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&gt;Default&lt;/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578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0A31-C83E-4235-AFB3-64407F24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C292E-F316-4A72-BF7E-FAEC73C4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EBE5B-BE77-429D-BC63-B489518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457A9-607D-4BC6-B068-09FC6D3753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repeater directive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 assigned to </a:t>
            </a:r>
            <a:r>
              <a:rPr lang="en-US" dirty="0" err="1"/>
              <a:t>ngFor</a:t>
            </a:r>
            <a:r>
              <a:rPr lang="en-US" dirty="0"/>
              <a:t> is not a template expression but rather an Angular </a:t>
            </a:r>
            <a:r>
              <a:rPr lang="en-US" dirty="0" err="1">
                <a:solidFill>
                  <a:srgbClr val="FF0000"/>
                </a:solidFill>
              </a:rPr>
              <a:t>microsyntax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5CCF6-4EB9-42F8-960D-0AD8B661B662}"/>
              </a:ext>
            </a:extLst>
          </p:cNvPr>
          <p:cNvSpPr/>
          <p:nvPr/>
        </p:nvSpPr>
        <p:spPr>
          <a:xfrm>
            <a:off x="2403348" y="23986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9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E3D4-34EE-4973-ADBC-1A8BBE88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index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4BE2F-F44E-44B5-90D8-D8753D42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BCEFC-583D-41D7-9315-1B2E085C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0BBEB-C00D-4171-A6A2-A641EFB48B07}"/>
              </a:ext>
            </a:extLst>
          </p:cNvPr>
          <p:cNvSpPr/>
          <p:nvPr/>
        </p:nvSpPr>
        <p:spPr>
          <a:xfrm>
            <a:off x="1962172" y="1988840"/>
            <a:ext cx="545435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i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&gt;Delete&lt;/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3F72C-7DCD-4F61-B4C3-D1EED0167E2A}"/>
              </a:ext>
            </a:extLst>
          </p:cNvPr>
          <p:cNvSpPr/>
          <p:nvPr/>
        </p:nvSpPr>
        <p:spPr>
          <a:xfrm>
            <a:off x="3357200" y="3933056"/>
            <a:ext cx="26642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[...];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92636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0C7D-6324-45DB-8942-A4CF5500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Reference Variable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E1574-20E1-4E8D-8DA7-B9E58CD5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3FA5-84FB-4429-AF8C-3A8597C5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CC79C-83C6-4E9A-A58E-B6312ADAD9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request direct access to a DOM element/child component/directive instance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ADD09-4154-430D-B6B7-EB205792EA17}"/>
              </a:ext>
            </a:extLst>
          </p:cNvPr>
          <p:cNvSpPr/>
          <p:nvPr/>
        </p:nvSpPr>
        <p:spPr>
          <a:xfrm>
            <a:off x="3286239" y="2924944"/>
            <a:ext cx="28062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myVideo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40D6F-5E8B-41CD-9680-3D8CDFB85511}"/>
              </a:ext>
            </a:extLst>
          </p:cNvPr>
          <p:cNvSpPr/>
          <p:nvPr/>
        </p:nvSpPr>
        <p:spPr>
          <a:xfrm>
            <a:off x="2961155" y="3717032"/>
            <a:ext cx="34563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myVideo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56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63D4-F601-4A05-A86D-B17DCE6A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97159-FA06-4DD0-9105-C1DFAF3B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C18D-7375-49E7-9446-06C8B4EA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86729D-C023-45AC-AAA3-EE86124A25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Controls a fragment of a screen. For example,</a:t>
            </a:r>
          </a:p>
          <a:p>
            <a:pPr lvl="1"/>
            <a:r>
              <a:rPr lang="en-US" dirty="0"/>
              <a:t>Side bar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User details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285605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4694-BB3E-4811-BEB4-41C1959D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to Components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9B06-97A7-4742-92E2-F9C15D54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4C96-6FE3-4FE4-B8C1-999E0A1D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BE340-DEE2-40DD-8301-AA87B83D36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 until now we bound to DOM element properties and events</a:t>
            </a:r>
          </a:p>
          <a:p>
            <a:r>
              <a:rPr lang="en-US" dirty="0"/>
              <a:t>The same syntax can be used with components/directives</a:t>
            </a:r>
          </a:p>
          <a:p>
            <a:r>
              <a:rPr lang="en-US" dirty="0"/>
              <a:t>You must use the @Input/@Output syntax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8879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60D7-2963-47CC-B497-1C7412F8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23A53-6BE0-4529-89EA-43811279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9BCA-889E-48B9-A50B-BB8E31CE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AC8BF-D7E5-4545-AB6D-149572AD7468}"/>
              </a:ext>
            </a:extLst>
          </p:cNvPr>
          <p:cNvSpPr/>
          <p:nvPr/>
        </p:nvSpPr>
        <p:spPr>
          <a:xfrm>
            <a:off x="2403348" y="1772816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HH:mm:ss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4BB4F-4FAF-4FA7-9B99-BE20FBF41E3E}"/>
              </a:ext>
            </a:extLst>
          </p:cNvPr>
          <p:cNvSpPr/>
          <p:nvPr/>
        </p:nvSpPr>
        <p:spPr>
          <a:xfrm>
            <a:off x="5090345" y="5085184"/>
            <a:ext cx="37700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date: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2614C-4A46-40B0-8298-7218A3360EA5}"/>
              </a:ext>
            </a:extLst>
          </p:cNvPr>
          <p:cNvSpPr/>
          <p:nvPr/>
        </p:nvSpPr>
        <p:spPr>
          <a:xfrm>
            <a:off x="360040" y="4808185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HH:mm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[format]=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65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DF27-20B9-4D9B-A88D-4D17EB78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30F59-4BDE-4820-9782-D6DDDA23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AB1AA-7567-43DB-8C8F-45C65CD6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44A78-5FCB-4E7F-8E41-12A11F107D3C}"/>
              </a:ext>
            </a:extLst>
          </p:cNvPr>
          <p:cNvSpPr/>
          <p:nvPr/>
        </p:nvSpPr>
        <p:spPr>
          <a:xfrm>
            <a:off x="971600" y="1761277"/>
            <a:ext cx="6624736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&lt;Date&gt;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&lt;Date&gt;();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E7A35-1226-4C9E-8055-3F50BA31103E}"/>
              </a:ext>
            </a:extLst>
          </p:cNvPr>
          <p:cNvSpPr/>
          <p:nvPr/>
        </p:nvSpPr>
        <p:spPr>
          <a:xfrm>
            <a:off x="1187624" y="5987063"/>
            <a:ext cx="488460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$event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app-clock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2FF64-75FB-4FEA-B37A-A4576D242E33}"/>
              </a:ext>
            </a:extLst>
          </p:cNvPr>
          <p:cNvSpPr/>
          <p:nvPr/>
        </p:nvSpPr>
        <p:spPr>
          <a:xfrm>
            <a:off x="5220072" y="4221088"/>
            <a:ext cx="331236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(time: Date)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time);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463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9115-4611-4A48-8732-1B62A33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</a:t>
            </a:r>
            <a:r>
              <a:rPr lang="en-US" dirty="0" err="1"/>
              <a:t>Input/Output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2CD43-5A01-4DD8-8287-19C63EC0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3C8E-0B69-4138-AA48-B7DE59E3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B0023-66D1-468F-B4D8-EB10BB46D1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differentiate between component internal and public name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E7B9A-F0AA-4DDB-9914-E9A05FA66127}"/>
              </a:ext>
            </a:extLst>
          </p:cNvPr>
          <p:cNvSpPr/>
          <p:nvPr/>
        </p:nvSpPr>
        <p:spPr>
          <a:xfrm>
            <a:off x="2011718" y="2678549"/>
            <a:ext cx="53552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HH:mm:ss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&lt;Date&gt;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&lt;Date&gt;();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25F75-AE3E-4001-9F52-76E81B5A84E0}"/>
              </a:ext>
            </a:extLst>
          </p:cNvPr>
          <p:cNvSpPr/>
          <p:nvPr/>
        </p:nvSpPr>
        <p:spPr>
          <a:xfrm>
            <a:off x="2403348" y="4206567"/>
            <a:ext cx="457200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'format: xxx'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'tick: 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HH:mm:ss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&lt;Date&gt;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&lt;Date&gt;();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50970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has nice template syntax</a:t>
            </a:r>
          </a:p>
          <a:p>
            <a:pPr lvl="1"/>
            <a:r>
              <a:rPr lang="en-US" dirty="0"/>
              <a:t>Some consider it a bit tricky</a:t>
            </a:r>
          </a:p>
          <a:p>
            <a:r>
              <a:rPr lang="en-US" dirty="0"/>
              <a:t>This is the core of Angular data binding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src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(click)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CAC-F850-47A8-A626-C6BFE93A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48B7F-9182-4C7E-B810-9CE4C3FC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79AE3-B90B-4109-8C01-38EB89A8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07D54-9074-4824-927B-4F5EA7F47E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“instructions” inside a template</a:t>
            </a:r>
          </a:p>
          <a:p>
            <a:r>
              <a:rPr lang="en-US" dirty="0"/>
              <a:t>Mechanism for synchronizing template with component state</a:t>
            </a:r>
          </a:p>
          <a:p>
            <a:r>
              <a:rPr lang="en-US" dirty="0"/>
              <a:t>4 types of data bindings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Property binding</a:t>
            </a:r>
          </a:p>
          <a:p>
            <a:pPr lvl="1"/>
            <a:r>
              <a:rPr lang="en-US" dirty="0"/>
              <a:t>Event binding</a:t>
            </a:r>
          </a:p>
          <a:p>
            <a:pPr lvl="1"/>
            <a:r>
              <a:rPr lang="en-US" dirty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19773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3A77-09BB-4EF0-BF65-89208E95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0B9F2-B6E2-4561-81A8-67660CF8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AFA8-DB97-4668-ABCB-75178E1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E8FFD-6C17-40DE-8027-C355BE0D30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a text inside an HTML element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 property should be of type string</a:t>
            </a:r>
          </a:p>
          <a:p>
            <a:pPr lvl="1"/>
            <a:r>
              <a:rPr lang="en-US" dirty="0"/>
              <a:t>Can be null </a:t>
            </a:r>
            <a:r>
              <a:rPr lang="en-US" dirty="0">
                <a:sym typeface="Wingdings" panose="05000000000000000000" pitchFamily="2" charset="2"/>
              </a:rPr>
              <a:t> Angular displays nothing</a:t>
            </a:r>
            <a:endParaRPr lang="en-US" dirty="0"/>
          </a:p>
          <a:p>
            <a:r>
              <a:rPr lang="en-US" dirty="0"/>
              <a:t>Can use complex expression</a:t>
            </a:r>
          </a:p>
          <a:p>
            <a:endParaRPr lang="en-US" dirty="0"/>
          </a:p>
          <a:p>
            <a:r>
              <a:rPr lang="en-US" dirty="0"/>
              <a:t>However, be aware of null reference exceptions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4A68E-AAC6-460E-881D-0F5CAFBD985C}"/>
              </a:ext>
            </a:extLst>
          </p:cNvPr>
          <p:cNvSpPr/>
          <p:nvPr/>
        </p:nvSpPr>
        <p:spPr>
          <a:xfrm>
            <a:off x="2214200" y="2276872"/>
            <a:ext cx="4950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3826F-DA10-4F47-B8CF-6D74DB201A81}"/>
              </a:ext>
            </a:extLst>
          </p:cNvPr>
          <p:cNvSpPr/>
          <p:nvPr/>
        </p:nvSpPr>
        <p:spPr>
          <a:xfrm>
            <a:off x="2203353" y="4365104"/>
            <a:ext cx="45900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contact.name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8553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5EC4-93E5-4E42-81F6-B0576388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Expression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BECFE-F1B6-4507-A886-4842DA12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8971E-01B7-449D-8195-14F3D1D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943B4-32B5-45E9-84DF-2D57DB3748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subset of JavaScript syntax supplemented with a few special operators </a:t>
            </a:r>
          </a:p>
          <a:p>
            <a:r>
              <a:rPr lang="en-US" dirty="0"/>
              <a:t>The context is the component</a:t>
            </a:r>
          </a:p>
          <a:p>
            <a:pPr lvl="1"/>
            <a:r>
              <a:rPr lang="en-US" dirty="0"/>
              <a:t>title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component.title</a:t>
            </a:r>
            <a:endParaRPr lang="en-US" dirty="0"/>
          </a:p>
          <a:p>
            <a:r>
              <a:rPr lang="en-US" dirty="0"/>
              <a:t>Side effects are prohibited</a:t>
            </a:r>
          </a:p>
          <a:p>
            <a:pPr lvl="1"/>
            <a:r>
              <a:rPr lang="en-US" dirty="0"/>
              <a:t>Assignments/new/increment/bitwise</a:t>
            </a:r>
          </a:p>
          <a:p>
            <a:r>
              <a:rPr lang="en-US" dirty="0"/>
              <a:t>Supports special operators</a:t>
            </a:r>
          </a:p>
          <a:p>
            <a:pPr lvl="1"/>
            <a:r>
              <a:rPr lang="en-US" dirty="0"/>
              <a:t>| ?. !.</a:t>
            </a:r>
          </a:p>
          <a:p>
            <a:r>
              <a:rPr lang="en-US" dirty="0"/>
              <a:t>Supports local variables</a:t>
            </a:r>
          </a:p>
          <a:p>
            <a:pPr lvl="1"/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730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F443-350C-4C93-B042-BC023E53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Navigation Operator .?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3F18-D837-4E5E-BDEF-991AC4D8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029E9-74B9-4624-A341-010F16B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4D0DB-6BC3-414C-A995-E7D346F132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Complex template expression might raise null exception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contact.name</a:t>
            </a:r>
            <a:r>
              <a:rPr lang="en-US" dirty="0"/>
              <a:t> when </a:t>
            </a:r>
            <a:r>
              <a:rPr lang="en-US" dirty="0">
                <a:solidFill>
                  <a:srgbClr val="FF0000"/>
                </a:solidFill>
              </a:rPr>
              <a:t>contact</a:t>
            </a:r>
            <a:r>
              <a:rPr lang="en-US" dirty="0"/>
              <a:t> is null</a:t>
            </a:r>
          </a:p>
          <a:p>
            <a:r>
              <a:rPr lang="en-US" dirty="0"/>
              <a:t>Solution, use the </a:t>
            </a:r>
            <a:r>
              <a:rPr lang="en-US" dirty="0">
                <a:solidFill>
                  <a:srgbClr val="FF0000"/>
                </a:solidFill>
              </a:rPr>
              <a:t>?.</a:t>
            </a:r>
            <a:r>
              <a:rPr lang="en-US" dirty="0"/>
              <a:t> special operator</a:t>
            </a:r>
          </a:p>
          <a:p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contact?.name</a:t>
            </a:r>
          </a:p>
          <a:p>
            <a:r>
              <a:rPr lang="en-US" dirty="0"/>
              <a:t>Produces empty string in case contact is null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60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0C4-20B4-4C30-B7CF-B0894367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|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72BB0-972D-47EF-BE30-32448140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7C38A-242F-4FBE-A4BB-88695D9F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E6300-E77E-4FD9-B4F0-096FFA5A8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uses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when interpolating non string value</a:t>
            </a:r>
          </a:p>
          <a:p>
            <a:endParaRPr lang="en-US" dirty="0"/>
          </a:p>
          <a:p>
            <a:r>
              <a:rPr lang="en-US" dirty="0"/>
              <a:t>For plain object it produces </a:t>
            </a:r>
            <a:r>
              <a:rPr lang="en-US" dirty="0">
                <a:solidFill>
                  <a:srgbClr val="FF0000"/>
                </a:solidFill>
              </a:rPr>
              <a:t>[object Object] </a:t>
            </a:r>
            <a:r>
              <a:rPr lang="en-US" dirty="0"/>
              <a:t>and for date it produces an </a:t>
            </a:r>
            <a:r>
              <a:rPr lang="en-US" dirty="0">
                <a:solidFill>
                  <a:srgbClr val="FF0000"/>
                </a:solidFill>
              </a:rPr>
              <a:t>ISO date string</a:t>
            </a:r>
          </a:p>
          <a:p>
            <a:r>
              <a:rPr lang="en-US" dirty="0"/>
              <a:t>Pipe fixes that (like AngularJS filter)</a:t>
            </a:r>
          </a:p>
          <a:p>
            <a:endParaRPr lang="en-US" dirty="0"/>
          </a:p>
          <a:p>
            <a:r>
              <a:rPr lang="en-US" dirty="0"/>
              <a:t>Can customize the pipe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E10B0-A491-46C4-88EC-08F042463FEB}"/>
              </a:ext>
            </a:extLst>
          </p:cNvPr>
          <p:cNvSpPr/>
          <p:nvPr/>
        </p:nvSpPr>
        <p:spPr>
          <a:xfrm>
            <a:off x="2878596" y="2636912"/>
            <a:ext cx="36215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5FF85-78B6-4210-A072-B3DB904EEBAE}"/>
              </a:ext>
            </a:extLst>
          </p:cNvPr>
          <p:cNvSpPr/>
          <p:nvPr/>
        </p:nvSpPr>
        <p:spPr>
          <a:xfrm>
            <a:off x="3011869" y="4725144"/>
            <a:ext cx="335495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birthday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date}}&lt;/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0B33C-D268-404D-ADBA-C37BB3E511A7}"/>
              </a:ext>
            </a:extLst>
          </p:cNvPr>
          <p:cNvSpPr/>
          <p:nvPr/>
        </p:nvSpPr>
        <p:spPr>
          <a:xfrm>
            <a:off x="2537165" y="5823988"/>
            <a:ext cx="43043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birthday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date: '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HH:mm:ss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7351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295-4E31-4F80-82FD-23DEBCAB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pipes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4440A-3C80-4541-AECE-E3AE32FD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948E-3328-4629-A351-34016C4B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D8B3F-9AAC-404D-9FD9-80D287434C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9E94C9-D934-44C8-BB6F-6D9C62AE3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71941"/>
              </p:ext>
            </p:extLst>
          </p:nvPr>
        </p:nvGraphicFramePr>
        <p:xfrm>
          <a:off x="1641348" y="2636912"/>
          <a:ext cx="6096000" cy="229108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255929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6312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399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json</a:t>
                      </a:r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i18nSelect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currency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async</a:t>
                      </a:r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4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uppercase</a:t>
                      </a:r>
                      <a:endParaRPr lang="he-IL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slice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i18nPlural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8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lowecase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percent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titlecase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7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4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18553</TotalTime>
  <Words>1380</Words>
  <Application>Microsoft Office PowerPoint</Application>
  <PresentationFormat>On-screen Show (4:3)</PresentationFormat>
  <Paragraphs>309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building Components </vt:lpstr>
      <vt:lpstr>Objectives</vt:lpstr>
      <vt:lpstr>Component</vt:lpstr>
      <vt:lpstr>Data Binding</vt:lpstr>
      <vt:lpstr>Interpolation</vt:lpstr>
      <vt:lpstr>Template Expression</vt:lpstr>
      <vt:lpstr>Safe Navigation Operator .?</vt:lpstr>
      <vt:lpstr>Pipe operator |</vt:lpstr>
      <vt:lpstr>Built-in pipes</vt:lpstr>
      <vt:lpstr>Chaining Pipes</vt:lpstr>
      <vt:lpstr>Custom Pipe</vt:lpstr>
      <vt:lpstr>Expression Guidelines</vt:lpstr>
      <vt:lpstr>Property Binding</vt:lpstr>
      <vt:lpstr>Property Binding</vt:lpstr>
      <vt:lpstr>Sanitization</vt:lpstr>
      <vt:lpstr>Attribute binding</vt:lpstr>
      <vt:lpstr>Class binding</vt:lpstr>
      <vt:lpstr>ngClass directive</vt:lpstr>
      <vt:lpstr>Style binding</vt:lpstr>
      <vt:lpstr>Event Binding</vt:lpstr>
      <vt:lpstr>$event</vt:lpstr>
      <vt:lpstr>Two Way Binding</vt:lpstr>
      <vt:lpstr>ngModel</vt:lpstr>
      <vt:lpstr>Built-in Structural Directives</vt:lpstr>
      <vt:lpstr>ngIf</vt:lpstr>
      <vt:lpstr>ngSwitch</vt:lpstr>
      <vt:lpstr>ngFor</vt:lpstr>
      <vt:lpstr>ngFor index</vt:lpstr>
      <vt:lpstr>Template Reference Variable</vt:lpstr>
      <vt:lpstr>Bound to Components</vt:lpstr>
      <vt:lpstr>Component Property</vt:lpstr>
      <vt:lpstr>Component Event</vt:lpstr>
      <vt:lpstr>Aliasing Input/Output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406</cp:revision>
  <dcterms:created xsi:type="dcterms:W3CDTF">2011-02-24T08:59:43Z</dcterms:created>
  <dcterms:modified xsi:type="dcterms:W3CDTF">2017-09-10T03:34:33Z</dcterms:modified>
</cp:coreProperties>
</file>