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3" r:id="rId9"/>
    <p:sldId id="271" r:id="rId10"/>
    <p:sldId id="274" r:id="rId11"/>
    <p:sldId id="275" r:id="rId12"/>
    <p:sldId id="263" r:id="rId13"/>
    <p:sldId id="264" r:id="rId14"/>
    <p:sldId id="268" r:id="rId15"/>
    <p:sldId id="266" r:id="rId16"/>
    <p:sldId id="267" r:id="rId17"/>
    <p:sldId id="272" r:id="rId18"/>
    <p:sldId id="269" r:id="rId19"/>
    <p:sldId id="290" r:id="rId20"/>
    <p:sldId id="291" r:id="rId21"/>
    <p:sldId id="270" r:id="rId22"/>
    <p:sldId id="273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5" r:id="rId31"/>
    <p:sldId id="284" r:id="rId32"/>
    <p:sldId id="286" r:id="rId33"/>
    <p:sldId id="287" r:id="rId34"/>
    <p:sldId id="289" r:id="rId35"/>
    <p:sldId id="293" r:id="rId36"/>
    <p:sldId id="294" r:id="rId37"/>
    <p:sldId id="295" r:id="rId38"/>
    <p:sldId id="296" r:id="rId39"/>
    <p:sldId id="297" r:id="rId40"/>
    <p:sldId id="298" r:id="rId41"/>
    <p:sldId id="292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4" autoAdjust="0"/>
    <p:restoredTop sz="94607" autoAdjust="0"/>
  </p:normalViewPr>
  <p:slideViewPr>
    <p:cSldViewPr>
      <p:cViewPr varScale="1">
        <p:scale>
          <a:sx n="108" d="100"/>
          <a:sy n="108" d="100"/>
        </p:scale>
        <p:origin x="177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9/10/2017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15616" y="476672"/>
            <a:ext cx="7560840" cy="3024336"/>
          </a:xfrm>
        </p:spPr>
        <p:txBody>
          <a:bodyPr>
            <a:normAutofit/>
          </a:bodyPr>
          <a:lstStyle/>
          <a:p>
            <a:r>
              <a:rPr lang="en-US" sz="4800" dirty="0"/>
              <a:t>Dependency injection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https://trainologic.com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Provider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07304" y="2060848"/>
            <a:ext cx="5364088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dump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A();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A, 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useValue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dump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dirty="0"/>
          </a:p>
        </p:txBody>
      </p:sp>
      <p:sp>
        <p:nvSpPr>
          <p:cNvPr id="8" name="Line Callout 2 6"/>
          <p:cNvSpPr/>
          <p:nvPr/>
        </p:nvSpPr>
        <p:spPr>
          <a:xfrm>
            <a:off x="6588224" y="2420888"/>
            <a:ext cx="1440160" cy="1138654"/>
          </a:xfrm>
          <a:prstGeom prst="borderCallout2">
            <a:avLst>
              <a:gd name="adj1" fmla="val 36366"/>
              <a:gd name="adj2" fmla="val -6165"/>
              <a:gd name="adj3" fmla="val 50803"/>
              <a:gd name="adj4" fmla="val -6028"/>
              <a:gd name="adj5" fmla="val 200306"/>
              <a:gd name="adj6" fmla="val -128989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Any 2rd party global object can be made injectable</a:t>
            </a:r>
          </a:p>
        </p:txBody>
      </p:sp>
    </p:spTree>
    <p:extLst>
      <p:ext uri="{BB962C8B-B14F-4D97-AF65-F5344CB8AC3E}">
        <p14:creationId xmlns:p14="http://schemas.microsoft.com/office/powerpoint/2010/main" val="1446628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Provider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72874" y="1916832"/>
            <a:ext cx="4832948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6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createA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(version: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(version);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new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A();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VERSION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"VERSION"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6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VERSION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useValue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123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A, </a:t>
            </a:r>
            <a:r>
              <a:rPr lang="en-US" sz="16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useFactory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createA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deps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VERSION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]},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16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(A);</a:t>
            </a:r>
            <a:endParaRPr lang="he-IL" sz="1600" dirty="0"/>
          </a:p>
        </p:txBody>
      </p:sp>
      <p:sp>
        <p:nvSpPr>
          <p:cNvPr id="8" name="Line Callout 2 6"/>
          <p:cNvSpPr/>
          <p:nvPr/>
        </p:nvSpPr>
        <p:spPr>
          <a:xfrm>
            <a:off x="6660232" y="1922994"/>
            <a:ext cx="1440160" cy="1138654"/>
          </a:xfrm>
          <a:prstGeom prst="borderCallout2">
            <a:avLst>
              <a:gd name="adj1" fmla="val 36366"/>
              <a:gd name="adj2" fmla="val -6165"/>
              <a:gd name="adj3" fmla="val 50803"/>
              <a:gd name="adj4" fmla="val -6028"/>
              <a:gd name="adj5" fmla="val 219018"/>
              <a:gd name="adj6" fmla="val -77824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Must specify dependencies manually</a:t>
            </a:r>
          </a:p>
        </p:txBody>
      </p:sp>
    </p:spTree>
    <p:extLst>
      <p:ext uri="{BB962C8B-B14F-4D97-AF65-F5344CB8AC3E}">
        <p14:creationId xmlns:p14="http://schemas.microsoft.com/office/powerpoint/2010/main" val="2523344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useClass</a:t>
            </a:r>
            <a:r>
              <a:rPr lang="en-US" dirty="0"/>
              <a:t> Dependencies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80728"/>
          </a:xfrm>
        </p:spPr>
        <p:txBody>
          <a:bodyPr/>
          <a:lstStyle/>
          <a:p>
            <a:r>
              <a:rPr lang="en-US" dirty="0"/>
              <a:t>JavaScript has no real Reflection capabilities and therefore below code fails to run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062024" y="2852936"/>
            <a:ext cx="5254648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MyClass1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MyClass2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(obj1: MyClass1)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MyClass1,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MyClass2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obj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(MyClass2);</a:t>
            </a:r>
            <a:endParaRPr lang="he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Line Callout 2 6"/>
          <p:cNvSpPr/>
          <p:nvPr/>
        </p:nvSpPr>
        <p:spPr>
          <a:xfrm>
            <a:off x="6839744" y="3256766"/>
            <a:ext cx="1440160" cy="1138654"/>
          </a:xfrm>
          <a:prstGeom prst="borderCallout2">
            <a:avLst>
              <a:gd name="adj1" fmla="val 36366"/>
              <a:gd name="adj2" fmla="val -6165"/>
              <a:gd name="adj3" fmla="val 50803"/>
              <a:gd name="adj4" fmla="val -6028"/>
              <a:gd name="adj5" fmla="val 53127"/>
              <a:gd name="adj6" fmla="val -80384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Angular knows that </a:t>
            </a:r>
            <a:r>
              <a:rPr lang="en-US" sz="1400"/>
              <a:t>the ctor</a:t>
            </a:r>
            <a:r>
              <a:rPr lang="en-US" sz="1400" dirty="0"/>
              <a:t> has 1 parameter but it cant tell the parameter type</a:t>
            </a:r>
          </a:p>
        </p:txBody>
      </p:sp>
      <p:sp>
        <p:nvSpPr>
          <p:cNvPr id="9" name="Line Callout 2 6"/>
          <p:cNvSpPr/>
          <p:nvPr/>
        </p:nvSpPr>
        <p:spPr>
          <a:xfrm>
            <a:off x="7078208" y="5038269"/>
            <a:ext cx="806160" cy="622979"/>
          </a:xfrm>
          <a:prstGeom prst="borderCallout2">
            <a:avLst>
              <a:gd name="adj1" fmla="val 36366"/>
              <a:gd name="adj2" fmla="val -6165"/>
              <a:gd name="adj3" fmla="val 50803"/>
              <a:gd name="adj4" fmla="val -6028"/>
              <a:gd name="adj5" fmla="val 36405"/>
              <a:gd name="adj6" fmla="val -363233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2449281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 Metadata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55776" y="1772816"/>
            <a:ext cx="4572000" cy="4185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MyClass1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dump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"xxx"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MyClass2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static </a:t>
            </a:r>
            <a:r>
              <a:rPr lang="en-US" sz="1400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parameters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[MyClass1];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(obj1: MyClass1)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MyClass1,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MyClass2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(MyClass2);</a:t>
            </a:r>
            <a:endParaRPr lang="he-IL" sz="1400" dirty="0"/>
          </a:p>
        </p:txBody>
      </p:sp>
      <p:sp>
        <p:nvSpPr>
          <p:cNvPr id="7" name="Line Callout 2 6"/>
          <p:cNvSpPr/>
          <p:nvPr/>
        </p:nvSpPr>
        <p:spPr>
          <a:xfrm>
            <a:off x="7236296" y="2852936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0778"/>
              <a:gd name="adj6" fmla="val -172571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Dependencies are specified manually</a:t>
            </a:r>
          </a:p>
        </p:txBody>
      </p:sp>
    </p:spTree>
    <p:extLst>
      <p:ext uri="{BB962C8B-B14F-4D97-AF65-F5344CB8AC3E}">
        <p14:creationId xmlns:p14="http://schemas.microsoft.com/office/powerpoint/2010/main" val="2531432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Typescript Metadata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565104"/>
          </a:xfrm>
        </p:spPr>
        <p:txBody>
          <a:bodyPr/>
          <a:lstStyle/>
          <a:p>
            <a:r>
              <a:rPr lang="en-US" dirty="0"/>
              <a:t>Typescript is capable of generating the “parameters” metadata</a:t>
            </a:r>
          </a:p>
          <a:p>
            <a:r>
              <a:rPr lang="en-US" dirty="0"/>
              <a:t>The metadata is generated only if decorating the class with a decorator</a:t>
            </a:r>
          </a:p>
          <a:p>
            <a:r>
              <a:rPr lang="en-US" dirty="0"/>
              <a:t>The metadata is defined using the ECMA6 </a:t>
            </a:r>
            <a:r>
              <a:rPr lang="en-US" dirty="0">
                <a:solidFill>
                  <a:srgbClr val="FF0000"/>
                </a:solidFill>
              </a:rPr>
              <a:t>Reflection API </a:t>
            </a:r>
          </a:p>
          <a:p>
            <a:r>
              <a:rPr lang="en-US" dirty="0"/>
              <a:t>Use the </a:t>
            </a:r>
            <a:r>
              <a:rPr lang="en-US" dirty="0">
                <a:solidFill>
                  <a:srgbClr val="FF0000"/>
                </a:solidFill>
              </a:rPr>
              <a:t>reflect-metadata</a:t>
            </a:r>
            <a:r>
              <a:rPr lang="en-US" dirty="0"/>
              <a:t> shim</a:t>
            </a:r>
          </a:p>
          <a:p>
            <a:r>
              <a:rPr lang="en-US" dirty="0"/>
              <a:t>Once Angular detects Reflect API it will use the metadata created by Typescript</a:t>
            </a:r>
          </a:p>
        </p:txBody>
      </p:sp>
    </p:spTree>
    <p:extLst>
      <p:ext uri="{BB962C8B-B14F-4D97-AF65-F5344CB8AC3E}">
        <p14:creationId xmlns:p14="http://schemas.microsoft.com/office/powerpoint/2010/main" val="362743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Generated Metadata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00956" y="1916832"/>
            <a:ext cx="2546948" cy="3754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Blabla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MyClass1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dump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"xxx"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Blabla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MyClass2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(obj1: MyClass1)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10" name="Line Callout 2 6"/>
          <p:cNvSpPr/>
          <p:nvPr/>
        </p:nvSpPr>
        <p:spPr>
          <a:xfrm>
            <a:off x="7236296" y="2852936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01973"/>
              <a:gd name="adj6" fmla="val -144063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Class decorator definition</a:t>
            </a:r>
          </a:p>
        </p:txBody>
      </p:sp>
      <p:sp>
        <p:nvSpPr>
          <p:cNvPr id="11" name="Line Callout 2 6"/>
          <p:cNvSpPr/>
          <p:nvPr/>
        </p:nvSpPr>
        <p:spPr>
          <a:xfrm>
            <a:off x="7568712" y="4725144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884"/>
              <a:gd name="adj6" fmla="val -220159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 the decorator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3260" y="3154515"/>
            <a:ext cx="3247840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MyClass2 = 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MyClass2(obj1)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MyClass2;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}());</a:t>
            </a:r>
          </a:p>
          <a:p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MyClass2 = __decorate([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Blabla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__metadata(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design:paramtypes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[MyClass1])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 MyClass2);</a:t>
            </a:r>
            <a:endParaRPr lang="he-IL" sz="1200" dirty="0"/>
          </a:p>
        </p:txBody>
      </p:sp>
      <p:sp>
        <p:nvSpPr>
          <p:cNvPr id="13" name="Line Callout 2 6"/>
          <p:cNvSpPr/>
          <p:nvPr/>
        </p:nvSpPr>
        <p:spPr>
          <a:xfrm>
            <a:off x="1234068" y="1785669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8429"/>
              <a:gd name="adj6" fmla="val -44304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generated JavaScript</a:t>
            </a:r>
          </a:p>
        </p:txBody>
      </p:sp>
      <p:sp>
        <p:nvSpPr>
          <p:cNvPr id="14" name="Line Callout 2 6"/>
          <p:cNvSpPr/>
          <p:nvPr/>
        </p:nvSpPr>
        <p:spPr>
          <a:xfrm>
            <a:off x="2051720" y="5748322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13795"/>
              <a:gd name="adj6" fmla="val 796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Metadata</a:t>
            </a:r>
          </a:p>
        </p:txBody>
      </p:sp>
    </p:spTree>
    <p:extLst>
      <p:ext uri="{BB962C8B-B14F-4D97-AF65-F5344CB8AC3E}">
        <p14:creationId xmlns:p14="http://schemas.microsoft.com/office/powerpoint/2010/main" val="768194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@Injectable Decorator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convenient decorator offered by Angular </a:t>
            </a:r>
          </a:p>
          <a:p>
            <a:r>
              <a:rPr lang="en-US" dirty="0"/>
              <a:t>Like any other decorator it enforces Typescript to emit constructor metadata</a:t>
            </a:r>
          </a:p>
          <a:p>
            <a:r>
              <a:rPr lang="en-US" dirty="0"/>
              <a:t>The name might be confusing</a:t>
            </a:r>
          </a:p>
          <a:p>
            <a:pPr lvl="1"/>
            <a:r>
              <a:rPr lang="en-US" dirty="0"/>
              <a:t>Implies the class’s dependencies can be resolved automatically</a:t>
            </a:r>
          </a:p>
          <a:p>
            <a:pPr lvl="1"/>
            <a:r>
              <a:rPr lang="en-US" dirty="0"/>
              <a:t>Does not implies that you can inject the class into another class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47788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403348" y="3654866"/>
            <a:ext cx="457200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useClass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MyClass1},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useClass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MyClass2},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</a:p>
          <a:p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instanceof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MyClass2);</a:t>
            </a:r>
            <a:endParaRPr lang="he-IL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Duplicates Token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You may specify the same token twice</a:t>
            </a:r>
          </a:p>
          <a:p>
            <a:r>
              <a:rPr lang="en-US" dirty="0"/>
              <a:t>Last definition wins !!!</a:t>
            </a:r>
          </a:p>
          <a:p>
            <a:r>
              <a:rPr lang="en-US" dirty="0"/>
              <a:t>It means you can override built-in Angular services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he-IL" dirty="0"/>
          </a:p>
        </p:txBody>
      </p:sp>
      <p:sp>
        <p:nvSpPr>
          <p:cNvPr id="7" name="Line Callout 2 6"/>
          <p:cNvSpPr/>
          <p:nvPr/>
        </p:nvSpPr>
        <p:spPr>
          <a:xfrm>
            <a:off x="6732240" y="5661248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1530"/>
              <a:gd name="adj6" fmla="val -119152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239038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 Injector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Once creating an injector you cannot add new providers to it</a:t>
            </a:r>
          </a:p>
          <a:p>
            <a:pPr lvl="1"/>
            <a:r>
              <a:rPr lang="en-US" dirty="0"/>
              <a:t>By design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Allows for better optimization</a:t>
            </a:r>
          </a:p>
          <a:p>
            <a:r>
              <a:rPr lang="en-US" dirty="0"/>
              <a:t>However, you can create a new child injector which “extends” it</a:t>
            </a:r>
          </a:p>
          <a:p>
            <a:pPr marL="0" indent="0">
              <a:buNone/>
            </a:pP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403348" y="4280118"/>
            <a:ext cx="457200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([A]);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childInjector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resolveAndCreateChild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([B]);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a1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a2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a1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(B);</a:t>
            </a:r>
            <a:endParaRPr lang="he-IL" sz="1400" dirty="0"/>
          </a:p>
        </p:txBody>
      </p:sp>
      <p:sp>
        <p:nvSpPr>
          <p:cNvPr id="8" name="Line Callout 2 6"/>
          <p:cNvSpPr/>
          <p:nvPr/>
        </p:nvSpPr>
        <p:spPr>
          <a:xfrm>
            <a:off x="6664474" y="5724743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8834"/>
              <a:gd name="adj6" fmla="val -207695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621044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&amp; Injectors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component has its own injector</a:t>
            </a:r>
          </a:p>
          <a:p>
            <a:r>
              <a:rPr lang="en-US" dirty="0"/>
              <a:t>Each component can define new providers using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providers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viewProviders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A component “enjoy” all providers defined by itself and its parent (up until the root component)</a:t>
            </a:r>
          </a:p>
          <a:p>
            <a:r>
              <a:rPr lang="en-US" dirty="0"/>
              <a:t>So why do we need </a:t>
            </a:r>
            <a:r>
              <a:rPr lang="en-US" dirty="0" err="1">
                <a:solidFill>
                  <a:srgbClr val="FF0000"/>
                </a:solidFill>
              </a:rPr>
              <a:t>viewProviders</a:t>
            </a:r>
            <a:r>
              <a:rPr lang="en-US" dirty="0"/>
              <a:t> 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68262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Pattern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client delegates the responsibility of providing its dependencies to external code (the injector)</a:t>
            </a:r>
          </a:p>
          <a:p>
            <a:r>
              <a:rPr lang="en-US" dirty="0"/>
              <a:t>The use of the new keyword or specific factory function is prohibited</a:t>
            </a:r>
          </a:p>
          <a:p>
            <a:r>
              <a:rPr lang="en-US" dirty="0"/>
              <a:t>Creates a more testable &amp; “</a:t>
            </a:r>
            <a:r>
              <a:rPr lang="en-US" dirty="0" err="1"/>
              <a:t>composable</a:t>
            </a:r>
            <a:r>
              <a:rPr lang="en-US" dirty="0"/>
              <a:t>” code</a:t>
            </a:r>
          </a:p>
          <a:p>
            <a:r>
              <a:rPr lang="en-US" dirty="0"/>
              <a:t>Usually harder to debug since there is a lot of “magic” behind the scenes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52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ng-content  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below dialog component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Should clock get access to providers defined by dialog ?</a:t>
            </a:r>
          </a:p>
          <a:p>
            <a:r>
              <a:rPr lang="en-US" dirty="0"/>
              <a:t>Dialog may use </a:t>
            </a:r>
            <a:r>
              <a:rPr lang="en-US" dirty="0" err="1">
                <a:solidFill>
                  <a:srgbClr val="FF0000"/>
                </a:solidFill>
              </a:rPr>
              <a:t>viewProviders</a:t>
            </a:r>
            <a:r>
              <a:rPr lang="en-US" dirty="0"/>
              <a:t> to publish services to its children only but not to clock</a:t>
            </a:r>
          </a:p>
        </p:txBody>
      </p:sp>
      <p:sp>
        <p:nvSpPr>
          <p:cNvPr id="6" name="Rectangle 5"/>
          <p:cNvSpPr/>
          <p:nvPr/>
        </p:nvSpPr>
        <p:spPr>
          <a:xfrm>
            <a:off x="4283968" y="2208308"/>
            <a:ext cx="3006080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(click)=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about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&gt;About&lt;/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#dialog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my-clock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my-clock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&gt;Close&lt;/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200" dirty="0"/>
          </a:p>
        </p:txBody>
      </p:sp>
      <p:sp>
        <p:nvSpPr>
          <p:cNvPr id="7" name="Rectangle 6"/>
          <p:cNvSpPr/>
          <p:nvPr/>
        </p:nvSpPr>
        <p:spPr>
          <a:xfrm>
            <a:off x="1907704" y="2208308"/>
            <a:ext cx="2273343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"title"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Dialog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"content"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200" dirty="0"/>
          </a:p>
        </p:txBody>
      </p:sp>
      <p:sp>
        <p:nvSpPr>
          <p:cNvPr id="8" name="Line Callout 2 6"/>
          <p:cNvSpPr/>
          <p:nvPr/>
        </p:nvSpPr>
        <p:spPr>
          <a:xfrm>
            <a:off x="266700" y="2420888"/>
            <a:ext cx="1206224" cy="736727"/>
          </a:xfrm>
          <a:prstGeom prst="borderCallout2">
            <a:avLst>
              <a:gd name="adj1" fmla="val 27391"/>
              <a:gd name="adj2" fmla="val 103938"/>
              <a:gd name="adj3" fmla="val 46244"/>
              <a:gd name="adj4" fmla="val 104240"/>
              <a:gd name="adj5" fmla="val 61504"/>
              <a:gd name="adj6" fmla="val 137274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Dialog template</a:t>
            </a:r>
          </a:p>
        </p:txBody>
      </p:sp>
      <p:sp>
        <p:nvSpPr>
          <p:cNvPr id="9" name="Line Callout 2 6"/>
          <p:cNvSpPr/>
          <p:nvPr/>
        </p:nvSpPr>
        <p:spPr>
          <a:xfrm>
            <a:off x="7748800" y="1839944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4984"/>
              <a:gd name="adj6" fmla="val -88227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Using dialog inside other component</a:t>
            </a:r>
          </a:p>
        </p:txBody>
      </p:sp>
    </p:spTree>
    <p:extLst>
      <p:ext uri="{BB962C8B-B14F-4D97-AF65-F5344CB8AC3E}">
        <p14:creationId xmlns:p14="http://schemas.microsoft.com/office/powerpoint/2010/main" val="54661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child injector may specify the same provider again</a:t>
            </a:r>
          </a:p>
          <a:p>
            <a:r>
              <a:rPr lang="en-US" dirty="0"/>
              <a:t>In that case it will create </a:t>
            </a:r>
            <a:r>
              <a:rPr lang="en-US" u="sng" dirty="0"/>
              <a:t>a new instance</a:t>
            </a:r>
            <a:r>
              <a:rPr lang="en-US" dirty="0"/>
              <a:t> object for the “redefined” provider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1674140" y="3848342"/>
            <a:ext cx="6030416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([MyClass1]);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childInjector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resolveAndCreateChild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([MyClass1]);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obj1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(MyClass1);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obj2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(MyClass1);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obj1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sz="1400" dirty="0"/>
          </a:p>
        </p:txBody>
      </p:sp>
      <p:sp>
        <p:nvSpPr>
          <p:cNvPr id="7" name="Line Callout 2 6"/>
          <p:cNvSpPr/>
          <p:nvPr/>
        </p:nvSpPr>
        <p:spPr>
          <a:xfrm>
            <a:off x="6804248" y="5359273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0758"/>
              <a:gd name="adj6" fmla="val -253326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False !!!</a:t>
            </a:r>
          </a:p>
        </p:txBody>
      </p:sp>
    </p:spTree>
    <p:extLst>
      <p:ext uri="{BB962C8B-B14F-4D97-AF65-F5344CB8AC3E}">
        <p14:creationId xmlns:p14="http://schemas.microsoft.com/office/powerpoint/2010/main" val="1672215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existing provider may be “reused” and be configured as a provider for another token</a:t>
            </a:r>
          </a:p>
        </p:txBody>
      </p:sp>
      <p:sp>
        <p:nvSpPr>
          <p:cNvPr id="6" name="Rectangle 5"/>
          <p:cNvSpPr/>
          <p:nvPr/>
        </p:nvSpPr>
        <p:spPr>
          <a:xfrm>
            <a:off x="2403348" y="2924944"/>
            <a:ext cx="4572000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CORE_PROVIDERS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A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CORE_PROVIDERS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B,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A,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useExisting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B},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(B);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sz="1400" dirty="0"/>
          </a:p>
        </p:txBody>
      </p:sp>
      <p:sp>
        <p:nvSpPr>
          <p:cNvPr id="7" name="Line Callout 2 6"/>
          <p:cNvSpPr/>
          <p:nvPr/>
        </p:nvSpPr>
        <p:spPr>
          <a:xfrm>
            <a:off x="7089920" y="2924944"/>
            <a:ext cx="1676127" cy="122413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1139"/>
              <a:gd name="adj6" fmla="val -152639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 assume CORE_PROVIDERS is </a:t>
            </a:r>
            <a:r>
              <a:rPr lang="en-US" sz="1400"/>
              <a:t>a 3rd</a:t>
            </a:r>
            <a:r>
              <a:rPr lang="en-US" sz="1400" dirty="0"/>
              <a:t> party definition that cannot be modified</a:t>
            </a:r>
          </a:p>
        </p:txBody>
      </p:sp>
      <p:sp>
        <p:nvSpPr>
          <p:cNvPr id="8" name="Line Callout 2 6"/>
          <p:cNvSpPr/>
          <p:nvPr/>
        </p:nvSpPr>
        <p:spPr>
          <a:xfrm>
            <a:off x="6721761" y="5085184"/>
            <a:ext cx="946584" cy="64807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6095"/>
              <a:gd name="adj6" fmla="val -284094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053587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InjectionToken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Below code fails to compile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403348" y="2636912"/>
            <a:ext cx="4572000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interface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useClass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endParaRPr lang="he-IL" sz="1400" dirty="0"/>
          </a:p>
        </p:txBody>
      </p:sp>
      <p:sp>
        <p:nvSpPr>
          <p:cNvPr id="8" name="Line Callout 2 6"/>
          <p:cNvSpPr/>
          <p:nvPr/>
        </p:nvSpPr>
        <p:spPr>
          <a:xfrm>
            <a:off x="6516216" y="2255912"/>
            <a:ext cx="1676127" cy="122413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28399"/>
              <a:gd name="adj6" fmla="val -159524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TS2693 error</a:t>
            </a:r>
            <a:r>
              <a:rPr lang="en-US" sz="1400"/>
              <a:t>: IMyService</a:t>
            </a:r>
            <a:r>
              <a:rPr lang="en-US" sz="1400" dirty="0"/>
              <a:t> only refers to a type, but is being used as a value here</a:t>
            </a:r>
          </a:p>
        </p:txBody>
      </p:sp>
    </p:spTree>
    <p:extLst>
      <p:ext uri="{BB962C8B-B14F-4D97-AF65-F5344CB8AC3E}">
        <p14:creationId xmlns:p14="http://schemas.microsoft.com/office/powerpoint/2010/main" val="166421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InjectionToken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Creates an object wrapper around the interface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056850" y="2276872"/>
            <a:ext cx="5264996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interface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IMY_SERVICE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InjectionToken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"xxx"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IMY_SERVICE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useClass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IMY_SERVICE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sz="1400" dirty="0"/>
          </a:p>
        </p:txBody>
      </p:sp>
      <p:sp>
        <p:nvSpPr>
          <p:cNvPr id="7" name="Line Callout 2 6"/>
          <p:cNvSpPr/>
          <p:nvPr/>
        </p:nvSpPr>
        <p:spPr>
          <a:xfrm>
            <a:off x="6804248" y="3887798"/>
            <a:ext cx="1800200" cy="141340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2731"/>
              <a:gd name="adj6" fmla="val -69738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You may use any interface. </a:t>
            </a:r>
          </a:p>
          <a:p>
            <a:pPr algn="ctr"/>
            <a:r>
              <a:rPr lang="en-US" sz="1400" dirty="0"/>
              <a:t>However, is should be the one that resembles the service API</a:t>
            </a:r>
          </a:p>
        </p:txBody>
      </p:sp>
    </p:spTree>
    <p:extLst>
      <p:ext uri="{BB962C8B-B14F-4D97-AF65-F5344CB8AC3E}">
        <p14:creationId xmlns:p14="http://schemas.microsoft.com/office/powerpoint/2010/main" val="3072651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Dependency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03348" y="1988840"/>
            <a:ext cx="4572000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Config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@Injectable()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(@Optional() config: Config)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(!!config);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//Config,</a:t>
            </a:r>
            <a:b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sz="1400" dirty="0"/>
          </a:p>
        </p:txBody>
      </p:sp>
      <p:sp>
        <p:nvSpPr>
          <p:cNvPr id="8" name="Line Callout 2 6"/>
          <p:cNvSpPr/>
          <p:nvPr/>
        </p:nvSpPr>
        <p:spPr>
          <a:xfrm>
            <a:off x="7199530" y="4221088"/>
            <a:ext cx="720588" cy="54403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42983"/>
              <a:gd name="adj6" fmla="val -392807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False</a:t>
            </a:r>
          </a:p>
        </p:txBody>
      </p:sp>
      <p:sp>
        <p:nvSpPr>
          <p:cNvPr id="9" name="Line Callout 2 6"/>
          <p:cNvSpPr/>
          <p:nvPr/>
        </p:nvSpPr>
        <p:spPr>
          <a:xfrm>
            <a:off x="5580112" y="1636044"/>
            <a:ext cx="1728192" cy="136090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7108"/>
              <a:gd name="adj6" fmla="val -93558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Dependency marked as Optional may be unresolved and remain empty</a:t>
            </a:r>
          </a:p>
        </p:txBody>
      </p:sp>
    </p:spTree>
    <p:extLst>
      <p:ext uri="{BB962C8B-B14F-4D97-AF65-F5344CB8AC3E}">
        <p14:creationId xmlns:p14="http://schemas.microsoft.com/office/powerpoint/2010/main" val="4140163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does matter !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Below code compiles successfully but fails to run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923928" y="2410716"/>
            <a:ext cx="4572000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@Injectable()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(config: Config)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Config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Config,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sz="1400" dirty="0"/>
          </a:p>
        </p:txBody>
      </p:sp>
      <p:sp>
        <p:nvSpPr>
          <p:cNvPr id="7" name="Line Callout 2 6"/>
          <p:cNvSpPr/>
          <p:nvPr/>
        </p:nvSpPr>
        <p:spPr>
          <a:xfrm>
            <a:off x="7037856" y="2443793"/>
            <a:ext cx="1728192" cy="136090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3854"/>
              <a:gd name="adj6" fmla="val -46812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error is “cannot resolve all parameters for </a:t>
            </a:r>
            <a:r>
              <a:rPr lang="en-US" sz="1400" dirty="0" err="1"/>
              <a:t>MyService</a:t>
            </a:r>
            <a:r>
              <a:rPr lang="en-US" sz="1400" dirty="0"/>
              <a:t>”</a:t>
            </a:r>
          </a:p>
        </p:txBody>
      </p:sp>
      <p:sp>
        <p:nvSpPr>
          <p:cNvPr id="9" name="Rectangle 8"/>
          <p:cNvSpPr/>
          <p:nvPr/>
        </p:nvSpPr>
        <p:spPr>
          <a:xfrm>
            <a:off x="467544" y="3817769"/>
            <a:ext cx="2664296" cy="24006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(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(config) 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console.log(!!config);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}());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__decorate([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core_1.Injectable(),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__metadata(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0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design:paramtypes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[Config])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Config = (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Config() 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Config;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}());</a:t>
            </a:r>
            <a:endParaRPr lang="he-IL" sz="1000" dirty="0"/>
          </a:p>
        </p:txBody>
      </p:sp>
      <p:sp>
        <p:nvSpPr>
          <p:cNvPr id="10" name="Line Callout 2 6"/>
          <p:cNvSpPr/>
          <p:nvPr/>
        </p:nvSpPr>
        <p:spPr>
          <a:xfrm>
            <a:off x="1115616" y="2131987"/>
            <a:ext cx="1080120" cy="864965"/>
          </a:xfrm>
          <a:prstGeom prst="borderCallout2">
            <a:avLst>
              <a:gd name="adj1" fmla="val 109070"/>
              <a:gd name="adj2" fmla="val 45913"/>
              <a:gd name="adj3" fmla="val 124465"/>
              <a:gd name="adj4" fmla="val 45799"/>
              <a:gd name="adj5" fmla="val 197488"/>
              <a:gd name="adj6" fmla="val 8256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Generated JavaScript</a:t>
            </a:r>
          </a:p>
        </p:txBody>
      </p:sp>
      <p:sp>
        <p:nvSpPr>
          <p:cNvPr id="11" name="Line Callout 2 6"/>
          <p:cNvSpPr/>
          <p:nvPr/>
        </p:nvSpPr>
        <p:spPr>
          <a:xfrm>
            <a:off x="3077834" y="5724731"/>
            <a:ext cx="900100" cy="493695"/>
          </a:xfrm>
          <a:prstGeom prst="borderCallout2">
            <a:avLst>
              <a:gd name="adj1" fmla="val 52620"/>
              <a:gd name="adj2" fmla="val -9155"/>
              <a:gd name="adj3" fmla="val 53646"/>
              <a:gd name="adj4" fmla="val -16667"/>
              <a:gd name="adj5" fmla="val -95584"/>
              <a:gd name="adj6" fmla="val -49607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Config is undefined</a:t>
            </a:r>
          </a:p>
        </p:txBody>
      </p:sp>
    </p:spTree>
    <p:extLst>
      <p:ext uri="{BB962C8B-B14F-4D97-AF65-F5344CB8AC3E}">
        <p14:creationId xmlns:p14="http://schemas.microsoft.com/office/powerpoint/2010/main" val="29799588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forwardRef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Allows us to use a dependency token that was not initialized yet</a:t>
            </a:r>
          </a:p>
          <a:p>
            <a:r>
              <a:rPr lang="en-US" dirty="0"/>
              <a:t>Must be initialized before resolving providers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403348" y="3284984"/>
            <a:ext cx="457200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@Injectable()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(@Inject(</a:t>
            </a:r>
            <a:r>
              <a:rPr lang="en-US" sz="12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forwardRef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(() =&gt; Config)) config: Config)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(!!config);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Config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2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Config,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33481695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Provider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Register multiple providers with the same token</a:t>
            </a:r>
          </a:p>
          <a:p>
            <a:r>
              <a:rPr lang="en-US" dirty="0"/>
              <a:t>When resolved, an array of services is returned</a:t>
            </a:r>
          </a:p>
        </p:txBody>
      </p:sp>
      <p:sp>
        <p:nvSpPr>
          <p:cNvPr id="6" name="Rectangle 5"/>
          <p:cNvSpPr/>
          <p:nvPr/>
        </p:nvSpPr>
        <p:spPr>
          <a:xfrm>
            <a:off x="863080" y="3212976"/>
            <a:ext cx="748883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injector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ReflectiveInjector.</a:t>
            </a:r>
            <a:r>
              <a:rPr lang="en-US" sz="1600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resolveAndCreate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([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{</a:t>
            </a:r>
            <a:r>
              <a:rPr lang="en-US" sz="16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provide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MyService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useClass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MyService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6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multi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},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{</a:t>
            </a:r>
            <a:r>
              <a:rPr lang="en-US" sz="16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provide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MyService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useClass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MyService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6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multi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},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]);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</a:t>
            </a:r>
            <a:r>
              <a:rPr lang="en-US" sz="16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6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injector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MyService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en-US" sz="1600" dirty="0"/>
          </a:p>
        </p:txBody>
      </p:sp>
      <p:sp>
        <p:nvSpPr>
          <p:cNvPr id="7" name="Line Callout 2 6"/>
          <p:cNvSpPr/>
          <p:nvPr/>
        </p:nvSpPr>
        <p:spPr>
          <a:xfrm>
            <a:off x="6623720" y="4348404"/>
            <a:ext cx="1404664" cy="124083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1756"/>
              <a:gd name="adj6" fmla="val -250297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Array </a:t>
            </a:r>
            <a:r>
              <a:rPr lang="en-US" sz="1400"/>
              <a:t>of MyService</a:t>
            </a:r>
            <a:r>
              <a:rPr lang="en-US" sz="1400" dirty="0"/>
              <a:t> objects</a:t>
            </a:r>
          </a:p>
        </p:txBody>
      </p:sp>
    </p:spTree>
    <p:extLst>
      <p:ext uri="{BB962C8B-B14F-4D97-AF65-F5344CB8AC3E}">
        <p14:creationId xmlns:p14="http://schemas.microsoft.com/office/powerpoint/2010/main" val="13292215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Provider - Why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Extendibility mechanism</a:t>
            </a:r>
          </a:p>
          <a:p>
            <a:r>
              <a:rPr lang="en-US" dirty="0"/>
              <a:t>Angular defines that token + basic implementation</a:t>
            </a:r>
          </a:p>
          <a:p>
            <a:r>
              <a:rPr lang="en-US" dirty="0"/>
              <a:t>You may extend with your own providers</a:t>
            </a:r>
          </a:p>
          <a:p>
            <a:r>
              <a:rPr lang="en-US" dirty="0"/>
              <a:t>For example,</a:t>
            </a:r>
          </a:p>
          <a:p>
            <a:pPr lvl="1"/>
            <a:r>
              <a:rPr lang="en-US" dirty="0"/>
              <a:t>APP_INITIALIZER</a:t>
            </a:r>
          </a:p>
          <a:p>
            <a:r>
              <a:rPr lang="en-US" dirty="0"/>
              <a:t>You cannot mix regular and multi providers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67438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POV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Application consists of components and services</a:t>
            </a:r>
          </a:p>
          <a:p>
            <a:r>
              <a:rPr lang="en-US" dirty="0"/>
              <a:t>A component should ask a reference to a service (A.K.A dependency)</a:t>
            </a:r>
          </a:p>
          <a:p>
            <a:r>
              <a:rPr lang="en-US" dirty="0"/>
              <a:t>Angular’s injector is responsible for resolving all dependencies upon creation of the component</a:t>
            </a:r>
          </a:p>
          <a:p>
            <a:r>
              <a:rPr lang="en-US" dirty="0"/>
              <a:t>Unlike Angular1 there are many injectors at runtime</a:t>
            </a:r>
          </a:p>
          <a:p>
            <a:pPr lvl="1"/>
            <a:r>
              <a:rPr lang="en-US" dirty="0"/>
              <a:t>A.K.A hierarchical injector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575803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Cyclic Dependency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Two different providers might be dependent on each other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692904" y="2924944"/>
            <a:ext cx="7992888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@Injectable()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class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MyService1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(@Inject(</a:t>
            </a:r>
            <a:r>
              <a:rPr lang="en-US" sz="1200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forwardRef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(()=&gt;MyService2))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private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service2: MyService2)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@Injectable()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class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MyService2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private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service1: MyService1)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injector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ReflectiveInjector.</a:t>
            </a:r>
            <a:r>
              <a:rPr lang="en-US" sz="1200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resolveAndCreate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([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MyService1,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MyService2,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]);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obj</a:t>
            </a:r>
            <a:r>
              <a:rPr lang="en-US" sz="12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2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injector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(MyService1);</a:t>
            </a:r>
            <a:endParaRPr lang="he-IL" sz="1200" dirty="0"/>
          </a:p>
        </p:txBody>
      </p:sp>
      <p:sp>
        <p:nvSpPr>
          <p:cNvPr id="7" name="Line Callout 2 6"/>
          <p:cNvSpPr/>
          <p:nvPr/>
        </p:nvSpPr>
        <p:spPr>
          <a:xfrm>
            <a:off x="7236296" y="4725144"/>
            <a:ext cx="1610008" cy="93610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25921"/>
              <a:gd name="adj6" fmla="val -273059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Without forwarfRef</a:t>
            </a:r>
            <a:r>
              <a:rPr lang="en-US" sz="1400" dirty="0"/>
              <a:t> MyService2 token is undefined</a:t>
            </a:r>
          </a:p>
        </p:txBody>
      </p:sp>
      <p:sp>
        <p:nvSpPr>
          <p:cNvPr id="8" name="Line Callout 2 6"/>
          <p:cNvSpPr/>
          <p:nvPr/>
        </p:nvSpPr>
        <p:spPr>
          <a:xfrm>
            <a:off x="6578658" y="2165324"/>
            <a:ext cx="1521734" cy="1119659"/>
          </a:xfrm>
          <a:prstGeom prst="borderCallout2">
            <a:avLst>
              <a:gd name="adj1" fmla="val 121314"/>
              <a:gd name="adj2" fmla="val -143624"/>
              <a:gd name="adj3" fmla="val 33316"/>
              <a:gd name="adj4" fmla="val -5058"/>
              <a:gd name="adj5" fmla="val 239423"/>
              <a:gd name="adj6" fmla="val -168577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Cyclic dependency</a:t>
            </a:r>
          </a:p>
          <a:p>
            <a:pPr algn="ctr"/>
            <a:r>
              <a:rPr lang="en-US" sz="1400" dirty="0"/>
              <a:t>Angular does not support that !!!</a:t>
            </a:r>
          </a:p>
        </p:txBody>
      </p:sp>
    </p:spTree>
    <p:extLst>
      <p:ext uri="{BB962C8B-B14F-4D97-AF65-F5344CB8AC3E}">
        <p14:creationId xmlns:p14="http://schemas.microsoft.com/office/powerpoint/2010/main" val="41057069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cyclic dependencies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injector instance is itself an injectable service</a:t>
            </a:r>
          </a:p>
          <a:p>
            <a:r>
              <a:rPr lang="en-US" dirty="0"/>
              <a:t>You can use it as a </a:t>
            </a:r>
            <a:r>
              <a:rPr lang="en-US" dirty="0">
                <a:solidFill>
                  <a:srgbClr val="FF0000"/>
                </a:solidFill>
              </a:rPr>
              <a:t>service locator</a:t>
            </a:r>
          </a:p>
          <a:p>
            <a:pPr lvl="1"/>
            <a:r>
              <a:rPr lang="en-US" dirty="0"/>
              <a:t>Some consider this pattern a bad practice</a:t>
            </a:r>
          </a:p>
          <a:p>
            <a:pPr lvl="1"/>
            <a:r>
              <a:rPr lang="en-US" dirty="0"/>
              <a:t>You may explore the injector’s parent directly</a:t>
            </a:r>
          </a:p>
          <a:p>
            <a:r>
              <a:rPr lang="en-US" dirty="0"/>
              <a:t>Break the cycle by deleting a dependency from the constructor and move it to a property/field 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606097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cyclic dependencies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65112" y="1772816"/>
            <a:ext cx="4248472" cy="46166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@Injectable()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MyService1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_service2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MyService2;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injector: Injector)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(!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_service2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_service2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.injector.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(MyService2);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_service2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@Injectable()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MyService2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service1: MyService1)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10" name="Line Callout 2 6"/>
          <p:cNvSpPr/>
          <p:nvPr/>
        </p:nvSpPr>
        <p:spPr>
          <a:xfrm>
            <a:off x="7488822" y="1844824"/>
            <a:ext cx="1115626" cy="93610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7040"/>
              <a:gd name="adj6" fmla="val -266163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Caching the dependency</a:t>
            </a:r>
          </a:p>
        </p:txBody>
      </p:sp>
      <p:sp>
        <p:nvSpPr>
          <p:cNvPr id="11" name="Line Callout 2 6"/>
          <p:cNvSpPr/>
          <p:nvPr/>
        </p:nvSpPr>
        <p:spPr>
          <a:xfrm>
            <a:off x="7556602" y="4221088"/>
            <a:ext cx="1047846" cy="86409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1016"/>
              <a:gd name="adj6" fmla="val -103741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Resolve it on demand</a:t>
            </a:r>
          </a:p>
        </p:txBody>
      </p:sp>
    </p:spTree>
    <p:extLst>
      <p:ext uri="{BB962C8B-B14F-4D97-AF65-F5344CB8AC3E}">
        <p14:creationId xmlns:p14="http://schemas.microsoft.com/office/powerpoint/2010/main" val="3781720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@Self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Prohibit using the parent injector when resolving dependencies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637120" y="2875030"/>
            <a:ext cx="4104456" cy="3231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@Injectable()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MyService1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@Injectable()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MyService2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(@Self()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service1: MyService1)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2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MyService1,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resolveAndCreateChild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([MyService2]);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(MyService2);</a:t>
            </a:r>
            <a:endParaRPr lang="he-IL" sz="1200" dirty="0"/>
          </a:p>
        </p:txBody>
      </p:sp>
      <p:sp>
        <p:nvSpPr>
          <p:cNvPr id="7" name="Line Callout 2 6"/>
          <p:cNvSpPr/>
          <p:nvPr/>
        </p:nvSpPr>
        <p:spPr>
          <a:xfrm>
            <a:off x="6735237" y="2263921"/>
            <a:ext cx="971610" cy="64807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67161"/>
              <a:gd name="adj6" fmla="val -191778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Error is thrown</a:t>
            </a:r>
          </a:p>
        </p:txBody>
      </p:sp>
      <p:sp>
        <p:nvSpPr>
          <p:cNvPr id="8" name="Line Callout 2 6"/>
          <p:cNvSpPr/>
          <p:nvPr/>
        </p:nvSpPr>
        <p:spPr>
          <a:xfrm>
            <a:off x="7328640" y="4871856"/>
            <a:ext cx="1437408" cy="122414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2232"/>
              <a:gd name="adj6" fmla="val -250439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Can add @Optional to get null dependency instead of error</a:t>
            </a:r>
          </a:p>
        </p:txBody>
      </p:sp>
    </p:spTree>
    <p:extLst>
      <p:ext uri="{BB962C8B-B14F-4D97-AF65-F5344CB8AC3E}">
        <p14:creationId xmlns:p14="http://schemas.microsoft.com/office/powerpoint/2010/main" val="28245567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SkipSelf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Always resolve dependency using parent injector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308878" y="2420888"/>
            <a:ext cx="4760940" cy="36009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@Injectable()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MyService1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@Injectable()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MyService2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(@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SkipSelf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service1: MyService1)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2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MyService1,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resolveAndCreateChild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([MyService1, MyService2]);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service2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(MyService2);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service1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(MyService1);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service1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service2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.service1);</a:t>
            </a:r>
            <a:endParaRPr lang="he-IL" sz="1200" dirty="0"/>
          </a:p>
        </p:txBody>
      </p:sp>
      <p:sp>
        <p:nvSpPr>
          <p:cNvPr id="7" name="Line Callout 2 6"/>
          <p:cNvSpPr/>
          <p:nvPr/>
        </p:nvSpPr>
        <p:spPr>
          <a:xfrm>
            <a:off x="7559824" y="3717032"/>
            <a:ext cx="971610" cy="64807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31407"/>
              <a:gd name="adj6" fmla="val -256108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8152316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&amp; Injectors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 each module Angular generates an injector</a:t>
            </a:r>
          </a:p>
          <a:p>
            <a:r>
              <a:rPr lang="en-US" dirty="0"/>
              <a:t>The injector contains a flat list of all providers from “sub” modules and the current module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099625" y="3245346"/>
            <a:ext cx="5179446" cy="3231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NgModule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imports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BrowserModule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CommonModule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Module1Module,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],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providers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{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provide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CommonService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2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useClass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MyService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],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bootstrap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AppComponent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],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declarations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AppComponent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],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})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export class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AppModule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{}</a:t>
            </a:r>
            <a:endParaRPr lang="he-IL" sz="1200" dirty="0"/>
          </a:p>
        </p:txBody>
      </p:sp>
      <p:sp>
        <p:nvSpPr>
          <p:cNvPr id="9" name="Rectangle 8"/>
          <p:cNvSpPr/>
          <p:nvPr/>
        </p:nvSpPr>
        <p:spPr>
          <a:xfrm>
            <a:off x="7812360" y="3789040"/>
            <a:ext cx="914400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providers win over imports</a:t>
            </a:r>
            <a:endParaRPr lang="he-IL" sz="1400" dirty="0"/>
          </a:p>
        </p:txBody>
      </p:sp>
      <p:cxnSp>
        <p:nvCxnSpPr>
          <p:cNvPr id="11" name="Straight Arrow Connector 10"/>
          <p:cNvCxnSpPr>
            <a:cxnSpLocks/>
            <a:stCxn id="9" idx="1"/>
          </p:cNvCxnSpPr>
          <p:nvPr/>
        </p:nvCxnSpPr>
        <p:spPr>
          <a:xfrm flipH="1">
            <a:off x="3491880" y="4246240"/>
            <a:ext cx="4320480" cy="26288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9" idx="1"/>
          </p:cNvCxnSpPr>
          <p:nvPr/>
        </p:nvCxnSpPr>
        <p:spPr>
          <a:xfrm flipH="1" flipV="1">
            <a:off x="4211960" y="3848100"/>
            <a:ext cx="3600400" cy="3981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0121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Injector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module injector is generated by Angular at runtime/AOT according to @</a:t>
            </a:r>
            <a:r>
              <a:rPr lang="en-US" dirty="0" err="1"/>
              <a:t>NgModule</a:t>
            </a:r>
            <a:r>
              <a:rPr lang="en-US" dirty="0"/>
              <a:t> metadata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1709972" y="3155602"/>
            <a:ext cx="5958752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AppModuleInjector.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prototype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getInternal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token,notFoundResult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self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((token === jit_CommonService41)) {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._CommonService_9;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((token === jit_MainService35)) {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._MainService_10; }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…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notFoundResult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6012160" y="5301208"/>
            <a:ext cx="1152128" cy="10102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Super efficient. Do we really need that ?</a:t>
            </a:r>
            <a:endParaRPr lang="he-IL" sz="1400" dirty="0"/>
          </a:p>
        </p:txBody>
      </p:sp>
      <p:cxnSp>
        <p:nvCxnSpPr>
          <p:cNvPr id="8" name="Straight Arrow Connector 7"/>
          <p:cNvCxnSpPr>
            <a:cxnSpLocks/>
            <a:stCxn id="7" idx="0"/>
          </p:cNvCxnSpPr>
          <p:nvPr/>
        </p:nvCxnSpPr>
        <p:spPr>
          <a:xfrm flipV="1">
            <a:off x="6588224" y="4149080"/>
            <a:ext cx="338336" cy="115212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5396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Duplicated Service Instances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 flattens the providers list </a:t>
            </a:r>
          </a:p>
          <a:p>
            <a:r>
              <a:rPr lang="en-US" dirty="0"/>
              <a:t>Last provider wins</a:t>
            </a:r>
          </a:p>
          <a:p>
            <a:r>
              <a:rPr lang="en-US" dirty="0"/>
              <a:t>Therefore, no duplicated service instances at run time</a:t>
            </a:r>
          </a:p>
          <a:p>
            <a:r>
              <a:rPr lang="en-US" dirty="0"/>
              <a:t>But what about lazy loading a module</a:t>
            </a:r>
          </a:p>
          <a:p>
            <a:pPr lvl="1"/>
            <a:r>
              <a:rPr lang="en-US" dirty="0"/>
              <a:t>In that case a new injector is created</a:t>
            </a:r>
          </a:p>
          <a:p>
            <a:pPr lvl="1"/>
            <a:r>
              <a:rPr lang="en-US" dirty="0"/>
              <a:t>If a provider is redefined </a:t>
            </a:r>
            <a:r>
              <a:rPr lang="en-US" dirty="0">
                <a:sym typeface="Wingdings" panose="05000000000000000000" pitchFamily="2" charset="2"/>
              </a:rPr>
              <a:t> new service instance might be created </a:t>
            </a: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585158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 a Module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18764" y="2852936"/>
            <a:ext cx="5841060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LazyModule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await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SystemJS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.import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"app/lazy/lazy.module.js"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</a:p>
          <a:p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ngModuleFactory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componentFactories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=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.compiler.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compileModuleAndAllComponentsSync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LazyModule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</a:p>
          <a:p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moduleInjector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ngModuleFactory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.injector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</a:p>
          <a:p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componentFactory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componentFactories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marker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componentFactory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moduleInjector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107504" y="2276872"/>
            <a:ext cx="1224136" cy="10102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Download the module from the server</a:t>
            </a:r>
            <a:endParaRPr lang="he-IL" sz="1400" dirty="0"/>
          </a:p>
        </p:txBody>
      </p:sp>
      <p:cxnSp>
        <p:nvCxnSpPr>
          <p:cNvPr id="8" name="Straight Arrow Connector 7"/>
          <p:cNvCxnSpPr>
            <a:cxnSpLocks/>
            <a:stCxn id="7" idx="3"/>
          </p:cNvCxnSpPr>
          <p:nvPr/>
        </p:nvCxnSpPr>
        <p:spPr>
          <a:xfrm>
            <a:off x="1331640" y="2781989"/>
            <a:ext cx="432048" cy="21496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835696" y="5589240"/>
            <a:ext cx="1224136" cy="10102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Create the component with the new injector</a:t>
            </a:r>
            <a:endParaRPr lang="he-IL" sz="1400" dirty="0"/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>
          <a:xfrm flipV="1">
            <a:off x="3059832" y="5099705"/>
            <a:ext cx="720080" cy="99359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444208" y="5661247"/>
            <a:ext cx="1728192" cy="10721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We must create a new injector, else, the component will be service-less</a:t>
            </a:r>
            <a:endParaRPr lang="he-IL" sz="1400" dirty="0"/>
          </a:p>
        </p:txBody>
      </p:sp>
      <p:cxnSp>
        <p:nvCxnSpPr>
          <p:cNvPr id="19" name="Straight Arrow Connector 18"/>
          <p:cNvCxnSpPr>
            <a:cxnSpLocks/>
            <a:stCxn id="18" idx="0"/>
          </p:cNvCxnSpPr>
          <p:nvPr/>
        </p:nvCxnSpPr>
        <p:spPr>
          <a:xfrm flipH="1" flipV="1">
            <a:off x="5292080" y="4221088"/>
            <a:ext cx="2016224" cy="1440159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932312" y="1683351"/>
            <a:ext cx="1224136" cy="10102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Compile the module and get a factory</a:t>
            </a:r>
            <a:endParaRPr lang="he-IL" sz="1400" dirty="0"/>
          </a:p>
        </p:txBody>
      </p:sp>
      <p:cxnSp>
        <p:nvCxnSpPr>
          <p:cNvPr id="27" name="Straight Arrow Connector 26"/>
          <p:cNvCxnSpPr>
            <a:cxnSpLocks/>
            <a:stCxn id="24" idx="2"/>
          </p:cNvCxnSpPr>
          <p:nvPr/>
        </p:nvCxnSpPr>
        <p:spPr>
          <a:xfrm>
            <a:off x="4544380" y="2693585"/>
            <a:ext cx="0" cy="87943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70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duplication is implicit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16990" y="1988840"/>
            <a:ext cx="274471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CommonModule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providers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LazyService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declarations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LazyComponent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]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LazyModule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LazyModule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683568" y="2276872"/>
            <a:ext cx="1800200" cy="12241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Importing again </a:t>
            </a:r>
            <a:r>
              <a:rPr lang="en-US" sz="1400" dirty="0" err="1"/>
              <a:t>CommonModule</a:t>
            </a:r>
            <a:r>
              <a:rPr lang="en-US" sz="1400" dirty="0"/>
              <a:t> means a redefinition of all its providers</a:t>
            </a:r>
            <a:endParaRPr lang="he-IL" sz="1400" dirty="0"/>
          </a:p>
        </p:txBody>
      </p:sp>
      <p:cxnSp>
        <p:nvCxnSpPr>
          <p:cNvPr id="8" name="Straight Arrow Connector 7"/>
          <p:cNvCxnSpPr>
            <a:cxnSpLocks/>
            <a:stCxn id="7" idx="3"/>
          </p:cNvCxnSpPr>
          <p:nvPr/>
        </p:nvCxnSpPr>
        <p:spPr>
          <a:xfrm flipV="1">
            <a:off x="2483768" y="2564904"/>
            <a:ext cx="1224136" cy="32403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659724" y="3146487"/>
            <a:ext cx="1512676" cy="11466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This is a new provider downloaded with the module</a:t>
            </a:r>
            <a:endParaRPr lang="he-IL" sz="1400" dirty="0"/>
          </a:p>
        </p:txBody>
      </p:sp>
      <p:cxnSp>
        <p:nvCxnSpPr>
          <p:cNvPr id="13" name="Straight Arrow Connector 12"/>
          <p:cNvCxnSpPr>
            <a:cxnSpLocks/>
            <a:stCxn id="12" idx="1"/>
          </p:cNvCxnSpPr>
          <p:nvPr/>
        </p:nvCxnSpPr>
        <p:spPr>
          <a:xfrm flipH="1" flipV="1">
            <a:off x="4644008" y="3212978"/>
            <a:ext cx="2015716" cy="50681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345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Sample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3608" y="1672444"/>
            <a:ext cx="2591200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@Injectable()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getAll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(): Promise&lt;Contact[]&gt;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Promise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"Roni"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18" name="Rectangle 17"/>
          <p:cNvSpPr/>
          <p:nvPr/>
        </p:nvSpPr>
        <p:spPr>
          <a:xfrm>
            <a:off x="5712211" y="1672443"/>
            <a:ext cx="2430016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declarations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[…],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providers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bootstrap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 }</a:t>
            </a:r>
            <a:endParaRPr lang="he-IL" sz="1400" dirty="0"/>
          </a:p>
        </p:txBody>
      </p:sp>
      <p:sp>
        <p:nvSpPr>
          <p:cNvPr id="19" name="Rectangle 18"/>
          <p:cNvSpPr/>
          <p:nvPr/>
        </p:nvSpPr>
        <p:spPr>
          <a:xfrm>
            <a:off x="2403348" y="3933056"/>
            <a:ext cx="4572000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@Component({…})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OnInit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Contact[];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async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ngOnInit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await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.contactService.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getAll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22" name="Line Callout 2 6"/>
          <p:cNvSpPr/>
          <p:nvPr/>
        </p:nvSpPr>
        <p:spPr>
          <a:xfrm>
            <a:off x="7559824" y="4636489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20429"/>
              <a:gd name="adj6" fmla="val -20753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Dependency Token</a:t>
            </a:r>
          </a:p>
        </p:txBody>
      </p:sp>
      <p:sp>
        <p:nvSpPr>
          <p:cNvPr id="23" name="Line Callout 2 6"/>
          <p:cNvSpPr/>
          <p:nvPr/>
        </p:nvSpPr>
        <p:spPr>
          <a:xfrm>
            <a:off x="612648" y="5301208"/>
            <a:ext cx="1206224" cy="736727"/>
          </a:xfrm>
          <a:prstGeom prst="borderCallout2">
            <a:avLst>
              <a:gd name="adj1" fmla="val 40440"/>
              <a:gd name="adj2" fmla="val 105009"/>
              <a:gd name="adj3" fmla="val 23570"/>
              <a:gd name="adj4" fmla="val 104771"/>
              <a:gd name="adj5" fmla="val -32447"/>
              <a:gd name="adj6" fmla="val 412008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Dependency Token (again)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820399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forRoot</a:t>
            </a:r>
            <a:r>
              <a:rPr lang="en-US" dirty="0"/>
              <a:t> &amp; </a:t>
            </a:r>
            <a:r>
              <a:rPr lang="en-US" dirty="0" err="1"/>
              <a:t>forChild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03348" y="1844824"/>
            <a:ext cx="4572000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declarations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CommonComponent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CommonComponent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CommonModule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static 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forRoot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ModuleWithProviders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CommonModule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providers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CommonService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]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static 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forChild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ModuleWithProviders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CommonModule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280498" y="2204864"/>
            <a:ext cx="1483190" cy="1142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Specify components for both </a:t>
            </a:r>
            <a:r>
              <a:rPr lang="en-US" sz="1400" dirty="0" err="1"/>
              <a:t>forRoot</a:t>
            </a:r>
            <a:r>
              <a:rPr lang="en-US" sz="1400" dirty="0"/>
              <a:t> &amp; </a:t>
            </a:r>
            <a:r>
              <a:rPr lang="en-US" sz="1400" dirty="0" err="1"/>
              <a:t>forChild</a:t>
            </a:r>
            <a:endParaRPr lang="he-IL" sz="1400" dirty="0"/>
          </a:p>
        </p:txBody>
      </p:sp>
      <p:cxnSp>
        <p:nvCxnSpPr>
          <p:cNvPr id="9" name="Straight Arrow Connector 8"/>
          <p:cNvCxnSpPr>
            <a:cxnSpLocks/>
            <a:stCxn id="8" idx="3"/>
          </p:cNvCxnSpPr>
          <p:nvPr/>
        </p:nvCxnSpPr>
        <p:spPr>
          <a:xfrm flipV="1">
            <a:off x="1763688" y="2348882"/>
            <a:ext cx="792088" cy="42718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95536" y="3972888"/>
            <a:ext cx="1224136" cy="10102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err="1"/>
              <a:t>forRoot</a:t>
            </a:r>
            <a:r>
              <a:rPr lang="en-US" sz="1400" dirty="0"/>
              <a:t> specify providers</a:t>
            </a:r>
            <a:endParaRPr lang="he-IL" sz="1400" dirty="0"/>
          </a:p>
        </p:txBody>
      </p:sp>
      <p:cxnSp>
        <p:nvCxnSpPr>
          <p:cNvPr id="13" name="Straight Arrow Connector 12"/>
          <p:cNvCxnSpPr>
            <a:cxnSpLocks/>
            <a:stCxn id="12" idx="3"/>
          </p:cNvCxnSpPr>
          <p:nvPr/>
        </p:nvCxnSpPr>
        <p:spPr>
          <a:xfrm flipV="1">
            <a:off x="1619672" y="3972888"/>
            <a:ext cx="1296144" cy="505117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452320" y="4066389"/>
            <a:ext cx="1224136" cy="10102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err="1"/>
              <a:t>forChild</a:t>
            </a:r>
            <a:r>
              <a:rPr lang="en-US" sz="1400" dirty="0"/>
              <a:t> does not specify providers</a:t>
            </a:r>
            <a:endParaRPr lang="he-IL" sz="1400" dirty="0"/>
          </a:p>
        </p:txBody>
      </p:sp>
      <p:cxnSp>
        <p:nvCxnSpPr>
          <p:cNvPr id="17" name="Straight Arrow Connector 16"/>
          <p:cNvCxnSpPr>
            <a:cxnSpLocks/>
            <a:stCxn id="16" idx="1"/>
          </p:cNvCxnSpPr>
          <p:nvPr/>
        </p:nvCxnSpPr>
        <p:spPr>
          <a:xfrm flipH="1">
            <a:off x="5508104" y="4571506"/>
            <a:ext cx="1944216" cy="72970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6994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 offers its own DI mechanism</a:t>
            </a:r>
          </a:p>
          <a:p>
            <a:r>
              <a:rPr lang="en-US" dirty="0"/>
              <a:t>Quite “standard”</a:t>
            </a:r>
          </a:p>
          <a:p>
            <a:r>
              <a:rPr lang="en-US" dirty="0"/>
              <a:t>However, support the notion of child injector</a:t>
            </a:r>
          </a:p>
          <a:p>
            <a:r>
              <a:rPr lang="en-US" dirty="0"/>
              <a:t>Be prepared to handle cyclic </a:t>
            </a:r>
            <a:r>
              <a:rPr lang="en-US"/>
              <a:t>dependency errors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54696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 ?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@angular/core offers a class named </a:t>
            </a:r>
            <a:r>
              <a:rPr lang="en-US" dirty="0" err="1">
                <a:solidFill>
                  <a:srgbClr val="FF0000"/>
                </a:solidFill>
              </a:rPr>
              <a:t>ReflectiveInjector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It is a factory class which knows how to create an injector instance from a list of providers</a:t>
            </a:r>
          </a:p>
          <a:p>
            <a:r>
              <a:rPr lang="en-US" dirty="0"/>
              <a:t>The injector knows how to instantiate a “service” based on its dependencies</a:t>
            </a:r>
          </a:p>
          <a:p>
            <a:r>
              <a:rPr lang="en-US" dirty="0"/>
              <a:t>Services are singletons in the </a:t>
            </a:r>
            <a:r>
              <a:rPr lang="en-US" u="sng" dirty="0"/>
              <a:t>context of a single injector</a:t>
            </a:r>
          </a:p>
        </p:txBody>
      </p:sp>
    </p:spTree>
    <p:extLst>
      <p:ext uri="{BB962C8B-B14F-4D97-AF65-F5344CB8AC3E}">
        <p14:creationId xmlns:p14="http://schemas.microsoft.com/office/powerpoint/2010/main" val="2056076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Ingredients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Token</a:t>
            </a:r>
            <a:r>
              <a:rPr lang="en-US" dirty="0"/>
              <a:t> – A unique value that can be resolved into a service</a:t>
            </a:r>
          </a:p>
          <a:p>
            <a:pPr lvl="1"/>
            <a:r>
              <a:rPr lang="en-US" dirty="0"/>
              <a:t>Must be of type </a:t>
            </a:r>
            <a:r>
              <a:rPr lang="en-US" dirty="0" err="1">
                <a:solidFill>
                  <a:srgbClr val="FF0000"/>
                </a:solidFill>
              </a:rPr>
              <a:t>InjectionToken</a:t>
            </a:r>
            <a:r>
              <a:rPr lang="en-US" dirty="0"/>
              <a:t> or Type</a:t>
            </a:r>
          </a:p>
          <a:p>
            <a:pPr lvl="1"/>
            <a:r>
              <a:rPr lang="en-US" dirty="0"/>
              <a:t>The usage of a string is now deprecated</a:t>
            </a:r>
          </a:p>
          <a:p>
            <a:r>
              <a:rPr lang="en-US" dirty="0">
                <a:solidFill>
                  <a:srgbClr val="FF0000"/>
                </a:solidFill>
              </a:rPr>
              <a:t>Provider</a:t>
            </a:r>
            <a:r>
              <a:rPr lang="en-US" dirty="0"/>
              <a:t> – Maps a token to a list of dependencies</a:t>
            </a:r>
          </a:p>
          <a:p>
            <a:r>
              <a:rPr lang="en-US" dirty="0">
                <a:solidFill>
                  <a:srgbClr val="FF0000"/>
                </a:solidFill>
              </a:rPr>
              <a:t>Injector</a:t>
            </a:r>
            <a:r>
              <a:rPr lang="en-US" dirty="0"/>
              <a:t> – Holds a set of providers and is responsible for resolving dependencies</a:t>
            </a:r>
          </a:p>
          <a:p>
            <a:r>
              <a:rPr lang="en-US" dirty="0">
                <a:solidFill>
                  <a:srgbClr val="FF0000"/>
                </a:solidFill>
              </a:rPr>
              <a:t>Dependency</a:t>
            </a:r>
            <a:r>
              <a:rPr lang="en-US" dirty="0"/>
              <a:t> – The “thing” that is being injected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38903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ReflectiveInjector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" y="1844824"/>
            <a:ext cx="3246512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MyClass1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dump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"xxx"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he-IL" sz="1400" dirty="0"/>
          </a:p>
        </p:txBody>
      </p:sp>
      <p:sp>
        <p:nvSpPr>
          <p:cNvPr id="13" name="Rectangle 12"/>
          <p:cNvSpPr/>
          <p:nvPr/>
        </p:nvSpPr>
        <p:spPr>
          <a:xfrm>
            <a:off x="2699792" y="3155285"/>
            <a:ext cx="597666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{provide: MyClass1,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useClass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 MyClass1},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])</a:t>
            </a:r>
            <a:endParaRPr lang="he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99792" y="5622318"/>
            <a:ext cx="39437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obj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(MyClass1);</a:t>
            </a:r>
            <a:endParaRPr lang="he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Line Callout 2 6"/>
          <p:cNvSpPr/>
          <p:nvPr/>
        </p:nvSpPr>
        <p:spPr>
          <a:xfrm>
            <a:off x="6057500" y="4451429"/>
            <a:ext cx="982342" cy="547130"/>
          </a:xfrm>
          <a:prstGeom prst="borderCallout2">
            <a:avLst>
              <a:gd name="adj1" fmla="val -12080"/>
              <a:gd name="adj2" fmla="val 24201"/>
              <a:gd name="adj3" fmla="val -12079"/>
              <a:gd name="adj4" fmla="val 35749"/>
              <a:gd name="adj5" fmla="val -148701"/>
              <a:gd name="adj6" fmla="val -139648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Token</a:t>
            </a:r>
            <a:endParaRPr lang="en-US" sz="1400" dirty="0"/>
          </a:p>
        </p:txBody>
      </p:sp>
      <p:sp>
        <p:nvSpPr>
          <p:cNvPr id="17" name="Line Callout 2 6"/>
          <p:cNvSpPr/>
          <p:nvPr/>
        </p:nvSpPr>
        <p:spPr>
          <a:xfrm>
            <a:off x="5014336" y="1730683"/>
            <a:ext cx="1467208" cy="116831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3973"/>
              <a:gd name="adj6" fmla="val -181332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Very simple scenario. There are no dependencies</a:t>
            </a:r>
          </a:p>
        </p:txBody>
      </p:sp>
      <p:sp>
        <p:nvSpPr>
          <p:cNvPr id="18" name="Line Callout 2 6"/>
          <p:cNvSpPr/>
          <p:nvPr/>
        </p:nvSpPr>
        <p:spPr>
          <a:xfrm>
            <a:off x="747718" y="5743886"/>
            <a:ext cx="1152128" cy="733196"/>
          </a:xfrm>
          <a:prstGeom prst="borderCallout2">
            <a:avLst>
              <a:gd name="adj1" fmla="val 30908"/>
              <a:gd name="adj2" fmla="val 106026"/>
              <a:gd name="adj3" fmla="val 45345"/>
              <a:gd name="adj4" fmla="val 106163"/>
              <a:gd name="adj5" fmla="val 6170"/>
              <a:gd name="adj6" fmla="val 176763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Resolving a token</a:t>
            </a:r>
            <a:endParaRPr lang="en-US" sz="1400" dirty="0"/>
          </a:p>
        </p:txBody>
      </p:sp>
      <p:sp>
        <p:nvSpPr>
          <p:cNvPr id="19" name="Line Callout 2 6"/>
          <p:cNvSpPr/>
          <p:nvPr/>
        </p:nvSpPr>
        <p:spPr>
          <a:xfrm>
            <a:off x="2208621" y="4561513"/>
            <a:ext cx="982342" cy="547130"/>
          </a:xfrm>
          <a:prstGeom prst="borderCallout2">
            <a:avLst>
              <a:gd name="adj1" fmla="val -12080"/>
              <a:gd name="adj2" fmla="val 24201"/>
              <a:gd name="adj3" fmla="val -12079"/>
              <a:gd name="adj4" fmla="val 35749"/>
              <a:gd name="adj5" fmla="val -186021"/>
              <a:gd name="adj6" fmla="val 100743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Provider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97620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get panic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usually don’t create injectors manually</a:t>
            </a:r>
          </a:p>
          <a:p>
            <a:r>
              <a:rPr lang="en-US" dirty="0"/>
              <a:t>Angular creates several injectors during application bootstrapping</a:t>
            </a:r>
          </a:p>
          <a:p>
            <a:r>
              <a:rPr lang="en-US" dirty="0"/>
              <a:t>The two most important are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PlatformRef</a:t>
            </a:r>
            <a:r>
              <a:rPr lang="en-US" dirty="0"/>
              <a:t> – All providers related to the platform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NgModuleRef</a:t>
            </a:r>
            <a:r>
              <a:rPr lang="en-US" dirty="0"/>
              <a:t> – All providers defined by the application and sub modules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271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Provider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Instead of writing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just use the class name 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1259632" y="2564904"/>
            <a:ext cx="597666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{provide: MyClass1,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useClass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 MyClass1},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])</a:t>
            </a:r>
            <a:endParaRPr lang="he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59632" y="4581128"/>
            <a:ext cx="597666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MyClass1,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])</a:t>
            </a:r>
            <a:endParaRPr lang="he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9158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13025</TotalTime>
  <Words>1577</Words>
  <Application>Microsoft Office PowerPoint</Application>
  <PresentationFormat>On-screen Show (4:3)</PresentationFormat>
  <Paragraphs>312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Dependency injection</vt:lpstr>
      <vt:lpstr>The Pattern</vt:lpstr>
      <vt:lpstr>Angular POV</vt:lpstr>
      <vt:lpstr>Basic Sample</vt:lpstr>
      <vt:lpstr>How does it work ?</vt:lpstr>
      <vt:lpstr>Ingredients</vt:lpstr>
      <vt:lpstr>ReflectiveInjector</vt:lpstr>
      <vt:lpstr>Don’t get panic</vt:lpstr>
      <vt:lpstr>Class Provider</vt:lpstr>
      <vt:lpstr>Value Provider</vt:lpstr>
      <vt:lpstr>Factory Provider</vt:lpstr>
      <vt:lpstr>useClass Dependencies</vt:lpstr>
      <vt:lpstr>Dependencies Metadata</vt:lpstr>
      <vt:lpstr>Typescript Metadata</vt:lpstr>
      <vt:lpstr>Generated Metadata</vt:lpstr>
      <vt:lpstr>@Injectable Decorator</vt:lpstr>
      <vt:lpstr>Duplicates Token</vt:lpstr>
      <vt:lpstr>Child Injector</vt:lpstr>
      <vt:lpstr>Components &amp; Injectors</vt:lpstr>
      <vt:lpstr>ng-content  </vt:lpstr>
      <vt:lpstr>Overriding</vt:lpstr>
      <vt:lpstr>Aliasing</vt:lpstr>
      <vt:lpstr>InjectionToken</vt:lpstr>
      <vt:lpstr>InjectionToken</vt:lpstr>
      <vt:lpstr>Optional Dependency</vt:lpstr>
      <vt:lpstr>Order does matter !</vt:lpstr>
      <vt:lpstr>forwardRef</vt:lpstr>
      <vt:lpstr>Multi Provider</vt:lpstr>
      <vt:lpstr>Multi Provider - Why</vt:lpstr>
      <vt:lpstr>Cyclic Dependency</vt:lpstr>
      <vt:lpstr>Resolving cyclic dependencies</vt:lpstr>
      <vt:lpstr>Resolving cyclic dependencies</vt:lpstr>
      <vt:lpstr>@Self</vt:lpstr>
      <vt:lpstr>@SkipSelf</vt:lpstr>
      <vt:lpstr>Modules &amp; Injectors</vt:lpstr>
      <vt:lpstr>Module Injector</vt:lpstr>
      <vt:lpstr>Duplicated Service Instances</vt:lpstr>
      <vt:lpstr>Lazy load a Module</vt:lpstr>
      <vt:lpstr>The duplication is implicit</vt:lpstr>
      <vt:lpstr>forRoot &amp; forChild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183</cp:revision>
  <dcterms:created xsi:type="dcterms:W3CDTF">2011-02-24T08:59:43Z</dcterms:created>
  <dcterms:modified xsi:type="dcterms:W3CDTF">2017-09-10T04:01:37Z</dcterms:modified>
</cp:coreProperties>
</file>