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302" r:id="rId9"/>
    <p:sldId id="299" r:id="rId10"/>
    <p:sldId id="300" r:id="rId11"/>
    <p:sldId id="303" r:id="rId12"/>
    <p:sldId id="305" r:id="rId13"/>
    <p:sldId id="306" r:id="rId14"/>
    <p:sldId id="307" r:id="rId15"/>
    <p:sldId id="327" r:id="rId16"/>
    <p:sldId id="308" r:id="rId17"/>
    <p:sldId id="311" r:id="rId18"/>
    <p:sldId id="309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6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main/app/index.html" TargetMode="External"/><Relationship Id="rId2" Type="http://schemas.openxmlformats.org/officeDocument/2006/relationships/hyperlink" Target="http://domain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routing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links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Don’t use link with </a:t>
            </a:r>
            <a:r>
              <a:rPr lang="en-US" dirty="0" err="1"/>
              <a:t>href</a:t>
            </a:r>
            <a:r>
              <a:rPr lang="en-US" dirty="0"/>
              <a:t> since it causes full page reload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link with </a:t>
            </a:r>
            <a:r>
              <a:rPr lang="en-US" dirty="0" err="1">
                <a:solidFill>
                  <a:srgbClr val="FF0000"/>
                </a:solidFill>
              </a:rPr>
              <a:t>routerLink</a:t>
            </a:r>
            <a:r>
              <a:rPr lang="en-US" dirty="0"/>
              <a:t> attribute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0966" y="2564904"/>
            <a:ext cx="31767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href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042292" y="4483715"/>
            <a:ext cx="329411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Line Callout 2 6"/>
          <p:cNvSpPr/>
          <p:nvPr/>
        </p:nvSpPr>
        <p:spPr>
          <a:xfrm>
            <a:off x="533400" y="4725144"/>
            <a:ext cx="1950368" cy="1008112"/>
          </a:xfrm>
          <a:prstGeom prst="borderCallout2">
            <a:avLst>
              <a:gd name="adj1" fmla="val 39417"/>
              <a:gd name="adj2" fmla="val 104721"/>
              <a:gd name="adj3" fmla="val 52046"/>
              <a:gd name="adj4" fmla="val 104399"/>
              <a:gd name="adj5" fmla="val 14006"/>
              <a:gd name="adj6" fmla="val 14038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directive which takes control over the link and does not let it reload</a:t>
            </a:r>
          </a:p>
        </p:txBody>
      </p:sp>
      <p:sp>
        <p:nvSpPr>
          <p:cNvPr id="10" name="Line Callout 2 6"/>
          <p:cNvSpPr/>
          <p:nvPr/>
        </p:nvSpPr>
        <p:spPr>
          <a:xfrm>
            <a:off x="6991120" y="2564904"/>
            <a:ext cx="1253288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570"/>
              <a:gd name="adj6" fmla="val -15659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Causes full page reload</a:t>
            </a:r>
          </a:p>
        </p:txBody>
      </p:sp>
    </p:spTree>
    <p:extLst>
      <p:ext uri="{BB962C8B-B14F-4D97-AF65-F5344CB8AC3E}">
        <p14:creationId xmlns:p14="http://schemas.microsoft.com/office/powerpoint/2010/main" val="416592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RouterLinkActive</a:t>
            </a:r>
            <a:r>
              <a:rPr lang="en-US" dirty="0"/>
              <a:t> directive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a site menu</a:t>
            </a:r>
          </a:p>
          <a:p>
            <a:r>
              <a:rPr lang="en-US" dirty="0"/>
              <a:t>It contains multiple links. Each link navigates to different view</a:t>
            </a:r>
          </a:p>
          <a:p>
            <a:r>
              <a:rPr lang="en-US" dirty="0"/>
              <a:t>Usually, you want to indicate which link is the active one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1701016" y="4365104"/>
            <a:ext cx="59766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"site-menu"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routerLinkActive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"about" 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routerLinkActive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"y"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8" name="Line Callout 2 6"/>
          <p:cNvSpPr/>
          <p:nvPr/>
        </p:nvSpPr>
        <p:spPr>
          <a:xfrm>
            <a:off x="7051036" y="5530432"/>
            <a:ext cx="1409396" cy="11389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439"/>
              <a:gd name="adj6" fmla="val -12750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Will append a CSS class named “x” to the anchor element</a:t>
            </a:r>
          </a:p>
        </p:txBody>
      </p:sp>
    </p:spTree>
    <p:extLst>
      <p:ext uri="{BB962C8B-B14F-4D97-AF65-F5344CB8AC3E}">
        <p14:creationId xmlns:p14="http://schemas.microsoft.com/office/powerpoint/2010/main" val="25279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Parameter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: syntax inside route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id value to the link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endParaRPr lang="en-US" dirty="0"/>
          </a:p>
          <a:p>
            <a:r>
              <a:rPr lang="en-US" dirty="0"/>
              <a:t>But the following is not valid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20946" y="2204864"/>
            <a:ext cx="353680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'contact/:id'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2960990" y="3753062"/>
            <a:ext cx="34567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"['contact', 1]"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Rectangle 9"/>
          <p:cNvSpPr/>
          <p:nvPr/>
        </p:nvSpPr>
        <p:spPr>
          <a:xfrm>
            <a:off x="3122893" y="4817077"/>
            <a:ext cx="313290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"contact/1"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3122893" y="6012453"/>
            <a:ext cx="3802451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“[‘contact’, {id: 1}]"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01085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ActivatedRoute</a:t>
            </a:r>
            <a:r>
              <a:rPr lang="en-US" dirty="0"/>
              <a:t> provider</a:t>
            </a:r>
          </a:p>
          <a:p>
            <a:pPr lvl="1"/>
            <a:r>
              <a:rPr lang="en-US" dirty="0"/>
              <a:t>Most of its properties are Observable which means you can react to URL changes</a:t>
            </a:r>
          </a:p>
          <a:p>
            <a:pPr lvl="1"/>
            <a:r>
              <a:rPr lang="en-US" dirty="0"/>
              <a:t>More details later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ActivatedRoute.snapshot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a simple read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4365104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.id;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81848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/>
              <a:t>Each route</a:t>
            </a:r>
            <a:r>
              <a:rPr lang="en-US" dirty="0"/>
              <a:t> can have its own optional parameters</a:t>
            </a:r>
          </a:p>
          <a:p>
            <a:r>
              <a:rPr lang="en-US" dirty="0"/>
              <a:t>The syntax is a bit weird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note that query string parameters are considered global for all routes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782152" y="2780928"/>
            <a:ext cx="58143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"['contact', 1,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more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true}]"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  <p:sp>
        <p:nvSpPr>
          <p:cNvPr id="7" name="Arrow: Down 6"/>
          <p:cNvSpPr/>
          <p:nvPr/>
        </p:nvSpPr>
        <p:spPr>
          <a:xfrm>
            <a:off x="4365312" y="3356992"/>
            <a:ext cx="6480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563541" y="3995772"/>
            <a:ext cx="425161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http://localhost:8080/contact/1;more=true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912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Are not preserved when navigating between routes</a:t>
            </a:r>
          </a:p>
          <a:p>
            <a:r>
              <a:rPr lang="en-US" dirty="0"/>
              <a:t>Even when navigating to the same route</a:t>
            </a:r>
          </a:p>
          <a:p>
            <a:r>
              <a:rPr lang="en-US" dirty="0"/>
              <a:t>Optional and required parameter may have the same name</a:t>
            </a:r>
          </a:p>
          <a:p>
            <a:pPr lvl="1"/>
            <a:r>
              <a:rPr lang="en-US" dirty="0"/>
              <a:t>In that case the optional parameter has higher precedence which reflects inside the </a:t>
            </a:r>
            <a:r>
              <a:rPr lang="en-US" dirty="0" err="1">
                <a:solidFill>
                  <a:srgbClr val="FF0000"/>
                </a:solidFill>
              </a:rPr>
              <a:t>ActivatedRoute.data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See more details later</a:t>
            </a:r>
          </a:p>
        </p:txBody>
      </p:sp>
    </p:spTree>
    <p:extLst>
      <p:ext uri="{BB962C8B-B14F-4D97-AF65-F5344CB8AC3E}">
        <p14:creationId xmlns:p14="http://schemas.microsoft.com/office/powerpoint/2010/main" val="55111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Preferences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a component that supports a “show/hide more” button</a:t>
            </a:r>
          </a:p>
          <a:p>
            <a:r>
              <a:rPr lang="en-US" dirty="0"/>
              <a:t>Each time the button is clicked the component can navigate to itself with a new “</a:t>
            </a:r>
            <a:r>
              <a:rPr lang="en-US" dirty="0" err="1"/>
              <a:t>showMore</a:t>
            </a:r>
            <a:r>
              <a:rPr lang="en-US" dirty="0"/>
              <a:t>” value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555776" y="3764222"/>
            <a:ext cx="475252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"true"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||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relativeTo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251876" y="4149080"/>
            <a:ext cx="1587801" cy="1152128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899"/>
              <a:gd name="adj6" fmla="val 15436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property can be bound to the view thus it will be updated for each change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051036" y="5530433"/>
            <a:ext cx="1553412" cy="922904"/>
          </a:xfrm>
          <a:prstGeom prst="borderCallout2">
            <a:avLst>
              <a:gd name="adj1" fmla="val 42240"/>
              <a:gd name="adj2" fmla="val -129683"/>
              <a:gd name="adj3" fmla="val 46571"/>
              <a:gd name="adj4" fmla="val -6970"/>
              <a:gd name="adj5" fmla="val -57133"/>
              <a:gd name="adj6" fmla="val -19140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Navigate to “self” and change the </a:t>
            </a:r>
            <a:r>
              <a:rPr lang="en-US" sz="1400" dirty="0" err="1"/>
              <a:t>showMore</a:t>
            </a:r>
            <a:r>
              <a:rPr lang="en-US" sz="1400" dirty="0"/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3443040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 Preferences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URL to store preferences means the user can refresh the browser and keep current selection</a:t>
            </a:r>
          </a:p>
          <a:p>
            <a:r>
              <a:rPr lang="en-US" dirty="0"/>
              <a:t>The state can be extracted during </a:t>
            </a:r>
            <a:r>
              <a:rPr lang="en-US" dirty="0" err="1">
                <a:solidFill>
                  <a:srgbClr val="FF0000"/>
                </a:solidFill>
              </a:rPr>
              <a:t>ngOnInit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</a:t>
            </a:r>
            <a:r>
              <a:rPr lang="en-US" dirty="0" err="1"/>
              <a:t>ngOnInit</a:t>
            </a:r>
            <a:r>
              <a:rPr lang="en-US" dirty="0"/>
              <a:t> is executed only once during component lifetime</a:t>
            </a:r>
          </a:p>
          <a:p>
            <a:r>
              <a:rPr lang="en-US" dirty="0"/>
              <a:t>How can we react to changes inside </a:t>
            </a:r>
            <a:r>
              <a:rPr lang="en-US" dirty="0">
                <a:solidFill>
                  <a:srgbClr val="FF0000"/>
                </a:solidFill>
              </a:rPr>
              <a:t>params.id</a:t>
            </a:r>
            <a:r>
              <a:rPr lang="en-US" dirty="0"/>
              <a:t>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956950" y="2996952"/>
            <a:ext cx="346479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getById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.id;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07753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Reactive Route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31598" y="1843304"/>
            <a:ext cx="7515500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router: Router,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 =&gt; p.id);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 =&gt;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getById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c.name);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 =&gt;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showMoreCaption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(more =&gt; (more ?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"Less"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"More"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7" name="Rectangle 16"/>
          <p:cNvSpPr/>
          <p:nvPr/>
        </p:nvSpPr>
        <p:spPr>
          <a:xfrm>
            <a:off x="3321196" y="3601896"/>
            <a:ext cx="5472608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 Details 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"['/contact', 2]"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Parent&lt;/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toggleMore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showMoreCaption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8" name="Line Callout 2 6"/>
          <p:cNvSpPr/>
          <p:nvPr/>
        </p:nvSpPr>
        <p:spPr>
          <a:xfrm>
            <a:off x="467544" y="4257685"/>
            <a:ext cx="2160240" cy="1296144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-6278"/>
              <a:gd name="adj6" fmla="val 13490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Clicking the link causes a change inside </a:t>
            </a:r>
            <a:r>
              <a:rPr lang="en-US" sz="1400" dirty="0" err="1"/>
              <a:t>activatedRoute.params</a:t>
            </a:r>
            <a:r>
              <a:rPr lang="en-US" sz="1400" dirty="0"/>
              <a:t> and then all other observables are updated too</a:t>
            </a:r>
          </a:p>
        </p:txBody>
      </p:sp>
      <p:sp>
        <p:nvSpPr>
          <p:cNvPr id="20" name="Line Callout 2 6"/>
          <p:cNvSpPr/>
          <p:nvPr/>
        </p:nvSpPr>
        <p:spPr>
          <a:xfrm>
            <a:off x="3419872" y="5445224"/>
            <a:ext cx="1656184" cy="1105406"/>
          </a:xfrm>
          <a:prstGeom prst="borderCallout2">
            <a:avLst>
              <a:gd name="adj1" fmla="val -139651"/>
              <a:gd name="adj2" fmla="val 142516"/>
              <a:gd name="adj3" fmla="val 38534"/>
              <a:gd name="adj4" fmla="val 106626"/>
              <a:gd name="adj5" fmla="val -64457"/>
              <a:gd name="adj6" fmla="val 24965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</a:t>
            </a:r>
            <a:r>
              <a:rPr lang="en-US" sz="1400" dirty="0" err="1"/>
              <a:t>async</a:t>
            </a:r>
            <a:r>
              <a:rPr lang="en-US" sz="1400" dirty="0"/>
              <a:t> pipe tells Angular to subscribe to the observable</a:t>
            </a:r>
          </a:p>
        </p:txBody>
      </p:sp>
    </p:spTree>
    <p:extLst>
      <p:ext uri="{BB962C8B-B14F-4D97-AF65-F5344CB8AC3E}">
        <p14:creationId xmlns:p14="http://schemas.microsoft.com/office/powerpoint/2010/main" val="2608419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 route may have children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route can have its own required and optional parameters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4860032" y="2257762"/>
            <a:ext cx="331236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'contact'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ContactsPageComponent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':type'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3134784" y="5932303"/>
            <a:ext cx="1941271" cy="410444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37178"/>
              <a:gd name="adj6" fmla="val -2368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contactsPage.component.html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1332" y="2334705"/>
            <a:ext cx="2430016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&gt;Contacts&lt;/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"side-bar"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"./all"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&gt;All&lt;/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"./top10"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&gt;Top 10&lt;/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"recent"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&gt;Recent&lt;/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"placeholder"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  <p:sp>
        <p:nvSpPr>
          <p:cNvPr id="12" name="Line Callout 2 6"/>
          <p:cNvSpPr/>
          <p:nvPr/>
        </p:nvSpPr>
        <p:spPr>
          <a:xfrm>
            <a:off x="518935" y="5871487"/>
            <a:ext cx="1653240" cy="449026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543794"/>
              <a:gd name="adj6" fmla="val 13656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is a relative path too !!!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5796136" y="5893720"/>
            <a:ext cx="1656184" cy="583279"/>
          </a:xfrm>
          <a:prstGeom prst="borderCallout2">
            <a:avLst>
              <a:gd name="adj1" fmla="val -17023"/>
              <a:gd name="adj2" fmla="val 46922"/>
              <a:gd name="adj3" fmla="val -18076"/>
              <a:gd name="adj4" fmla="val 62699"/>
              <a:gd name="adj5" fmla="val -310439"/>
              <a:gd name="adj6" fmla="val -175352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 outlet which contains child component</a:t>
            </a:r>
          </a:p>
        </p:txBody>
      </p:sp>
    </p:spTree>
    <p:extLst>
      <p:ext uri="{BB962C8B-B14F-4D97-AF65-F5344CB8AC3E}">
        <p14:creationId xmlns:p14="http://schemas.microsoft.com/office/powerpoint/2010/main" val="265879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Simulate a “standard” browser navigation inside SPA</a:t>
            </a:r>
          </a:p>
          <a:p>
            <a:r>
              <a:rPr lang="en-US" dirty="0"/>
              <a:t>A routing table describes the association between URLs and components</a:t>
            </a:r>
          </a:p>
          <a:p>
            <a:r>
              <a:rPr lang="en-US" dirty="0"/>
              <a:t>Integrate with browser’s history buttons</a:t>
            </a:r>
          </a:p>
          <a:p>
            <a:r>
              <a:rPr lang="en-US" dirty="0"/>
              <a:t>Navigation is done using links or code (imperatively)</a:t>
            </a:r>
          </a:p>
        </p:txBody>
      </p:sp>
    </p:spTree>
    <p:extLst>
      <p:ext uri="{BB962C8B-B14F-4D97-AF65-F5344CB8AC3E}">
        <p14:creationId xmlns:p14="http://schemas.microsoft.com/office/powerpoint/2010/main" val="82549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routes - Imperative navigation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navigating from code, path is considered absolute</a:t>
            </a:r>
          </a:p>
          <a:p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</a:rPr>
              <a:t>relativeTo</a:t>
            </a:r>
            <a:r>
              <a:rPr lang="en-US" dirty="0"/>
              <a:t> option to fix that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989048" y="3356992"/>
            <a:ext cx="54006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".."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relativeTo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.activatedRoute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1691680" y="4941168"/>
            <a:ext cx="1872208" cy="1154832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-90411"/>
              <a:gd name="adj6" fmla="val 167796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Without </a:t>
            </a:r>
            <a:r>
              <a:rPr lang="en-US" sz="1400" dirty="0" err="1"/>
              <a:t>relativeTo</a:t>
            </a:r>
            <a:r>
              <a:rPr lang="en-US" sz="1400" dirty="0"/>
              <a:t> option the “..” will be resolved against the root path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5436096" y="5085184"/>
            <a:ext cx="1872208" cy="1154832"/>
          </a:xfrm>
          <a:prstGeom prst="borderCallout2">
            <a:avLst>
              <a:gd name="adj1" fmla="val 30712"/>
              <a:gd name="adj2" fmla="val -5565"/>
              <a:gd name="adj3" fmla="val 46051"/>
              <a:gd name="adj4" fmla="val -5275"/>
              <a:gd name="adj5" fmla="val -102438"/>
              <a:gd name="adj6" fmla="val -13606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Router instance is the same for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2058728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contain multiple outlets</a:t>
            </a:r>
          </a:p>
          <a:p>
            <a:r>
              <a:rPr lang="en-US" dirty="0"/>
              <a:t>Each outlet must have unique name</a:t>
            </a:r>
          </a:p>
          <a:p>
            <a:r>
              <a:rPr lang="en-US" dirty="0"/>
              <a:t>The names are used when navigating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645024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"left"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"right"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9550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routerLink</a:t>
            </a:r>
            <a:r>
              <a:rPr lang="en-US" dirty="0"/>
              <a:t>/navigate are now much more complex since you need to specify the content for each outlet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052944" y="2708920"/>
            <a:ext cx="72728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"['/about', 1,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'xxx'},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outlets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['address',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123}],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['website']}}]"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&gt;About&lt;/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3609228" y="3140968"/>
            <a:ext cx="216024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.router.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'/about'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'xxx'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outlets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'address'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'website'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1259632" y="3573016"/>
            <a:ext cx="1064940" cy="720080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13155"/>
              <a:gd name="adj6" fmla="val 23781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Required parameter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6760771" y="3645024"/>
            <a:ext cx="1064940" cy="720080"/>
          </a:xfrm>
          <a:prstGeom prst="borderCallout2">
            <a:avLst>
              <a:gd name="adj1" fmla="val 31733"/>
              <a:gd name="adj2" fmla="val -9268"/>
              <a:gd name="adj3" fmla="val 48982"/>
              <a:gd name="adj4" fmla="val -9127"/>
              <a:gd name="adj5" fmla="val 26819"/>
              <a:gd name="adj6" fmla="val -18933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parameter</a:t>
            </a:r>
          </a:p>
        </p:txBody>
      </p:sp>
      <p:sp>
        <p:nvSpPr>
          <p:cNvPr id="10" name="Line Callout 2 6"/>
          <p:cNvSpPr/>
          <p:nvPr/>
        </p:nvSpPr>
        <p:spPr>
          <a:xfrm>
            <a:off x="6948264" y="5165413"/>
            <a:ext cx="1064940" cy="720080"/>
          </a:xfrm>
          <a:prstGeom prst="borderCallout2">
            <a:avLst>
              <a:gd name="adj1" fmla="val 31733"/>
              <a:gd name="adj2" fmla="val -9268"/>
              <a:gd name="adj3" fmla="val 48982"/>
              <a:gd name="adj4" fmla="val -9127"/>
              <a:gd name="adj5" fmla="val -59178"/>
              <a:gd name="adj6" fmla="val -19694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 parameter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5946" y="6375320"/>
            <a:ext cx="58677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http://localhost:8080/about/1;name=xxx/(left:address;id=123//right:website)</a:t>
            </a:r>
            <a:endParaRPr lang="he-IL" sz="1400" dirty="0"/>
          </a:p>
        </p:txBody>
      </p:sp>
      <p:sp>
        <p:nvSpPr>
          <p:cNvPr id="13" name="Line Callout 2 6"/>
          <p:cNvSpPr/>
          <p:nvPr/>
        </p:nvSpPr>
        <p:spPr>
          <a:xfrm>
            <a:off x="1233476" y="4941168"/>
            <a:ext cx="1064940" cy="720080"/>
          </a:xfrm>
          <a:prstGeom prst="borderCallout2">
            <a:avLst>
              <a:gd name="adj1" fmla="val 23696"/>
              <a:gd name="adj2" fmla="val 107572"/>
              <a:gd name="adj3" fmla="val 38534"/>
              <a:gd name="adj4" fmla="val 106626"/>
              <a:gd name="adj5" fmla="val 189168"/>
              <a:gd name="adj6" fmla="val 181292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Browser’s URL</a:t>
            </a:r>
          </a:p>
        </p:txBody>
      </p:sp>
    </p:spTree>
    <p:extLst>
      <p:ext uri="{BB962C8B-B14F-4D97-AF65-F5344CB8AC3E}">
        <p14:creationId xmlns:p14="http://schemas.microsoft.com/office/powerpoint/2010/main" val="2624098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Lifetime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the router dispose the component of the previous route</a:t>
            </a:r>
          </a:p>
          <a:p>
            <a:r>
              <a:rPr lang="en-US" dirty="0"/>
              <a:t>This is extremely important in order to free DOM resources</a:t>
            </a:r>
          </a:p>
          <a:p>
            <a:r>
              <a:rPr lang="en-US" dirty="0"/>
              <a:t>However, component’s state is lost when navigating back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133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Tell Angular to keep old route’s component and reuse it when reactivating the route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755576" y="2780928"/>
            <a:ext cx="5337004" cy="3631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CustomReuseStrategy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RouteReuseStrategy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{[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{};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shouldDetach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true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handle: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handle;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shouldAttach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!!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&amp;&amp; !!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retrieve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DetachedRouteHandle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handlers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[(&lt;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&gt;route).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shouldReuseRoute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(future: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future.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curr.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routeConfig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000" dirty="0"/>
          </a:p>
        </p:txBody>
      </p:sp>
      <p:sp>
        <p:nvSpPr>
          <p:cNvPr id="7" name="Rectangle 6"/>
          <p:cNvSpPr/>
          <p:nvPr/>
        </p:nvSpPr>
        <p:spPr>
          <a:xfrm>
            <a:off x="6300192" y="3996644"/>
            <a:ext cx="23762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RouteReuseStrategy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CustomReuseStrategy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7027354" y="2356614"/>
            <a:ext cx="1145046" cy="1000378"/>
          </a:xfrm>
          <a:prstGeom prst="borderCallout2">
            <a:avLst>
              <a:gd name="adj1" fmla="val 112725"/>
              <a:gd name="adj2" fmla="val 47339"/>
              <a:gd name="adj3" fmla="val 112040"/>
              <a:gd name="adj4" fmla="val 59105"/>
              <a:gd name="adj5" fmla="val 198482"/>
              <a:gd name="adj6" fmla="val 4133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Must register the custom strategy</a:t>
            </a:r>
          </a:p>
        </p:txBody>
      </p:sp>
    </p:spTree>
    <p:extLst>
      <p:ext uri="{BB962C8B-B14F-4D97-AF65-F5344CB8AC3E}">
        <p14:creationId xmlns:p14="http://schemas.microsoft.com/office/powerpoint/2010/main" val="3990524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router is capable of loading a module before navigating to one of its component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02966" y="2708920"/>
            <a:ext cx="46805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"app/admin/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admin.module#AdminModule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724128" y="2708920"/>
            <a:ext cx="288032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CommonModule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RouterModule.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602966" y="4001581"/>
            <a:ext cx="318317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routerLink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"['/admin']"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&gt;Admin&lt;/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602966" y="4647912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'full'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242184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@angular/core defines a token named </a:t>
            </a:r>
            <a:r>
              <a:rPr lang="en-US" dirty="0" err="1">
                <a:solidFill>
                  <a:srgbClr val="FF0000"/>
                </a:solidFill>
              </a:rPr>
              <a:t>NgModuleFactoryLoader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@angular/router register </a:t>
            </a:r>
            <a:r>
              <a:rPr lang="en-US" dirty="0" err="1">
                <a:solidFill>
                  <a:srgbClr val="FF0000"/>
                </a:solidFill>
              </a:rPr>
              <a:t>SystemJsNgModuleLoader</a:t>
            </a:r>
            <a:r>
              <a:rPr lang="en-US" dirty="0"/>
              <a:t> as the implementation</a:t>
            </a:r>
          </a:p>
          <a:p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2286" y="3848100"/>
            <a:ext cx="527412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SystemJsNgModuleLoader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prototype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loadAndCompile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(path)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_SEPARATOR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===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undefined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'default'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(module)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module[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checkNotEmpty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(type,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.compileModuleAsync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(type);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43186" y="4293096"/>
            <a:ext cx="1376486" cy="1008112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75859"/>
              <a:gd name="adj6" fmla="val 14037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Uses </a:t>
            </a:r>
            <a:r>
              <a:rPr lang="en-US" sz="1400" dirty="0" err="1"/>
              <a:t>SystemJS</a:t>
            </a:r>
            <a:r>
              <a:rPr lang="en-US" sz="1400" dirty="0"/>
              <a:t> to load the file from the server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236296" y="3848100"/>
            <a:ext cx="1656184" cy="1381100"/>
          </a:xfrm>
          <a:prstGeom prst="borderCallout2">
            <a:avLst>
              <a:gd name="adj1" fmla="val 43179"/>
              <a:gd name="adj2" fmla="val -7382"/>
              <a:gd name="adj3" fmla="val 54652"/>
              <a:gd name="adj4" fmla="val -6905"/>
              <a:gd name="adj5" fmla="val 102469"/>
              <a:gd name="adj6" fmla="val -7236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module is expected to export an </a:t>
            </a:r>
            <a:r>
              <a:rPr lang="en-US" sz="1400" dirty="0" err="1"/>
              <a:t>NgModule</a:t>
            </a:r>
            <a:r>
              <a:rPr lang="en-US" sz="1400" dirty="0"/>
              <a:t> under the correct name (</a:t>
            </a:r>
            <a:r>
              <a:rPr lang="en-US" sz="1400" dirty="0" err="1"/>
              <a:t>AdminModule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052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But @angular/cli uses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Loading </a:t>
            </a:r>
            <a:r>
              <a:rPr lang="en-US" dirty="0" err="1"/>
              <a:t>Webpack</a:t>
            </a:r>
            <a:r>
              <a:rPr lang="en-US" dirty="0"/>
              <a:t> chunk with </a:t>
            </a:r>
            <a:r>
              <a:rPr lang="en-US" dirty="0" err="1"/>
              <a:t>SystemJS</a:t>
            </a:r>
            <a:r>
              <a:rPr lang="en-US" dirty="0"/>
              <a:t> is problematic</a:t>
            </a:r>
          </a:p>
          <a:p>
            <a:r>
              <a:rPr lang="en-US" dirty="0"/>
              <a:t>@angular/cli provides special </a:t>
            </a:r>
            <a:r>
              <a:rPr lang="en-US" dirty="0" err="1"/>
              <a:t>Webpack</a:t>
            </a:r>
            <a:r>
              <a:rPr lang="en-US" dirty="0"/>
              <a:t> plugin named </a:t>
            </a:r>
            <a:r>
              <a:rPr lang="en-US" dirty="0" err="1">
                <a:solidFill>
                  <a:srgbClr val="FF0000"/>
                </a:solidFill>
              </a:rPr>
              <a:t>AotPlugin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Parses the AST syntax looking for </a:t>
            </a:r>
            <a:r>
              <a:rPr lang="en-US" dirty="0" err="1">
                <a:solidFill>
                  <a:srgbClr val="FF0000"/>
                </a:solidFill>
              </a:rPr>
              <a:t>loadChildren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Creates chunk for every module</a:t>
            </a:r>
          </a:p>
          <a:p>
            <a:pPr lvl="1"/>
            <a:r>
              <a:rPr lang="en-US" dirty="0"/>
              <a:t>Fixes </a:t>
            </a:r>
            <a:r>
              <a:rPr lang="en-US" dirty="0" err="1"/>
              <a:t>Webpack’s</a:t>
            </a:r>
            <a:r>
              <a:rPr lang="en-US" dirty="0"/>
              <a:t> </a:t>
            </a:r>
            <a:r>
              <a:rPr lang="en-US" dirty="0" err="1"/>
              <a:t>asyncContext</a:t>
            </a:r>
            <a:r>
              <a:rPr lang="en-US" dirty="0"/>
              <a:t> to allow </a:t>
            </a:r>
            <a:r>
              <a:rPr lang="en-US" dirty="0" err="1"/>
              <a:t>async</a:t>
            </a:r>
            <a:r>
              <a:rPr lang="en-US" dirty="0"/>
              <a:t> loading of the chunk, based on the module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8489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- </a:t>
            </a:r>
            <a:r>
              <a:rPr lang="en-US" dirty="0" err="1"/>
              <a:t>Webpack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2286" y="1700808"/>
            <a:ext cx="527412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SystemJsNgModuleLoader.prototype.loadAndCompile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(path)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 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_a 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path.split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(_SEPARATOR), module = _a[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_a[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undefined)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'default'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)(module)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(module)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checkNotEmpty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(type, module,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 {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_this._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compiler.compileModuleAsync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(type);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2358320" y="4077072"/>
            <a:ext cx="466205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"./admin/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admin.module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b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webpackAsyncContext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ids = map[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(!ids)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Promise.reject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"Cannot find module '"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"'."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webpack_require__.e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(ids[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]).then(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webpack_require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__(ids[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200" dirty="0"/>
          </a:p>
        </p:txBody>
      </p:sp>
      <p:sp>
        <p:nvSpPr>
          <p:cNvPr id="8" name="Line Callout 2 6"/>
          <p:cNvSpPr/>
          <p:nvPr/>
        </p:nvSpPr>
        <p:spPr>
          <a:xfrm>
            <a:off x="266700" y="2276872"/>
            <a:ext cx="1016446" cy="720080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90326"/>
              <a:gd name="adj6" fmla="val 189909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SystemJS</a:t>
            </a:r>
            <a:r>
              <a:rPr lang="en-US" sz="1400" dirty="0"/>
              <a:t> is removed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254342" y="4797152"/>
            <a:ext cx="1440160" cy="1061769"/>
          </a:xfrm>
          <a:prstGeom prst="borderCallout2">
            <a:avLst>
              <a:gd name="adj1" fmla="val 27105"/>
              <a:gd name="adj2" fmla="val 106979"/>
              <a:gd name="adj3" fmla="val 39726"/>
              <a:gd name="adj4" fmla="val 106615"/>
              <a:gd name="adj5" fmla="val -55207"/>
              <a:gd name="adj6" fmla="val 149724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Our main bundle now contains a map of all lazy loaded modules</a:t>
            </a:r>
          </a:p>
        </p:txBody>
      </p:sp>
    </p:spTree>
    <p:extLst>
      <p:ext uri="{BB962C8B-B14F-4D97-AF65-F5344CB8AC3E}">
        <p14:creationId xmlns:p14="http://schemas.microsoft.com/office/powerpoint/2010/main" val="1290810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route.data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Use it to store static metadata for a route</a:t>
            </a:r>
          </a:p>
          <a:p>
            <a:r>
              <a:rPr lang="en-US" dirty="0"/>
              <a:t>Later the metadata can be used to implement application aspects like Authorization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83568" y="3356992"/>
            <a:ext cx="296074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4067944" y="3356992"/>
            <a:ext cx="457200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snapshot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4427984" y="5923295"/>
            <a:ext cx="1016446" cy="720080"/>
          </a:xfrm>
          <a:prstGeom prst="borderCallout2">
            <a:avLst>
              <a:gd name="adj1" fmla="val -201952"/>
              <a:gd name="adj2" fmla="val -304106"/>
              <a:gd name="adj3" fmla="val -15730"/>
              <a:gd name="adj4" fmla="val 51955"/>
              <a:gd name="adj5" fmla="val -254465"/>
              <a:gd name="adj6" fmla="val 32029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and use</a:t>
            </a:r>
          </a:p>
        </p:txBody>
      </p:sp>
    </p:spTree>
    <p:extLst>
      <p:ext uri="{BB962C8B-B14F-4D97-AF65-F5344CB8AC3E}">
        <p14:creationId xmlns:p14="http://schemas.microsoft.com/office/powerpoint/2010/main" val="345426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changing the URL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Keeping the same URL for all views means</a:t>
            </a:r>
          </a:p>
          <a:p>
            <a:pPr lvl="1"/>
            <a:r>
              <a:rPr lang="en-US" dirty="0"/>
              <a:t>F5 resets current view</a:t>
            </a:r>
          </a:p>
          <a:p>
            <a:pPr lvl="1"/>
            <a:r>
              <a:rPr lang="en-US" dirty="0"/>
              <a:t>Bookmarking is lost</a:t>
            </a:r>
          </a:p>
          <a:p>
            <a:pPr lvl="1"/>
            <a:r>
              <a:rPr lang="en-US" dirty="0"/>
              <a:t>Back/forward buttons are disabled</a:t>
            </a:r>
          </a:p>
          <a:p>
            <a:pPr lvl="1"/>
            <a:r>
              <a:rPr lang="en-US" dirty="0"/>
              <a:t>Cannot share URLs between different users</a:t>
            </a:r>
          </a:p>
          <a:p>
            <a:pPr lvl="1"/>
            <a:r>
              <a:rPr lang="en-US" dirty="0"/>
              <a:t>Not what the user expects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2367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Aspects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aspect is usually marinated outside of the component </a:t>
            </a:r>
            <a:r>
              <a:rPr lang="en-US" dirty="0">
                <a:sym typeface="Wingdings" panose="05000000000000000000" pitchFamily="2" charset="2"/>
              </a:rPr>
              <a:t> 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route guard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4168" y="2731335"/>
            <a:ext cx="25202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'admin'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Rectangle 7"/>
          <p:cNvSpPr/>
          <p:nvPr/>
        </p:nvSpPr>
        <p:spPr>
          <a:xfrm>
            <a:off x="539408" y="2731335"/>
            <a:ext cx="4985536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CanActivateAdmin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9" name="Line Callout 2 6"/>
          <p:cNvSpPr/>
          <p:nvPr/>
        </p:nvSpPr>
        <p:spPr>
          <a:xfrm>
            <a:off x="4427984" y="5923295"/>
            <a:ext cx="1016446" cy="720080"/>
          </a:xfrm>
          <a:prstGeom prst="borderCallout2">
            <a:avLst>
              <a:gd name="adj1" fmla="val -384394"/>
              <a:gd name="adj2" fmla="val -240906"/>
              <a:gd name="adj3" fmla="val -15730"/>
              <a:gd name="adj4" fmla="val 51955"/>
              <a:gd name="adj5" fmla="val -256876"/>
              <a:gd name="adj6" fmla="val 30549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and use</a:t>
            </a:r>
          </a:p>
        </p:txBody>
      </p:sp>
    </p:spTree>
    <p:extLst>
      <p:ext uri="{BB962C8B-B14F-4D97-AF65-F5344CB8AC3E}">
        <p14:creationId xmlns:p14="http://schemas.microsoft.com/office/powerpoint/2010/main" val="646445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Associating multiple routes with the same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component-less route to group multiple routes with the same configuration</a:t>
            </a:r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1998176" y="2865788"/>
            <a:ext cx="538234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AuthorizeGuard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AuthorizeGuard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redirectTo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"home"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"full"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"home"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"user"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"admin"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200" dirty="0"/>
          </a:p>
        </p:txBody>
      </p:sp>
      <p:sp>
        <p:nvSpPr>
          <p:cNvPr id="12" name="Line Callout 2 6"/>
          <p:cNvSpPr/>
          <p:nvPr/>
        </p:nvSpPr>
        <p:spPr>
          <a:xfrm>
            <a:off x="395536" y="3107991"/>
            <a:ext cx="1016446" cy="720080"/>
          </a:xfrm>
          <a:prstGeom prst="borderCallout2">
            <a:avLst>
              <a:gd name="adj1" fmla="val 37553"/>
              <a:gd name="adj2" fmla="val 188399"/>
              <a:gd name="adj3" fmla="val 22848"/>
              <a:gd name="adj4" fmla="val 106615"/>
              <a:gd name="adj5" fmla="val 38085"/>
              <a:gd name="adj6" fmla="val 10678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Component-less route</a:t>
            </a:r>
          </a:p>
        </p:txBody>
      </p:sp>
      <p:sp>
        <p:nvSpPr>
          <p:cNvPr id="13" name="Line Callout 2 6"/>
          <p:cNvSpPr/>
          <p:nvPr/>
        </p:nvSpPr>
        <p:spPr>
          <a:xfrm>
            <a:off x="401875" y="5108934"/>
            <a:ext cx="1016446" cy="720080"/>
          </a:xfrm>
          <a:prstGeom prst="borderCallout2">
            <a:avLst>
              <a:gd name="adj1" fmla="val -189897"/>
              <a:gd name="adj2" fmla="val 191816"/>
              <a:gd name="adj3" fmla="val 22848"/>
              <a:gd name="adj4" fmla="val 106615"/>
              <a:gd name="adj5" fmla="val 38085"/>
              <a:gd name="adj6" fmla="val 10678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executed for every descendent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7668344" y="3356992"/>
            <a:ext cx="1080120" cy="1008112"/>
          </a:xfrm>
          <a:prstGeom prst="borderCallout2">
            <a:avLst>
              <a:gd name="adj1" fmla="val 20215"/>
              <a:gd name="adj2" fmla="val -304076"/>
              <a:gd name="adj3" fmla="val 27670"/>
              <a:gd name="adj4" fmla="val -11814"/>
              <a:gd name="adj5" fmla="val 45318"/>
              <a:gd name="adj6" fmla="val -994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executed only for the host route</a:t>
            </a:r>
          </a:p>
        </p:txBody>
      </p:sp>
    </p:spTree>
    <p:extLst>
      <p:ext uri="{BB962C8B-B14F-4D97-AF65-F5344CB8AC3E}">
        <p14:creationId xmlns:p14="http://schemas.microsoft.com/office/powerpoint/2010/main" val="3840625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65012" y="1916832"/>
            <a:ext cx="6147348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AuthorizeGuard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route);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route);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.authService.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isInRole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.roles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983299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Route Guard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 route guard may return a promise</a:t>
            </a:r>
          </a:p>
          <a:p>
            <a:r>
              <a:rPr lang="en-US" dirty="0"/>
              <a:t>Combined with root component-less route you can simulate </a:t>
            </a:r>
            <a:r>
              <a:rPr lang="en-US" dirty="0" err="1"/>
              <a:t>async</a:t>
            </a:r>
            <a:r>
              <a:rPr lang="en-US" dirty="0"/>
              <a:t> application initialization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619672" y="3356992"/>
            <a:ext cx="574217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InitAppGuard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(route: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ActivatedRouteSnapshot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state: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RouterStateSnapshot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(resolve, reject)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resolve(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615676" y="4941168"/>
            <a:ext cx="244827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canActivate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InitAppGuard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children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793336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Adding routing to Angular is easy</a:t>
            </a:r>
          </a:p>
          <a:p>
            <a:r>
              <a:rPr lang="en-US" dirty="0"/>
              <a:t>Integrating with Redux is challenging</a:t>
            </a:r>
          </a:p>
          <a:p>
            <a:pPr lvl="1"/>
            <a:r>
              <a:rPr lang="en-US" dirty="0"/>
              <a:t>Who’s the boss?</a:t>
            </a:r>
          </a:p>
          <a:p>
            <a:r>
              <a:rPr lang="en-US" dirty="0"/>
              <a:t>Keep state outside of component so you can restore it easily when navigating back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546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 tag</a:t>
            </a:r>
          </a:p>
          <a:p>
            <a:r>
              <a:rPr lang="en-US" dirty="0"/>
              <a:t>Install </a:t>
            </a:r>
            <a:r>
              <a:rPr lang="en-US" dirty="0">
                <a:solidFill>
                  <a:srgbClr val="FF0000"/>
                </a:solidFill>
              </a:rPr>
              <a:t>@angular/router </a:t>
            </a:r>
            <a:r>
              <a:rPr lang="en-US" dirty="0"/>
              <a:t>and import it</a:t>
            </a:r>
          </a:p>
          <a:p>
            <a:r>
              <a:rPr lang="en-US" dirty="0"/>
              <a:t>Define routes</a:t>
            </a:r>
          </a:p>
          <a:p>
            <a:r>
              <a:rPr lang="en-US" dirty="0"/>
              <a:t>Define outlet</a:t>
            </a:r>
          </a:p>
          <a:p>
            <a:r>
              <a:rPr lang="en-US" dirty="0"/>
              <a:t>Use links</a:t>
            </a:r>
          </a:p>
          <a:p>
            <a:r>
              <a:rPr lang="en-US" dirty="0"/>
              <a:t>Use router state inside components/services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346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tag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may be served using URL</a:t>
            </a:r>
          </a:p>
          <a:p>
            <a:pPr lvl="1"/>
            <a:r>
              <a:rPr lang="en-US" dirty="0">
                <a:hlinkClick r:id="rId2"/>
              </a:rPr>
              <a:t>http://domain/index.html</a:t>
            </a:r>
            <a:endParaRPr lang="en-US" dirty="0"/>
          </a:p>
          <a:p>
            <a:r>
              <a:rPr lang="en-US" dirty="0"/>
              <a:t>Or</a:t>
            </a:r>
          </a:p>
          <a:p>
            <a:pPr lvl="1"/>
            <a:r>
              <a:rPr lang="en-US" dirty="0">
                <a:hlinkClick r:id="rId3"/>
              </a:rPr>
              <a:t>http://domain/app/index.html</a:t>
            </a:r>
            <a:endParaRPr lang="en-US" dirty="0"/>
          </a:p>
          <a:p>
            <a:pPr lvl="1"/>
            <a:r>
              <a:rPr lang="en-US" dirty="0"/>
              <a:t>A.K.A virtual directory</a:t>
            </a:r>
          </a:p>
          <a:p>
            <a:r>
              <a:rPr lang="en-US" dirty="0"/>
              <a:t>The latter requires that Angular knows the base address of the application in order to generate correct URLs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&lt;base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=“/app” /&gt;</a:t>
            </a:r>
            <a:r>
              <a:rPr lang="en-US" dirty="0"/>
              <a:t> inside index.html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455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angular/@router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not the only available router for Angular</a:t>
            </a:r>
          </a:p>
          <a:p>
            <a:pPr lvl="1"/>
            <a:r>
              <a:rPr lang="en-US" dirty="0"/>
              <a:t>See </a:t>
            </a:r>
            <a:r>
              <a:rPr lang="en-US" dirty="0" err="1">
                <a:solidFill>
                  <a:srgbClr val="FF0000"/>
                </a:solidFill>
              </a:rPr>
              <a:t>ui</a:t>
            </a:r>
            <a:r>
              <a:rPr lang="en-US" dirty="0">
                <a:solidFill>
                  <a:srgbClr val="FF0000"/>
                </a:solidFill>
              </a:rPr>
              <a:t>-router</a:t>
            </a:r>
          </a:p>
          <a:p>
            <a:r>
              <a:rPr lang="en-US" dirty="0"/>
              <a:t>yarn add angular/@router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925152" y="3356992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BrowserModule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RouterModule.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forRoot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bootstrap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HomeComponent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]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380312" y="4636489"/>
            <a:ext cx="1385736" cy="10247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051"/>
              <a:gd name="adj6" fmla="val -73961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 angular know the routing table definition</a:t>
            </a:r>
          </a:p>
        </p:txBody>
      </p:sp>
    </p:spTree>
    <p:extLst>
      <p:ext uri="{BB962C8B-B14F-4D97-AF65-F5344CB8AC3E}">
        <p14:creationId xmlns:p14="http://schemas.microsoft.com/office/powerpoint/2010/main" val="32518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Each route consists of </a:t>
            </a:r>
          </a:p>
          <a:p>
            <a:pPr lvl="1"/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Component</a:t>
            </a:r>
          </a:p>
          <a:p>
            <a:pPr lvl="1"/>
            <a:r>
              <a:rPr lang="en-US" dirty="0"/>
              <a:t>Additional options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3186308" y="3848100"/>
            <a:ext cx="3006080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Routes 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pathMatch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'full'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'**'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redirectTo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3140968"/>
            <a:ext cx="1457744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0308"/>
              <a:gd name="adj6" fmla="val -7569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root component is not part of the routing table</a:t>
            </a:r>
          </a:p>
        </p:txBody>
      </p:sp>
    </p:spTree>
    <p:extLst>
      <p:ext uri="{BB962C8B-B14F-4D97-AF65-F5344CB8AC3E}">
        <p14:creationId xmlns:p14="http://schemas.microsoft.com/office/powerpoint/2010/main" val="85646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route map a URL to a single component</a:t>
            </a:r>
          </a:p>
          <a:p>
            <a:r>
              <a:rPr lang="en-US" dirty="0"/>
              <a:t>No leading slash</a:t>
            </a:r>
          </a:p>
          <a:p>
            <a:r>
              <a:rPr lang="en-US" dirty="0"/>
              <a:t>The order does matter</a:t>
            </a:r>
          </a:p>
          <a:p>
            <a:r>
              <a:rPr lang="en-US" dirty="0"/>
              <a:t>First matching route wins !!!</a:t>
            </a:r>
          </a:p>
          <a:p>
            <a:pPr lvl="1"/>
            <a:r>
              <a:rPr lang="en-US" dirty="0"/>
              <a:t>Specificity does not matter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Nested routes are supported</a:t>
            </a:r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5069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outlet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608" y="1988840"/>
            <a:ext cx="33207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5600484" y="1711866"/>
            <a:ext cx="2232248" cy="96058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080"/>
              <a:gd name="adj6" fmla="val -64953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Inside app.component.html </a:t>
            </a:r>
          </a:p>
          <a:p>
            <a:pPr algn="ctr"/>
            <a:r>
              <a:rPr lang="en-US" sz="1400" dirty="0"/>
              <a:t>all components are injected </a:t>
            </a:r>
            <a:r>
              <a:rPr lang="en-US" sz="1400" u="sng" dirty="0"/>
              <a:t>after</a:t>
            </a:r>
            <a:r>
              <a:rPr lang="en-US" sz="1400" dirty="0"/>
              <a:t> router-outlet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608" y="3343255"/>
            <a:ext cx="4319392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ng-version=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"4.1.1"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AngularJS&lt;/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router-outlet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_ngcontent-c1=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&gt;Home&lt;/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my-home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3" name="Line Callout 2 6"/>
          <p:cNvSpPr/>
          <p:nvPr/>
        </p:nvSpPr>
        <p:spPr>
          <a:xfrm>
            <a:off x="6199335" y="4365104"/>
            <a:ext cx="1854176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07"/>
              <a:gd name="adj6" fmla="val -11280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DOM at runtime. my-home is injected after the outlet (not inside !!!)</a:t>
            </a:r>
          </a:p>
        </p:txBody>
      </p:sp>
    </p:spTree>
    <p:extLst>
      <p:ext uri="{BB962C8B-B14F-4D97-AF65-F5344CB8AC3E}">
        <p14:creationId xmlns:p14="http://schemas.microsoft.com/office/powerpoint/2010/main" val="937623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19326</TotalTime>
  <Words>1573</Words>
  <Application>Microsoft Office PowerPoint</Application>
  <PresentationFormat>On-screen Show (4:3)</PresentationFormat>
  <Paragraphs>297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routing</vt:lpstr>
      <vt:lpstr>Routing</vt:lpstr>
      <vt:lpstr>Why bother changing the URL ?</vt:lpstr>
      <vt:lpstr>The Recipe</vt:lpstr>
      <vt:lpstr>Base tag</vt:lpstr>
      <vt:lpstr>angular/@router</vt:lpstr>
      <vt:lpstr>Define routes</vt:lpstr>
      <vt:lpstr>Routes</vt:lpstr>
      <vt:lpstr>The outlet</vt:lpstr>
      <vt:lpstr>Router links</vt:lpstr>
      <vt:lpstr>RouterLinkActive directive</vt:lpstr>
      <vt:lpstr>Required Parameter</vt:lpstr>
      <vt:lpstr>Reading parameters</vt:lpstr>
      <vt:lpstr>Optional Parameter</vt:lpstr>
      <vt:lpstr>Optional Parameters</vt:lpstr>
      <vt:lpstr>Persist Preferences</vt:lpstr>
      <vt:lpstr>Persist Preferences</vt:lpstr>
      <vt:lpstr>Reactive Route Parameters</vt:lpstr>
      <vt:lpstr>Nested Route</vt:lpstr>
      <vt:lpstr>Nested routes - Imperative navigation</vt:lpstr>
      <vt:lpstr>Named Outlet</vt:lpstr>
      <vt:lpstr>Named Outlet</vt:lpstr>
      <vt:lpstr>Component Lifetime</vt:lpstr>
      <vt:lpstr>Sticky Routes</vt:lpstr>
      <vt:lpstr>Lazy Loading</vt:lpstr>
      <vt:lpstr>Lazy Loading</vt:lpstr>
      <vt:lpstr>Lazy Loading</vt:lpstr>
      <vt:lpstr>Lazy Loading - Webpack</vt:lpstr>
      <vt:lpstr>route.data</vt:lpstr>
      <vt:lpstr>Implementing Aspects</vt:lpstr>
      <vt:lpstr>Associating multiple routes with the same guard</vt:lpstr>
      <vt:lpstr>Route Guard</vt:lpstr>
      <vt:lpstr>Async Route Guard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229</cp:revision>
  <dcterms:created xsi:type="dcterms:W3CDTF">2011-02-24T08:59:43Z</dcterms:created>
  <dcterms:modified xsi:type="dcterms:W3CDTF">2017-09-16T21:35:05Z</dcterms:modified>
</cp:coreProperties>
</file>