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3" r:id="rId12"/>
    <p:sldId id="305" r:id="rId13"/>
    <p:sldId id="306" r:id="rId14"/>
    <p:sldId id="307" r:id="rId15"/>
    <p:sldId id="308" r:id="rId16"/>
    <p:sldId id="311" r:id="rId17"/>
    <p:sldId id="309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04" r:id="rId34"/>
    <p:sldId id="30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63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 directive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site menu</a:t>
            </a:r>
          </a:p>
          <a:p>
            <a:r>
              <a:rPr lang="en-US" dirty="0"/>
              <a:t>It contains multiple links. Each link navigates to different view</a:t>
            </a:r>
          </a:p>
          <a:p>
            <a:r>
              <a:rPr lang="en-US" dirty="0"/>
              <a:t>Usually, you want to indicate which link is the active one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701016" y="4365104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439"/>
              <a:gd name="adj6" fmla="val -127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append a CSS class named “x” to the a element</a:t>
            </a:r>
          </a:p>
        </p:txBody>
      </p:sp>
    </p:spTree>
    <p:extLst>
      <p:ext uri="{BB962C8B-B14F-4D97-AF65-F5344CB8AC3E}">
        <p14:creationId xmlns:p14="http://schemas.microsoft.com/office/powerpoint/2010/main" val="2527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:id syntax inside route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id value to the link</a:t>
            </a:r>
          </a:p>
          <a:p>
            <a:endParaRPr lang="en-US" dirty="0"/>
          </a:p>
          <a:p>
            <a:r>
              <a:rPr lang="en-US" dirty="0"/>
              <a:t>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0946" y="2204864"/>
            <a:ext cx="35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'contact/:id'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960990" y="3753062"/>
            <a:ext cx="3456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3122893" y="4817077"/>
            <a:ext cx="3132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"contact/1"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1085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</a:t>
            </a:r>
            <a:r>
              <a:rPr lang="en-US" dirty="0"/>
              <a:t> provider</a:t>
            </a:r>
          </a:p>
          <a:p>
            <a:pPr lvl="1"/>
            <a:r>
              <a:rPr lang="en-US" dirty="0"/>
              <a:t>Most of its properties are Observable which means you can react to URL changes</a:t>
            </a:r>
          </a:p>
          <a:p>
            <a:pPr lvl="1"/>
            <a:r>
              <a:rPr lang="en-US" dirty="0"/>
              <a:t>More details later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ActivatedRoute.snapshot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 single read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365104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184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Each route</a:t>
            </a:r>
            <a:r>
              <a:rPr lang="en-US" dirty="0"/>
              <a:t> can has its own optional parameters</a:t>
            </a:r>
          </a:p>
          <a:p>
            <a:r>
              <a:rPr lang="en-US" dirty="0"/>
              <a:t>The syntax is a bit weird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note that “normal” query parameters are considered global for all routes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782152" y="2780928"/>
            <a:ext cx="58143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1,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true}]"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Arrow: Down 6"/>
          <p:cNvSpPr/>
          <p:nvPr/>
        </p:nvSpPr>
        <p:spPr>
          <a:xfrm>
            <a:off x="4365312" y="335699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563541" y="3995772"/>
            <a:ext cx="42516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http://localhost:8080/contact/1;more=true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1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a component that supports a “show/hide more” button</a:t>
            </a:r>
          </a:p>
          <a:p>
            <a:r>
              <a:rPr lang="en-US" dirty="0"/>
              <a:t>Each time the button is clicked the component can navigate to itself with a new “</a:t>
            </a:r>
            <a:r>
              <a:rPr lang="en-US" dirty="0" err="1"/>
              <a:t>showMore</a:t>
            </a:r>
            <a:r>
              <a:rPr lang="en-US" dirty="0"/>
              <a:t>” value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53813" y="3848100"/>
            <a:ext cx="4752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9942" y="4149080"/>
            <a:ext cx="1587801" cy="1152128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9629"/>
              <a:gd name="adj6" fmla="val 164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property can be bound to the view thus it will be updated for each change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553412" cy="922904"/>
          </a:xfrm>
          <a:prstGeom prst="borderCallout2">
            <a:avLst>
              <a:gd name="adj1" fmla="val 53139"/>
              <a:gd name="adj2" fmla="val -85535"/>
              <a:gd name="adj3" fmla="val 46571"/>
              <a:gd name="adj4" fmla="val -6970"/>
              <a:gd name="adj5" fmla="val -4621"/>
              <a:gd name="adj6" fmla="val -8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“self” and change the </a:t>
            </a:r>
            <a:r>
              <a:rPr lang="en-US" sz="1400" dirty="0" err="1"/>
              <a:t>showMore</a:t>
            </a:r>
            <a:r>
              <a:rPr lang="en-US" sz="1400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44304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URL to store preferences means the user can refresh the browser and keep current selection</a:t>
            </a:r>
          </a:p>
          <a:p>
            <a:r>
              <a:rPr lang="en-US" dirty="0"/>
              <a:t>The state can be extracted during </a:t>
            </a:r>
            <a:r>
              <a:rPr lang="en-US" dirty="0" err="1"/>
              <a:t>ngOnInit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ngOnInit</a:t>
            </a:r>
            <a:r>
              <a:rPr lang="en-US" dirty="0"/>
              <a:t> is executed only once during component lifetime</a:t>
            </a:r>
          </a:p>
          <a:p>
            <a:r>
              <a:rPr lang="en-US" dirty="0"/>
              <a:t>How can we react to changes inside </a:t>
            </a:r>
            <a:r>
              <a:rPr lang="en-US" dirty="0">
                <a:solidFill>
                  <a:srgbClr val="FF0000"/>
                </a:solidFill>
              </a:rPr>
              <a:t>params.id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956950" y="2996952"/>
            <a:ext cx="34647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07753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Route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4892" y="1772816"/>
            <a:ext cx="8208912" cy="1277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router: Router,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p.id);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=&gt;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c.name);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(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(more =&gt; (more ?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"Less"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"More"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  <p:sp>
        <p:nvSpPr>
          <p:cNvPr id="17" name="Rectangle 16"/>
          <p:cNvSpPr/>
          <p:nvPr/>
        </p:nvSpPr>
        <p:spPr>
          <a:xfrm>
            <a:off x="3321196" y="3601896"/>
            <a:ext cx="5472608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 Details 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"['/contact', 2]"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Parent&lt;/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8" name="Line Callout 2 6"/>
          <p:cNvSpPr/>
          <p:nvPr/>
        </p:nvSpPr>
        <p:spPr>
          <a:xfrm>
            <a:off x="467544" y="4257685"/>
            <a:ext cx="2160240" cy="1296144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6278"/>
              <a:gd name="adj6" fmla="val 13490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Clicking the link causes a change inside </a:t>
            </a:r>
            <a:r>
              <a:rPr lang="en-US" sz="1400" dirty="0" err="1"/>
              <a:t>activatedRoute.params</a:t>
            </a:r>
            <a:r>
              <a:rPr lang="en-US" sz="1400" dirty="0"/>
              <a:t> and then all other observables are updated too</a:t>
            </a:r>
          </a:p>
        </p:txBody>
      </p:sp>
      <p:sp>
        <p:nvSpPr>
          <p:cNvPr id="20" name="Line Callout 2 6"/>
          <p:cNvSpPr/>
          <p:nvPr/>
        </p:nvSpPr>
        <p:spPr>
          <a:xfrm>
            <a:off x="3419872" y="5445224"/>
            <a:ext cx="1656184" cy="1105406"/>
          </a:xfrm>
          <a:prstGeom prst="borderCallout2">
            <a:avLst>
              <a:gd name="adj1" fmla="val -139651"/>
              <a:gd name="adj2" fmla="val 142516"/>
              <a:gd name="adj3" fmla="val 38534"/>
              <a:gd name="adj4" fmla="val 106626"/>
              <a:gd name="adj5" fmla="val -64457"/>
              <a:gd name="adj6" fmla="val 2496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async</a:t>
            </a:r>
            <a:r>
              <a:rPr lang="en-US" sz="1400" dirty="0"/>
              <a:t> pipe tells Angular to subscribe to the observable</a:t>
            </a:r>
          </a:p>
        </p:txBody>
      </p:sp>
    </p:spTree>
    <p:extLst>
      <p:ext uri="{BB962C8B-B14F-4D97-AF65-F5344CB8AC3E}">
        <p14:creationId xmlns:p14="http://schemas.microsoft.com/office/powerpoint/2010/main" val="260841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may have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route can have its own required and optional parameters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860032" y="2257762"/>
            <a:ext cx="331236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':type'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3134784" y="5932303"/>
            <a:ext cx="1941271" cy="410444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37178"/>
              <a:gd name="adj6" fmla="val -236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contactsPage.component.html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796136" y="5893720"/>
            <a:ext cx="1656184" cy="583279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10439"/>
              <a:gd name="adj6" fmla="val -17535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 outlet which contains child component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1332" y="2334705"/>
            <a:ext cx="2430016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&gt;Contacts&lt;/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"side-bar"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"./all"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&gt;All&lt;/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"./top10"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&gt;Top 10&lt;/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"recent"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&gt;Recent&lt;/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"placeholder"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12" name="Line Callout 2 6"/>
          <p:cNvSpPr/>
          <p:nvPr/>
        </p:nvSpPr>
        <p:spPr>
          <a:xfrm>
            <a:off x="518935" y="5871487"/>
            <a:ext cx="1653240" cy="44902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543794"/>
              <a:gd name="adj6" fmla="val 13656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a relative path too !!!</a:t>
            </a:r>
          </a:p>
        </p:txBody>
      </p:sp>
    </p:spTree>
    <p:extLst>
      <p:ext uri="{BB962C8B-B14F-4D97-AF65-F5344CB8AC3E}">
        <p14:creationId xmlns:p14="http://schemas.microsoft.com/office/powerpoint/2010/main" val="265879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routes - Imperative navigation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navigating from code relative path are resolved as absolute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relativeTo</a:t>
            </a:r>
            <a:r>
              <a:rPr lang="en-US" dirty="0"/>
              <a:t> option to fix that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89048" y="3356992"/>
            <a:ext cx="5400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1691680" y="4941168"/>
            <a:ext cx="1872208" cy="1154832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90411"/>
              <a:gd name="adj6" fmla="val 16779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relativeTo</a:t>
            </a:r>
            <a:r>
              <a:rPr lang="en-US" sz="1400" dirty="0"/>
              <a:t> option the “..” will be resolved against the root path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5436096" y="5085184"/>
            <a:ext cx="1872208" cy="1154832"/>
          </a:xfrm>
          <a:prstGeom prst="borderCallout2">
            <a:avLst>
              <a:gd name="adj1" fmla="val 30712"/>
              <a:gd name="adj2" fmla="val -5565"/>
              <a:gd name="adj3" fmla="val 46051"/>
              <a:gd name="adj4" fmla="val -5275"/>
              <a:gd name="adj5" fmla="val -102438"/>
              <a:gd name="adj6" fmla="val -13606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 instance is the same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05872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Splitting the application into different areas</a:t>
            </a:r>
          </a:p>
          <a:p>
            <a:r>
              <a:rPr lang="en-US" dirty="0"/>
              <a:t>Based on some rules</a:t>
            </a:r>
          </a:p>
          <a:p>
            <a:r>
              <a:rPr lang="en-US" dirty="0"/>
              <a:t>Usually based on the current URL</a:t>
            </a:r>
          </a:p>
          <a:p>
            <a:r>
              <a:rPr lang="en-US" dirty="0"/>
              <a:t>Integrate with browser’s history button</a:t>
            </a:r>
          </a:p>
          <a:p>
            <a:r>
              <a:rPr lang="en-US" dirty="0"/>
              <a:t>Simulate a “standard” browser navigation</a:t>
            </a:r>
          </a:p>
          <a:p>
            <a:r>
              <a:rPr lang="en-US" dirty="0"/>
              <a:t>Links can be associated with URLs</a:t>
            </a:r>
          </a:p>
          <a:p>
            <a:r>
              <a:rPr lang="en-US" dirty="0"/>
              <a:t>Can navigate imperatively</a:t>
            </a:r>
          </a:p>
          <a:p>
            <a:r>
              <a:rPr lang="en-US" dirty="0"/>
              <a:t>Pass optional parameters to views</a:t>
            </a:r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contain multiple outlets</a:t>
            </a:r>
          </a:p>
          <a:p>
            <a:r>
              <a:rPr lang="en-US" dirty="0"/>
              <a:t>Each outlet must have unique name</a:t>
            </a:r>
          </a:p>
          <a:p>
            <a:r>
              <a:rPr lang="en-US" dirty="0"/>
              <a:t>The names are used when navigating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645024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"left"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"right"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55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/navigate are now much more complex since you need to specify the content for each outlet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052944" y="2708920"/>
            <a:ext cx="72728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"['/about', 1,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'xxx'},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['address',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123}],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['website']}}]"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609228" y="3140968"/>
            <a:ext cx="216024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'/about'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'address'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'website'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1259632" y="3573016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3155"/>
              <a:gd name="adj6" fmla="val 23781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parameter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6760771" y="3645024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26819"/>
              <a:gd name="adj6" fmla="val -18933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48264" y="5165413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-59178"/>
              <a:gd name="adj6" fmla="val -1969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946" y="6375320"/>
            <a:ext cx="5867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http://localhost:8080/about/1;name=xxx/(left:address;id=123//right:website)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1233476" y="4941168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89168"/>
              <a:gd name="adj6" fmla="val 18129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Browser’s URL</a:t>
            </a:r>
          </a:p>
        </p:txBody>
      </p:sp>
    </p:spTree>
    <p:extLst>
      <p:ext uri="{BB962C8B-B14F-4D97-AF65-F5344CB8AC3E}">
        <p14:creationId xmlns:p14="http://schemas.microsoft.com/office/powerpoint/2010/main" val="262409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Lifetime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router dispose the component of the previous route</a:t>
            </a:r>
          </a:p>
          <a:p>
            <a:r>
              <a:rPr lang="en-US" dirty="0"/>
              <a:t>This is extremely important in order to free DOM resources</a:t>
            </a:r>
          </a:p>
          <a:p>
            <a:r>
              <a:rPr lang="en-US" dirty="0"/>
              <a:t>However, component’s state is lost when navigating back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13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 Angular to keep old route’s component and reuse it when reactivating the route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55576" y="2780928"/>
            <a:ext cx="5337004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{[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{};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shouldDetach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true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handle: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handle;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shouldAttach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!!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!!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shouldReuseRoute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(future: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  <p:sp>
        <p:nvSpPr>
          <p:cNvPr id="7" name="Rectangle 6"/>
          <p:cNvSpPr/>
          <p:nvPr/>
        </p:nvSpPr>
        <p:spPr>
          <a:xfrm>
            <a:off x="6300192" y="3996644"/>
            <a:ext cx="23762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7027354" y="2356614"/>
            <a:ext cx="1145046" cy="1000378"/>
          </a:xfrm>
          <a:prstGeom prst="borderCallout2">
            <a:avLst>
              <a:gd name="adj1" fmla="val 112725"/>
              <a:gd name="adj2" fmla="val 47339"/>
              <a:gd name="adj3" fmla="val 112040"/>
              <a:gd name="adj4" fmla="val 59105"/>
              <a:gd name="adj5" fmla="val 198482"/>
              <a:gd name="adj6" fmla="val 413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register the custom strategy</a:t>
            </a:r>
          </a:p>
        </p:txBody>
      </p:sp>
    </p:spTree>
    <p:extLst>
      <p:ext uri="{BB962C8B-B14F-4D97-AF65-F5344CB8AC3E}">
        <p14:creationId xmlns:p14="http://schemas.microsoft.com/office/powerpoint/2010/main" val="3990524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router is capable of loading a module before navigating to one of its component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02966" y="2708920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"app/admin/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admin.module#AdminModule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24128" y="2708920"/>
            <a:ext cx="288032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RouterModule.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02966" y="4001581"/>
            <a:ext cx="31831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"['/admin']"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02966" y="464791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4218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@angular/core defines a token named </a:t>
            </a:r>
            <a:r>
              <a:rPr lang="en-US" dirty="0" err="1">
                <a:solidFill>
                  <a:srgbClr val="FF0000"/>
                </a:solidFill>
              </a:rPr>
              <a:t>NgModuleFactoryLoader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@angular/router register </a:t>
            </a:r>
            <a:r>
              <a:rPr lang="en-US" dirty="0" err="1">
                <a:solidFill>
                  <a:srgbClr val="FF0000"/>
                </a:solidFill>
              </a:rPr>
              <a:t>SystemJsNgModuleLoader</a:t>
            </a:r>
            <a:r>
              <a:rPr lang="en-US" dirty="0"/>
              <a:t> as the implementation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286" y="3848100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loadAndCompile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_SEPARATOR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undefined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43186" y="4293096"/>
            <a:ext cx="1376486" cy="1008112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75859"/>
              <a:gd name="adj6" fmla="val 14037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Uses </a:t>
            </a:r>
            <a:r>
              <a:rPr lang="en-US" sz="1400" dirty="0" err="1"/>
              <a:t>SystemJS</a:t>
            </a:r>
            <a:r>
              <a:rPr lang="en-US" sz="1400" dirty="0"/>
              <a:t> to load the file from the server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236296" y="3848100"/>
            <a:ext cx="1656184" cy="1381100"/>
          </a:xfrm>
          <a:prstGeom prst="borderCallout2">
            <a:avLst>
              <a:gd name="adj1" fmla="val 43179"/>
              <a:gd name="adj2" fmla="val -7382"/>
              <a:gd name="adj3" fmla="val 54652"/>
              <a:gd name="adj4" fmla="val -6905"/>
              <a:gd name="adj5" fmla="val 102469"/>
              <a:gd name="adj6" fmla="val -723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module is expected to export an </a:t>
            </a:r>
            <a:r>
              <a:rPr lang="en-US" sz="1400" dirty="0" err="1"/>
              <a:t>NgModule</a:t>
            </a:r>
            <a:r>
              <a:rPr lang="en-US" sz="1400" dirty="0"/>
              <a:t> under the correct name (</a:t>
            </a:r>
            <a:r>
              <a:rPr lang="en-US" sz="1400" dirty="0" err="1"/>
              <a:t>AdminModule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05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@angular/cli uses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Loading </a:t>
            </a:r>
            <a:r>
              <a:rPr lang="en-US" dirty="0" err="1"/>
              <a:t>Webpack</a:t>
            </a:r>
            <a:r>
              <a:rPr lang="en-US" dirty="0"/>
              <a:t> chunk with </a:t>
            </a:r>
            <a:r>
              <a:rPr lang="en-US" dirty="0" err="1"/>
              <a:t>SystemJS</a:t>
            </a:r>
            <a:r>
              <a:rPr lang="en-US" dirty="0"/>
              <a:t> is problematic</a:t>
            </a:r>
          </a:p>
          <a:p>
            <a:r>
              <a:rPr lang="en-US" dirty="0"/>
              <a:t>@angular/cli provides special </a:t>
            </a:r>
            <a:r>
              <a:rPr lang="en-US" dirty="0" err="1"/>
              <a:t>Webpack</a:t>
            </a:r>
            <a:r>
              <a:rPr lang="en-US" dirty="0"/>
              <a:t> plugin named </a:t>
            </a:r>
            <a:r>
              <a:rPr lang="en-US" dirty="0" err="1">
                <a:solidFill>
                  <a:srgbClr val="FF0000"/>
                </a:solidFill>
              </a:rPr>
              <a:t>AotPlugin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Parses the AST syntax looking for </a:t>
            </a:r>
            <a:r>
              <a:rPr lang="en-US" dirty="0" err="1">
                <a:solidFill>
                  <a:srgbClr val="FF0000"/>
                </a:solidFill>
              </a:rPr>
              <a:t>loadChildren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Creates chunk for every module</a:t>
            </a:r>
          </a:p>
          <a:p>
            <a:pPr lvl="1"/>
            <a:r>
              <a:rPr lang="en-US" dirty="0"/>
              <a:t>Fixes </a:t>
            </a:r>
            <a:r>
              <a:rPr lang="en-US" dirty="0" err="1"/>
              <a:t>Webpack’s</a:t>
            </a:r>
            <a:r>
              <a:rPr lang="en-US" dirty="0"/>
              <a:t> </a:t>
            </a:r>
            <a:r>
              <a:rPr lang="en-US" dirty="0" err="1"/>
              <a:t>asyncContext</a:t>
            </a:r>
            <a:r>
              <a:rPr lang="en-US" dirty="0"/>
              <a:t> to allow </a:t>
            </a:r>
            <a:r>
              <a:rPr lang="en-US" dirty="0" err="1"/>
              <a:t>async</a:t>
            </a:r>
            <a:r>
              <a:rPr lang="en-US" dirty="0"/>
              <a:t> loading of the chunk based on the module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8489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2286" y="1700808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SystemJsNgModuleLoader.prototype.loadAndCompile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(_SEPARATOR), module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)(module)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module,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_this._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2358320" y="4077072"/>
            <a:ext cx="4662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"./admin/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webpackAsyncContext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ids = map[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(!ids)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Promise.reject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"Cannot find module '"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"'."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webpack_require__.e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276872"/>
            <a:ext cx="1016446" cy="720080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90326"/>
              <a:gd name="adj6" fmla="val 189909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SystemJS</a:t>
            </a:r>
            <a:r>
              <a:rPr lang="en-US" sz="1400" dirty="0"/>
              <a:t> is removed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54342" y="4797152"/>
            <a:ext cx="1440160" cy="1061769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-55207"/>
              <a:gd name="adj6" fmla="val 14972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main bundle now contains a map of all lazy loaded modules</a:t>
            </a:r>
          </a:p>
        </p:txBody>
      </p:sp>
    </p:spTree>
    <p:extLst>
      <p:ext uri="{BB962C8B-B14F-4D97-AF65-F5344CB8AC3E}">
        <p14:creationId xmlns:p14="http://schemas.microsoft.com/office/powerpoint/2010/main" val="129081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route.data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Use it to store static metadata for a route</a:t>
            </a:r>
          </a:p>
          <a:p>
            <a:r>
              <a:rPr lang="en-US" dirty="0"/>
              <a:t>Later the metadata can be used to implement application aspects like Authorization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83568" y="3356992"/>
            <a:ext cx="29607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067944" y="3356992"/>
            <a:ext cx="45720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201952"/>
              <a:gd name="adj2" fmla="val -304106"/>
              <a:gd name="adj3" fmla="val -15730"/>
              <a:gd name="adj4" fmla="val 51955"/>
              <a:gd name="adj5" fmla="val -254465"/>
              <a:gd name="adj6" fmla="val 32029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3454262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Aspects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aspect is usually marinated outside of the component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route guard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8" y="2731335"/>
            <a:ext cx="25202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539408" y="2731335"/>
            <a:ext cx="498553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9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384394"/>
              <a:gd name="adj2" fmla="val -240906"/>
              <a:gd name="adj3" fmla="val -15730"/>
              <a:gd name="adj4" fmla="val 51955"/>
              <a:gd name="adj5" fmla="val -256876"/>
              <a:gd name="adj6" fmla="val 30549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64644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Sharing between users is limited</a:t>
            </a:r>
          </a:p>
          <a:p>
            <a:pPr lvl="1"/>
            <a:r>
              <a:rPr lang="en-US" dirty="0"/>
              <a:t>Not what the user expects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Associating multiple routes with the same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component-less route to group multiple routes with the same configuration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1998176" y="2865788"/>
            <a:ext cx="538234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"full"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"user"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  <p:sp>
        <p:nvSpPr>
          <p:cNvPr id="12" name="Line Callout 2 6"/>
          <p:cNvSpPr/>
          <p:nvPr/>
        </p:nvSpPr>
        <p:spPr>
          <a:xfrm>
            <a:off x="395536" y="3107991"/>
            <a:ext cx="1016446" cy="720080"/>
          </a:xfrm>
          <a:prstGeom prst="borderCallout2">
            <a:avLst>
              <a:gd name="adj1" fmla="val 37553"/>
              <a:gd name="adj2" fmla="val 188399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Component-less route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401875" y="5108934"/>
            <a:ext cx="1016446" cy="720080"/>
          </a:xfrm>
          <a:prstGeom prst="borderCallout2">
            <a:avLst>
              <a:gd name="adj1" fmla="val -189897"/>
              <a:gd name="adj2" fmla="val 191816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for every descendent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668344" y="3356992"/>
            <a:ext cx="1080120" cy="1008112"/>
          </a:xfrm>
          <a:prstGeom prst="borderCallout2">
            <a:avLst>
              <a:gd name="adj1" fmla="val 20215"/>
              <a:gd name="adj2" fmla="val -304076"/>
              <a:gd name="adj3" fmla="val 27670"/>
              <a:gd name="adj4" fmla="val -11814"/>
              <a:gd name="adj5" fmla="val 45318"/>
              <a:gd name="adj6" fmla="val -994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only for the host route</a:t>
            </a:r>
          </a:p>
        </p:txBody>
      </p:sp>
    </p:spTree>
    <p:extLst>
      <p:ext uri="{BB962C8B-B14F-4D97-AF65-F5344CB8AC3E}">
        <p14:creationId xmlns:p14="http://schemas.microsoft.com/office/powerpoint/2010/main" val="384062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5012" y="1916832"/>
            <a:ext cx="61473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83299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guard may return a promise</a:t>
            </a:r>
          </a:p>
          <a:p>
            <a:r>
              <a:rPr lang="en-US" dirty="0"/>
              <a:t>Combined with root component-less route you can simulate </a:t>
            </a:r>
            <a:r>
              <a:rPr lang="en-US" dirty="0" err="1"/>
              <a:t>async</a:t>
            </a:r>
            <a:r>
              <a:rPr lang="en-US" dirty="0"/>
              <a:t> application initialization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19672" y="3356992"/>
            <a:ext cx="5742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(resolve, reject)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615676" y="4941168"/>
            <a:ext cx="244827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93336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link may specify additional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65" y="2492896"/>
            <a:ext cx="8198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http://localhost:8080/contacts;orderBy=desc/contact/2;expand=true?lang=en#jump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827584" y="4103095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34860"/>
              <a:gd name="adj6" fmla="val 1875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path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699792" y="4714978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09323"/>
              <a:gd name="adj6" fmla="val 1164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route parameter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4068117" y="2460150"/>
            <a:ext cx="314355" cy="1034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ight Brace 10"/>
          <p:cNvSpPr/>
          <p:nvPr/>
        </p:nvSpPr>
        <p:spPr>
          <a:xfrm rot="5400000">
            <a:off x="5711954" y="2820178"/>
            <a:ext cx="14008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Line Callout 2 6"/>
          <p:cNvSpPr/>
          <p:nvPr/>
        </p:nvSpPr>
        <p:spPr>
          <a:xfrm>
            <a:off x="4534826" y="4869160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50534"/>
              <a:gd name="adj6" fmla="val 910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route parameter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6407696" y="4714978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45337"/>
              <a:gd name="adj6" fmla="val -10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Another route path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380312" y="3670017"/>
            <a:ext cx="1296144" cy="730246"/>
          </a:xfrm>
          <a:prstGeom prst="borderCallout2">
            <a:avLst>
              <a:gd name="adj1" fmla="val -112918"/>
              <a:gd name="adj2" fmla="val 69247"/>
              <a:gd name="adj3" fmla="val -18076"/>
              <a:gd name="adj4" fmla="val 62699"/>
              <a:gd name="adj5" fmla="val -112636"/>
              <a:gd name="adj6" fmla="val 2135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query </a:t>
            </a:r>
            <a:r>
              <a:rPr lang="en-US" sz="1400" dirty="0" err="1"/>
              <a:t>params</a:t>
            </a:r>
            <a:r>
              <a:rPr lang="en-US" sz="1400" dirty="0"/>
              <a:t> &amp; fragment</a:t>
            </a:r>
          </a:p>
        </p:txBody>
      </p:sp>
    </p:spTree>
    <p:extLst>
      <p:ext uri="{BB962C8B-B14F-4D97-AF65-F5344CB8AC3E}">
        <p14:creationId xmlns:p14="http://schemas.microsoft.com/office/powerpoint/2010/main" val="2962243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1916832"/>
            <a:ext cx="64807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interface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pathMatch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UrlMatcher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Type&lt;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redirectTo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canActivateChild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canDeactivate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Data;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Routes;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788"/>
              <a:gd name="adj6" fmla="val -274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Readonly</a:t>
            </a:r>
            <a:r>
              <a:rPr lang="en-US" sz="1400" dirty="0"/>
              <a:t> data usually is a some kind of configuration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164288" y="4411856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536"/>
              <a:gd name="adj6" fmla="val -196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data that resolved during route activation</a:t>
            </a:r>
          </a:p>
        </p:txBody>
      </p:sp>
    </p:spTree>
    <p:extLst>
      <p:ext uri="{BB962C8B-B14F-4D97-AF65-F5344CB8AC3E}">
        <p14:creationId xmlns:p14="http://schemas.microsoft.com/office/powerpoint/2010/main" val="3980266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@angular/router 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/>
              <a:t>The latter requires that Angular knows 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ui</a:t>
            </a:r>
            <a:r>
              <a:rPr lang="en-US" dirty="0"/>
              <a:t>-router</a:t>
            </a:r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356992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051"/>
              <a:gd name="adj6" fmla="val -739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consists 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route map a URL to a single component</a:t>
            </a:r>
          </a:p>
          <a:p>
            <a:r>
              <a:rPr lang="en-US" dirty="0"/>
              <a:t>No leading slash</a:t>
            </a:r>
          </a:p>
          <a:p>
            <a:r>
              <a:rPr lang="en-US" dirty="0"/>
              <a:t>The order does matter</a:t>
            </a:r>
          </a:p>
          <a:p>
            <a:r>
              <a:rPr lang="en-US" dirty="0"/>
              <a:t>First matching route win !!!</a:t>
            </a:r>
          </a:p>
          <a:p>
            <a:r>
              <a:rPr lang="en-US" dirty="0"/>
              <a:t>Specificity does not matter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6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Inside app.component.html </a:t>
            </a:r>
          </a:p>
          <a:p>
            <a:pPr algn="ctr"/>
            <a:r>
              <a:rPr lang="en-US" sz="1400" dirty="0"/>
              <a:t>all components are injected </a:t>
            </a:r>
            <a:r>
              <a:rPr lang="en-US" sz="1400" u="sng" dirty="0"/>
              <a:t>after</a:t>
            </a:r>
            <a:r>
              <a:rPr lang="en-US" sz="1400" dirty="0"/>
              <a:t>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3343255"/>
            <a:ext cx="43193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07"/>
              <a:gd name="adj6" fmla="val -1128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19203</TotalTime>
  <Words>1553</Words>
  <Application>Microsoft Office PowerPoint</Application>
  <PresentationFormat>On-screen Show (4:3)</PresentationFormat>
  <Paragraphs>300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use routing</vt:lpstr>
      <vt:lpstr>The Recipe</vt:lpstr>
      <vt:lpstr>base</vt:lpstr>
      <vt:lpstr>angular/@router</vt:lpstr>
      <vt:lpstr>Define routes</vt:lpstr>
      <vt:lpstr>Routes</vt:lpstr>
      <vt:lpstr>The outlet</vt:lpstr>
      <vt:lpstr>Router links</vt:lpstr>
      <vt:lpstr>RouterLinkActive directive</vt:lpstr>
      <vt:lpstr>Required Parameter</vt:lpstr>
      <vt:lpstr>Reading parameters</vt:lpstr>
      <vt:lpstr>Optional Parameter</vt:lpstr>
      <vt:lpstr>Persist Preferences</vt:lpstr>
      <vt:lpstr>Persist Preferences</vt:lpstr>
      <vt:lpstr>Reactive Route Parameters</vt:lpstr>
      <vt:lpstr>Nested Route</vt:lpstr>
      <vt:lpstr>Nested routes - Imperative navigation</vt:lpstr>
      <vt:lpstr>Named Outlet</vt:lpstr>
      <vt:lpstr>Named Outlet</vt:lpstr>
      <vt:lpstr>Component Lifetime</vt:lpstr>
      <vt:lpstr>Sticky Routes</vt:lpstr>
      <vt:lpstr>Lazy Loading</vt:lpstr>
      <vt:lpstr>Lazy Loading</vt:lpstr>
      <vt:lpstr>Lazy Loading</vt:lpstr>
      <vt:lpstr>Lazy Loading - Webpack</vt:lpstr>
      <vt:lpstr>route.data</vt:lpstr>
      <vt:lpstr>Implementing Aspects</vt:lpstr>
      <vt:lpstr>Associating multiple routes with the same guard</vt:lpstr>
      <vt:lpstr>Route Guard</vt:lpstr>
      <vt:lpstr>Async Route Guard</vt:lpstr>
      <vt:lpstr>routerLink Parameters</vt:lpstr>
      <vt:lpstr>Route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219</cp:revision>
  <dcterms:created xsi:type="dcterms:W3CDTF">2011-02-24T08:59:43Z</dcterms:created>
  <dcterms:modified xsi:type="dcterms:W3CDTF">2017-05-13T22:12:48Z</dcterms:modified>
</cp:coreProperties>
</file>