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0"/>
  </p:notesMasterIdLst>
  <p:sldIdLst>
    <p:sldId id="256" r:id="rId2"/>
    <p:sldId id="327" r:id="rId3"/>
    <p:sldId id="328" r:id="rId4"/>
    <p:sldId id="329" r:id="rId5"/>
    <p:sldId id="332" r:id="rId6"/>
    <p:sldId id="333" r:id="rId7"/>
    <p:sldId id="334" r:id="rId8"/>
    <p:sldId id="335" r:id="rId9"/>
    <p:sldId id="336" r:id="rId10"/>
    <p:sldId id="337" r:id="rId11"/>
    <p:sldId id="339" r:id="rId12"/>
    <p:sldId id="340" r:id="rId13"/>
    <p:sldId id="341" r:id="rId14"/>
    <p:sldId id="342" r:id="rId15"/>
    <p:sldId id="338" r:id="rId16"/>
    <p:sldId id="344" r:id="rId17"/>
    <p:sldId id="345" r:id="rId18"/>
    <p:sldId id="377" r:id="rId19"/>
    <p:sldId id="379" r:id="rId20"/>
    <p:sldId id="380" r:id="rId21"/>
    <p:sldId id="381" r:id="rId22"/>
    <p:sldId id="382" r:id="rId23"/>
    <p:sldId id="383" r:id="rId24"/>
    <p:sldId id="385" r:id="rId25"/>
    <p:sldId id="386" r:id="rId26"/>
    <p:sldId id="387" r:id="rId27"/>
    <p:sldId id="384" r:id="rId28"/>
    <p:sldId id="37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A02896-63E5-4D74-B59F-A94795CA48D4}">
          <p14:sldIdLst>
            <p14:sldId id="256"/>
            <p14:sldId id="327"/>
            <p14:sldId id="328"/>
            <p14:sldId id="329"/>
            <p14:sldId id="332"/>
            <p14:sldId id="333"/>
            <p14:sldId id="334"/>
            <p14:sldId id="335"/>
            <p14:sldId id="336"/>
            <p14:sldId id="337"/>
            <p14:sldId id="339"/>
            <p14:sldId id="340"/>
            <p14:sldId id="341"/>
            <p14:sldId id="342"/>
            <p14:sldId id="338"/>
            <p14:sldId id="344"/>
            <p14:sldId id="345"/>
            <p14:sldId id="377"/>
            <p14:sldId id="379"/>
            <p14:sldId id="380"/>
            <p14:sldId id="381"/>
            <p14:sldId id="382"/>
            <p14:sldId id="383"/>
            <p14:sldId id="385"/>
            <p14:sldId id="386"/>
            <p14:sldId id="387"/>
            <p14:sldId id="384"/>
            <p14:sldId id="3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07" autoAdjust="0"/>
  </p:normalViewPr>
  <p:slideViewPr>
    <p:cSldViewPr>
      <p:cViewPr varScale="1">
        <p:scale>
          <a:sx n="84" d="100"/>
          <a:sy n="84" d="100"/>
        </p:scale>
        <p:origin x="161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907704" y="2420888"/>
            <a:ext cx="4176464" cy="144016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Build &amp; Setup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ngtools</a:t>
            </a:r>
            <a:r>
              <a:rPr lang="en-US" dirty="0"/>
              <a:t>/</a:t>
            </a:r>
            <a:r>
              <a:rPr lang="en-US" dirty="0" err="1"/>
              <a:t>webpack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Handles Typescript compilation</a:t>
            </a:r>
          </a:p>
          <a:p>
            <a:r>
              <a:rPr lang="en-US" dirty="0" err="1"/>
              <a:t>templateUrl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template</a:t>
            </a:r>
          </a:p>
          <a:p>
            <a:r>
              <a:rPr lang="en-US" dirty="0" err="1"/>
              <a:t>styleUrls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styles</a:t>
            </a:r>
          </a:p>
          <a:p>
            <a:r>
              <a:rPr lang="en-US" dirty="0">
                <a:sym typeface="Wingdings" panose="05000000000000000000" pitchFamily="2" charset="2"/>
              </a:rPr>
              <a:t>Detects lazy loaded modules and creates a bundle for each </a:t>
            </a:r>
            <a:r>
              <a:rPr lang="en-US" dirty="0" smtClean="0">
                <a:sym typeface="Wingdings" panose="05000000000000000000" pitchFamily="2" charset="2"/>
              </a:rPr>
              <a:t>one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Supports AOT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4823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Dev Server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NodeJS application that hosts </a:t>
            </a:r>
            <a:r>
              <a:rPr lang="en-US" dirty="0" err="1"/>
              <a:t>Webpack</a:t>
            </a:r>
            <a:endParaRPr lang="en-US" dirty="0"/>
          </a:p>
          <a:p>
            <a:r>
              <a:rPr lang="en-US" dirty="0" smtClean="0"/>
              <a:t>Blocks </a:t>
            </a:r>
            <a:r>
              <a:rPr lang="en-US" dirty="0"/>
              <a:t>HTTP </a:t>
            </a:r>
            <a:r>
              <a:rPr lang="en-US" dirty="0" smtClean="0"/>
              <a:t>requests </a:t>
            </a:r>
            <a:r>
              <a:rPr lang="en-US" dirty="0"/>
              <a:t>until build is completed</a:t>
            </a:r>
          </a:p>
          <a:p>
            <a:r>
              <a:rPr lang="en-US" dirty="0"/>
              <a:t>Supports live reload</a:t>
            </a:r>
          </a:p>
          <a:p>
            <a:r>
              <a:rPr lang="en-US" dirty="0" smtClean="0"/>
              <a:t>Generates </a:t>
            </a:r>
            <a:r>
              <a:rPr lang="en-US" dirty="0"/>
              <a:t>bundles in memory and </a:t>
            </a:r>
            <a:r>
              <a:rPr lang="en-US" dirty="0" smtClean="0"/>
              <a:t>serves </a:t>
            </a:r>
            <a:r>
              <a:rPr lang="en-US" dirty="0"/>
              <a:t>them through HTTP</a:t>
            </a:r>
          </a:p>
          <a:p>
            <a:r>
              <a:rPr lang="en-US" dirty="0"/>
              <a:t>How to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yarn add </a:t>
            </a:r>
            <a:r>
              <a:rPr lang="en-US" dirty="0" err="1">
                <a:solidFill>
                  <a:srgbClr val="FF0000"/>
                </a:solidFill>
              </a:rPr>
              <a:t>webpack</a:t>
            </a:r>
            <a:r>
              <a:rPr lang="en-US" dirty="0">
                <a:solidFill>
                  <a:srgbClr val="FF0000"/>
                </a:solidFill>
              </a:rPr>
              <a:t>-dev-server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node_modules</a:t>
            </a:r>
            <a:r>
              <a:rPr lang="en-US" dirty="0">
                <a:solidFill>
                  <a:srgbClr val="FF0000"/>
                </a:solidFill>
              </a:rPr>
              <a:t>/.bin/</a:t>
            </a:r>
            <a:r>
              <a:rPr lang="en-US" dirty="0" err="1">
                <a:solidFill>
                  <a:srgbClr val="FF0000"/>
                </a:solidFill>
              </a:rPr>
              <a:t>webpack</a:t>
            </a:r>
            <a:r>
              <a:rPr lang="en-US" dirty="0">
                <a:solidFill>
                  <a:srgbClr val="FF0000"/>
                </a:solidFill>
              </a:rPr>
              <a:t>-dev-server</a:t>
            </a:r>
          </a:p>
        </p:txBody>
      </p:sp>
    </p:spTree>
    <p:extLst>
      <p:ext uri="{BB962C8B-B14F-4D97-AF65-F5344CB8AC3E}">
        <p14:creationId xmlns:p14="http://schemas.microsoft.com/office/powerpoint/2010/main" val="1189752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index.html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</a:t>
            </a:r>
            <a:r>
              <a:rPr lang="en-US" dirty="0" smtClean="0"/>
              <a:t>generates </a:t>
            </a:r>
            <a:r>
              <a:rPr lang="en-US" dirty="0"/>
              <a:t>bundles</a:t>
            </a:r>
          </a:p>
          <a:p>
            <a:r>
              <a:rPr lang="en-US" dirty="0"/>
              <a:t>Not all bundles are known statically</a:t>
            </a:r>
          </a:p>
          <a:p>
            <a:pPr lvl="1"/>
            <a:r>
              <a:rPr lang="en-US" dirty="0"/>
              <a:t>Think lazy loading</a:t>
            </a:r>
          </a:p>
          <a:p>
            <a:r>
              <a:rPr lang="en-US" dirty="0"/>
              <a:t>You need a way to fix index.html with all generated bundles</a:t>
            </a:r>
          </a:p>
          <a:p>
            <a:r>
              <a:rPr lang="en-US" dirty="0"/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HtmlWebpackPlugin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yarn add html-</a:t>
            </a:r>
            <a:r>
              <a:rPr lang="en-US" dirty="0" err="1" smtClean="0">
                <a:solidFill>
                  <a:srgbClr val="FF0000"/>
                </a:solidFill>
              </a:rPr>
              <a:t>wepack</a:t>
            </a:r>
            <a:r>
              <a:rPr lang="en-US" dirty="0" smtClean="0">
                <a:solidFill>
                  <a:srgbClr val="FF0000"/>
                </a:solidFill>
              </a:rPr>
              <a:t>-plugin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626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HtmlWebpackPlugin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36096" y="1772816"/>
            <a:ext cx="271804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plugins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HtmlWebpackPlugin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'My App'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"./index.html"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'./index.html'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endParaRPr lang="he-IL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2555776" y="1842123"/>
            <a:ext cx="3197164" cy="1143744"/>
            <a:chOff x="1139949" y="2628528"/>
            <a:chExt cx="3197164" cy="1143744"/>
          </a:xfrm>
        </p:grpSpPr>
        <p:sp>
          <p:nvSpPr>
            <p:cNvPr id="8" name="Rectangle 7"/>
            <p:cNvSpPr/>
            <p:nvPr/>
          </p:nvSpPr>
          <p:spPr>
            <a:xfrm>
              <a:off x="1139949" y="2628528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Template is relative to webpack.config.js</a:t>
              </a:r>
              <a:endParaRPr lang="he-IL" sz="1400" dirty="0"/>
            </a:p>
          </p:txBody>
        </p:sp>
        <p:cxnSp>
          <p:nvCxnSpPr>
            <p:cNvPr id="9" name="Straight Connector 8"/>
            <p:cNvCxnSpPr>
              <a:cxnSpLocks/>
              <a:stCxn id="8" idx="3"/>
            </p:cNvCxnSpPr>
            <p:nvPr/>
          </p:nvCxnSpPr>
          <p:spPr>
            <a:xfrm>
              <a:off x="2637734" y="3200400"/>
              <a:ext cx="1699379" cy="15904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156176" y="2924944"/>
            <a:ext cx="2275489" cy="2027259"/>
            <a:chOff x="362245" y="1745013"/>
            <a:chExt cx="2275489" cy="2027259"/>
          </a:xfrm>
        </p:grpSpPr>
        <p:sp>
          <p:nvSpPr>
            <p:cNvPr id="12" name="Rectangle 11"/>
            <p:cNvSpPr/>
            <p:nvPr/>
          </p:nvSpPr>
          <p:spPr>
            <a:xfrm>
              <a:off x="1139949" y="2628528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filename is relative to </a:t>
              </a:r>
              <a:r>
                <a:rPr lang="en-US" sz="1400" dirty="0" err="1"/>
                <a:t>output.path</a:t>
              </a:r>
              <a:endParaRPr lang="he-IL" sz="1400" dirty="0"/>
            </a:p>
          </p:txBody>
        </p:sp>
        <p:cxnSp>
          <p:nvCxnSpPr>
            <p:cNvPr id="13" name="Straight Connector 12"/>
            <p:cNvCxnSpPr>
              <a:cxnSpLocks/>
              <a:stCxn id="12" idx="1"/>
            </p:cNvCxnSpPr>
            <p:nvPr/>
          </p:nvCxnSpPr>
          <p:spPr>
            <a:xfrm flipH="1" flipV="1">
              <a:off x="362245" y="1745013"/>
              <a:ext cx="777704" cy="1455387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467544" y="3373254"/>
            <a:ext cx="460851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&lt;!DOCTYPE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meta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charset=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"UTF-8"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&gt;Title 2&lt;/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/reflect-metadata/Reflect.js"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/zone.js/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/zone.js"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"text/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javascript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"bundle.js"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4716016" y="5180550"/>
            <a:ext cx="1745951" cy="956605"/>
            <a:chOff x="1013693" y="2917642"/>
            <a:chExt cx="1745951" cy="956605"/>
          </a:xfrm>
        </p:grpSpPr>
        <p:sp>
          <p:nvSpPr>
            <p:cNvPr id="20" name="Rectangle 19"/>
            <p:cNvSpPr/>
            <p:nvPr/>
          </p:nvSpPr>
          <p:spPr>
            <a:xfrm>
              <a:off x="1661765" y="2917642"/>
              <a:ext cx="1097879" cy="9566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This is the generated index.html</a:t>
              </a:r>
              <a:endParaRPr lang="he-IL" sz="1400" dirty="0"/>
            </a:p>
          </p:txBody>
        </p:sp>
        <p:cxnSp>
          <p:nvCxnSpPr>
            <p:cNvPr id="21" name="Straight Connector 20"/>
            <p:cNvCxnSpPr>
              <a:cxnSpLocks/>
              <a:stCxn id="20" idx="1"/>
            </p:cNvCxnSpPr>
            <p:nvPr/>
          </p:nvCxnSpPr>
          <p:spPr>
            <a:xfrm flipH="1" flipV="1">
              <a:off x="1013693" y="2917642"/>
              <a:ext cx="648072" cy="478303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26179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templateUrl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Up until now we used inline template</a:t>
            </a:r>
          </a:p>
          <a:p>
            <a:r>
              <a:rPr lang="en-US" dirty="0" smtClean="0"/>
              <a:t>Moving to </a:t>
            </a:r>
            <a:r>
              <a:rPr lang="en-US" dirty="0" err="1" smtClean="0">
                <a:solidFill>
                  <a:srgbClr val="FF0000"/>
                </a:solidFill>
              </a:rPr>
              <a:t>templateUrl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a bit challenging since Angular does not support relative URL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Angular looks for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app.component.html</a:t>
            </a:r>
            <a:r>
              <a:rPr lang="en-US" dirty="0" smtClean="0">
                <a:sym typeface="Wingdings" panose="05000000000000000000" pitchFamily="2" charset="2"/>
              </a:rPr>
              <a:t> at the root path and not next to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app.component.ts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03348" y="3356992"/>
            <a:ext cx="457200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@Component({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"my-app"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templateUrl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"app.component.html"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7302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&amp; CSS Loader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ngtools</a:t>
            </a:r>
            <a:r>
              <a:rPr lang="en-US" dirty="0"/>
              <a:t> is able to transform </a:t>
            </a:r>
            <a:r>
              <a:rPr lang="en-US" dirty="0">
                <a:solidFill>
                  <a:srgbClr val="FF0000"/>
                </a:solidFill>
              </a:rPr>
              <a:t>template</a:t>
            </a:r>
            <a:r>
              <a:rPr lang="en-US" dirty="0"/>
              <a:t> syntax to </a:t>
            </a:r>
            <a:r>
              <a:rPr lang="en-US" dirty="0" err="1">
                <a:solidFill>
                  <a:srgbClr val="FF0000"/>
                </a:solidFill>
              </a:rPr>
              <a:t>templateUrl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However is </a:t>
            </a:r>
            <a:r>
              <a:rPr lang="en-US" dirty="0"/>
              <a:t>does not </a:t>
            </a:r>
            <a:r>
              <a:rPr lang="en-US" dirty="0" smtClean="0"/>
              <a:t>know how to load the HTML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raw-loader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95452" y="3285753"/>
            <a:ext cx="324036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rules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/\.html$/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'raw-loader'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/\.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css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$/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'raw-loader'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1403648" y="4064496"/>
            <a:ext cx="4104456" cy="1372344"/>
            <a:chOff x="1139949" y="2399928"/>
            <a:chExt cx="4104456" cy="1372344"/>
          </a:xfrm>
        </p:grpSpPr>
        <p:sp>
          <p:nvSpPr>
            <p:cNvPr id="8" name="Rectangle 7"/>
            <p:cNvSpPr/>
            <p:nvPr/>
          </p:nvSpPr>
          <p:spPr>
            <a:xfrm>
              <a:off x="1139949" y="2628528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Transforms HTML/CSS into raw text</a:t>
              </a:r>
              <a:endParaRPr lang="he-IL" sz="1400" dirty="0"/>
            </a:p>
          </p:txBody>
        </p:sp>
        <p:cxnSp>
          <p:nvCxnSpPr>
            <p:cNvPr id="9" name="Straight Connector 8"/>
            <p:cNvCxnSpPr>
              <a:cxnSpLocks/>
              <a:stCxn id="8" idx="3"/>
            </p:cNvCxnSpPr>
            <p:nvPr/>
          </p:nvCxnSpPr>
          <p:spPr>
            <a:xfrm flipV="1">
              <a:off x="2637734" y="2399928"/>
              <a:ext cx="2606671" cy="80047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cxnSp>
        <p:nvCxnSpPr>
          <p:cNvPr id="12" name="Straight Connector 11"/>
          <p:cNvCxnSpPr>
            <a:cxnSpLocks/>
            <a:stCxn id="8" idx="3"/>
          </p:cNvCxnSpPr>
          <p:nvPr/>
        </p:nvCxnSpPr>
        <p:spPr>
          <a:xfrm>
            <a:off x="2901433" y="4864968"/>
            <a:ext cx="2606671" cy="95436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588494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CSS may contain @import and </a:t>
            </a:r>
            <a:r>
              <a:rPr lang="en-US" dirty="0" err="1" smtClean="0"/>
              <a:t>url</a:t>
            </a:r>
            <a:r>
              <a:rPr lang="en-US" dirty="0" smtClean="0"/>
              <a:t>(…)</a:t>
            </a:r>
          </a:p>
          <a:p>
            <a:r>
              <a:rPr lang="en-US" dirty="0" smtClean="0"/>
              <a:t>The raw-loader returns the CSS as is</a:t>
            </a:r>
          </a:p>
          <a:p>
            <a:r>
              <a:rPr lang="en-US" dirty="0" smtClean="0"/>
              <a:t>To bundle does not contain those assets </a:t>
            </a:r>
            <a:r>
              <a:rPr lang="en-US" dirty="0" smtClean="0">
                <a:sym typeface="Wingdings" panose="05000000000000000000" pitchFamily="2" charset="2"/>
              </a:rPr>
              <a:t> Runtime error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css</a:t>
            </a:r>
            <a:r>
              <a:rPr lang="en-US" dirty="0" smtClean="0">
                <a:solidFill>
                  <a:srgbClr val="FF0000"/>
                </a:solidFill>
              </a:rPr>
              <a:t>-loader</a:t>
            </a:r>
          </a:p>
          <a:p>
            <a:r>
              <a:rPr lang="en-US" dirty="0" smtClean="0"/>
              <a:t>Transforms </a:t>
            </a:r>
            <a:r>
              <a:rPr lang="en-US" dirty="0" err="1" smtClean="0"/>
              <a:t>url</a:t>
            </a:r>
            <a:r>
              <a:rPr lang="en-US" dirty="0" smtClean="0"/>
              <a:t>(..) into plain require</a:t>
            </a:r>
          </a:p>
          <a:p>
            <a:r>
              <a:rPr lang="en-US" dirty="0" err="1" smtClean="0"/>
              <a:t>url</a:t>
            </a:r>
            <a:r>
              <a:rPr lang="en-US" dirty="0" smtClean="0"/>
              <a:t>(“image.jpg”) </a:t>
            </a:r>
            <a:r>
              <a:rPr lang="en-US" dirty="0" smtClean="0">
                <a:sym typeface="Wingdings" panose="05000000000000000000" pitchFamily="2" charset="2"/>
              </a:rPr>
              <a:t> require(“./image.jpg”)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Now you need another loader for handling JPG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file-loader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url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-loader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203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03348" y="2132856"/>
            <a:ext cx="457200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rules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/\.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css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$/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//"</a:t>
            </a:r>
            <a:r>
              <a:rPr lang="en-US" sz="1400" i="1" dirty="0" err="1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exports-loader?module.exports.toString</a:t>
            </a: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()",</a:t>
            </a:r>
            <a:b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"to-string-loader"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-loader'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/\.jpg$/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url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-loader'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266700" y="3153544"/>
            <a:ext cx="2721124" cy="1143744"/>
            <a:chOff x="1139949" y="2628528"/>
            <a:chExt cx="2721124" cy="1143744"/>
          </a:xfrm>
        </p:grpSpPr>
        <p:sp>
          <p:nvSpPr>
            <p:cNvPr id="8" name="Rectangle 7"/>
            <p:cNvSpPr/>
            <p:nvPr/>
          </p:nvSpPr>
          <p:spPr>
            <a:xfrm>
              <a:off x="1139949" y="2628528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/>
                <a:t>Order matter</a:t>
              </a:r>
            </a:p>
            <a:p>
              <a:pPr algn="ctr"/>
              <a:r>
                <a:rPr lang="en-US" sz="1400" dirty="0" smtClean="0"/>
                <a:t>First loader runs last</a:t>
              </a:r>
              <a:endParaRPr lang="he-IL" sz="1400" dirty="0"/>
            </a:p>
          </p:txBody>
        </p:sp>
        <p:cxnSp>
          <p:nvCxnSpPr>
            <p:cNvPr id="9" name="Straight Connector 8"/>
            <p:cNvCxnSpPr>
              <a:cxnSpLocks/>
              <a:stCxn id="8" idx="3"/>
            </p:cNvCxnSpPr>
            <p:nvPr/>
          </p:nvCxnSpPr>
          <p:spPr>
            <a:xfrm flipV="1">
              <a:off x="2637734" y="2831976"/>
              <a:ext cx="1223339" cy="368424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383528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@angular/cli Getting Started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Install CLI tool globally:</a:t>
            </a:r>
            <a:r>
              <a:rPr lang="en-US" dirty="0">
                <a:solidFill>
                  <a:srgbClr val="FF0000"/>
                </a:solidFill>
              </a:rPr>
              <a:t> yarn global add @angular/cli</a:t>
            </a:r>
          </a:p>
          <a:p>
            <a:r>
              <a:rPr lang="en-US" dirty="0"/>
              <a:t>Verify installation:</a:t>
            </a:r>
            <a:r>
              <a:rPr lang="en-US" dirty="0">
                <a:solidFill>
                  <a:srgbClr val="FF0000"/>
                </a:solidFill>
              </a:rPr>
              <a:t> ng version</a:t>
            </a:r>
          </a:p>
          <a:p>
            <a:r>
              <a:rPr lang="en-US" dirty="0"/>
              <a:t>Generate new project: </a:t>
            </a:r>
            <a:r>
              <a:rPr lang="en-US" dirty="0">
                <a:solidFill>
                  <a:srgbClr val="FF0000"/>
                </a:solidFill>
              </a:rPr>
              <a:t>ng new my-project</a:t>
            </a:r>
          </a:p>
          <a:p>
            <a:pPr lvl="1"/>
            <a:r>
              <a:rPr lang="en-US" dirty="0"/>
              <a:t>A new directory is created with all source files</a:t>
            </a:r>
          </a:p>
          <a:p>
            <a:pPr lvl="1"/>
            <a:r>
              <a:rPr lang="en-US" dirty="0"/>
              <a:t>Automatically restore packages using yarn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70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 new options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700" dirty="0" smtClean="0">
                <a:solidFill>
                  <a:srgbClr val="FF0000"/>
                </a:solidFill>
              </a:rPr>
              <a:t>--</a:t>
            </a:r>
            <a:r>
              <a:rPr lang="en-US" sz="2700" dirty="0">
                <a:solidFill>
                  <a:srgbClr val="FF0000"/>
                </a:solidFill>
              </a:rPr>
              <a:t>directory</a:t>
            </a:r>
            <a:r>
              <a:rPr lang="en-US" sz="2700" dirty="0"/>
              <a:t>: </a:t>
            </a:r>
            <a:r>
              <a:rPr lang="en-US" sz="2700" dirty="0" smtClean="0"/>
              <a:t>Name </a:t>
            </a:r>
            <a:r>
              <a:rPr lang="en-US" sz="2700" dirty="0"/>
              <a:t>of directory to create, by </a:t>
            </a:r>
            <a:r>
              <a:rPr lang="en-US" sz="2700" dirty="0" smtClean="0"/>
              <a:t>default </a:t>
            </a:r>
            <a:r>
              <a:rPr lang="en-US" sz="2700" dirty="0"/>
              <a:t>this is </a:t>
            </a:r>
            <a:r>
              <a:rPr lang="en-US" sz="2700" dirty="0" smtClean="0"/>
              <a:t>the </a:t>
            </a:r>
            <a:r>
              <a:rPr lang="en-US" sz="2700" dirty="0"/>
              <a:t>application name</a:t>
            </a:r>
          </a:p>
          <a:p>
            <a:r>
              <a:rPr lang="en-US" sz="2700" dirty="0">
                <a:solidFill>
                  <a:srgbClr val="FF0000"/>
                </a:solidFill>
              </a:rPr>
              <a:t>--prefix</a:t>
            </a:r>
            <a:r>
              <a:rPr lang="en-US" sz="2700" dirty="0"/>
              <a:t>: </a:t>
            </a:r>
            <a:r>
              <a:rPr lang="en-US" sz="2700" dirty="0" smtClean="0"/>
              <a:t>Component selector prefix</a:t>
            </a:r>
          </a:p>
          <a:p>
            <a:pPr lvl="1"/>
            <a:r>
              <a:rPr lang="en-US" sz="2400" dirty="0" smtClean="0"/>
              <a:t>Can be overridden per component</a:t>
            </a:r>
            <a:endParaRPr lang="en-US" sz="2400" dirty="0"/>
          </a:p>
          <a:p>
            <a:r>
              <a:rPr lang="en-US" sz="2700" dirty="0" smtClean="0">
                <a:solidFill>
                  <a:srgbClr val="FF0000"/>
                </a:solidFill>
              </a:rPr>
              <a:t>--</a:t>
            </a:r>
            <a:r>
              <a:rPr lang="en-US" sz="2700" dirty="0">
                <a:solidFill>
                  <a:srgbClr val="FF0000"/>
                </a:solidFill>
              </a:rPr>
              <a:t>inline-style</a:t>
            </a:r>
            <a:r>
              <a:rPr lang="en-US" sz="2700" dirty="0"/>
              <a:t>: </a:t>
            </a:r>
            <a:r>
              <a:rPr lang="en-US" sz="2700" dirty="0" smtClean="0"/>
              <a:t>Do not generate CSS file</a:t>
            </a:r>
          </a:p>
          <a:p>
            <a:pPr lvl="1"/>
            <a:r>
              <a:rPr lang="en-US" sz="2400" dirty="0"/>
              <a:t>Can be overridden per component</a:t>
            </a:r>
          </a:p>
          <a:p>
            <a:r>
              <a:rPr lang="en-US" sz="2700" dirty="0">
                <a:solidFill>
                  <a:srgbClr val="FF0000"/>
                </a:solidFill>
              </a:rPr>
              <a:t>--inline-template</a:t>
            </a:r>
            <a:r>
              <a:rPr lang="en-US" sz="2700" dirty="0"/>
              <a:t>: </a:t>
            </a:r>
            <a:r>
              <a:rPr lang="en-US" sz="2700" dirty="0" smtClean="0"/>
              <a:t>Do not use inline templates</a:t>
            </a:r>
          </a:p>
          <a:p>
            <a:pPr lvl="1"/>
            <a:r>
              <a:rPr lang="en-US" dirty="0"/>
              <a:t>Can be overridden per component</a:t>
            </a:r>
          </a:p>
        </p:txBody>
      </p:sp>
    </p:spTree>
    <p:extLst>
      <p:ext uri="{BB962C8B-B14F-4D97-AF65-F5344CB8AC3E}">
        <p14:creationId xmlns:p14="http://schemas.microsoft.com/office/powerpoint/2010/main" val="66715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real life production project requires the following</a:t>
            </a:r>
          </a:p>
          <a:p>
            <a:pPr lvl="1"/>
            <a:r>
              <a:rPr lang="en-US" dirty="0"/>
              <a:t>Typescript compilation</a:t>
            </a:r>
          </a:p>
          <a:p>
            <a:pPr lvl="1"/>
            <a:r>
              <a:rPr lang="en-US" dirty="0"/>
              <a:t>Module loader</a:t>
            </a:r>
          </a:p>
          <a:p>
            <a:pPr lvl="1"/>
            <a:r>
              <a:rPr lang="en-US" dirty="0"/>
              <a:t>SASS compilation</a:t>
            </a:r>
          </a:p>
          <a:p>
            <a:pPr lvl="1"/>
            <a:r>
              <a:rPr lang="en-US" dirty="0"/>
              <a:t>Dev web server</a:t>
            </a:r>
          </a:p>
          <a:p>
            <a:pPr lvl="1"/>
            <a:r>
              <a:rPr lang="en-US" dirty="0" smtClean="0"/>
              <a:t>Bundling </a:t>
            </a:r>
            <a:r>
              <a:rPr lang="en-US" dirty="0"/>
              <a:t>&amp; minification</a:t>
            </a:r>
          </a:p>
          <a:p>
            <a:pPr lvl="1"/>
            <a:r>
              <a:rPr lang="en-US" dirty="0"/>
              <a:t>Optimization like AOT &amp; Tree shaking</a:t>
            </a:r>
          </a:p>
          <a:p>
            <a:pPr lvl="1"/>
            <a:r>
              <a:rPr lang="en-US" dirty="0"/>
              <a:t>Localization (build or runtime)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03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--routing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16832"/>
          </a:xfrm>
        </p:spPr>
        <p:txBody>
          <a:bodyPr>
            <a:normAutofit/>
          </a:bodyPr>
          <a:lstStyle/>
          <a:p>
            <a:r>
              <a:rPr lang="en-US" dirty="0"/>
              <a:t>Commonly used cli command option to create a new project and automatically add a routing file in order to implement routing in angular app</a:t>
            </a:r>
          </a:p>
          <a:p>
            <a:r>
              <a:rPr lang="en-US" dirty="0">
                <a:solidFill>
                  <a:srgbClr val="FF0000"/>
                </a:solidFill>
              </a:rPr>
              <a:t>ng new </a:t>
            </a:r>
            <a:r>
              <a:rPr lang="en-US" dirty="0" err="1">
                <a:solidFill>
                  <a:srgbClr val="FF0000"/>
                </a:solidFill>
              </a:rPr>
              <a:t>myapp</a:t>
            </a:r>
            <a:r>
              <a:rPr lang="en-US" dirty="0">
                <a:solidFill>
                  <a:srgbClr val="FF0000"/>
                </a:solidFill>
              </a:rPr>
              <a:t> --routing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788024" y="3284984"/>
            <a:ext cx="3706411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-app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----app.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.css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----app.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.html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.spec.ts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app.module.ts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routing.module.ts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-assets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-environments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-favicon.ico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-index.html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polyfills.ts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main.ts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-styles.css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test.ts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tsconfig.app.json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typings.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tsconfig.spec.json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1600" y="4437112"/>
            <a:ext cx="2448272" cy="11521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project files tree after the command.</a:t>
            </a:r>
          </a:p>
          <a:p>
            <a:r>
              <a:rPr lang="en-US" dirty="0"/>
              <a:t>A routing module file is now available</a:t>
            </a:r>
          </a:p>
        </p:txBody>
      </p:sp>
      <p:cxnSp>
        <p:nvCxnSpPr>
          <p:cNvPr id="9" name="Straight Arrow Connector 8"/>
          <p:cNvCxnSpPr>
            <a:cxnSpLocks/>
            <a:stCxn id="7" idx="3"/>
          </p:cNvCxnSpPr>
          <p:nvPr/>
        </p:nvCxnSpPr>
        <p:spPr>
          <a:xfrm flipV="1">
            <a:off x="3419872" y="4653136"/>
            <a:ext cx="136815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483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 generate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Assists </a:t>
            </a:r>
            <a:r>
              <a:rPr lang="en-US" dirty="0"/>
              <a:t>in creating features to the app such as components, modules, services, pipes, directive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smtClean="0"/>
              <a:t>Some options are derived from project level definition</a:t>
            </a:r>
          </a:p>
          <a:p>
            <a:r>
              <a:rPr lang="en-US" dirty="0" smtClean="0"/>
              <a:t>Some options can be re-defined</a:t>
            </a:r>
          </a:p>
          <a:p>
            <a:r>
              <a:rPr lang="en-US" dirty="0" smtClean="0"/>
              <a:t>Also </a:t>
            </a:r>
            <a:r>
              <a:rPr lang="en-US" dirty="0"/>
              <a:t>have other options such as:</a:t>
            </a:r>
          </a:p>
          <a:p>
            <a:pPr lvl="1"/>
            <a:r>
              <a:rPr lang="en-US" dirty="0"/>
              <a:t>--flat will generate the feature with no folder directory</a:t>
            </a:r>
          </a:p>
          <a:p>
            <a:pPr lvl="1"/>
            <a:r>
              <a:rPr lang="en-US" dirty="0"/>
              <a:t>--inline-template use an inline template instead of a separate HTML file</a:t>
            </a:r>
          </a:p>
          <a:p>
            <a:pPr lvl="1"/>
            <a:r>
              <a:rPr lang="en-US" dirty="0"/>
              <a:t>--inline-style use inline styles instead of a separate CSS file</a:t>
            </a:r>
          </a:p>
          <a:p>
            <a:pPr lvl="1"/>
            <a:r>
              <a:rPr lang="en-US" dirty="0"/>
              <a:t>--prefix change prefix selector</a:t>
            </a:r>
          </a:p>
        </p:txBody>
      </p:sp>
    </p:spTree>
    <p:extLst>
      <p:ext uri="{BB962C8B-B14F-4D97-AF65-F5344CB8AC3E}">
        <p14:creationId xmlns:p14="http://schemas.microsoft.com/office/powerpoint/2010/main" val="3251056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--flat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 not generate a parent directory when generating a new component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ng g component </a:t>
            </a:r>
            <a:r>
              <a:rPr lang="en-US" dirty="0" err="1" smtClean="0">
                <a:solidFill>
                  <a:srgbClr val="FF0000"/>
                </a:solidFill>
              </a:rPr>
              <a:t>contactList</a:t>
            </a:r>
            <a:r>
              <a:rPr lang="en-US" dirty="0" smtClean="0">
                <a:solidFill>
                  <a:srgbClr val="FF0000"/>
                </a:solidFill>
              </a:rPr>
              <a:t> --flat</a:t>
            </a:r>
          </a:p>
          <a:p>
            <a:r>
              <a:rPr lang="en-US" dirty="0" smtClean="0"/>
              <a:t>Probably you will want to use it when defining a new root component per feature module</a:t>
            </a:r>
          </a:p>
          <a:p>
            <a:pPr lvl="1"/>
            <a:r>
              <a:rPr lang="en-US" dirty="0" smtClean="0"/>
              <a:t>To be consistent with </a:t>
            </a:r>
            <a:r>
              <a:rPr lang="en-US" dirty="0" err="1" smtClean="0"/>
              <a:t>app.component.ts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5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 build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ng serve </a:t>
            </a:r>
            <a:r>
              <a:rPr lang="en-US" dirty="0" smtClean="0"/>
              <a:t>starts a development server and all JavaScript bundles are created in memory</a:t>
            </a:r>
          </a:p>
          <a:p>
            <a:r>
              <a:rPr lang="en-US" dirty="0" smtClean="0"/>
              <a:t>You can only analyze the bundles using a browser !!!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ng build </a:t>
            </a:r>
            <a:r>
              <a:rPr lang="en-US" dirty="0" smtClean="0"/>
              <a:t>generates bundles under </a:t>
            </a:r>
            <a:r>
              <a:rPr lang="en-US" dirty="0" err="1" smtClean="0">
                <a:solidFill>
                  <a:srgbClr val="FF0000"/>
                </a:solidFill>
              </a:rPr>
              <a:t>outDir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which is the </a:t>
            </a:r>
            <a:r>
              <a:rPr lang="en-US" dirty="0" err="1" smtClean="0">
                <a:solidFill>
                  <a:srgbClr val="FF0000"/>
                </a:solidFill>
              </a:rPr>
              <a:t>dist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folder</a:t>
            </a:r>
          </a:p>
          <a:p>
            <a:pPr lvl="1"/>
            <a:r>
              <a:rPr lang="en-US" dirty="0" smtClean="0"/>
              <a:t>Thus you can now analyze the bundles</a:t>
            </a:r>
          </a:p>
          <a:p>
            <a:r>
              <a:rPr lang="en-US" dirty="0" smtClean="0"/>
              <a:t>Those bundles are not minified and optimized</a:t>
            </a:r>
          </a:p>
          <a:p>
            <a:r>
              <a:rPr lang="en-US" dirty="0" smtClean="0"/>
              <a:t>Use them for development purpose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23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 build --prod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Uses prod environment settings</a:t>
            </a:r>
          </a:p>
          <a:p>
            <a:pPr lvl="1"/>
            <a:r>
              <a:rPr lang="en-US" dirty="0" smtClean="0"/>
              <a:t>See more details later</a:t>
            </a:r>
          </a:p>
          <a:p>
            <a:r>
              <a:rPr lang="en-US" dirty="0" smtClean="0"/>
              <a:t>Enable AOT</a:t>
            </a:r>
          </a:p>
          <a:p>
            <a:r>
              <a:rPr lang="en-US" dirty="0" smtClean="0"/>
              <a:t>Add hash values for all files</a:t>
            </a:r>
          </a:p>
          <a:p>
            <a:r>
              <a:rPr lang="en-US" dirty="0" smtClean="0"/>
              <a:t>No source maps</a:t>
            </a:r>
          </a:p>
          <a:p>
            <a:r>
              <a:rPr lang="en-US" dirty="0" smtClean="0"/>
              <a:t>Minification</a:t>
            </a:r>
          </a:p>
          <a:p>
            <a:r>
              <a:rPr lang="en-US" dirty="0" smtClean="0"/>
              <a:t>Extract CSS</a:t>
            </a:r>
          </a:p>
          <a:p>
            <a:pPr lvl="1"/>
            <a:r>
              <a:rPr lang="en-US" dirty="0" smtClean="0"/>
              <a:t>Only styles.css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39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vs. environment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target effects the output</a:t>
            </a:r>
          </a:p>
          <a:p>
            <a:pPr lvl="1"/>
            <a:r>
              <a:rPr lang="en-US" dirty="0" smtClean="0"/>
              <a:t>AOT</a:t>
            </a:r>
          </a:p>
          <a:p>
            <a:pPr lvl="1"/>
            <a:r>
              <a:rPr lang="en-US" dirty="0" smtClean="0"/>
              <a:t>Minification</a:t>
            </a:r>
          </a:p>
          <a:p>
            <a:pPr lvl="1"/>
            <a:r>
              <a:rPr lang="en-US" dirty="0" smtClean="0"/>
              <a:t>More …</a:t>
            </a:r>
          </a:p>
          <a:p>
            <a:r>
              <a:rPr lang="en-US" dirty="0"/>
              <a:t>e</a:t>
            </a:r>
            <a:r>
              <a:rPr lang="en-US" dirty="0" smtClean="0"/>
              <a:t>nvironment effects some global variables that can be read at runtime and change the way you application behaves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203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93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ng build Options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505136"/>
            <a:ext cx="8423848" cy="5236231"/>
          </a:xfrm>
        </p:spPr>
        <p:txBody>
          <a:bodyPr/>
          <a:lstStyle/>
          <a:p>
            <a:r>
              <a:rPr lang="en-US" dirty="0" smtClean="0"/>
              <a:t>--</a:t>
            </a:r>
            <a:r>
              <a:rPr lang="en-US" dirty="0" err="1"/>
              <a:t>aot</a:t>
            </a:r>
            <a:r>
              <a:rPr lang="en-US" dirty="0"/>
              <a:t> enable ahead-of-time compilation</a:t>
            </a:r>
          </a:p>
          <a:p>
            <a:r>
              <a:rPr lang="en-US" dirty="0"/>
              <a:t>--environment default dev, environment to use</a:t>
            </a:r>
          </a:p>
          <a:p>
            <a:r>
              <a:rPr lang="en-US" dirty="0"/>
              <a:t>--output-path directory to write the output to</a:t>
            </a:r>
          </a:p>
          <a:p>
            <a:r>
              <a:rPr lang="en-US" dirty="0"/>
              <a:t>--target default development, environment to use</a:t>
            </a:r>
          </a:p>
          <a:p>
            <a:r>
              <a:rPr lang="en-US" dirty="0"/>
              <a:t>--watch default false, watch files for changes and rebuild when a change is detected</a:t>
            </a:r>
          </a:p>
        </p:txBody>
      </p:sp>
    </p:spTree>
    <p:extLst>
      <p:ext uri="{BB962C8B-B14F-4D97-AF65-F5344CB8AC3E}">
        <p14:creationId xmlns:p14="http://schemas.microsoft.com/office/powerpoint/2010/main" val="2931889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7350968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S</a:t>
            </a:r>
            <a:r>
              <a:rPr lang="en-US" dirty="0" smtClean="0"/>
              <a:t>tart </a:t>
            </a:r>
            <a:r>
              <a:rPr lang="en-US" dirty="0"/>
              <a:t>development </a:t>
            </a:r>
            <a:r>
              <a:rPr lang="en-US" dirty="0" smtClean="0"/>
              <a:t>server: </a:t>
            </a:r>
            <a:r>
              <a:rPr lang="en-US" dirty="0" smtClean="0">
                <a:solidFill>
                  <a:srgbClr val="FF0000"/>
                </a:solidFill>
              </a:rPr>
              <a:t>ng serve</a:t>
            </a:r>
            <a:endParaRPr lang="en-US" dirty="0"/>
          </a:p>
          <a:p>
            <a:r>
              <a:rPr lang="en-US" dirty="0" smtClean="0"/>
              <a:t>U</a:t>
            </a:r>
            <a:r>
              <a:rPr lang="en-US" dirty="0" smtClean="0"/>
              <a:t>ses web pack development server</a:t>
            </a:r>
          </a:p>
          <a:p>
            <a:pPr lvl="1"/>
            <a:r>
              <a:rPr lang="en-US" dirty="0" smtClean="0"/>
              <a:t>Discussed previously</a:t>
            </a:r>
            <a:endParaRPr lang="en-US" dirty="0" smtClean="0"/>
          </a:p>
          <a:p>
            <a:r>
              <a:rPr lang="en-US" dirty="0" smtClean="0"/>
              <a:t>It listens on port </a:t>
            </a:r>
            <a:r>
              <a:rPr lang="en-US" dirty="0" smtClean="0">
                <a:solidFill>
                  <a:srgbClr val="FF0000"/>
                </a:solidFill>
              </a:rPr>
              <a:t>4200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91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changes a lot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build process is just a </a:t>
            </a:r>
            <a:r>
              <a:rPr lang="en-US" dirty="0" smtClean="0"/>
              <a:t>reflection of </a:t>
            </a:r>
            <a:r>
              <a:rPr lang="en-US" dirty="0"/>
              <a:t>the technology stack we are using</a:t>
            </a:r>
          </a:p>
          <a:p>
            <a:r>
              <a:rPr lang="en-US" dirty="0"/>
              <a:t>Agile technology stack </a:t>
            </a:r>
            <a:r>
              <a:rPr lang="en-US" dirty="0">
                <a:sym typeface="Wingdings" panose="05000000000000000000" pitchFamily="2" charset="2"/>
              </a:rPr>
              <a:t> Agile build</a:t>
            </a:r>
          </a:p>
          <a:p>
            <a:r>
              <a:rPr lang="en-US" dirty="0">
                <a:sym typeface="Wingdings" panose="05000000000000000000" pitchFamily="2" charset="2"/>
              </a:rPr>
              <a:t>Most popular IDEs are not capable </a:t>
            </a:r>
            <a:r>
              <a:rPr lang="en-US" dirty="0" smtClean="0">
                <a:sym typeface="Wingdings" panose="05000000000000000000" pitchFamily="2" charset="2"/>
              </a:rPr>
              <a:t>of handling </a:t>
            </a:r>
            <a:r>
              <a:rPr lang="en-US" dirty="0">
                <a:sym typeface="Wingdings" panose="05000000000000000000" pitchFamily="2" charset="2"/>
              </a:rPr>
              <a:t>this level of agility</a:t>
            </a:r>
          </a:p>
          <a:p>
            <a:r>
              <a:rPr lang="en-US" dirty="0">
                <a:sym typeface="Wingdings" panose="05000000000000000000" pitchFamily="2" charset="2"/>
              </a:rPr>
              <a:t>This is the main reason for the rise of task/build runners such as Grunt/Gulp/</a:t>
            </a:r>
            <a:r>
              <a:rPr lang="en-US" dirty="0" err="1">
                <a:sym typeface="Wingdings" panose="05000000000000000000" pitchFamily="2" charset="2"/>
              </a:rPr>
              <a:t>Webpack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8201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Build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NodeJS has an extreme eco system and therefore is most suited for implementing the build scripts</a:t>
            </a:r>
          </a:p>
          <a:p>
            <a:r>
              <a:rPr lang="en-US" dirty="0"/>
              <a:t>Once build is IDE-independent a single development team may work with multiple types of </a:t>
            </a:r>
            <a:r>
              <a:rPr lang="en-US" dirty="0" smtClean="0"/>
              <a:t>IDEs/platforms</a:t>
            </a:r>
          </a:p>
          <a:p>
            <a:r>
              <a:rPr lang="en-US" dirty="0" smtClean="0"/>
              <a:t>Still</a:t>
            </a:r>
            <a:r>
              <a:rPr lang="en-US" dirty="0"/>
              <a:t>, you need to think about the level of integration between external build and your preferred IDE 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8301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@angular/cli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Even when using </a:t>
            </a:r>
            <a:r>
              <a:rPr lang="en-US" dirty="0" err="1"/>
              <a:t>Webpack</a:t>
            </a:r>
            <a:r>
              <a:rPr lang="en-US" dirty="0"/>
              <a:t>, implementing build scripts is considered a complex task</a:t>
            </a:r>
          </a:p>
          <a:p>
            <a:r>
              <a:rPr lang="en-US" dirty="0"/>
              <a:t>So the Angular team </a:t>
            </a:r>
            <a:r>
              <a:rPr lang="en-US" dirty="0" smtClean="0"/>
              <a:t>created an </a:t>
            </a:r>
            <a:r>
              <a:rPr lang="en-US" dirty="0"/>
              <a:t>abstraction layer on top of </a:t>
            </a:r>
            <a:r>
              <a:rPr lang="en-US" dirty="0" err="1"/>
              <a:t>Webpack</a:t>
            </a:r>
            <a:endParaRPr lang="en-US" dirty="0"/>
          </a:p>
          <a:p>
            <a:pPr lvl="1"/>
            <a:r>
              <a:rPr lang="en-US" dirty="0"/>
              <a:t>So now you need to learn both …</a:t>
            </a:r>
          </a:p>
          <a:p>
            <a:r>
              <a:rPr lang="en-US" dirty="0"/>
              <a:t>Starting with @angular/cli is easy</a:t>
            </a:r>
          </a:p>
          <a:p>
            <a:r>
              <a:rPr lang="en-US" dirty="0"/>
              <a:t>At the long term you understand that customization capabilities resides inside </a:t>
            </a:r>
            <a:r>
              <a:rPr lang="en-US" dirty="0" err="1" smtClean="0"/>
              <a:t>Webpack</a:t>
            </a:r>
            <a:r>
              <a:rPr lang="en-US" dirty="0" smtClean="0"/>
              <a:t> and not inside angular/cli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4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Weback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module bundler</a:t>
            </a:r>
          </a:p>
          <a:p>
            <a:pPr lvl="1"/>
            <a:r>
              <a:rPr lang="en-US" dirty="0" smtClean="0"/>
              <a:t>Even </a:t>
            </a:r>
            <a:r>
              <a:rPr lang="en-US" dirty="0"/>
              <a:t>for development purposes</a:t>
            </a:r>
          </a:p>
          <a:p>
            <a:r>
              <a:rPr lang="en-US" dirty="0" smtClean="0"/>
              <a:t>Tries to </a:t>
            </a:r>
            <a:r>
              <a:rPr lang="en-US" dirty="0"/>
              <a:t>bundle everything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Images</a:t>
            </a:r>
          </a:p>
          <a:p>
            <a:r>
              <a:rPr lang="en-US" dirty="0"/>
              <a:t>Extremely configurable</a:t>
            </a:r>
          </a:p>
          <a:p>
            <a:r>
              <a:rPr lang="en-US" dirty="0"/>
              <a:t>An impressive eco-system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4381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core concepts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Entry</a:t>
            </a:r>
            <a:r>
              <a:rPr lang="en-US" dirty="0"/>
              <a:t> – The staring point of the module graph</a:t>
            </a:r>
          </a:p>
          <a:p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 – The resultant bundle</a:t>
            </a:r>
          </a:p>
          <a:p>
            <a:r>
              <a:rPr lang="en-US" dirty="0">
                <a:solidFill>
                  <a:srgbClr val="FF0000"/>
                </a:solidFill>
              </a:rPr>
              <a:t>Loader</a:t>
            </a:r>
          </a:p>
          <a:p>
            <a:pPr lvl="1"/>
            <a:r>
              <a:rPr lang="en-US" dirty="0" err="1"/>
              <a:t>Webpack</a:t>
            </a:r>
            <a:r>
              <a:rPr lang="en-US" dirty="0"/>
              <a:t> only understands JavaScript</a:t>
            </a:r>
          </a:p>
          <a:p>
            <a:pPr lvl="1"/>
            <a:r>
              <a:rPr lang="en-US" dirty="0"/>
              <a:t>Loaders allows </a:t>
            </a:r>
            <a:r>
              <a:rPr lang="en-US" dirty="0" err="1"/>
              <a:t>Webpack</a:t>
            </a:r>
            <a:r>
              <a:rPr lang="en-US" dirty="0"/>
              <a:t> to handle non </a:t>
            </a:r>
            <a:r>
              <a:rPr lang="en-US" dirty="0" err="1"/>
              <a:t>JavsScript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Are focused around transformation</a:t>
            </a:r>
          </a:p>
          <a:p>
            <a:r>
              <a:rPr lang="en-US" dirty="0">
                <a:solidFill>
                  <a:srgbClr val="FF0000"/>
                </a:solidFill>
              </a:rPr>
              <a:t>Plugin</a:t>
            </a:r>
          </a:p>
          <a:p>
            <a:pPr lvl="1"/>
            <a:r>
              <a:rPr lang="en-US" dirty="0"/>
              <a:t>Handles anything except module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422437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817140" y="3320624"/>
            <a:ext cx="3744416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"./app/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main.ts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output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.resolve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(__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</a:t>
            </a: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"bundle.js"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extensions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 err="1"/>
              <a:t>Webpack</a:t>
            </a:r>
            <a:r>
              <a:rPr lang="en-US" dirty="0"/>
              <a:t> uses JavaScript </a:t>
            </a:r>
            <a:r>
              <a:rPr lang="en-US" dirty="0" smtClean="0"/>
              <a:t>(not JSON) to </a:t>
            </a:r>
            <a:r>
              <a:rPr lang="en-US" dirty="0"/>
              <a:t>describe configuration</a:t>
            </a:r>
          </a:p>
          <a:p>
            <a:r>
              <a:rPr lang="en-US" dirty="0"/>
              <a:t>It allows us to create dynamic configuration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webpack.config.js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40057" y="3646738"/>
            <a:ext cx="2747767" cy="1796503"/>
            <a:chOff x="-8845" y="2110844"/>
            <a:chExt cx="2747767" cy="1796503"/>
          </a:xfrm>
        </p:grpSpPr>
        <p:sp>
          <p:nvSpPr>
            <p:cNvPr id="11" name="Rectangle 10"/>
            <p:cNvSpPr/>
            <p:nvPr/>
          </p:nvSpPr>
          <p:spPr>
            <a:xfrm>
              <a:off x="-8845" y="2763603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Can even return a promise so configuration can be created using </a:t>
              </a:r>
              <a:r>
                <a:rPr lang="en-US" sz="1400" dirty="0" err="1"/>
                <a:t>async</a:t>
              </a:r>
              <a:r>
                <a:rPr lang="en-US" sz="1400" dirty="0"/>
                <a:t> operations</a:t>
              </a:r>
              <a:endParaRPr lang="he-IL" sz="1400" dirty="0"/>
            </a:p>
          </p:txBody>
        </p:sp>
        <p:cxnSp>
          <p:nvCxnSpPr>
            <p:cNvPr id="12" name="Straight Connector 11"/>
            <p:cNvCxnSpPr>
              <a:cxnSpLocks/>
              <a:stCxn id="11" idx="3"/>
            </p:cNvCxnSpPr>
            <p:nvPr/>
          </p:nvCxnSpPr>
          <p:spPr>
            <a:xfrm flipV="1">
              <a:off x="1488940" y="2110844"/>
              <a:ext cx="1249982" cy="1224631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76056" y="5303877"/>
            <a:ext cx="2613001" cy="1143744"/>
            <a:chOff x="-1124061" y="2763603"/>
            <a:chExt cx="2613001" cy="1143744"/>
          </a:xfrm>
        </p:grpSpPr>
        <p:sp>
          <p:nvSpPr>
            <p:cNvPr id="19" name="Rectangle 18"/>
            <p:cNvSpPr/>
            <p:nvPr/>
          </p:nvSpPr>
          <p:spPr>
            <a:xfrm>
              <a:off x="-8845" y="2763603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Inside Typescript files we are not using any extension</a:t>
              </a:r>
              <a:endParaRPr lang="he-IL" sz="1400" dirty="0"/>
            </a:p>
          </p:txBody>
        </p:sp>
        <p:cxnSp>
          <p:nvCxnSpPr>
            <p:cNvPr id="20" name="Straight Connector 19"/>
            <p:cNvCxnSpPr>
              <a:cxnSpLocks/>
              <a:stCxn id="19" idx="1"/>
            </p:cNvCxnSpPr>
            <p:nvPr/>
          </p:nvCxnSpPr>
          <p:spPr>
            <a:xfrm flipH="1" flipV="1">
              <a:off x="-1124061" y="2902967"/>
              <a:ext cx="1115216" cy="43250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774076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49154" y="3140968"/>
            <a:ext cx="3880388" cy="35086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rules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/\.</a:t>
            </a:r>
            <a:r>
              <a:rPr lang="en-US" sz="1200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$/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'@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ngtools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plugins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AotPlugin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tsConfigPath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tsconfig.json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'app/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main.ts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skipCodeGeneration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/>
              <a:t>Although </a:t>
            </a:r>
            <a:r>
              <a:rPr lang="en-US" dirty="0" err="1"/>
              <a:t>Webpack</a:t>
            </a:r>
            <a:r>
              <a:rPr lang="en-US" dirty="0"/>
              <a:t> is very sophisticated it is still not able to support Angular completely</a:t>
            </a:r>
          </a:p>
          <a:p>
            <a:r>
              <a:rPr lang="en-US" dirty="0"/>
              <a:t>@</a:t>
            </a:r>
            <a:r>
              <a:rPr lang="en-US" dirty="0" err="1"/>
              <a:t>ngtools</a:t>
            </a:r>
            <a:r>
              <a:rPr lang="en-US" dirty="0"/>
              <a:t>/</a:t>
            </a:r>
            <a:r>
              <a:rPr lang="en-US" dirty="0" err="1"/>
              <a:t>webpack</a:t>
            </a:r>
            <a:r>
              <a:rPr lang="en-US" dirty="0"/>
              <a:t> knows how to fill the gap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webpack.config.js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54854" y="4293096"/>
            <a:ext cx="3597066" cy="1278819"/>
            <a:chOff x="-8845" y="2628528"/>
            <a:chExt cx="3597066" cy="1278819"/>
          </a:xfrm>
        </p:grpSpPr>
        <p:sp>
          <p:nvSpPr>
            <p:cNvPr id="11" name="Rectangle 10"/>
            <p:cNvSpPr/>
            <p:nvPr/>
          </p:nvSpPr>
          <p:spPr>
            <a:xfrm>
              <a:off x="-8845" y="2763603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Must configure both a loader and a plugin</a:t>
              </a:r>
              <a:endParaRPr lang="he-IL" sz="1400" dirty="0"/>
            </a:p>
          </p:txBody>
        </p:sp>
        <p:cxnSp>
          <p:nvCxnSpPr>
            <p:cNvPr id="12" name="Straight Connector 11"/>
            <p:cNvCxnSpPr>
              <a:cxnSpLocks/>
              <a:stCxn id="11" idx="3"/>
            </p:cNvCxnSpPr>
            <p:nvPr/>
          </p:nvCxnSpPr>
          <p:spPr>
            <a:xfrm flipV="1">
              <a:off x="1488940" y="2628528"/>
              <a:ext cx="2099281" cy="706947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cxnSp>
        <p:nvCxnSpPr>
          <p:cNvPr id="13" name="Straight Connector 12"/>
          <p:cNvCxnSpPr>
            <a:cxnSpLocks/>
            <a:stCxn id="11" idx="3"/>
          </p:cNvCxnSpPr>
          <p:nvPr/>
        </p:nvCxnSpPr>
        <p:spPr>
          <a:xfrm>
            <a:off x="1752639" y="5000043"/>
            <a:ext cx="1883257" cy="38100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grpSp>
        <p:nvGrpSpPr>
          <p:cNvPr id="14" name="Group 13"/>
          <p:cNvGrpSpPr/>
          <p:nvPr/>
        </p:nvGrpSpPr>
        <p:grpSpPr>
          <a:xfrm>
            <a:off x="5796136" y="3636083"/>
            <a:ext cx="2979737" cy="2241189"/>
            <a:chOff x="-1490797" y="2763603"/>
            <a:chExt cx="2979737" cy="2241189"/>
          </a:xfrm>
        </p:grpSpPr>
        <p:sp>
          <p:nvSpPr>
            <p:cNvPr id="15" name="Rectangle 14"/>
            <p:cNvSpPr/>
            <p:nvPr/>
          </p:nvSpPr>
          <p:spPr>
            <a:xfrm>
              <a:off x="-8845" y="2763603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/>
                <a:t>Don’t miss that !!!</a:t>
              </a:r>
            </a:p>
            <a:p>
              <a:pPr algn="ctr"/>
              <a:r>
                <a:rPr lang="en-US" sz="1400" dirty="0" smtClean="0"/>
                <a:t>Without that, @</a:t>
              </a:r>
              <a:r>
                <a:rPr lang="en-US" sz="1400" dirty="0" err="1" smtClean="0"/>
                <a:t>ngtools</a:t>
              </a:r>
              <a:r>
                <a:rPr lang="en-US" sz="1400" dirty="0" smtClean="0"/>
                <a:t> outputs AOT classes</a:t>
              </a:r>
              <a:endParaRPr lang="he-IL" sz="1400" dirty="0"/>
            </a:p>
          </p:txBody>
        </p:sp>
        <p:cxnSp>
          <p:nvCxnSpPr>
            <p:cNvPr id="16" name="Straight Connector 15"/>
            <p:cNvCxnSpPr>
              <a:cxnSpLocks/>
              <a:stCxn id="15" idx="1"/>
            </p:cNvCxnSpPr>
            <p:nvPr/>
          </p:nvCxnSpPr>
          <p:spPr>
            <a:xfrm flipH="1">
              <a:off x="-1490797" y="3335475"/>
              <a:ext cx="1481952" cy="1669317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32206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15466</TotalTime>
  <Words>1186</Words>
  <Application>Microsoft Office PowerPoint</Application>
  <PresentationFormat>On-screen Show (4:3)</PresentationFormat>
  <Paragraphs>237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Build &amp; Setup</vt:lpstr>
      <vt:lpstr>Build</vt:lpstr>
      <vt:lpstr>Build changes a lot</vt:lpstr>
      <vt:lpstr>External Build</vt:lpstr>
      <vt:lpstr>@angular/cli</vt:lpstr>
      <vt:lpstr>Weback</vt:lpstr>
      <vt:lpstr>Webpack core concepts</vt:lpstr>
      <vt:lpstr>webpack.config.js</vt:lpstr>
      <vt:lpstr>webpack.config.js</vt:lpstr>
      <vt:lpstr>@ngtools/webpack</vt:lpstr>
      <vt:lpstr>Webpack Dev Server</vt:lpstr>
      <vt:lpstr>Fixing index.html</vt:lpstr>
      <vt:lpstr>HtmlWebpackPlugin</vt:lpstr>
      <vt:lpstr>template  templateUrl</vt:lpstr>
      <vt:lpstr>HTML &amp; CSS Loader</vt:lpstr>
      <vt:lpstr>Handling CSS</vt:lpstr>
      <vt:lpstr>Handling CSS</vt:lpstr>
      <vt:lpstr>@angular/cli Getting Started</vt:lpstr>
      <vt:lpstr>ng new options</vt:lpstr>
      <vt:lpstr>--routing</vt:lpstr>
      <vt:lpstr>ng generate</vt:lpstr>
      <vt:lpstr>--flat</vt:lpstr>
      <vt:lpstr>ng build</vt:lpstr>
      <vt:lpstr>ng build --prod</vt:lpstr>
      <vt:lpstr>target vs. environment</vt:lpstr>
      <vt:lpstr>Environments</vt:lpstr>
      <vt:lpstr>ng build Options</vt:lpstr>
      <vt:lpstr>Basic Commands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381</cp:revision>
  <dcterms:created xsi:type="dcterms:W3CDTF">2011-02-24T08:59:43Z</dcterms:created>
  <dcterms:modified xsi:type="dcterms:W3CDTF">2017-05-22T18:10:45Z</dcterms:modified>
</cp:coreProperties>
</file>