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9"/>
  </p:notesMasterIdLst>
  <p:sldIdLst>
    <p:sldId id="256" r:id="rId2"/>
    <p:sldId id="327" r:id="rId3"/>
    <p:sldId id="328" r:id="rId4"/>
    <p:sldId id="329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31" r:id="rId16"/>
    <p:sldId id="330" r:id="rId17"/>
    <p:sldId id="295" r:id="rId18"/>
    <p:sldId id="296" r:id="rId19"/>
    <p:sldId id="314" r:id="rId20"/>
    <p:sldId id="297" r:id="rId21"/>
    <p:sldId id="315" r:id="rId22"/>
    <p:sldId id="298" r:id="rId23"/>
    <p:sldId id="316" r:id="rId24"/>
    <p:sldId id="300" r:id="rId25"/>
    <p:sldId id="324" r:id="rId26"/>
    <p:sldId id="301" r:id="rId27"/>
    <p:sldId id="302" r:id="rId28"/>
    <p:sldId id="303" r:id="rId29"/>
    <p:sldId id="317" r:id="rId30"/>
    <p:sldId id="319" r:id="rId31"/>
    <p:sldId id="318" r:id="rId32"/>
    <p:sldId id="320" r:id="rId33"/>
    <p:sldId id="326" r:id="rId34"/>
    <p:sldId id="321" r:id="rId35"/>
    <p:sldId id="304" r:id="rId36"/>
    <p:sldId id="305" r:id="rId37"/>
    <p:sldId id="322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23" r:id="rId47"/>
    <p:sldId id="32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2808312" cy="14401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Build &amp; Setup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/</a:t>
            </a:r>
            <a:r>
              <a:rPr lang="en-US" dirty="0" err="1"/>
              <a:t>webpack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Handles Typescript compilation</a:t>
            </a:r>
          </a:p>
          <a:p>
            <a:r>
              <a:rPr lang="en-US" dirty="0" err="1"/>
              <a:t>templateUrl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template</a:t>
            </a:r>
          </a:p>
          <a:p>
            <a:r>
              <a:rPr lang="en-US" dirty="0" err="1"/>
              <a:t>styleUrls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styles</a:t>
            </a:r>
          </a:p>
          <a:p>
            <a:r>
              <a:rPr lang="en-US" dirty="0">
                <a:sym typeface="Wingdings" panose="05000000000000000000" pitchFamily="2" charset="2"/>
              </a:rPr>
              <a:t>Detects lazy loaded modules and creates a bundle for each one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823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&amp; CSS Loader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/</a:t>
            </a:r>
            <a:r>
              <a:rPr lang="en-US" dirty="0" err="1"/>
              <a:t>webpack</a:t>
            </a:r>
            <a:r>
              <a:rPr lang="en-US" dirty="0"/>
              <a:t> does not handle loading of HTML and CSS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raw-loader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9992" y="2708920"/>
            <a:ext cx="324036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'@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ngtools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/\.html$/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'raw-loader'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'raw-loader'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403648" y="4293096"/>
            <a:ext cx="3611449" cy="1143744"/>
            <a:chOff x="1139949" y="2628528"/>
            <a:chExt cx="3611449" cy="11437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Transforms HTML/CSS into raw text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2637734" y="2678100"/>
              <a:ext cx="2113664" cy="52230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cxnSp>
        <p:nvCxnSpPr>
          <p:cNvPr id="12" name="Straight Connector 11"/>
          <p:cNvCxnSpPr>
            <a:cxnSpLocks/>
            <a:stCxn id="8" idx="3"/>
          </p:cNvCxnSpPr>
          <p:nvPr/>
        </p:nvCxnSpPr>
        <p:spPr>
          <a:xfrm>
            <a:off x="2901433" y="4864968"/>
            <a:ext cx="2113664" cy="38100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8849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Dev Server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NodeJS application that hosts </a:t>
            </a:r>
            <a:r>
              <a:rPr lang="en-US" dirty="0" err="1"/>
              <a:t>Webpack</a:t>
            </a:r>
            <a:endParaRPr lang="en-US" dirty="0"/>
          </a:p>
          <a:p>
            <a:r>
              <a:rPr lang="en-US" dirty="0"/>
              <a:t>Can block HTTP request until build is completed</a:t>
            </a:r>
          </a:p>
          <a:p>
            <a:r>
              <a:rPr lang="en-US" dirty="0"/>
              <a:t>Supports live reload</a:t>
            </a:r>
          </a:p>
          <a:p>
            <a:r>
              <a:rPr lang="en-US" dirty="0"/>
              <a:t>Generate bundles in memory and serve them through HTTP</a:t>
            </a:r>
          </a:p>
          <a:p>
            <a:r>
              <a:rPr lang="en-US" dirty="0"/>
              <a:t>How to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yarn add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>
                <a:solidFill>
                  <a:srgbClr val="FF0000"/>
                </a:solidFill>
              </a:rPr>
              <a:t>-dev-server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node_modules</a:t>
            </a:r>
            <a:r>
              <a:rPr lang="en-US" dirty="0">
                <a:solidFill>
                  <a:srgbClr val="FF0000"/>
                </a:solidFill>
              </a:rPr>
              <a:t>/.bin/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>
                <a:solidFill>
                  <a:srgbClr val="FF0000"/>
                </a:solidFill>
              </a:rPr>
              <a:t>-dev-server</a:t>
            </a:r>
          </a:p>
        </p:txBody>
      </p:sp>
    </p:spTree>
    <p:extLst>
      <p:ext uri="{BB962C8B-B14F-4D97-AF65-F5344CB8AC3E}">
        <p14:creationId xmlns:p14="http://schemas.microsoft.com/office/powerpoint/2010/main" val="118975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index.html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generate bundles</a:t>
            </a:r>
          </a:p>
          <a:p>
            <a:r>
              <a:rPr lang="en-US" dirty="0"/>
              <a:t>Not all bundles are known statically</a:t>
            </a:r>
          </a:p>
          <a:p>
            <a:pPr lvl="1"/>
            <a:r>
              <a:rPr lang="en-US" dirty="0"/>
              <a:t>Think lazy loading</a:t>
            </a:r>
          </a:p>
          <a:p>
            <a:r>
              <a:rPr lang="en-US" dirty="0"/>
              <a:t>You need a way to fix index.html with all generated bundles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HtmlWebpackPlugin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2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HtmlWebpackPlugin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36096" y="1772816"/>
            <a:ext cx="271804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plugins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HtmlWebpackPlugin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'My App'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"./index.html"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'./index.html'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55776" y="1842123"/>
            <a:ext cx="3197164" cy="1143744"/>
            <a:chOff x="1139949" y="2628528"/>
            <a:chExt cx="3197164" cy="11437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Template is relative to webpack.config.js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>
              <a:off x="2637734" y="3200400"/>
              <a:ext cx="1699379" cy="15904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156176" y="2924944"/>
            <a:ext cx="2275489" cy="2027259"/>
            <a:chOff x="362245" y="1745013"/>
            <a:chExt cx="2275489" cy="2027259"/>
          </a:xfrm>
        </p:grpSpPr>
        <p:sp>
          <p:nvSpPr>
            <p:cNvPr id="12" name="Rectangle 11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filename is relative to </a:t>
              </a:r>
              <a:r>
                <a:rPr lang="en-US" sz="1400" dirty="0" err="1"/>
                <a:t>output.path</a:t>
              </a:r>
              <a:endParaRPr lang="he-IL" sz="1400" dirty="0"/>
            </a:p>
          </p:txBody>
        </p:sp>
        <p:cxnSp>
          <p:nvCxnSpPr>
            <p:cNvPr id="13" name="Straight Connector 12"/>
            <p:cNvCxnSpPr>
              <a:cxnSpLocks/>
              <a:stCxn id="12" idx="1"/>
            </p:cNvCxnSpPr>
            <p:nvPr/>
          </p:nvCxnSpPr>
          <p:spPr>
            <a:xfrm flipH="1" flipV="1">
              <a:off x="362245" y="1745013"/>
              <a:ext cx="777704" cy="145538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95536" y="4293096"/>
            <a:ext cx="396044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&lt;!DOCTYPE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charset=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"UTF-8"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&gt;Title 2&lt;/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/reflect-metadata/Reflect.js"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/zone.js/</a:t>
            </a:r>
            <a:r>
              <a:rPr lang="en-US" sz="10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/zone.js"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"text/</a:t>
            </a:r>
            <a:r>
              <a:rPr lang="en-US" sz="10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javascript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"bundle.js"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563888" y="5416758"/>
            <a:ext cx="2826071" cy="956605"/>
            <a:chOff x="-66427" y="2917642"/>
            <a:chExt cx="2826071" cy="956605"/>
          </a:xfrm>
        </p:grpSpPr>
        <p:sp>
          <p:nvSpPr>
            <p:cNvPr id="20" name="Rectangle 19"/>
            <p:cNvSpPr/>
            <p:nvPr/>
          </p:nvSpPr>
          <p:spPr>
            <a:xfrm>
              <a:off x="1661765" y="2917642"/>
              <a:ext cx="1097879" cy="9566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This is the generated index.html</a:t>
              </a:r>
              <a:endParaRPr lang="he-IL" sz="1400" dirty="0"/>
            </a:p>
          </p:txBody>
        </p:sp>
        <p:cxnSp>
          <p:nvCxnSpPr>
            <p:cNvPr id="21" name="Straight Connector 20"/>
            <p:cNvCxnSpPr>
              <a:cxnSpLocks/>
              <a:stCxn id="20" idx="1"/>
            </p:cNvCxnSpPr>
            <p:nvPr/>
          </p:nvCxnSpPr>
          <p:spPr>
            <a:xfrm flipH="1">
              <a:off x="-66427" y="3395945"/>
              <a:ext cx="1728192" cy="198235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26179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Angular Dependencies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</a:t>
            </a:r>
          </a:p>
          <a:p>
            <a:pPr lvl="1"/>
            <a:r>
              <a:rPr lang="en-US" sz="2100" dirty="0">
                <a:solidFill>
                  <a:srgbClr val="FF0000"/>
                </a:solidFill>
              </a:rPr>
              <a:t>yarn add @angular/platform-browser-dynamic</a:t>
            </a:r>
          </a:p>
          <a:p>
            <a:r>
              <a:rPr lang="en-US" dirty="0"/>
              <a:t>Fix all “UNMET PEER DEPENDENCY” errors by installing the required packages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nb-NO" sz="2100" dirty="0">
                <a:solidFill>
                  <a:srgbClr val="FF0000"/>
                </a:solidFill>
              </a:rPr>
              <a:t>yarn add @angular/common @angular/compiler @angular/core  @angular/platform-browser rxjs zone.js</a:t>
            </a:r>
            <a:endParaRPr 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69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1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67864" cy="5257800"/>
          </a:xfrm>
        </p:spPr>
        <p:txBody>
          <a:bodyPr>
            <a:normAutofit/>
          </a:bodyPr>
          <a:lstStyle/>
          <a:p>
            <a:r>
              <a:rPr lang="en-US" dirty="0"/>
              <a:t>One of the easiest ways to start a new Angular 2 application is to use </a:t>
            </a:r>
            <a:r>
              <a:rPr lang="en-US" dirty="0" err="1"/>
              <a:t>Angular’s</a:t>
            </a:r>
            <a:r>
              <a:rPr lang="en-US" dirty="0"/>
              <a:t> command-line interface (CLI)	</a:t>
            </a:r>
          </a:p>
          <a:p>
            <a:r>
              <a:rPr lang="en-US" dirty="0" err="1"/>
              <a:t>npm</a:t>
            </a:r>
            <a:r>
              <a:rPr lang="en-US" dirty="0"/>
              <a:t> install -g angular-cli</a:t>
            </a:r>
          </a:p>
          <a:p>
            <a:r>
              <a:rPr lang="en-US" dirty="0"/>
              <a:t>To verify whether your installation completed successfully, you can run: ng version</a:t>
            </a:r>
          </a:p>
          <a:p>
            <a:r>
              <a:rPr lang="en-US" dirty="0"/>
              <a:t>Now that you have Angular CLI installed, you can use it to generate angular application:</a:t>
            </a:r>
          </a:p>
          <a:p>
            <a:r>
              <a:rPr lang="en-US" dirty="0"/>
              <a:t>This creates a new directory with all files you need to get started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004048" y="5013176"/>
            <a:ext cx="2304256" cy="5622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 new my-app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6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350968" cy="49251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 the Angular CLI development server by typing the ng serve command</a:t>
            </a:r>
          </a:p>
          <a:p>
            <a:endParaRPr lang="en-US" dirty="0"/>
          </a:p>
          <a:p>
            <a:r>
              <a:rPr lang="en-US" dirty="0"/>
              <a:t>which will start a local development server that you can navigate to in your browser on: localhost:4200</a:t>
            </a:r>
          </a:p>
          <a:p>
            <a:endParaRPr lang="en-US" dirty="0"/>
          </a:p>
          <a:p>
            <a:r>
              <a:rPr lang="en-US" dirty="0"/>
              <a:t>The Angular CLI development server includes </a:t>
            </a:r>
            <a:r>
              <a:rPr lang="en-US" dirty="0" err="1"/>
              <a:t>LiveReload</a:t>
            </a:r>
            <a:r>
              <a:rPr lang="en-US" dirty="0"/>
              <a:t> support, so your browser automatically reloads the application when a source file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8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LiveReload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submitting ng serve in the console </a:t>
            </a:r>
            <a:r>
              <a:rPr lang="en-US" dirty="0" err="1"/>
              <a:t>angulars</a:t>
            </a:r>
            <a:r>
              <a:rPr lang="en-US" dirty="0"/>
              <a:t> cli uses the </a:t>
            </a:r>
            <a:r>
              <a:rPr lang="en-US" dirty="0" err="1"/>
              <a:t>webpack</a:t>
            </a:r>
            <a:r>
              <a:rPr lang="en-US" dirty="0"/>
              <a:t> configuration file in order to bundle the entire app</a:t>
            </a:r>
          </a:p>
          <a:p>
            <a:endParaRPr lang="en-US" dirty="0"/>
          </a:p>
          <a:p>
            <a:r>
              <a:rPr lang="en-US" dirty="0"/>
              <a:t>The bundles are served via a </a:t>
            </a:r>
            <a:r>
              <a:rPr lang="en-US" dirty="0" err="1"/>
              <a:t>webpack</a:t>
            </a:r>
            <a:r>
              <a:rPr lang="en-US" dirty="0"/>
              <a:t>-dev-server which will watch the source file and recompile the bundle at any change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203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real life production project requires the following</a:t>
            </a:r>
          </a:p>
          <a:p>
            <a:pPr lvl="1"/>
            <a:r>
              <a:rPr lang="en-US" dirty="0"/>
              <a:t>Typescript compilation</a:t>
            </a:r>
          </a:p>
          <a:p>
            <a:pPr lvl="1"/>
            <a:r>
              <a:rPr lang="en-US" dirty="0"/>
              <a:t>Module loader</a:t>
            </a:r>
          </a:p>
          <a:p>
            <a:pPr lvl="1"/>
            <a:r>
              <a:rPr lang="en-US" dirty="0"/>
              <a:t>SASS compilation</a:t>
            </a:r>
          </a:p>
          <a:p>
            <a:pPr lvl="1"/>
            <a:r>
              <a:rPr lang="en-US" dirty="0"/>
              <a:t>Dev web server</a:t>
            </a:r>
          </a:p>
          <a:p>
            <a:pPr lvl="1"/>
            <a:r>
              <a:rPr lang="en-US" dirty="0"/>
              <a:t>Production bundling &amp; minification</a:t>
            </a:r>
          </a:p>
          <a:p>
            <a:pPr lvl="1"/>
            <a:r>
              <a:rPr lang="en-US" dirty="0"/>
              <a:t>Optimization like AOT &amp; Tree shaking</a:t>
            </a:r>
          </a:p>
          <a:p>
            <a:pPr lvl="1"/>
            <a:r>
              <a:rPr lang="en-US" dirty="0"/>
              <a:t>Localization (build or runtime)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03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55576" y="1600200"/>
            <a:ext cx="8388424" cy="5257800"/>
          </a:xfrm>
        </p:spPr>
        <p:txBody>
          <a:bodyPr>
            <a:normAutofit/>
          </a:bodyPr>
          <a:lstStyle/>
          <a:p>
            <a:r>
              <a:rPr lang="en-US" sz="2800" dirty="0"/>
              <a:t>Ng new has several useful option such as :</a:t>
            </a:r>
          </a:p>
          <a:p>
            <a:pPr lvl="1"/>
            <a:r>
              <a:rPr lang="en-US" sz="2400" dirty="0"/>
              <a:t>--directory: string, name of directory to create, by default this is the same as the application name</a:t>
            </a:r>
          </a:p>
          <a:p>
            <a:pPr lvl="1"/>
            <a:r>
              <a:rPr lang="en-US" sz="2400" dirty="0"/>
              <a:t>--prefix: string, default ‘app’ , the prefix to use when generating new components</a:t>
            </a:r>
          </a:p>
          <a:p>
            <a:pPr lvl="1"/>
            <a:r>
              <a:rPr lang="en-US" sz="2400" dirty="0"/>
              <a:t>--routing: Boolean, default false, add module with routing information and import it in main app module</a:t>
            </a:r>
          </a:p>
          <a:p>
            <a:pPr lvl="1"/>
            <a:r>
              <a:rPr lang="en-US" sz="2400" dirty="0"/>
              <a:t>--inline-style: use inline styles when generating the new application</a:t>
            </a:r>
          </a:p>
          <a:p>
            <a:pPr lvl="1"/>
            <a:r>
              <a:rPr lang="en-US" sz="2400" dirty="0"/>
              <a:t>--inline-template: use inline templates when generating the new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94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--routing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16832"/>
          </a:xfrm>
        </p:spPr>
        <p:txBody>
          <a:bodyPr>
            <a:normAutofit/>
          </a:bodyPr>
          <a:lstStyle/>
          <a:p>
            <a:r>
              <a:rPr lang="en-US" dirty="0"/>
              <a:t>Commonly used cli command option to create a new project and automatically add a routing file in order to implement routing in angular app</a:t>
            </a:r>
          </a:p>
          <a:p>
            <a:r>
              <a:rPr lang="en-US" dirty="0"/>
              <a:t>ng new </a:t>
            </a:r>
            <a:r>
              <a:rPr lang="en-US" dirty="0" err="1"/>
              <a:t>myapp</a:t>
            </a:r>
            <a:r>
              <a:rPr lang="en-US" dirty="0"/>
              <a:t> --routing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88024" y="3284984"/>
            <a:ext cx="370641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.spec.ts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----app.module.ts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----app-routing.module.ts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-assets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-environments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-favicon.ico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-index.html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-polyfills.ts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-main.ts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-styles.css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-test.ts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-tsconfig.app.json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-typings.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-tsconfig.spec.json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4437112"/>
            <a:ext cx="244827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project files tree after the command.</a:t>
            </a:r>
          </a:p>
          <a:p>
            <a:r>
              <a:rPr lang="en-US" dirty="0"/>
              <a:t>A routing module file is now available</a:t>
            </a:r>
          </a:p>
        </p:txBody>
      </p:sp>
      <p:cxnSp>
        <p:nvCxnSpPr>
          <p:cNvPr id="9" name="Straight Arrow Connector 8"/>
          <p:cNvCxnSpPr>
            <a:cxnSpLocks/>
            <a:stCxn id="7" idx="3"/>
          </p:cNvCxnSpPr>
          <p:nvPr/>
        </p:nvCxnSpPr>
        <p:spPr>
          <a:xfrm flipV="1">
            <a:off x="3419872" y="4653136"/>
            <a:ext cx="136815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805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259632" y="1600200"/>
            <a:ext cx="7884368" cy="5257800"/>
          </a:xfrm>
        </p:spPr>
        <p:txBody>
          <a:bodyPr/>
          <a:lstStyle/>
          <a:p>
            <a:r>
              <a:rPr lang="en-US" dirty="0"/>
              <a:t>Ng generate command will assist in creating features to the app such as components, modules, services, pipes, directive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Also have other options such as:</a:t>
            </a:r>
          </a:p>
          <a:p>
            <a:pPr lvl="1"/>
            <a:r>
              <a:rPr lang="en-US" dirty="0"/>
              <a:t>--flat will generate the feature with no folder directory</a:t>
            </a:r>
          </a:p>
          <a:p>
            <a:pPr lvl="1"/>
            <a:r>
              <a:rPr lang="en-US" dirty="0"/>
              <a:t>--inline-template use an inline template instead of a separate HTML file</a:t>
            </a:r>
          </a:p>
          <a:p>
            <a:pPr lvl="1"/>
            <a:r>
              <a:rPr lang="en-US" dirty="0"/>
              <a:t>--inline-style use inline styles instead of a separate CSS file</a:t>
            </a:r>
          </a:p>
          <a:p>
            <a:pPr lvl="1"/>
            <a:r>
              <a:rPr lang="en-US" dirty="0"/>
              <a:t>--prefix change prefix selector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53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--flat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/>
          <a:lstStyle/>
          <a:p>
            <a:r>
              <a:rPr lang="en-US" dirty="0"/>
              <a:t>For example:</a:t>
            </a:r>
          </a:p>
          <a:p>
            <a:r>
              <a:rPr lang="en-US" dirty="0"/>
              <a:t>Ng generate component another --flat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3568" y="3068960"/>
            <a:ext cx="374332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&gt;app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another.component.css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another.component.html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another.component.spec.ts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another.component.ts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app.component.css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app.component.html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app.component.spec.ts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app.component.ts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0072" y="3128899"/>
            <a:ext cx="381642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Using the –flat command when creating a component we can clearly see that no component directory was created instead all the component’s files are stored in the app directory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3815921" y="3884983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36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Your Application for Production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Autofit/>
          </a:bodyPr>
          <a:lstStyle/>
          <a:p>
            <a:r>
              <a:rPr lang="en-US" dirty="0"/>
              <a:t>Running ng serve builds and bundles your Angular application automatically to a virtual filesystem during development</a:t>
            </a:r>
          </a:p>
          <a:p>
            <a:endParaRPr lang="en-US" dirty="0"/>
          </a:p>
          <a:p>
            <a:r>
              <a:rPr lang="en-US" dirty="0"/>
              <a:t>However, when your application is ready for production, you will need real files that you can deploy to your server or to the cloud</a:t>
            </a:r>
          </a:p>
          <a:p>
            <a:endParaRPr lang="en-US" dirty="0"/>
          </a:p>
          <a:p>
            <a:r>
              <a:rPr lang="en-US" dirty="0"/>
              <a:t>Ng build command will bundle the app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3599942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Your Application for Production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en-US" dirty="0"/>
              <a:t>Angular CLI loads its configuration from .angular-</a:t>
            </a:r>
            <a:r>
              <a:rPr lang="en-US" dirty="0" err="1"/>
              <a:t>cli.json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Angular CLI runs </a:t>
            </a:r>
            <a:r>
              <a:rPr lang="en-US" dirty="0" err="1"/>
              <a:t>Webpack</a:t>
            </a:r>
            <a:r>
              <a:rPr lang="en-US" dirty="0"/>
              <a:t> to build and bundle all JavaScript and CSS code</a:t>
            </a:r>
          </a:p>
          <a:p>
            <a:endParaRPr lang="en-US" dirty="0"/>
          </a:p>
          <a:p>
            <a:r>
              <a:rPr lang="en-US" dirty="0"/>
              <a:t>The result is written to the </a:t>
            </a:r>
            <a:r>
              <a:rPr lang="en-US" dirty="0" err="1"/>
              <a:t>outDir</a:t>
            </a:r>
            <a:r>
              <a:rPr lang="en-US" dirty="0"/>
              <a:t> directory specified in your Angular CLI configuration. By default, this is the </a:t>
            </a:r>
            <a:r>
              <a:rPr lang="en-US" dirty="0" err="1"/>
              <a:t>dist</a:t>
            </a:r>
            <a:r>
              <a:rPr lang="en-US" dirty="0"/>
              <a:t> directory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05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Your Application for Production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05136"/>
            <a:ext cx="8423848" cy="5236231"/>
          </a:xfrm>
        </p:spPr>
        <p:txBody>
          <a:bodyPr/>
          <a:lstStyle/>
          <a:p>
            <a:r>
              <a:rPr lang="en-US" dirty="0"/>
              <a:t>The build command has several options: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aot</a:t>
            </a:r>
            <a:r>
              <a:rPr lang="en-US" dirty="0"/>
              <a:t> enable ahead-of-time compilation</a:t>
            </a:r>
          </a:p>
          <a:p>
            <a:pPr lvl="1"/>
            <a:r>
              <a:rPr lang="en-US" dirty="0"/>
              <a:t>--environment default dev, environment to use</a:t>
            </a:r>
          </a:p>
          <a:p>
            <a:pPr lvl="1"/>
            <a:r>
              <a:rPr lang="en-US" dirty="0"/>
              <a:t>--output-path directory to write the output to</a:t>
            </a:r>
          </a:p>
          <a:p>
            <a:pPr lvl="1"/>
            <a:r>
              <a:rPr lang="en-US" dirty="0"/>
              <a:t>--target default development, environment to use</a:t>
            </a:r>
          </a:p>
          <a:p>
            <a:pPr lvl="1"/>
            <a:r>
              <a:rPr lang="en-US" dirty="0"/>
              <a:t>--watch default false, watch files for changes and rebuild when a change is detected</a:t>
            </a:r>
          </a:p>
        </p:txBody>
      </p:sp>
    </p:spTree>
    <p:extLst>
      <p:ext uri="{BB962C8B-B14F-4D97-AF65-F5344CB8AC3E}">
        <p14:creationId xmlns:p14="http://schemas.microsoft.com/office/powerpoint/2010/main" val="4277519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Your Application for Production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2188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--target Specifying a target impacts the way the build process operates. Its value can be one of the following:</a:t>
            </a:r>
          </a:p>
          <a:p>
            <a:pPr lvl="1"/>
            <a:r>
              <a:rPr lang="en-US" dirty="0"/>
              <a:t>development: default mode, do not minify or </a:t>
            </a:r>
            <a:r>
              <a:rPr lang="en-US" dirty="0" err="1"/>
              <a:t>uglify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production: minify and </a:t>
            </a:r>
            <a:r>
              <a:rPr lang="en-US" dirty="0" err="1"/>
              <a:t>uglify</a:t>
            </a:r>
            <a:r>
              <a:rPr lang="en-US" dirty="0"/>
              <a:t> code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32451" y="3782144"/>
            <a:ext cx="6606480" cy="7161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 build --target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63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556792"/>
            <a:ext cx="8610600" cy="2952328"/>
          </a:xfrm>
        </p:spPr>
        <p:txBody>
          <a:bodyPr>
            <a:normAutofit/>
          </a:bodyPr>
          <a:lstStyle/>
          <a:p>
            <a:r>
              <a:rPr lang="en-US" dirty="0"/>
              <a:t>Environments let you specify settings to customize your application behavior</a:t>
            </a:r>
          </a:p>
          <a:p>
            <a:r>
              <a:rPr lang="en-US" dirty="0"/>
              <a:t>When creating a new angular project environment directory is created holds two environment 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  <a:p>
            <a:pPr lvl="1"/>
            <a:r>
              <a:rPr lang="en-US" dirty="0" err="1"/>
              <a:t>Environment.ts</a:t>
            </a:r>
            <a:r>
              <a:rPr lang="en-US" dirty="0"/>
              <a:t> -&gt; used for development</a:t>
            </a:r>
          </a:p>
          <a:p>
            <a:pPr lvl="1"/>
            <a:r>
              <a:rPr lang="en-US" dirty="0" err="1"/>
              <a:t>Environment.prod.ts</a:t>
            </a:r>
            <a:r>
              <a:rPr lang="en-US" dirty="0"/>
              <a:t> -&gt; used for production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96015" y="5116010"/>
            <a:ext cx="2433092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102392" y="5116011"/>
            <a:ext cx="2433092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4797152"/>
            <a:ext cx="22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Environment.ts</a:t>
            </a:r>
            <a:endParaRPr lang="en-US" b="1" u="sng" dirty="0"/>
          </a:p>
        </p:txBody>
      </p:sp>
      <p:sp>
        <p:nvSpPr>
          <p:cNvPr id="9" name="Rectangle 8"/>
          <p:cNvSpPr/>
          <p:nvPr/>
        </p:nvSpPr>
        <p:spPr>
          <a:xfrm>
            <a:off x="4748979" y="4746678"/>
            <a:ext cx="2149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err="1"/>
              <a:t>Environment.prod.ts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04933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When building or serving the application, the default environment imported from the </a:t>
            </a:r>
            <a:r>
              <a:rPr lang="en-US" dirty="0" err="1"/>
              <a:t>environment.ts</a:t>
            </a:r>
            <a:r>
              <a:rPr lang="en-US" dirty="0"/>
              <a:t> file which is dev</a:t>
            </a:r>
          </a:p>
          <a:p>
            <a:endParaRPr lang="en-US" dirty="0"/>
          </a:p>
          <a:p>
            <a:r>
              <a:rPr lang="en-US" dirty="0"/>
              <a:t>By using the command ng build --environment=production, angular will import from the </a:t>
            </a:r>
            <a:r>
              <a:rPr lang="en-US" dirty="0" err="1"/>
              <a:t>environment.prod.ts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5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changes a lot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build process is just a projection of the technology stack we are using</a:t>
            </a:r>
          </a:p>
          <a:p>
            <a:r>
              <a:rPr lang="en-US" dirty="0"/>
              <a:t>Agile technology stack </a:t>
            </a:r>
            <a:r>
              <a:rPr lang="en-US" dirty="0">
                <a:sym typeface="Wingdings" panose="05000000000000000000" pitchFamily="2" charset="2"/>
              </a:rPr>
              <a:t> Agile build</a:t>
            </a:r>
          </a:p>
          <a:p>
            <a:r>
              <a:rPr lang="en-US" dirty="0">
                <a:sym typeface="Wingdings" panose="05000000000000000000" pitchFamily="2" charset="2"/>
              </a:rPr>
              <a:t>Most popular IDEs are not capable handling this level of agility</a:t>
            </a:r>
          </a:p>
          <a:p>
            <a:r>
              <a:rPr lang="en-US" dirty="0">
                <a:sym typeface="Wingdings" panose="05000000000000000000" pitchFamily="2" charset="2"/>
              </a:rPr>
              <a:t>This is the main reason for the rise of task/build runners such as Grunt/Gulp/</a:t>
            </a:r>
            <a:r>
              <a:rPr lang="en-US" dirty="0" err="1">
                <a:sym typeface="Wingdings" panose="05000000000000000000" pitchFamily="2" charset="2"/>
              </a:rPr>
              <a:t>Webpack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2014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/>
          <a:lstStyle/>
          <a:p>
            <a:r>
              <a:rPr lang="en-US" dirty="0"/>
              <a:t>Angular shift with the ability to add more environment file if needed, to use the costume environment simply add the environment to the angular-</a:t>
            </a:r>
            <a:r>
              <a:rPr lang="en-US" dirty="0" err="1"/>
              <a:t>cli.json</a:t>
            </a:r>
            <a:r>
              <a:rPr lang="en-US" dirty="0"/>
              <a:t> file and use the command:                         ng –build environment = &lt;costume </a:t>
            </a:r>
            <a:r>
              <a:rPr lang="en-US" dirty="0" err="1"/>
              <a:t>envname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03648" y="4725144"/>
            <a:ext cx="575079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"dev"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"environments/environment.ts"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"environments/environment.prod.ts"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"qa"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"environments/environment.qa.ts"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70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 each component, service etc. angular shifts with the ability to import settings from a specific environment as needed</a:t>
            </a:r>
          </a:p>
        </p:txBody>
      </p:sp>
    </p:spTree>
    <p:extLst>
      <p:ext uri="{BB962C8B-B14F-4D97-AF65-F5344CB8AC3E}">
        <p14:creationId xmlns:p14="http://schemas.microsoft.com/office/powerpoint/2010/main" val="3422178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518" y="2280775"/>
            <a:ext cx="5067538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"dev"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environment.ts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environment.prod.ts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"environments/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environment.qa.ts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48064" y="2134807"/>
            <a:ext cx="2880320" cy="109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8997" y="4143022"/>
            <a:ext cx="673613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Component 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'@angular/core'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'../environments/environment.qa'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'app-root'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'./app.component.html'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'./app.component.css'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 works!'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envName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" y="1700808"/>
            <a:ext cx="25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Angular-</a:t>
            </a:r>
            <a:r>
              <a:rPr lang="en-US" b="1" u="sng" dirty="0" err="1"/>
              <a:t>cli.json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921374" y="1695668"/>
            <a:ext cx="25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Environment.qa.ts</a:t>
            </a:r>
            <a:endParaRPr lang="en-US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3770855"/>
            <a:ext cx="25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App.component.ts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725144"/>
            <a:ext cx="3816424" cy="209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Setting a costume environment called ‘</a:t>
            </a:r>
            <a:r>
              <a:rPr lang="en-US" dirty="0" err="1"/>
              <a:t>qa</a:t>
            </a:r>
            <a:r>
              <a:rPr lang="en-US" dirty="0"/>
              <a:t>’ by adding new environment file &amp; add it to the angular-cli </a:t>
            </a:r>
            <a:r>
              <a:rPr lang="en-US" dirty="0" err="1"/>
              <a:t>json</a:t>
            </a:r>
            <a:r>
              <a:rPr lang="en-US" dirty="0"/>
              <a:t> file.</a:t>
            </a:r>
          </a:p>
          <a:p>
            <a:r>
              <a:rPr lang="en-US" dirty="0"/>
              <a:t>Then imported it to my </a:t>
            </a:r>
            <a:r>
              <a:rPr lang="en-US" dirty="0" err="1"/>
              <a:t>app.component</a:t>
            </a:r>
            <a:r>
              <a:rPr lang="en-US" dirty="0"/>
              <a:t> and used one of the environment variable, now I can use the variable on my html template for example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6516216" y="3068960"/>
            <a:ext cx="1224137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923928" y="4653136"/>
            <a:ext cx="72008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3995937" y="5877272"/>
            <a:ext cx="720079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3044652" y="3356992"/>
            <a:ext cx="4515172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96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en-US" dirty="0"/>
              <a:t>In the previous example if we would run:</a:t>
            </a:r>
          </a:p>
          <a:p>
            <a:pPr marL="320040" lvl="1" indent="0">
              <a:buNone/>
            </a:pPr>
            <a:r>
              <a:rPr lang="en-US" dirty="0"/>
              <a:t>ng-build –</a:t>
            </a:r>
            <a:r>
              <a:rPr lang="en-US" dirty="0" err="1"/>
              <a:t>env</a:t>
            </a:r>
            <a:r>
              <a:rPr lang="en-US" dirty="0"/>
              <a:t>=prod, the html template will change            to the correct ‘</a:t>
            </a:r>
            <a:r>
              <a:rPr lang="en-US" dirty="0" err="1"/>
              <a:t>envName</a:t>
            </a:r>
            <a:r>
              <a:rPr lang="en-US" dirty="0"/>
              <a:t>’ value</a:t>
            </a:r>
          </a:p>
        </p:txBody>
      </p:sp>
    </p:spTree>
    <p:extLst>
      <p:ext uri="{BB962C8B-B14F-4D97-AF65-F5344CB8AC3E}">
        <p14:creationId xmlns:p14="http://schemas.microsoft.com/office/powerpoint/2010/main" val="2168141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160136"/>
          </a:xfrm>
        </p:spPr>
        <p:txBody>
          <a:bodyPr>
            <a:normAutofit/>
          </a:bodyPr>
          <a:lstStyle/>
          <a:p>
            <a:r>
              <a:rPr lang="en-US" dirty="0"/>
              <a:t>@angular core has a function that can help us understand via the browser if the component for example is on the dev </a:t>
            </a:r>
            <a:r>
              <a:rPr lang="en-US" dirty="0" err="1"/>
              <a:t>env</a:t>
            </a:r>
            <a:r>
              <a:rPr lang="en-US" dirty="0"/>
              <a:t> or the prod </a:t>
            </a:r>
            <a:r>
              <a:rPr lang="en-US" dirty="0" err="1"/>
              <a:t>env</a:t>
            </a:r>
            <a:endParaRPr lang="en-US" dirty="0"/>
          </a:p>
          <a:p>
            <a:r>
              <a:rPr lang="en-US" dirty="0"/>
              <a:t>It is mostly useful especially if the app has lots of features and complicated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5013176"/>
            <a:ext cx="376898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isDevMode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6929" y="5222001"/>
            <a:ext cx="2874640" cy="336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return true or false</a:t>
            </a:r>
          </a:p>
        </p:txBody>
      </p:sp>
      <p:cxnSp>
        <p:nvCxnSpPr>
          <p:cNvPr id="9" name="Straight Arrow Connector 8"/>
          <p:cNvCxnSpPr>
            <a:endCxn id="6" idx="3"/>
          </p:cNvCxnSpPr>
          <p:nvPr/>
        </p:nvCxnSpPr>
        <p:spPr>
          <a:xfrm flipH="1">
            <a:off x="3768980" y="5390257"/>
            <a:ext cx="1091052" cy="8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64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Ejecting application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en-US" dirty="0"/>
              <a:t>By default, Angular CLI manages the underlying </a:t>
            </a:r>
            <a:r>
              <a:rPr lang="en-US" dirty="0" err="1"/>
              <a:t>webpack</a:t>
            </a:r>
            <a:r>
              <a:rPr lang="en-US" dirty="0"/>
              <a:t> configuration for you so you don’t have to deal with its complexity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If, at any given time, you wish to manually configure </a:t>
            </a:r>
            <a:r>
              <a:rPr lang="en-US" dirty="0" err="1"/>
              <a:t>webpack</a:t>
            </a:r>
            <a:r>
              <a:rPr lang="en-US" dirty="0"/>
              <a:t> and you no longer want to use Angular CLI with your Angular application, you can run: ng eject</a:t>
            </a:r>
          </a:p>
        </p:txBody>
      </p:sp>
    </p:spTree>
    <p:extLst>
      <p:ext uri="{BB962C8B-B14F-4D97-AF65-F5344CB8AC3E}">
        <p14:creationId xmlns:p14="http://schemas.microsoft.com/office/powerpoint/2010/main" val="61301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Ejecting application –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57800"/>
          </a:xfrm>
        </p:spPr>
        <p:txBody>
          <a:bodyPr>
            <a:normAutofit/>
          </a:bodyPr>
          <a:lstStyle/>
          <a:p>
            <a:r>
              <a:rPr lang="en-US" dirty="0"/>
              <a:t>A property ejected: true is added to the .angular-</a:t>
            </a:r>
            <a:r>
              <a:rPr lang="en-US" dirty="0" err="1"/>
              <a:t>cli.json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A webpack.config.js file is generated in the root of your application with a standalone </a:t>
            </a:r>
            <a:r>
              <a:rPr lang="en-US" dirty="0" err="1"/>
              <a:t>webpack</a:t>
            </a:r>
            <a:r>
              <a:rPr lang="en-US" dirty="0"/>
              <a:t> configuration so you can build your project without Angular CLI</a:t>
            </a:r>
          </a:p>
          <a:p>
            <a:endParaRPr lang="en-US" dirty="0"/>
          </a:p>
          <a:p>
            <a:r>
              <a:rPr lang="en-US" dirty="0"/>
              <a:t>The build script in your </a:t>
            </a:r>
            <a:r>
              <a:rPr lang="en-US" dirty="0" err="1"/>
              <a:t>package.json</a:t>
            </a:r>
            <a:r>
              <a:rPr lang="en-US" dirty="0"/>
              <a:t> is updated so you can run </a:t>
            </a:r>
            <a:r>
              <a:rPr lang="en-US" dirty="0" err="1"/>
              <a:t>npm</a:t>
            </a:r>
            <a:r>
              <a:rPr lang="en-US" dirty="0"/>
              <a:t> run build to build your project</a:t>
            </a:r>
          </a:p>
        </p:txBody>
      </p:sp>
    </p:spTree>
    <p:extLst>
      <p:ext uri="{BB962C8B-B14F-4D97-AF65-F5344CB8AC3E}">
        <p14:creationId xmlns:p14="http://schemas.microsoft.com/office/powerpoint/2010/main" val="4101563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Ejecting application –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test script in your </a:t>
            </a:r>
            <a:r>
              <a:rPr lang="en-US" dirty="0" err="1"/>
              <a:t>package.json</a:t>
            </a:r>
            <a:r>
              <a:rPr lang="en-US" dirty="0"/>
              <a:t> is updated so you can run </a:t>
            </a:r>
            <a:r>
              <a:rPr lang="en-US" dirty="0" err="1"/>
              <a:t>npm</a:t>
            </a:r>
            <a:r>
              <a:rPr lang="en-US" dirty="0"/>
              <a:t> run test or </a:t>
            </a:r>
            <a:r>
              <a:rPr lang="en-US" dirty="0" err="1"/>
              <a:t>npm</a:t>
            </a:r>
            <a:r>
              <a:rPr lang="en-US" dirty="0"/>
              <a:t> test to run your unit tests</a:t>
            </a:r>
          </a:p>
          <a:p>
            <a:endParaRPr lang="en-US" dirty="0"/>
          </a:p>
          <a:p>
            <a:r>
              <a:rPr lang="en-US" dirty="0"/>
              <a:t>The start script in your </a:t>
            </a:r>
            <a:r>
              <a:rPr lang="en-US" dirty="0" err="1"/>
              <a:t>package.json</a:t>
            </a:r>
            <a:r>
              <a:rPr lang="en-US" dirty="0"/>
              <a:t> is updated so you can run </a:t>
            </a:r>
            <a:r>
              <a:rPr lang="en-US" dirty="0" err="1"/>
              <a:t>npm</a:t>
            </a:r>
            <a:r>
              <a:rPr lang="en-US" dirty="0"/>
              <a:t> run start or </a:t>
            </a:r>
            <a:r>
              <a:rPr lang="en-US" dirty="0" err="1"/>
              <a:t>npm</a:t>
            </a:r>
            <a:r>
              <a:rPr lang="en-US" dirty="0"/>
              <a:t> start to start a development server</a:t>
            </a:r>
          </a:p>
          <a:p>
            <a:endParaRPr lang="en-US" dirty="0"/>
          </a:p>
          <a:p>
            <a:r>
              <a:rPr lang="en-US" dirty="0"/>
              <a:t>The e2e script in your </a:t>
            </a:r>
            <a:r>
              <a:rPr lang="en-US" dirty="0" err="1"/>
              <a:t>package.json</a:t>
            </a:r>
            <a:r>
              <a:rPr lang="en-US" dirty="0"/>
              <a:t> is updated so you can run </a:t>
            </a:r>
            <a:r>
              <a:rPr lang="en-US" dirty="0" err="1"/>
              <a:t>npm</a:t>
            </a:r>
            <a:r>
              <a:rPr lang="en-US" dirty="0"/>
              <a:t> run e2e to run your end-to-end tests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98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Ejecting application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en-US" dirty="0"/>
              <a:t>After ejecting your application, you can manually update the </a:t>
            </a:r>
            <a:r>
              <a:rPr lang="en-US" dirty="0" err="1"/>
              <a:t>webpack</a:t>
            </a:r>
            <a:r>
              <a:rPr lang="en-US" dirty="0"/>
              <a:t> configuration to your liking and the Angular CLI commands will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1184463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Serving angular app in development using proxy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57800"/>
          </a:xfrm>
        </p:spPr>
        <p:txBody>
          <a:bodyPr/>
          <a:lstStyle/>
          <a:p>
            <a:r>
              <a:rPr lang="en-US" dirty="0"/>
              <a:t>During development, you often end up in the situation where you have your backend API server running at different address from the front end dev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why we need to have some kind of </a:t>
            </a:r>
            <a:r>
              <a:rPr lang="en-US" b="1" dirty="0"/>
              <a:t>proxy</a:t>
            </a:r>
            <a:r>
              <a:rPr lang="en-US" dirty="0"/>
              <a:t> that intercepts such calls and proxies the calls to the correct backend server API</a:t>
            </a:r>
          </a:p>
        </p:txBody>
      </p:sp>
    </p:spTree>
    <p:extLst>
      <p:ext uri="{BB962C8B-B14F-4D97-AF65-F5344CB8AC3E}">
        <p14:creationId xmlns:p14="http://schemas.microsoft.com/office/powerpoint/2010/main" val="359223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Build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NodeJS has an extreme eco system and therefore is most suited for implementing the build scripts</a:t>
            </a:r>
          </a:p>
          <a:p>
            <a:r>
              <a:rPr lang="en-US" dirty="0"/>
              <a:t>Once build is IDE-independent a single development team may work with multiple types of IDEs</a:t>
            </a:r>
          </a:p>
          <a:p>
            <a:r>
              <a:rPr lang="en-US" dirty="0"/>
              <a:t>Still, you need to think about the level of integration between external build and your preferred IDE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30194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Serving angular app in development using proxy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610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angular app root create a ‘</a:t>
            </a:r>
            <a:r>
              <a:rPr lang="en-US" dirty="0" err="1"/>
              <a:t>proxy.config.json</a:t>
            </a:r>
            <a:r>
              <a:rPr lang="en-US" dirty="0"/>
              <a:t>’ file in order to configure the path and the behavior as follow: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Best practice is to also add to the </a:t>
            </a:r>
            <a:r>
              <a:rPr lang="en-US" dirty="0" err="1"/>
              <a:t>package.json</a:t>
            </a:r>
            <a:r>
              <a:rPr lang="en-US" dirty="0"/>
              <a:t> file the start property as follow:</a:t>
            </a:r>
          </a:p>
          <a:p>
            <a:pPr marL="0" indent="0">
              <a:buNone/>
            </a:pPr>
            <a:r>
              <a:rPr lang="en-US" dirty="0"/>
              <a:t>"start": "ng serve --proxy-config </a:t>
            </a:r>
            <a:r>
              <a:rPr lang="en-US" dirty="0" err="1"/>
              <a:t>proxy.config.json</a:t>
            </a:r>
            <a:r>
              <a:rPr lang="en-US" dirty="0"/>
              <a:t>“</a:t>
            </a:r>
          </a:p>
          <a:p>
            <a:r>
              <a:rPr lang="en-US" dirty="0"/>
              <a:t>Run </a:t>
            </a:r>
            <a:r>
              <a:rPr lang="en-US" dirty="0" err="1"/>
              <a:t>npm</a:t>
            </a:r>
            <a:r>
              <a:rPr lang="en-US" dirty="0"/>
              <a:t> start on 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094" y="2715816"/>
            <a:ext cx="3646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"/</a:t>
            </a:r>
            <a:r>
              <a:rPr lang="en-US" dirty="0" err="1"/>
              <a:t>api</a:t>
            </a:r>
            <a:r>
              <a:rPr lang="en-US" dirty="0"/>
              <a:t>/*":{</a:t>
            </a:r>
          </a:p>
          <a:p>
            <a:r>
              <a:rPr lang="en-US" dirty="0"/>
              <a:t>  "</a:t>
            </a:r>
            <a:r>
              <a:rPr lang="en-US" dirty="0" err="1"/>
              <a:t>target":"http</a:t>
            </a:r>
            <a:r>
              <a:rPr lang="en-US" dirty="0"/>
              <a:t>://localhost:3000",</a:t>
            </a:r>
          </a:p>
          <a:p>
            <a:r>
              <a:rPr lang="en-US" dirty="0"/>
              <a:t>    "</a:t>
            </a:r>
            <a:r>
              <a:rPr lang="en-US" dirty="0" err="1"/>
              <a:t>secure":false</a:t>
            </a:r>
            <a:r>
              <a:rPr lang="en-US" dirty="0"/>
              <a:t>,</a:t>
            </a:r>
          </a:p>
          <a:p>
            <a:r>
              <a:rPr lang="en-US" dirty="0"/>
              <a:t>    "</a:t>
            </a:r>
            <a:r>
              <a:rPr lang="en-US" dirty="0" err="1"/>
              <a:t>logLevel</a:t>
            </a:r>
            <a:r>
              <a:rPr lang="en-US" dirty="0"/>
              <a:t>":"debug"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7944" y="2564904"/>
            <a:ext cx="26642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queried path</a:t>
            </a:r>
          </a:p>
        </p:txBody>
      </p:sp>
      <p:sp>
        <p:nvSpPr>
          <p:cNvPr id="8" name="Rectangle 7"/>
          <p:cNvSpPr/>
          <p:nvPr/>
        </p:nvSpPr>
        <p:spPr>
          <a:xfrm>
            <a:off x="4208648" y="3429000"/>
            <a:ext cx="25922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server to run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1656184" y="2708920"/>
            <a:ext cx="237575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3635896" y="3429000"/>
            <a:ext cx="502400" cy="8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519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Serving angular app in development using proxy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0" y="3068960"/>
            <a:ext cx="8784976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building modules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[HPM] Proxy created: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-&gt;  http:/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/localhost: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[HPM] Subscribed 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proxy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[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'error'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'close'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1140548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cb538304b95e7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7197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157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kB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[initial]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3.69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kB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[initial]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styles.bundle.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styles.bundle.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(styles)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9.77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kB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[initial]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vendor.bundle.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vendor.bundle.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(vendor)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2.4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 [initial]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inline.bundle.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(inline)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 [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Compiled successfully.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7824" y="1628800"/>
            <a:ext cx="52565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When running the app a proxy will construct with the behavior we want. Now </a:t>
            </a:r>
            <a:r>
              <a:rPr lang="en-US" dirty="0" err="1"/>
              <a:t>everytime</a:t>
            </a:r>
            <a:r>
              <a:rPr lang="en-US" dirty="0"/>
              <a:t> the path will be queried via out module the proxy will redirect it to the correct server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68144" y="2708920"/>
            <a:ext cx="108012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719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/>
          <a:lstStyle/>
          <a:p>
            <a:r>
              <a:rPr lang="en-US" dirty="0"/>
              <a:t>The proxy is indeed a good solution. However, it basically means that two server must be on air while development which might be a little too much</a:t>
            </a:r>
          </a:p>
          <a:p>
            <a:endParaRPr lang="en-US" dirty="0"/>
          </a:p>
          <a:p>
            <a:r>
              <a:rPr lang="en-US" dirty="0"/>
              <a:t>That’s when the </a:t>
            </a:r>
            <a:r>
              <a:rPr lang="en-US" dirty="0" err="1"/>
              <a:t>webpack</a:t>
            </a:r>
            <a:r>
              <a:rPr lang="en-US" dirty="0"/>
              <a:t>-dev-server comes in. it is simply an express server with </a:t>
            </a:r>
            <a:r>
              <a:rPr lang="en-US" dirty="0" err="1"/>
              <a:t>weback</a:t>
            </a:r>
            <a:r>
              <a:rPr lang="en-US" dirty="0"/>
              <a:t>-dev-middleware which serve a </a:t>
            </a:r>
            <a:r>
              <a:rPr lang="en-US" dirty="0" err="1"/>
              <a:t>webpack</a:t>
            </a:r>
            <a:r>
              <a:rPr lang="en-US" dirty="0"/>
              <a:t> bundle</a:t>
            </a:r>
          </a:p>
          <a:p>
            <a:endParaRPr lang="en-US" dirty="0"/>
          </a:p>
          <a:p>
            <a:r>
              <a:rPr lang="en-US" dirty="0"/>
              <a:t>The server emits information about the compilation state to the client, which reacts to those events</a:t>
            </a:r>
          </a:p>
        </p:txBody>
      </p:sp>
    </p:spTree>
    <p:extLst>
      <p:ext uri="{BB962C8B-B14F-4D97-AF65-F5344CB8AC3E}">
        <p14:creationId xmlns:p14="http://schemas.microsoft.com/office/powerpoint/2010/main" val="1750572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55576" y="1600200"/>
            <a:ext cx="828092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Luckily no installation is needed for angular shifts with the </a:t>
            </a:r>
            <a:r>
              <a:rPr lang="en-US" dirty="0" err="1"/>
              <a:t>webpack</a:t>
            </a:r>
            <a:r>
              <a:rPr lang="en-US" dirty="0"/>
              <a:t>-dev-server</a:t>
            </a:r>
          </a:p>
          <a:p>
            <a:r>
              <a:rPr lang="en-US" dirty="0"/>
              <a:t>In order to launch, first we need to use the ng eject command in order to retrieve the </a:t>
            </a:r>
            <a:r>
              <a:rPr lang="en-US" dirty="0" err="1"/>
              <a:t>webpack.config</a:t>
            </a:r>
            <a:r>
              <a:rPr lang="en-US" dirty="0"/>
              <a:t> file angular is using</a:t>
            </a:r>
          </a:p>
          <a:p>
            <a:r>
              <a:rPr lang="en-US" dirty="0"/>
              <a:t>Now, we can simply go to the </a:t>
            </a:r>
            <a:r>
              <a:rPr lang="en-US" dirty="0" err="1"/>
              <a:t>cmd</a:t>
            </a:r>
            <a:r>
              <a:rPr lang="en-US" dirty="0"/>
              <a:t> and type as follows: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command will launch the </a:t>
            </a:r>
            <a:r>
              <a:rPr lang="en-US" dirty="0" err="1"/>
              <a:t>webpack</a:t>
            </a:r>
            <a:r>
              <a:rPr lang="en-US" dirty="0"/>
              <a:t> dev server according to our host and port inputs and will track changes and emit the data from the 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311395" y="4653136"/>
            <a:ext cx="7014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webpack</a:t>
            </a:r>
            <a:r>
              <a:rPr lang="en-US" dirty="0"/>
              <a:t>-dev-server --host &lt;hostname or </a:t>
            </a:r>
            <a:r>
              <a:rPr lang="en-US" dirty="0" err="1"/>
              <a:t>ip</a:t>
            </a:r>
            <a:r>
              <a:rPr lang="en-US" dirty="0"/>
              <a:t>&gt; --port &lt;port number&gt;</a:t>
            </a:r>
          </a:p>
        </p:txBody>
      </p:sp>
    </p:spTree>
    <p:extLst>
      <p:ext uri="{BB962C8B-B14F-4D97-AF65-F5344CB8AC3E}">
        <p14:creationId xmlns:p14="http://schemas.microsoft.com/office/powerpoint/2010/main" val="2844140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57800"/>
          </a:xfrm>
        </p:spPr>
        <p:txBody>
          <a:bodyPr/>
          <a:lstStyle/>
          <a:p>
            <a:r>
              <a:rPr lang="en-US" dirty="0"/>
              <a:t>So far, both methods are available to use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we do not gain much control over our server using both methods</a:t>
            </a:r>
          </a:p>
          <a:p>
            <a:endParaRPr lang="en-US" dirty="0"/>
          </a:p>
          <a:p>
            <a:r>
              <a:rPr lang="en-US" dirty="0"/>
              <a:t>The last method approached to the </a:t>
            </a:r>
            <a:r>
              <a:rPr lang="en-US" dirty="0" err="1"/>
              <a:t>webpack</a:t>
            </a:r>
            <a:r>
              <a:rPr lang="en-US" dirty="0"/>
              <a:t>-dev-middleware where this time we will create a simple but yet configurable express server and use the </a:t>
            </a:r>
            <a:r>
              <a:rPr lang="en-US" dirty="0" err="1"/>
              <a:t>webpack</a:t>
            </a:r>
            <a:r>
              <a:rPr lang="en-US" dirty="0"/>
              <a:t> middleware to launch our app</a:t>
            </a:r>
          </a:p>
        </p:txBody>
      </p:sp>
    </p:spTree>
    <p:extLst>
      <p:ext uri="{BB962C8B-B14F-4D97-AF65-F5344CB8AC3E}">
        <p14:creationId xmlns:p14="http://schemas.microsoft.com/office/powerpoint/2010/main" val="29442946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2332856"/>
          </a:xfrm>
        </p:spPr>
        <p:txBody>
          <a:bodyPr>
            <a:normAutofit fontScale="92500"/>
          </a:bodyPr>
          <a:lstStyle/>
          <a:p>
            <a:r>
              <a:rPr lang="en-US" dirty="0"/>
              <a:t>First step using the ng emit command to extract the webpack.config.js will now be in use to configure the </a:t>
            </a:r>
            <a:r>
              <a:rPr lang="en-US" dirty="0" err="1"/>
              <a:t>webpack</a:t>
            </a:r>
            <a:r>
              <a:rPr lang="en-US" dirty="0"/>
              <a:t> behavior inside the </a:t>
            </a:r>
            <a:r>
              <a:rPr lang="en-US" dirty="0" err="1"/>
              <a:t>webpack</a:t>
            </a:r>
            <a:r>
              <a:rPr lang="en-US" dirty="0"/>
              <a:t>-dev-middleware.</a:t>
            </a:r>
          </a:p>
          <a:p>
            <a:r>
              <a:rPr lang="en-US" dirty="0"/>
              <a:t>Second step is to create an express server with the middleware like so: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139062"/>
            <a:ext cx="6156176" cy="21082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-dev-middleware'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webpack.config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44208" y="4797152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Webpack.config</a:t>
            </a:r>
            <a:r>
              <a:rPr lang="en-US" dirty="0"/>
              <a:t> file</a:t>
            </a:r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>
            <a:off x="5076056" y="4977172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148064" y="5301208"/>
            <a:ext cx="3240360" cy="9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Configuring </a:t>
            </a:r>
            <a:r>
              <a:rPr lang="en-US" dirty="0" err="1"/>
              <a:t>webpack</a:t>
            </a:r>
            <a:r>
              <a:rPr lang="en-US" dirty="0"/>
              <a:t> behavior which configures the middleware behavior.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563888" y="5877272"/>
            <a:ext cx="158417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20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app using ng-build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First lets run the command ng-build –watch</a:t>
            </a:r>
          </a:p>
          <a:p>
            <a:endParaRPr lang="en-US" dirty="0"/>
          </a:p>
          <a:p>
            <a:r>
              <a:rPr lang="en-US" dirty="0"/>
              <a:t>--watch will track any changes in the all of the bundles via the source files</a:t>
            </a:r>
          </a:p>
          <a:p>
            <a:endParaRPr lang="en-US" dirty="0"/>
          </a:p>
          <a:p>
            <a:r>
              <a:rPr lang="en-US" dirty="0"/>
              <a:t>Secondly, creating a simple express server to serve the app</a:t>
            </a:r>
          </a:p>
        </p:txBody>
      </p:sp>
    </p:spTree>
    <p:extLst>
      <p:ext uri="{BB962C8B-B14F-4D97-AF65-F5344CB8AC3E}">
        <p14:creationId xmlns:p14="http://schemas.microsoft.com/office/powerpoint/2010/main" val="24539150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app using ng-build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504" y="2358171"/>
            <a:ext cx="604867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'path'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bodyParser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'body-parser'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bodyParser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bodyParser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'3000'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'port'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createServer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65000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Server.js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89378" y="4149080"/>
            <a:ext cx="2410747" cy="849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dist</a:t>
            </a:r>
            <a:r>
              <a:rPr lang="en-US" dirty="0"/>
              <a:t> folder is created because ng build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08104" y="4343330"/>
            <a:ext cx="1080120" cy="23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 when using </a:t>
            </a:r>
            <a:r>
              <a:rPr lang="en-US" dirty="0" err="1"/>
              <a:t>Webpack</a:t>
            </a:r>
            <a:r>
              <a:rPr lang="en-US" dirty="0"/>
              <a:t>, implementing build scripts is considered a complex task</a:t>
            </a:r>
          </a:p>
          <a:p>
            <a:r>
              <a:rPr lang="en-US" dirty="0"/>
              <a:t>So the Angular team creates another abstraction layer on top of </a:t>
            </a:r>
            <a:r>
              <a:rPr lang="en-US" dirty="0" err="1"/>
              <a:t>Webpack</a:t>
            </a:r>
            <a:endParaRPr lang="en-US" dirty="0"/>
          </a:p>
          <a:p>
            <a:pPr lvl="1"/>
            <a:r>
              <a:rPr lang="en-US" dirty="0"/>
              <a:t>So now you need to learn both …</a:t>
            </a:r>
          </a:p>
          <a:p>
            <a:r>
              <a:rPr lang="en-US" dirty="0"/>
              <a:t>Starting with @angular/cli is easy</a:t>
            </a:r>
          </a:p>
          <a:p>
            <a:r>
              <a:rPr lang="en-US" dirty="0"/>
              <a:t>At the long term you understand that customization capabilities resides inside </a:t>
            </a:r>
            <a:r>
              <a:rPr lang="en-US" dirty="0" err="1"/>
              <a:t>Webpack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444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module bundler</a:t>
            </a:r>
          </a:p>
          <a:p>
            <a:pPr lvl="1"/>
            <a:r>
              <a:rPr lang="en-US" dirty="0"/>
              <a:t>Event for development purposes</a:t>
            </a:r>
          </a:p>
          <a:p>
            <a:r>
              <a:rPr lang="en-US" dirty="0"/>
              <a:t>Is willing to bundle everything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Images</a:t>
            </a:r>
          </a:p>
          <a:p>
            <a:r>
              <a:rPr lang="en-US" dirty="0"/>
              <a:t>Extremely configurable</a:t>
            </a:r>
          </a:p>
          <a:p>
            <a:r>
              <a:rPr lang="en-US" dirty="0"/>
              <a:t>An impressive eco-system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381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core concepts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Entry – The staring point of the module graph</a:t>
            </a:r>
          </a:p>
          <a:p>
            <a:r>
              <a:rPr lang="en-US" dirty="0"/>
              <a:t>Output – The resultant bundle</a:t>
            </a:r>
          </a:p>
          <a:p>
            <a:r>
              <a:rPr lang="en-US" dirty="0"/>
              <a:t>Loader</a:t>
            </a:r>
          </a:p>
          <a:p>
            <a:pPr lvl="1"/>
            <a:r>
              <a:rPr lang="en-US" dirty="0" err="1"/>
              <a:t>Webpack</a:t>
            </a:r>
            <a:r>
              <a:rPr lang="en-US" dirty="0"/>
              <a:t> only understands JavaScript</a:t>
            </a:r>
          </a:p>
          <a:p>
            <a:pPr lvl="1"/>
            <a:r>
              <a:rPr lang="en-US" dirty="0"/>
              <a:t>Loaders allows </a:t>
            </a:r>
            <a:r>
              <a:rPr lang="en-US" dirty="0" err="1"/>
              <a:t>Webpack</a:t>
            </a:r>
            <a:r>
              <a:rPr lang="en-US" dirty="0"/>
              <a:t> to handle non </a:t>
            </a:r>
            <a:r>
              <a:rPr lang="en-US" dirty="0" err="1"/>
              <a:t>JavsScript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Are focused around transformation</a:t>
            </a:r>
          </a:p>
          <a:p>
            <a:r>
              <a:rPr lang="en-US" dirty="0"/>
              <a:t>Plugin</a:t>
            </a:r>
          </a:p>
          <a:p>
            <a:pPr lvl="1"/>
            <a:r>
              <a:rPr lang="en-US" dirty="0"/>
              <a:t>Handles anything except module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22437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err="1"/>
              <a:t>Webpack</a:t>
            </a:r>
            <a:r>
              <a:rPr lang="en-US" dirty="0"/>
              <a:t> uses JavaScript to describe configuration</a:t>
            </a:r>
          </a:p>
          <a:p>
            <a:r>
              <a:rPr lang="en-US" dirty="0"/>
              <a:t>It allows us to create dynamic configuration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40057" y="3287472"/>
            <a:ext cx="2891783" cy="2155769"/>
            <a:chOff x="-8845" y="1751578"/>
            <a:chExt cx="2891783" cy="2155769"/>
          </a:xfrm>
        </p:grpSpPr>
        <p:sp>
          <p:nvSpPr>
            <p:cNvPr id="11" name="Rectangle 10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Can even return a promise so configuration can be created using </a:t>
              </a:r>
              <a:r>
                <a:rPr lang="en-US" sz="1400" dirty="0" err="1"/>
                <a:t>async</a:t>
              </a:r>
              <a:r>
                <a:rPr lang="en-US" sz="1400" dirty="0"/>
                <a:t> operations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 flipV="1">
              <a:off x="1488940" y="1751578"/>
              <a:ext cx="1393998" cy="158389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2817140" y="2996952"/>
            <a:ext cx="374441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(__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"bundle.js"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extensions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076056" y="5058471"/>
            <a:ext cx="2613001" cy="1389150"/>
            <a:chOff x="-1124061" y="2518197"/>
            <a:chExt cx="2613001" cy="1389150"/>
          </a:xfrm>
        </p:grpSpPr>
        <p:sp>
          <p:nvSpPr>
            <p:cNvPr id="19" name="Rectangle 18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Inside Typescript files we are not using any extension</a:t>
              </a:r>
              <a:endParaRPr lang="he-IL" sz="1400" dirty="0"/>
            </a:p>
          </p:txBody>
        </p:sp>
        <p:cxnSp>
          <p:nvCxnSpPr>
            <p:cNvPr id="20" name="Straight Connector 19"/>
            <p:cNvCxnSpPr>
              <a:cxnSpLocks/>
              <a:stCxn id="19" idx="1"/>
            </p:cNvCxnSpPr>
            <p:nvPr/>
          </p:nvCxnSpPr>
          <p:spPr>
            <a:xfrm flipH="1" flipV="1">
              <a:off x="-1124061" y="2518197"/>
              <a:ext cx="1115216" cy="81727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7407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02820" y="3224067"/>
            <a:ext cx="2773055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2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'@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ngtools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plugins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AotPlugin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tsConfigPath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tsconfig.json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'app/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main.ts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skipCodeGeneration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/>
              <a:t>Although </a:t>
            </a:r>
            <a:r>
              <a:rPr lang="en-US" dirty="0" err="1"/>
              <a:t>Webpack</a:t>
            </a:r>
            <a:r>
              <a:rPr lang="en-US" dirty="0"/>
              <a:t> is very sophisticated it is still not able to support Angular completely</a:t>
            </a:r>
          </a:p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/</a:t>
            </a:r>
            <a:r>
              <a:rPr lang="en-US" dirty="0" err="1"/>
              <a:t>webpack</a:t>
            </a:r>
            <a:r>
              <a:rPr lang="en-US" dirty="0"/>
              <a:t> knows how to fill the gap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4854" y="4293096"/>
            <a:ext cx="3597066" cy="1278819"/>
            <a:chOff x="-8845" y="2628528"/>
            <a:chExt cx="3597066" cy="1278819"/>
          </a:xfrm>
        </p:grpSpPr>
        <p:sp>
          <p:nvSpPr>
            <p:cNvPr id="11" name="Rectangle 10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Must configure both a loader and a plugin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 flipV="1">
              <a:off x="1488940" y="2628528"/>
              <a:ext cx="2099281" cy="70694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cxnSp>
        <p:nvCxnSpPr>
          <p:cNvPr id="13" name="Straight Connector 12"/>
          <p:cNvCxnSpPr>
            <a:cxnSpLocks/>
            <a:stCxn id="11" idx="3"/>
          </p:cNvCxnSpPr>
          <p:nvPr/>
        </p:nvCxnSpPr>
        <p:spPr>
          <a:xfrm>
            <a:off x="1752639" y="5000043"/>
            <a:ext cx="1883257" cy="38100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32206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14681</TotalTime>
  <Words>2472</Words>
  <Application>Microsoft Office PowerPoint</Application>
  <PresentationFormat>On-screen Show (4:3)</PresentationFormat>
  <Paragraphs>367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Consolas</vt:lpstr>
      <vt:lpstr>Courier New</vt:lpstr>
      <vt:lpstr>Levenim MT</vt:lpstr>
      <vt:lpstr>Tw Cen MT</vt:lpstr>
      <vt:lpstr>Wingdings</vt:lpstr>
      <vt:lpstr>Wingdings 2</vt:lpstr>
      <vt:lpstr>חציון</vt:lpstr>
      <vt:lpstr>Build &amp; Setup</vt:lpstr>
      <vt:lpstr>Build</vt:lpstr>
      <vt:lpstr>Build changes a lot</vt:lpstr>
      <vt:lpstr>External Build</vt:lpstr>
      <vt:lpstr>@angular/cli</vt:lpstr>
      <vt:lpstr>Weback</vt:lpstr>
      <vt:lpstr>Webpack core concepts</vt:lpstr>
      <vt:lpstr>webpack.config.js</vt:lpstr>
      <vt:lpstr>webpack.config.js</vt:lpstr>
      <vt:lpstr>@ngtools/webpack</vt:lpstr>
      <vt:lpstr>HTML &amp; CSS Loader</vt:lpstr>
      <vt:lpstr>Webpack Dev Server</vt:lpstr>
      <vt:lpstr>Fixing index.html</vt:lpstr>
      <vt:lpstr>HtmlWebpackPlugin</vt:lpstr>
      <vt:lpstr>Installing Angular Dependencies</vt:lpstr>
      <vt:lpstr>PowerPoint Presentation</vt:lpstr>
      <vt:lpstr>CLI commands</vt:lpstr>
      <vt:lpstr>CLI commands</vt:lpstr>
      <vt:lpstr>LiveReload</vt:lpstr>
      <vt:lpstr>CLI commands</vt:lpstr>
      <vt:lpstr>--routing</vt:lpstr>
      <vt:lpstr>CLI commands</vt:lpstr>
      <vt:lpstr>--flat</vt:lpstr>
      <vt:lpstr>Building Your Application for Production</vt:lpstr>
      <vt:lpstr>Building Your Application for Production</vt:lpstr>
      <vt:lpstr>Building Your Application for Production</vt:lpstr>
      <vt:lpstr>Building Your Application for Production</vt:lpstr>
      <vt:lpstr>Environments</vt:lpstr>
      <vt:lpstr>Environments</vt:lpstr>
      <vt:lpstr>Environments</vt:lpstr>
      <vt:lpstr>Environments</vt:lpstr>
      <vt:lpstr>Environments</vt:lpstr>
      <vt:lpstr>Environments</vt:lpstr>
      <vt:lpstr>Environments</vt:lpstr>
      <vt:lpstr>Ejecting application</vt:lpstr>
      <vt:lpstr>Ejecting application – process</vt:lpstr>
      <vt:lpstr>Ejecting application – process</vt:lpstr>
      <vt:lpstr>Ejecting application</vt:lpstr>
      <vt:lpstr>Serving angular app in development using proxy</vt:lpstr>
      <vt:lpstr>Serving angular app in development using proxy</vt:lpstr>
      <vt:lpstr>Serving angular app in development using proxy</vt:lpstr>
      <vt:lpstr>Webpack-dev-server</vt:lpstr>
      <vt:lpstr>Webpack-dev-server</vt:lpstr>
      <vt:lpstr>Webpack-dev-middleware</vt:lpstr>
      <vt:lpstr>Webpack-dev-middleware</vt:lpstr>
      <vt:lpstr>Deploying an app using ng-build</vt:lpstr>
      <vt:lpstr>Deploying an app using ng-build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363</cp:revision>
  <dcterms:created xsi:type="dcterms:W3CDTF">2011-02-24T08:59:43Z</dcterms:created>
  <dcterms:modified xsi:type="dcterms:W3CDTF">2017-05-20T22:49:14Z</dcterms:modified>
</cp:coreProperties>
</file>