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  <p:sldId id="268" r:id="rId14"/>
    <p:sldId id="269" r:id="rId15"/>
    <p:sldId id="270" r:id="rId16"/>
    <p:sldId id="271" r:id="rId17"/>
    <p:sldId id="272" r:id="rId18"/>
    <p:sldId id="277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7" r:id="rId51"/>
    <p:sldId id="305" r:id="rId52"/>
    <p:sldId id="306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4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A01319-9956-4466-834E-7F7322CE11F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034FBD38-001F-4B03-9451-FCFEA3EADDF3}">
      <dgm:prSet phldrT="[Text]"/>
      <dgm:spPr/>
      <dgm:t>
        <a:bodyPr/>
        <a:lstStyle/>
        <a:p>
          <a:r>
            <a:rPr lang="en-US" dirty="0" err="1"/>
            <a:t>ngOnChanges</a:t>
          </a:r>
          <a:endParaRPr lang="en-US" dirty="0"/>
        </a:p>
      </dgm:t>
    </dgm:pt>
    <dgm:pt modelId="{F6D053CE-9A52-4CE1-A5B9-39E940B853A1}" type="parTrans" cxnId="{BC55CCEE-1DF7-40E1-954B-95C4CF3090EE}">
      <dgm:prSet/>
      <dgm:spPr/>
      <dgm:t>
        <a:bodyPr/>
        <a:lstStyle/>
        <a:p>
          <a:endParaRPr lang="en-US"/>
        </a:p>
      </dgm:t>
    </dgm:pt>
    <dgm:pt modelId="{5B6D3F57-B83C-4EB8-9B5A-68E5FE821946}" type="sibTrans" cxnId="{BC55CCEE-1DF7-40E1-954B-95C4CF3090EE}">
      <dgm:prSet/>
      <dgm:spPr/>
      <dgm:t>
        <a:bodyPr/>
        <a:lstStyle/>
        <a:p>
          <a:endParaRPr lang="en-US"/>
        </a:p>
      </dgm:t>
    </dgm:pt>
    <dgm:pt modelId="{4E3C0592-8877-4794-9FFC-5CE77BAF5D26}">
      <dgm:prSet phldrT="[Text]"/>
      <dgm:spPr/>
      <dgm:t>
        <a:bodyPr/>
        <a:lstStyle/>
        <a:p>
          <a:r>
            <a:rPr lang="en-US" dirty="0" err="1"/>
            <a:t>ngDoCheck</a:t>
          </a:r>
          <a:endParaRPr lang="en-US" dirty="0"/>
        </a:p>
      </dgm:t>
    </dgm:pt>
    <dgm:pt modelId="{73D5F8B4-8397-4EFA-BF3C-B32238479ED6}" type="parTrans" cxnId="{A5872576-402B-4123-ADE9-26F31F1D9310}">
      <dgm:prSet/>
      <dgm:spPr/>
      <dgm:t>
        <a:bodyPr/>
        <a:lstStyle/>
        <a:p>
          <a:endParaRPr lang="en-US"/>
        </a:p>
      </dgm:t>
    </dgm:pt>
    <dgm:pt modelId="{09EDE783-0E7B-479F-A590-D41337767395}" type="sibTrans" cxnId="{A5872576-402B-4123-ADE9-26F31F1D9310}">
      <dgm:prSet/>
      <dgm:spPr/>
      <dgm:t>
        <a:bodyPr/>
        <a:lstStyle/>
        <a:p>
          <a:endParaRPr lang="en-US"/>
        </a:p>
      </dgm:t>
    </dgm:pt>
    <dgm:pt modelId="{73529B2F-7F55-4D26-B8E0-FC6F90C2F94E}">
      <dgm:prSet phldrT="[Text]"/>
      <dgm:spPr/>
      <dgm:t>
        <a:bodyPr/>
        <a:lstStyle/>
        <a:p>
          <a:r>
            <a:rPr lang="en-US" dirty="0" err="1"/>
            <a:t>ngAfterContentInit</a:t>
          </a:r>
          <a:endParaRPr lang="en-US" dirty="0"/>
        </a:p>
      </dgm:t>
    </dgm:pt>
    <dgm:pt modelId="{991259D8-0E1C-4655-9CBB-E20FE609C8AB}" type="parTrans" cxnId="{D1B9CF53-02FB-4404-8386-68CD251C1FBF}">
      <dgm:prSet/>
      <dgm:spPr/>
      <dgm:t>
        <a:bodyPr/>
        <a:lstStyle/>
        <a:p>
          <a:endParaRPr lang="en-US"/>
        </a:p>
      </dgm:t>
    </dgm:pt>
    <dgm:pt modelId="{79DF1BCF-F727-4C1D-BAB7-41B7BDDC2EE4}" type="sibTrans" cxnId="{D1B9CF53-02FB-4404-8386-68CD251C1FBF}">
      <dgm:prSet/>
      <dgm:spPr/>
      <dgm:t>
        <a:bodyPr/>
        <a:lstStyle/>
        <a:p>
          <a:endParaRPr lang="en-US"/>
        </a:p>
      </dgm:t>
    </dgm:pt>
    <dgm:pt modelId="{80130806-0993-4ED8-821F-4B7805F4339B}">
      <dgm:prSet phldrT="[Text]"/>
      <dgm:spPr/>
      <dgm:t>
        <a:bodyPr/>
        <a:lstStyle/>
        <a:p>
          <a:r>
            <a:rPr lang="en-US" dirty="0" err="1"/>
            <a:t>ngAfterContentChecked</a:t>
          </a:r>
          <a:endParaRPr lang="en-US" dirty="0"/>
        </a:p>
      </dgm:t>
    </dgm:pt>
    <dgm:pt modelId="{866531FD-6588-4F5C-8A1C-570E97100AFD}" type="parTrans" cxnId="{2A6E8389-3D89-4D2B-A92C-649FCC63466C}">
      <dgm:prSet/>
      <dgm:spPr/>
      <dgm:t>
        <a:bodyPr/>
        <a:lstStyle/>
        <a:p>
          <a:endParaRPr lang="en-US"/>
        </a:p>
      </dgm:t>
    </dgm:pt>
    <dgm:pt modelId="{AA6000EC-2CD0-4E6A-AA8F-A5CC28606982}" type="sibTrans" cxnId="{2A6E8389-3D89-4D2B-A92C-649FCC63466C}">
      <dgm:prSet/>
      <dgm:spPr/>
      <dgm:t>
        <a:bodyPr/>
        <a:lstStyle/>
        <a:p>
          <a:endParaRPr lang="en-US"/>
        </a:p>
      </dgm:t>
    </dgm:pt>
    <dgm:pt modelId="{028BDC1F-4D68-49F1-A61B-96682D29743B}">
      <dgm:prSet phldrT="[Text]"/>
      <dgm:spPr/>
      <dgm:t>
        <a:bodyPr/>
        <a:lstStyle/>
        <a:p>
          <a:r>
            <a:rPr lang="en-US" dirty="0"/>
            <a:t>Children hooks</a:t>
          </a:r>
        </a:p>
      </dgm:t>
    </dgm:pt>
    <dgm:pt modelId="{EDA9D22B-EFCE-42A0-8C89-AF20A209E51E}" type="parTrans" cxnId="{BB3DD004-74B3-4862-9C2E-CCD96EE8BF29}">
      <dgm:prSet/>
      <dgm:spPr/>
      <dgm:t>
        <a:bodyPr/>
        <a:lstStyle/>
        <a:p>
          <a:endParaRPr lang="en-US"/>
        </a:p>
      </dgm:t>
    </dgm:pt>
    <dgm:pt modelId="{8A53B1C7-A4F4-4A51-A3E6-A1B97162D1BF}" type="sibTrans" cxnId="{BB3DD004-74B3-4862-9C2E-CCD96EE8BF29}">
      <dgm:prSet/>
      <dgm:spPr/>
      <dgm:t>
        <a:bodyPr/>
        <a:lstStyle/>
        <a:p>
          <a:endParaRPr lang="en-US"/>
        </a:p>
      </dgm:t>
    </dgm:pt>
    <dgm:pt modelId="{30769A75-3D7F-4E92-B661-1A3C9F995874}">
      <dgm:prSet phldrT="[Text]"/>
      <dgm:spPr/>
      <dgm:t>
        <a:bodyPr/>
        <a:lstStyle/>
        <a:p>
          <a:r>
            <a:rPr lang="en-US" dirty="0" err="1"/>
            <a:t>ngAfterViewInit</a:t>
          </a:r>
          <a:endParaRPr lang="en-US" dirty="0"/>
        </a:p>
      </dgm:t>
    </dgm:pt>
    <dgm:pt modelId="{091B5676-1AA8-4EED-B9A3-CC8CC773D689}" type="parTrans" cxnId="{6FC7CDED-411F-4FD1-9A4E-7A82A1EC96E7}">
      <dgm:prSet/>
      <dgm:spPr/>
      <dgm:t>
        <a:bodyPr/>
        <a:lstStyle/>
        <a:p>
          <a:endParaRPr lang="en-US"/>
        </a:p>
      </dgm:t>
    </dgm:pt>
    <dgm:pt modelId="{34D4A5D7-2EF8-4D90-89AD-2481E3063AAA}" type="sibTrans" cxnId="{6FC7CDED-411F-4FD1-9A4E-7A82A1EC96E7}">
      <dgm:prSet/>
      <dgm:spPr/>
      <dgm:t>
        <a:bodyPr/>
        <a:lstStyle/>
        <a:p>
          <a:endParaRPr lang="en-US"/>
        </a:p>
      </dgm:t>
    </dgm:pt>
    <dgm:pt modelId="{27C1205F-36B3-45D1-BA7D-1DC7E7E6B5B9}">
      <dgm:prSet phldrT="[Text]"/>
      <dgm:spPr/>
      <dgm:t>
        <a:bodyPr/>
        <a:lstStyle/>
        <a:p>
          <a:r>
            <a:rPr lang="en-US" dirty="0" err="1"/>
            <a:t>ngAfterViewChecked</a:t>
          </a:r>
          <a:endParaRPr lang="en-US" dirty="0"/>
        </a:p>
      </dgm:t>
    </dgm:pt>
    <dgm:pt modelId="{A311B756-0575-481A-9968-970A2625DB31}" type="parTrans" cxnId="{D484B88A-146F-4359-8E1C-5F889879C454}">
      <dgm:prSet/>
      <dgm:spPr/>
      <dgm:t>
        <a:bodyPr/>
        <a:lstStyle/>
        <a:p>
          <a:endParaRPr lang="en-US"/>
        </a:p>
      </dgm:t>
    </dgm:pt>
    <dgm:pt modelId="{5B0A0F7D-B8B0-4ED5-9C05-3E3EEA94162E}" type="sibTrans" cxnId="{D484B88A-146F-4359-8E1C-5F889879C454}">
      <dgm:prSet/>
      <dgm:spPr/>
      <dgm:t>
        <a:bodyPr/>
        <a:lstStyle/>
        <a:p>
          <a:endParaRPr lang="en-US"/>
        </a:p>
      </dgm:t>
    </dgm:pt>
    <dgm:pt modelId="{9A59CCF8-0ED6-4AC2-9580-F70D9BF95ADB}">
      <dgm:prSet phldrT="[Text]"/>
      <dgm:spPr/>
      <dgm:t>
        <a:bodyPr/>
        <a:lstStyle/>
        <a:p>
          <a:r>
            <a:rPr lang="en-US" dirty="0" err="1"/>
            <a:t>ngOnInit</a:t>
          </a:r>
          <a:endParaRPr lang="en-US" dirty="0"/>
        </a:p>
      </dgm:t>
    </dgm:pt>
    <dgm:pt modelId="{AE55876D-DF68-44FA-86C3-B861C04972A9}" type="parTrans" cxnId="{C278BC1C-603A-4494-A145-891928AB2B6B}">
      <dgm:prSet/>
      <dgm:spPr/>
      <dgm:t>
        <a:bodyPr/>
        <a:lstStyle/>
        <a:p>
          <a:endParaRPr lang="en-US"/>
        </a:p>
      </dgm:t>
    </dgm:pt>
    <dgm:pt modelId="{D5CCD173-2EA8-4945-A34B-43CF743BA11C}" type="sibTrans" cxnId="{C278BC1C-603A-4494-A145-891928AB2B6B}">
      <dgm:prSet/>
      <dgm:spPr/>
      <dgm:t>
        <a:bodyPr/>
        <a:lstStyle/>
        <a:p>
          <a:endParaRPr lang="en-US"/>
        </a:p>
      </dgm:t>
    </dgm:pt>
    <dgm:pt modelId="{53D9DAC8-759F-4F85-93E5-9490595EBD87}">
      <dgm:prSet phldrT="[Text]"/>
      <dgm:spPr/>
      <dgm:t>
        <a:bodyPr/>
        <a:lstStyle/>
        <a:p>
          <a:r>
            <a:rPr lang="en-US" dirty="0" err="1"/>
            <a:t>ngOnDestroy</a:t>
          </a:r>
          <a:endParaRPr lang="en-US" dirty="0"/>
        </a:p>
      </dgm:t>
    </dgm:pt>
    <dgm:pt modelId="{BA19793D-22FF-4F21-89E2-53BB534DB3B9}" type="parTrans" cxnId="{D63BBD83-AB47-485C-BEA9-E37D64BC5EB1}">
      <dgm:prSet/>
      <dgm:spPr/>
      <dgm:t>
        <a:bodyPr/>
        <a:lstStyle/>
        <a:p>
          <a:endParaRPr lang="en-US"/>
        </a:p>
      </dgm:t>
    </dgm:pt>
    <dgm:pt modelId="{2F7EC078-CB07-4320-B564-40133EA7340A}" type="sibTrans" cxnId="{D63BBD83-AB47-485C-BEA9-E37D64BC5EB1}">
      <dgm:prSet/>
      <dgm:spPr/>
      <dgm:t>
        <a:bodyPr/>
        <a:lstStyle/>
        <a:p>
          <a:endParaRPr lang="en-US"/>
        </a:p>
      </dgm:t>
    </dgm:pt>
    <dgm:pt modelId="{15776F3A-E0DF-443A-B844-96CAF429FBDC}">
      <dgm:prSet phldrT="[Text]"/>
      <dgm:spPr/>
      <dgm:t>
        <a:bodyPr/>
        <a:lstStyle/>
        <a:p>
          <a:r>
            <a:rPr lang="en-US" dirty="0"/>
            <a:t>Children hooks</a:t>
          </a:r>
        </a:p>
      </dgm:t>
    </dgm:pt>
    <dgm:pt modelId="{37586B16-9C7A-40E4-8422-867752440F57}" type="parTrans" cxnId="{79BF6AC0-D6AE-424D-A413-9AA0122B1BB4}">
      <dgm:prSet/>
      <dgm:spPr/>
      <dgm:t>
        <a:bodyPr/>
        <a:lstStyle/>
        <a:p>
          <a:endParaRPr lang="en-US"/>
        </a:p>
      </dgm:t>
    </dgm:pt>
    <dgm:pt modelId="{880F3994-7F95-4EF3-B919-9339A7A0CAC7}" type="sibTrans" cxnId="{79BF6AC0-D6AE-424D-A413-9AA0122B1BB4}">
      <dgm:prSet/>
      <dgm:spPr/>
      <dgm:t>
        <a:bodyPr/>
        <a:lstStyle/>
        <a:p>
          <a:endParaRPr lang="en-US"/>
        </a:p>
      </dgm:t>
    </dgm:pt>
    <dgm:pt modelId="{9DD96EA3-A644-4875-B46F-91ED42C83A18}" type="pres">
      <dgm:prSet presAssocID="{C6A01319-9956-4466-834E-7F7322CE11FC}" presName="linearFlow" presStyleCnt="0">
        <dgm:presLayoutVars>
          <dgm:resizeHandles val="exact"/>
        </dgm:presLayoutVars>
      </dgm:prSet>
      <dgm:spPr/>
    </dgm:pt>
    <dgm:pt modelId="{B7666B93-E046-44C3-9175-857ECEF9EC1C}" type="pres">
      <dgm:prSet presAssocID="{034FBD38-001F-4B03-9451-FCFEA3EADDF3}" presName="node" presStyleLbl="node1" presStyleIdx="0" presStyleCnt="10">
        <dgm:presLayoutVars>
          <dgm:bulletEnabled val="1"/>
        </dgm:presLayoutVars>
      </dgm:prSet>
      <dgm:spPr/>
    </dgm:pt>
    <dgm:pt modelId="{2CAF8251-DFFA-4945-960C-5929CB8E824B}" type="pres">
      <dgm:prSet presAssocID="{5B6D3F57-B83C-4EB8-9B5A-68E5FE821946}" presName="sibTrans" presStyleLbl="sibTrans2D1" presStyleIdx="0" presStyleCnt="9"/>
      <dgm:spPr/>
    </dgm:pt>
    <dgm:pt modelId="{3BB2D16E-1CC7-4738-B84A-EB4DEE5310E7}" type="pres">
      <dgm:prSet presAssocID="{5B6D3F57-B83C-4EB8-9B5A-68E5FE821946}" presName="connectorText" presStyleLbl="sibTrans2D1" presStyleIdx="0" presStyleCnt="9"/>
      <dgm:spPr/>
    </dgm:pt>
    <dgm:pt modelId="{FB76C021-36F4-467E-8212-F9818DF6103F}" type="pres">
      <dgm:prSet presAssocID="{9A59CCF8-0ED6-4AC2-9580-F70D9BF95ADB}" presName="node" presStyleLbl="node1" presStyleIdx="1" presStyleCnt="10">
        <dgm:presLayoutVars>
          <dgm:bulletEnabled val="1"/>
        </dgm:presLayoutVars>
      </dgm:prSet>
      <dgm:spPr/>
    </dgm:pt>
    <dgm:pt modelId="{001C0266-14F1-4005-BED6-7D130EA97079}" type="pres">
      <dgm:prSet presAssocID="{D5CCD173-2EA8-4945-A34B-43CF743BA11C}" presName="sibTrans" presStyleLbl="sibTrans2D1" presStyleIdx="1" presStyleCnt="9"/>
      <dgm:spPr/>
    </dgm:pt>
    <dgm:pt modelId="{2B89F9C2-B9E7-4AE4-A866-D869D897C165}" type="pres">
      <dgm:prSet presAssocID="{D5CCD173-2EA8-4945-A34B-43CF743BA11C}" presName="connectorText" presStyleLbl="sibTrans2D1" presStyleIdx="1" presStyleCnt="9"/>
      <dgm:spPr/>
    </dgm:pt>
    <dgm:pt modelId="{E2D9A362-182A-4859-B834-37E42EE7ECBC}" type="pres">
      <dgm:prSet presAssocID="{4E3C0592-8877-4794-9FFC-5CE77BAF5D26}" presName="node" presStyleLbl="node1" presStyleIdx="2" presStyleCnt="10">
        <dgm:presLayoutVars>
          <dgm:bulletEnabled val="1"/>
        </dgm:presLayoutVars>
      </dgm:prSet>
      <dgm:spPr/>
    </dgm:pt>
    <dgm:pt modelId="{2FAF20BE-974E-4E38-99A1-3A60BABD03EA}" type="pres">
      <dgm:prSet presAssocID="{09EDE783-0E7B-479F-A590-D41337767395}" presName="sibTrans" presStyleLbl="sibTrans2D1" presStyleIdx="2" presStyleCnt="9"/>
      <dgm:spPr/>
    </dgm:pt>
    <dgm:pt modelId="{4CB8CB1A-85CF-4B5B-B70B-D741C81DEEAB}" type="pres">
      <dgm:prSet presAssocID="{09EDE783-0E7B-479F-A590-D41337767395}" presName="connectorText" presStyleLbl="sibTrans2D1" presStyleIdx="2" presStyleCnt="9"/>
      <dgm:spPr/>
    </dgm:pt>
    <dgm:pt modelId="{C3348AE4-777A-446C-B4C0-12461230E8ED}" type="pres">
      <dgm:prSet presAssocID="{15776F3A-E0DF-443A-B844-96CAF429FBDC}" presName="node" presStyleLbl="node1" presStyleIdx="3" presStyleCnt="10">
        <dgm:presLayoutVars>
          <dgm:bulletEnabled val="1"/>
        </dgm:presLayoutVars>
      </dgm:prSet>
      <dgm:spPr/>
    </dgm:pt>
    <dgm:pt modelId="{4FA34A37-628E-4F05-95D6-F33AEFAA52D9}" type="pres">
      <dgm:prSet presAssocID="{880F3994-7F95-4EF3-B919-9339A7A0CAC7}" presName="sibTrans" presStyleLbl="sibTrans2D1" presStyleIdx="3" presStyleCnt="9"/>
      <dgm:spPr/>
    </dgm:pt>
    <dgm:pt modelId="{9938F42E-25A8-4A4C-836F-699190E4A5C1}" type="pres">
      <dgm:prSet presAssocID="{880F3994-7F95-4EF3-B919-9339A7A0CAC7}" presName="connectorText" presStyleLbl="sibTrans2D1" presStyleIdx="3" presStyleCnt="9"/>
      <dgm:spPr/>
    </dgm:pt>
    <dgm:pt modelId="{1131802E-D7BE-4C12-928A-85235852EA9D}" type="pres">
      <dgm:prSet presAssocID="{73529B2F-7F55-4D26-B8E0-FC6F90C2F94E}" presName="node" presStyleLbl="node1" presStyleIdx="4" presStyleCnt="10">
        <dgm:presLayoutVars>
          <dgm:bulletEnabled val="1"/>
        </dgm:presLayoutVars>
      </dgm:prSet>
      <dgm:spPr/>
    </dgm:pt>
    <dgm:pt modelId="{2AF90225-B84E-42EA-823B-34729E8D71A6}" type="pres">
      <dgm:prSet presAssocID="{79DF1BCF-F727-4C1D-BAB7-41B7BDDC2EE4}" presName="sibTrans" presStyleLbl="sibTrans2D1" presStyleIdx="4" presStyleCnt="9"/>
      <dgm:spPr/>
    </dgm:pt>
    <dgm:pt modelId="{9DF86EAF-1EB2-4785-AE27-5D19A02AD606}" type="pres">
      <dgm:prSet presAssocID="{79DF1BCF-F727-4C1D-BAB7-41B7BDDC2EE4}" presName="connectorText" presStyleLbl="sibTrans2D1" presStyleIdx="4" presStyleCnt="9"/>
      <dgm:spPr/>
    </dgm:pt>
    <dgm:pt modelId="{735A7C0C-52EF-46B0-AE39-108249CFC1E2}" type="pres">
      <dgm:prSet presAssocID="{80130806-0993-4ED8-821F-4B7805F4339B}" presName="node" presStyleLbl="node1" presStyleIdx="5" presStyleCnt="10">
        <dgm:presLayoutVars>
          <dgm:bulletEnabled val="1"/>
        </dgm:presLayoutVars>
      </dgm:prSet>
      <dgm:spPr/>
    </dgm:pt>
    <dgm:pt modelId="{6003FE79-375C-4AFB-A671-2FB4748ABE06}" type="pres">
      <dgm:prSet presAssocID="{AA6000EC-2CD0-4E6A-AA8F-A5CC28606982}" presName="sibTrans" presStyleLbl="sibTrans2D1" presStyleIdx="5" presStyleCnt="9"/>
      <dgm:spPr/>
    </dgm:pt>
    <dgm:pt modelId="{16250021-5614-4961-9B51-1750226631C8}" type="pres">
      <dgm:prSet presAssocID="{AA6000EC-2CD0-4E6A-AA8F-A5CC28606982}" presName="connectorText" presStyleLbl="sibTrans2D1" presStyleIdx="5" presStyleCnt="9"/>
      <dgm:spPr/>
    </dgm:pt>
    <dgm:pt modelId="{F9C8AD40-7B0A-419D-988C-2FAF30C95F5A}" type="pres">
      <dgm:prSet presAssocID="{028BDC1F-4D68-49F1-A61B-96682D29743B}" presName="node" presStyleLbl="node1" presStyleIdx="6" presStyleCnt="10">
        <dgm:presLayoutVars>
          <dgm:bulletEnabled val="1"/>
        </dgm:presLayoutVars>
      </dgm:prSet>
      <dgm:spPr/>
    </dgm:pt>
    <dgm:pt modelId="{FAD02D91-C773-4B95-8269-4C348E3E55DE}" type="pres">
      <dgm:prSet presAssocID="{8A53B1C7-A4F4-4A51-A3E6-A1B97162D1BF}" presName="sibTrans" presStyleLbl="sibTrans2D1" presStyleIdx="6" presStyleCnt="9"/>
      <dgm:spPr/>
    </dgm:pt>
    <dgm:pt modelId="{719E4762-3584-4DE1-BED3-633674BC4D70}" type="pres">
      <dgm:prSet presAssocID="{8A53B1C7-A4F4-4A51-A3E6-A1B97162D1BF}" presName="connectorText" presStyleLbl="sibTrans2D1" presStyleIdx="6" presStyleCnt="9"/>
      <dgm:spPr/>
    </dgm:pt>
    <dgm:pt modelId="{5EB918F4-21C2-4FFE-8DF4-AC5FDCBA9FD2}" type="pres">
      <dgm:prSet presAssocID="{30769A75-3D7F-4E92-B661-1A3C9F995874}" presName="node" presStyleLbl="node1" presStyleIdx="7" presStyleCnt="10">
        <dgm:presLayoutVars>
          <dgm:bulletEnabled val="1"/>
        </dgm:presLayoutVars>
      </dgm:prSet>
      <dgm:spPr/>
    </dgm:pt>
    <dgm:pt modelId="{94AA81B8-20F1-46DA-B451-E2D4A4828CFD}" type="pres">
      <dgm:prSet presAssocID="{34D4A5D7-2EF8-4D90-89AD-2481E3063AAA}" presName="sibTrans" presStyleLbl="sibTrans2D1" presStyleIdx="7" presStyleCnt="9"/>
      <dgm:spPr/>
    </dgm:pt>
    <dgm:pt modelId="{5F0C9716-AC60-4F33-B6E1-D77A7D37184A}" type="pres">
      <dgm:prSet presAssocID="{34D4A5D7-2EF8-4D90-89AD-2481E3063AAA}" presName="connectorText" presStyleLbl="sibTrans2D1" presStyleIdx="7" presStyleCnt="9"/>
      <dgm:spPr/>
    </dgm:pt>
    <dgm:pt modelId="{AAAA3577-BE21-4CA5-B34C-F652ECB0932F}" type="pres">
      <dgm:prSet presAssocID="{27C1205F-36B3-45D1-BA7D-1DC7E7E6B5B9}" presName="node" presStyleLbl="node1" presStyleIdx="8" presStyleCnt="10">
        <dgm:presLayoutVars>
          <dgm:bulletEnabled val="1"/>
        </dgm:presLayoutVars>
      </dgm:prSet>
      <dgm:spPr/>
    </dgm:pt>
    <dgm:pt modelId="{870AC8BA-EDAE-4B54-AE57-6C2952E5E4CA}" type="pres">
      <dgm:prSet presAssocID="{5B0A0F7D-B8B0-4ED5-9C05-3E3EEA94162E}" presName="sibTrans" presStyleLbl="sibTrans2D1" presStyleIdx="8" presStyleCnt="9"/>
      <dgm:spPr/>
    </dgm:pt>
    <dgm:pt modelId="{F6B38759-1315-4F06-9567-DB3FBD1F981A}" type="pres">
      <dgm:prSet presAssocID="{5B0A0F7D-B8B0-4ED5-9C05-3E3EEA94162E}" presName="connectorText" presStyleLbl="sibTrans2D1" presStyleIdx="8" presStyleCnt="9"/>
      <dgm:spPr/>
    </dgm:pt>
    <dgm:pt modelId="{E0087B9A-DD50-44C3-B704-CFF63795F2B3}" type="pres">
      <dgm:prSet presAssocID="{53D9DAC8-759F-4F85-93E5-9490595EBD87}" presName="node" presStyleLbl="node1" presStyleIdx="9" presStyleCnt="10">
        <dgm:presLayoutVars>
          <dgm:bulletEnabled val="1"/>
        </dgm:presLayoutVars>
      </dgm:prSet>
      <dgm:spPr/>
    </dgm:pt>
  </dgm:ptLst>
  <dgm:cxnLst>
    <dgm:cxn modelId="{D9C33100-271C-47BE-BFEF-706925A8D729}" type="presOf" srcId="{5B6D3F57-B83C-4EB8-9B5A-68E5FE821946}" destId="{2CAF8251-DFFA-4945-960C-5929CB8E824B}" srcOrd="0" destOrd="0" presId="urn:microsoft.com/office/officeart/2005/8/layout/process2"/>
    <dgm:cxn modelId="{BB3DD004-74B3-4862-9C2E-CCD96EE8BF29}" srcId="{C6A01319-9956-4466-834E-7F7322CE11FC}" destId="{028BDC1F-4D68-49F1-A61B-96682D29743B}" srcOrd="6" destOrd="0" parTransId="{EDA9D22B-EFCE-42A0-8C89-AF20A209E51E}" sibTransId="{8A53B1C7-A4F4-4A51-A3E6-A1B97162D1BF}"/>
    <dgm:cxn modelId="{743AD404-26FD-468E-8378-B6A7CC9F0AFA}" type="presOf" srcId="{8A53B1C7-A4F4-4A51-A3E6-A1B97162D1BF}" destId="{FAD02D91-C773-4B95-8269-4C348E3E55DE}" srcOrd="0" destOrd="0" presId="urn:microsoft.com/office/officeart/2005/8/layout/process2"/>
    <dgm:cxn modelId="{51DF3E0A-33CF-43DC-8DD6-926F9A469681}" type="presOf" srcId="{9A59CCF8-0ED6-4AC2-9580-F70D9BF95ADB}" destId="{FB76C021-36F4-467E-8212-F9818DF6103F}" srcOrd="0" destOrd="0" presId="urn:microsoft.com/office/officeart/2005/8/layout/process2"/>
    <dgm:cxn modelId="{D3EA921A-6C61-4DF5-8AAA-8ED80370107A}" type="presOf" srcId="{C6A01319-9956-4466-834E-7F7322CE11FC}" destId="{9DD96EA3-A644-4875-B46F-91ED42C83A18}" srcOrd="0" destOrd="0" presId="urn:microsoft.com/office/officeart/2005/8/layout/process2"/>
    <dgm:cxn modelId="{C278BC1C-603A-4494-A145-891928AB2B6B}" srcId="{C6A01319-9956-4466-834E-7F7322CE11FC}" destId="{9A59CCF8-0ED6-4AC2-9580-F70D9BF95ADB}" srcOrd="1" destOrd="0" parTransId="{AE55876D-DF68-44FA-86C3-B861C04972A9}" sibTransId="{D5CCD173-2EA8-4945-A34B-43CF743BA11C}"/>
    <dgm:cxn modelId="{AF4C731D-31BC-405E-986C-36C8FE869496}" type="presOf" srcId="{79DF1BCF-F727-4C1D-BAB7-41B7BDDC2EE4}" destId="{2AF90225-B84E-42EA-823B-34729E8D71A6}" srcOrd="0" destOrd="0" presId="urn:microsoft.com/office/officeart/2005/8/layout/process2"/>
    <dgm:cxn modelId="{F863291E-AEDD-4A58-A0E3-7161CF159248}" type="presOf" srcId="{15776F3A-E0DF-443A-B844-96CAF429FBDC}" destId="{C3348AE4-777A-446C-B4C0-12461230E8ED}" srcOrd="0" destOrd="0" presId="urn:microsoft.com/office/officeart/2005/8/layout/process2"/>
    <dgm:cxn modelId="{709EEC29-312A-4568-8E2B-E2A8FBA360DC}" type="presOf" srcId="{880F3994-7F95-4EF3-B919-9339A7A0CAC7}" destId="{4FA34A37-628E-4F05-95D6-F33AEFAA52D9}" srcOrd="0" destOrd="0" presId="urn:microsoft.com/office/officeart/2005/8/layout/process2"/>
    <dgm:cxn modelId="{E62D262F-0121-4F7B-8C16-0AE0CA3DA4CF}" type="presOf" srcId="{34D4A5D7-2EF8-4D90-89AD-2481E3063AAA}" destId="{94AA81B8-20F1-46DA-B451-E2D4A4828CFD}" srcOrd="0" destOrd="0" presId="urn:microsoft.com/office/officeart/2005/8/layout/process2"/>
    <dgm:cxn modelId="{AE29CF2F-9676-455B-B62D-D20F47B52EDD}" type="presOf" srcId="{53D9DAC8-759F-4F85-93E5-9490595EBD87}" destId="{E0087B9A-DD50-44C3-B704-CFF63795F2B3}" srcOrd="0" destOrd="0" presId="urn:microsoft.com/office/officeart/2005/8/layout/process2"/>
    <dgm:cxn modelId="{C8B98B38-9485-4BEB-9AB3-B5F0CDE02E2C}" type="presOf" srcId="{8A53B1C7-A4F4-4A51-A3E6-A1B97162D1BF}" destId="{719E4762-3584-4DE1-BED3-633674BC4D70}" srcOrd="1" destOrd="0" presId="urn:microsoft.com/office/officeart/2005/8/layout/process2"/>
    <dgm:cxn modelId="{1B1D2E46-8533-4776-874C-AC736CF348CA}" type="presOf" srcId="{5B0A0F7D-B8B0-4ED5-9C05-3E3EEA94162E}" destId="{F6B38759-1315-4F06-9567-DB3FBD1F981A}" srcOrd="1" destOrd="0" presId="urn:microsoft.com/office/officeart/2005/8/layout/process2"/>
    <dgm:cxn modelId="{3BB07C4F-5218-4779-A1F8-30C010541E7F}" type="presOf" srcId="{4E3C0592-8877-4794-9FFC-5CE77BAF5D26}" destId="{E2D9A362-182A-4859-B834-37E42EE7ECBC}" srcOrd="0" destOrd="0" presId="urn:microsoft.com/office/officeart/2005/8/layout/process2"/>
    <dgm:cxn modelId="{D1B9CF53-02FB-4404-8386-68CD251C1FBF}" srcId="{C6A01319-9956-4466-834E-7F7322CE11FC}" destId="{73529B2F-7F55-4D26-B8E0-FC6F90C2F94E}" srcOrd="4" destOrd="0" parTransId="{991259D8-0E1C-4655-9CBB-E20FE609C8AB}" sibTransId="{79DF1BCF-F727-4C1D-BAB7-41B7BDDC2EE4}"/>
    <dgm:cxn modelId="{A5872576-402B-4123-ADE9-26F31F1D9310}" srcId="{C6A01319-9956-4466-834E-7F7322CE11FC}" destId="{4E3C0592-8877-4794-9FFC-5CE77BAF5D26}" srcOrd="2" destOrd="0" parTransId="{73D5F8B4-8397-4EFA-BF3C-B32238479ED6}" sibTransId="{09EDE783-0E7B-479F-A590-D41337767395}"/>
    <dgm:cxn modelId="{79C5F576-7033-4486-B94D-3C4D0BBD4C88}" type="presOf" srcId="{09EDE783-0E7B-479F-A590-D41337767395}" destId="{4CB8CB1A-85CF-4B5B-B70B-D741C81DEEAB}" srcOrd="1" destOrd="0" presId="urn:microsoft.com/office/officeart/2005/8/layout/process2"/>
    <dgm:cxn modelId="{CDDDF977-9990-49C1-9F4F-4EB4350922EF}" type="presOf" srcId="{27C1205F-36B3-45D1-BA7D-1DC7E7E6B5B9}" destId="{AAAA3577-BE21-4CA5-B34C-F652ECB0932F}" srcOrd="0" destOrd="0" presId="urn:microsoft.com/office/officeart/2005/8/layout/process2"/>
    <dgm:cxn modelId="{133EB25A-45CD-4BE4-934A-F1AF5979F895}" type="presOf" srcId="{034FBD38-001F-4B03-9451-FCFEA3EADDF3}" destId="{B7666B93-E046-44C3-9175-857ECEF9EC1C}" srcOrd="0" destOrd="0" presId="urn:microsoft.com/office/officeart/2005/8/layout/process2"/>
    <dgm:cxn modelId="{D63BBD83-AB47-485C-BEA9-E37D64BC5EB1}" srcId="{C6A01319-9956-4466-834E-7F7322CE11FC}" destId="{53D9DAC8-759F-4F85-93E5-9490595EBD87}" srcOrd="9" destOrd="0" parTransId="{BA19793D-22FF-4F21-89E2-53BB534DB3B9}" sibTransId="{2F7EC078-CB07-4320-B564-40133EA7340A}"/>
    <dgm:cxn modelId="{89700E86-55ED-4587-8803-CEF48DEF9375}" type="presOf" srcId="{AA6000EC-2CD0-4E6A-AA8F-A5CC28606982}" destId="{6003FE79-375C-4AFB-A671-2FB4748ABE06}" srcOrd="0" destOrd="0" presId="urn:microsoft.com/office/officeart/2005/8/layout/process2"/>
    <dgm:cxn modelId="{2A6E8389-3D89-4D2B-A92C-649FCC63466C}" srcId="{C6A01319-9956-4466-834E-7F7322CE11FC}" destId="{80130806-0993-4ED8-821F-4B7805F4339B}" srcOrd="5" destOrd="0" parTransId="{866531FD-6588-4F5C-8A1C-570E97100AFD}" sibTransId="{AA6000EC-2CD0-4E6A-AA8F-A5CC28606982}"/>
    <dgm:cxn modelId="{20AC488A-1206-4A65-9212-20A64BE4F517}" type="presOf" srcId="{30769A75-3D7F-4E92-B661-1A3C9F995874}" destId="{5EB918F4-21C2-4FFE-8DF4-AC5FDCBA9FD2}" srcOrd="0" destOrd="0" presId="urn:microsoft.com/office/officeart/2005/8/layout/process2"/>
    <dgm:cxn modelId="{D484B88A-146F-4359-8E1C-5F889879C454}" srcId="{C6A01319-9956-4466-834E-7F7322CE11FC}" destId="{27C1205F-36B3-45D1-BA7D-1DC7E7E6B5B9}" srcOrd="8" destOrd="0" parTransId="{A311B756-0575-481A-9968-970A2625DB31}" sibTransId="{5B0A0F7D-B8B0-4ED5-9C05-3E3EEA94162E}"/>
    <dgm:cxn modelId="{B7F19BA3-0521-422F-B9FE-DB5CDD6767DF}" type="presOf" srcId="{79DF1BCF-F727-4C1D-BAB7-41B7BDDC2EE4}" destId="{9DF86EAF-1EB2-4785-AE27-5D19A02AD606}" srcOrd="1" destOrd="0" presId="urn:microsoft.com/office/officeart/2005/8/layout/process2"/>
    <dgm:cxn modelId="{BB0DECA9-F79F-4A27-BAC1-6EFE337E7E1F}" type="presOf" srcId="{880F3994-7F95-4EF3-B919-9339A7A0CAC7}" destId="{9938F42E-25A8-4A4C-836F-699190E4A5C1}" srcOrd="1" destOrd="0" presId="urn:microsoft.com/office/officeart/2005/8/layout/process2"/>
    <dgm:cxn modelId="{25C316AD-F0FC-4D83-9A4C-30540FADAE51}" type="presOf" srcId="{34D4A5D7-2EF8-4D90-89AD-2481E3063AAA}" destId="{5F0C9716-AC60-4F33-B6E1-D77A7D37184A}" srcOrd="1" destOrd="0" presId="urn:microsoft.com/office/officeart/2005/8/layout/process2"/>
    <dgm:cxn modelId="{C54C4CB8-7534-43FB-A83E-0AD63E447CB0}" type="presOf" srcId="{AA6000EC-2CD0-4E6A-AA8F-A5CC28606982}" destId="{16250021-5614-4961-9B51-1750226631C8}" srcOrd="1" destOrd="0" presId="urn:microsoft.com/office/officeart/2005/8/layout/process2"/>
    <dgm:cxn modelId="{0BE641C0-5ECB-49B7-879E-4A6F15AC3A93}" type="presOf" srcId="{09EDE783-0E7B-479F-A590-D41337767395}" destId="{2FAF20BE-974E-4E38-99A1-3A60BABD03EA}" srcOrd="0" destOrd="0" presId="urn:microsoft.com/office/officeart/2005/8/layout/process2"/>
    <dgm:cxn modelId="{79BF6AC0-D6AE-424D-A413-9AA0122B1BB4}" srcId="{C6A01319-9956-4466-834E-7F7322CE11FC}" destId="{15776F3A-E0DF-443A-B844-96CAF429FBDC}" srcOrd="3" destOrd="0" parTransId="{37586B16-9C7A-40E4-8422-867752440F57}" sibTransId="{880F3994-7F95-4EF3-B919-9339A7A0CAC7}"/>
    <dgm:cxn modelId="{84E143D0-8F09-49A1-A6F6-51AE3E360FA9}" type="presOf" srcId="{D5CCD173-2EA8-4945-A34B-43CF743BA11C}" destId="{2B89F9C2-B9E7-4AE4-A866-D869D897C165}" srcOrd="1" destOrd="0" presId="urn:microsoft.com/office/officeart/2005/8/layout/process2"/>
    <dgm:cxn modelId="{493C0ED5-4442-4B0F-B82F-9ABF5559871C}" type="presOf" srcId="{80130806-0993-4ED8-821F-4B7805F4339B}" destId="{735A7C0C-52EF-46B0-AE39-108249CFC1E2}" srcOrd="0" destOrd="0" presId="urn:microsoft.com/office/officeart/2005/8/layout/process2"/>
    <dgm:cxn modelId="{46A0A5D9-CC57-40C0-8757-F063708E4951}" type="presOf" srcId="{028BDC1F-4D68-49F1-A61B-96682D29743B}" destId="{F9C8AD40-7B0A-419D-988C-2FAF30C95F5A}" srcOrd="0" destOrd="0" presId="urn:microsoft.com/office/officeart/2005/8/layout/process2"/>
    <dgm:cxn modelId="{5FBD2EDA-A430-4DC2-B3AC-BB3B6C1584A0}" type="presOf" srcId="{D5CCD173-2EA8-4945-A34B-43CF743BA11C}" destId="{001C0266-14F1-4005-BED6-7D130EA97079}" srcOrd="0" destOrd="0" presId="urn:microsoft.com/office/officeart/2005/8/layout/process2"/>
    <dgm:cxn modelId="{CBFA72DA-8CBB-4A9D-81F6-92B5039C8DDB}" type="presOf" srcId="{5B6D3F57-B83C-4EB8-9B5A-68E5FE821946}" destId="{3BB2D16E-1CC7-4738-B84A-EB4DEE5310E7}" srcOrd="1" destOrd="0" presId="urn:microsoft.com/office/officeart/2005/8/layout/process2"/>
    <dgm:cxn modelId="{6FC7CDED-411F-4FD1-9A4E-7A82A1EC96E7}" srcId="{C6A01319-9956-4466-834E-7F7322CE11FC}" destId="{30769A75-3D7F-4E92-B661-1A3C9F995874}" srcOrd="7" destOrd="0" parTransId="{091B5676-1AA8-4EED-B9A3-CC8CC773D689}" sibTransId="{34D4A5D7-2EF8-4D90-89AD-2481E3063AAA}"/>
    <dgm:cxn modelId="{BC55CCEE-1DF7-40E1-954B-95C4CF3090EE}" srcId="{C6A01319-9956-4466-834E-7F7322CE11FC}" destId="{034FBD38-001F-4B03-9451-FCFEA3EADDF3}" srcOrd="0" destOrd="0" parTransId="{F6D053CE-9A52-4CE1-A5B9-39E940B853A1}" sibTransId="{5B6D3F57-B83C-4EB8-9B5A-68E5FE821946}"/>
    <dgm:cxn modelId="{6875DBF3-4C7F-4235-9FDB-73E95DFD65B4}" type="presOf" srcId="{5B0A0F7D-B8B0-4ED5-9C05-3E3EEA94162E}" destId="{870AC8BA-EDAE-4B54-AE57-6C2952E5E4CA}" srcOrd="0" destOrd="0" presId="urn:microsoft.com/office/officeart/2005/8/layout/process2"/>
    <dgm:cxn modelId="{69F922FB-FB67-460D-BEA6-F5D66543E74B}" type="presOf" srcId="{73529B2F-7F55-4D26-B8E0-FC6F90C2F94E}" destId="{1131802E-D7BE-4C12-928A-85235852EA9D}" srcOrd="0" destOrd="0" presId="urn:microsoft.com/office/officeart/2005/8/layout/process2"/>
    <dgm:cxn modelId="{7314EDF5-7C0E-461B-BE4A-ABD286983822}" type="presParOf" srcId="{9DD96EA3-A644-4875-B46F-91ED42C83A18}" destId="{B7666B93-E046-44C3-9175-857ECEF9EC1C}" srcOrd="0" destOrd="0" presId="urn:microsoft.com/office/officeart/2005/8/layout/process2"/>
    <dgm:cxn modelId="{62454200-078C-40E2-883F-E6F4AFF03BE8}" type="presParOf" srcId="{9DD96EA3-A644-4875-B46F-91ED42C83A18}" destId="{2CAF8251-DFFA-4945-960C-5929CB8E824B}" srcOrd="1" destOrd="0" presId="urn:microsoft.com/office/officeart/2005/8/layout/process2"/>
    <dgm:cxn modelId="{DF43B9DF-6A9D-4576-B7A9-8DF024E19003}" type="presParOf" srcId="{2CAF8251-DFFA-4945-960C-5929CB8E824B}" destId="{3BB2D16E-1CC7-4738-B84A-EB4DEE5310E7}" srcOrd="0" destOrd="0" presId="urn:microsoft.com/office/officeart/2005/8/layout/process2"/>
    <dgm:cxn modelId="{9B5B031D-A092-40F4-8D2E-2E111448882F}" type="presParOf" srcId="{9DD96EA3-A644-4875-B46F-91ED42C83A18}" destId="{FB76C021-36F4-467E-8212-F9818DF6103F}" srcOrd="2" destOrd="0" presId="urn:microsoft.com/office/officeart/2005/8/layout/process2"/>
    <dgm:cxn modelId="{2E84BF4D-B865-426F-9D19-04E512D670EE}" type="presParOf" srcId="{9DD96EA3-A644-4875-B46F-91ED42C83A18}" destId="{001C0266-14F1-4005-BED6-7D130EA97079}" srcOrd="3" destOrd="0" presId="urn:microsoft.com/office/officeart/2005/8/layout/process2"/>
    <dgm:cxn modelId="{1624685F-44A1-47E2-A567-07EEC98B75CC}" type="presParOf" srcId="{001C0266-14F1-4005-BED6-7D130EA97079}" destId="{2B89F9C2-B9E7-4AE4-A866-D869D897C165}" srcOrd="0" destOrd="0" presId="urn:microsoft.com/office/officeart/2005/8/layout/process2"/>
    <dgm:cxn modelId="{34203F60-6DEF-4EE3-B2A2-F33D4F0B5E37}" type="presParOf" srcId="{9DD96EA3-A644-4875-B46F-91ED42C83A18}" destId="{E2D9A362-182A-4859-B834-37E42EE7ECBC}" srcOrd="4" destOrd="0" presId="urn:microsoft.com/office/officeart/2005/8/layout/process2"/>
    <dgm:cxn modelId="{B93C992C-D240-4383-9B45-10FC3870DAAD}" type="presParOf" srcId="{9DD96EA3-A644-4875-B46F-91ED42C83A18}" destId="{2FAF20BE-974E-4E38-99A1-3A60BABD03EA}" srcOrd="5" destOrd="0" presId="urn:microsoft.com/office/officeart/2005/8/layout/process2"/>
    <dgm:cxn modelId="{CB2896AC-83E7-46EF-BBCF-541B01B1F6C8}" type="presParOf" srcId="{2FAF20BE-974E-4E38-99A1-3A60BABD03EA}" destId="{4CB8CB1A-85CF-4B5B-B70B-D741C81DEEAB}" srcOrd="0" destOrd="0" presId="urn:microsoft.com/office/officeart/2005/8/layout/process2"/>
    <dgm:cxn modelId="{E7D18AFA-3C40-4576-8A17-5EDE7870AB37}" type="presParOf" srcId="{9DD96EA3-A644-4875-B46F-91ED42C83A18}" destId="{C3348AE4-777A-446C-B4C0-12461230E8ED}" srcOrd="6" destOrd="0" presId="urn:microsoft.com/office/officeart/2005/8/layout/process2"/>
    <dgm:cxn modelId="{D86EF115-22AC-42FB-A826-F6E1E3583639}" type="presParOf" srcId="{9DD96EA3-A644-4875-B46F-91ED42C83A18}" destId="{4FA34A37-628E-4F05-95D6-F33AEFAA52D9}" srcOrd="7" destOrd="0" presId="urn:microsoft.com/office/officeart/2005/8/layout/process2"/>
    <dgm:cxn modelId="{D88A8CD7-1C01-4681-A6BC-89D2E6E33CDB}" type="presParOf" srcId="{4FA34A37-628E-4F05-95D6-F33AEFAA52D9}" destId="{9938F42E-25A8-4A4C-836F-699190E4A5C1}" srcOrd="0" destOrd="0" presId="urn:microsoft.com/office/officeart/2005/8/layout/process2"/>
    <dgm:cxn modelId="{7A9AEA3C-74F8-4C7F-BA6D-E2F501D69A8E}" type="presParOf" srcId="{9DD96EA3-A644-4875-B46F-91ED42C83A18}" destId="{1131802E-D7BE-4C12-928A-85235852EA9D}" srcOrd="8" destOrd="0" presId="urn:microsoft.com/office/officeart/2005/8/layout/process2"/>
    <dgm:cxn modelId="{14F52E5F-45B2-4B45-8E6F-3D2A4BD789D9}" type="presParOf" srcId="{9DD96EA3-A644-4875-B46F-91ED42C83A18}" destId="{2AF90225-B84E-42EA-823B-34729E8D71A6}" srcOrd="9" destOrd="0" presId="urn:microsoft.com/office/officeart/2005/8/layout/process2"/>
    <dgm:cxn modelId="{DC96CC65-DE5D-46AC-80CF-D96DEF3BEC6E}" type="presParOf" srcId="{2AF90225-B84E-42EA-823B-34729E8D71A6}" destId="{9DF86EAF-1EB2-4785-AE27-5D19A02AD606}" srcOrd="0" destOrd="0" presId="urn:microsoft.com/office/officeart/2005/8/layout/process2"/>
    <dgm:cxn modelId="{53DA47D1-FF5D-44A9-A366-531057BEAB13}" type="presParOf" srcId="{9DD96EA3-A644-4875-B46F-91ED42C83A18}" destId="{735A7C0C-52EF-46B0-AE39-108249CFC1E2}" srcOrd="10" destOrd="0" presId="urn:microsoft.com/office/officeart/2005/8/layout/process2"/>
    <dgm:cxn modelId="{1FEAF70C-EE03-43D4-A8F5-51EB50259576}" type="presParOf" srcId="{9DD96EA3-A644-4875-B46F-91ED42C83A18}" destId="{6003FE79-375C-4AFB-A671-2FB4748ABE06}" srcOrd="11" destOrd="0" presId="urn:microsoft.com/office/officeart/2005/8/layout/process2"/>
    <dgm:cxn modelId="{884CC2CD-08F9-45D8-9109-6CCAD9115A01}" type="presParOf" srcId="{6003FE79-375C-4AFB-A671-2FB4748ABE06}" destId="{16250021-5614-4961-9B51-1750226631C8}" srcOrd="0" destOrd="0" presId="urn:microsoft.com/office/officeart/2005/8/layout/process2"/>
    <dgm:cxn modelId="{D35F836A-0509-421F-A631-2681EBA852D1}" type="presParOf" srcId="{9DD96EA3-A644-4875-B46F-91ED42C83A18}" destId="{F9C8AD40-7B0A-419D-988C-2FAF30C95F5A}" srcOrd="12" destOrd="0" presId="urn:microsoft.com/office/officeart/2005/8/layout/process2"/>
    <dgm:cxn modelId="{A27EB901-6DAD-46AE-B8AE-1C2903D100D3}" type="presParOf" srcId="{9DD96EA3-A644-4875-B46F-91ED42C83A18}" destId="{FAD02D91-C773-4B95-8269-4C348E3E55DE}" srcOrd="13" destOrd="0" presId="urn:microsoft.com/office/officeart/2005/8/layout/process2"/>
    <dgm:cxn modelId="{43BC6447-4071-4485-BA33-C7D3EDA16A3A}" type="presParOf" srcId="{FAD02D91-C773-4B95-8269-4C348E3E55DE}" destId="{719E4762-3584-4DE1-BED3-633674BC4D70}" srcOrd="0" destOrd="0" presId="urn:microsoft.com/office/officeart/2005/8/layout/process2"/>
    <dgm:cxn modelId="{C3C618DD-36C2-4771-8A9C-224B80699705}" type="presParOf" srcId="{9DD96EA3-A644-4875-B46F-91ED42C83A18}" destId="{5EB918F4-21C2-4FFE-8DF4-AC5FDCBA9FD2}" srcOrd="14" destOrd="0" presId="urn:microsoft.com/office/officeart/2005/8/layout/process2"/>
    <dgm:cxn modelId="{62C9E6A2-B8F3-4280-94A2-EE72AD9CF221}" type="presParOf" srcId="{9DD96EA3-A644-4875-B46F-91ED42C83A18}" destId="{94AA81B8-20F1-46DA-B451-E2D4A4828CFD}" srcOrd="15" destOrd="0" presId="urn:microsoft.com/office/officeart/2005/8/layout/process2"/>
    <dgm:cxn modelId="{E4471797-C3DB-4978-ADD7-9F11361B1A45}" type="presParOf" srcId="{94AA81B8-20F1-46DA-B451-E2D4A4828CFD}" destId="{5F0C9716-AC60-4F33-B6E1-D77A7D37184A}" srcOrd="0" destOrd="0" presId="urn:microsoft.com/office/officeart/2005/8/layout/process2"/>
    <dgm:cxn modelId="{B6490E69-6277-4B38-A7DF-0EF05E47743B}" type="presParOf" srcId="{9DD96EA3-A644-4875-B46F-91ED42C83A18}" destId="{AAAA3577-BE21-4CA5-B34C-F652ECB0932F}" srcOrd="16" destOrd="0" presId="urn:microsoft.com/office/officeart/2005/8/layout/process2"/>
    <dgm:cxn modelId="{CFD28C1E-C86A-4E43-9EB8-46078DC57FE8}" type="presParOf" srcId="{9DD96EA3-A644-4875-B46F-91ED42C83A18}" destId="{870AC8BA-EDAE-4B54-AE57-6C2952E5E4CA}" srcOrd="17" destOrd="0" presId="urn:microsoft.com/office/officeart/2005/8/layout/process2"/>
    <dgm:cxn modelId="{B0F2ABF6-3D9A-4175-A7BA-4908F451D87C}" type="presParOf" srcId="{870AC8BA-EDAE-4B54-AE57-6C2952E5E4CA}" destId="{F6B38759-1315-4F06-9567-DB3FBD1F981A}" srcOrd="0" destOrd="0" presId="urn:microsoft.com/office/officeart/2005/8/layout/process2"/>
    <dgm:cxn modelId="{B5BADC28-A8C0-43F2-A2CA-548118488B34}" type="presParOf" srcId="{9DD96EA3-A644-4875-B46F-91ED42C83A18}" destId="{E0087B9A-DD50-44C3-B704-CFF63795F2B3}" srcOrd="1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66B93-E046-44C3-9175-857ECEF9EC1C}">
      <dsp:nvSpPr>
        <dsp:cNvPr id="0" name=""/>
        <dsp:cNvSpPr/>
      </dsp:nvSpPr>
      <dsp:spPr>
        <a:xfrm>
          <a:off x="2878334" y="4122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ngOnChanges</a:t>
          </a:r>
          <a:endParaRPr lang="en-US" sz="1000" kern="1200" dirty="0"/>
        </a:p>
      </dsp:txBody>
      <dsp:txXfrm>
        <a:off x="2888063" y="13851"/>
        <a:ext cx="1280657" cy="312699"/>
      </dsp:txXfrm>
    </dsp:sp>
    <dsp:sp modelId="{2CAF8251-DFFA-4945-960C-5929CB8E824B}">
      <dsp:nvSpPr>
        <dsp:cNvPr id="0" name=""/>
        <dsp:cNvSpPr/>
      </dsp:nvSpPr>
      <dsp:spPr>
        <a:xfrm rot="5400000">
          <a:off x="3466112" y="344584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357040"/>
        <a:ext cx="89683" cy="87191"/>
      </dsp:txXfrm>
    </dsp:sp>
    <dsp:sp modelId="{FB76C021-36F4-467E-8212-F9818DF6103F}">
      <dsp:nvSpPr>
        <dsp:cNvPr id="0" name=""/>
        <dsp:cNvSpPr/>
      </dsp:nvSpPr>
      <dsp:spPr>
        <a:xfrm>
          <a:off x="2878334" y="502359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ngOnInit</a:t>
          </a:r>
          <a:endParaRPr lang="en-US" sz="1000" kern="1200" dirty="0"/>
        </a:p>
      </dsp:txBody>
      <dsp:txXfrm>
        <a:off x="2888063" y="512088"/>
        <a:ext cx="1280657" cy="312699"/>
      </dsp:txXfrm>
    </dsp:sp>
    <dsp:sp modelId="{001C0266-14F1-4005-BED6-7D130EA97079}">
      <dsp:nvSpPr>
        <dsp:cNvPr id="0" name=""/>
        <dsp:cNvSpPr/>
      </dsp:nvSpPr>
      <dsp:spPr>
        <a:xfrm rot="5400000">
          <a:off x="3466112" y="842821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855277"/>
        <a:ext cx="89683" cy="87191"/>
      </dsp:txXfrm>
    </dsp:sp>
    <dsp:sp modelId="{E2D9A362-182A-4859-B834-37E42EE7ECBC}">
      <dsp:nvSpPr>
        <dsp:cNvPr id="0" name=""/>
        <dsp:cNvSpPr/>
      </dsp:nvSpPr>
      <dsp:spPr>
        <a:xfrm>
          <a:off x="2878334" y="1000596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ngDoCheck</a:t>
          </a:r>
          <a:endParaRPr lang="en-US" sz="1000" kern="1200" dirty="0"/>
        </a:p>
      </dsp:txBody>
      <dsp:txXfrm>
        <a:off x="2888063" y="1010325"/>
        <a:ext cx="1280657" cy="312699"/>
      </dsp:txXfrm>
    </dsp:sp>
    <dsp:sp modelId="{2FAF20BE-974E-4E38-99A1-3A60BABD03EA}">
      <dsp:nvSpPr>
        <dsp:cNvPr id="0" name=""/>
        <dsp:cNvSpPr/>
      </dsp:nvSpPr>
      <dsp:spPr>
        <a:xfrm rot="5400000">
          <a:off x="3466112" y="1341058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1353514"/>
        <a:ext cx="89683" cy="87191"/>
      </dsp:txXfrm>
    </dsp:sp>
    <dsp:sp modelId="{C3348AE4-777A-446C-B4C0-12461230E8ED}">
      <dsp:nvSpPr>
        <dsp:cNvPr id="0" name=""/>
        <dsp:cNvSpPr/>
      </dsp:nvSpPr>
      <dsp:spPr>
        <a:xfrm>
          <a:off x="2878334" y="1498833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Children hooks</a:t>
          </a:r>
        </a:p>
      </dsp:txBody>
      <dsp:txXfrm>
        <a:off x="2888063" y="1508562"/>
        <a:ext cx="1280657" cy="312699"/>
      </dsp:txXfrm>
    </dsp:sp>
    <dsp:sp modelId="{4FA34A37-628E-4F05-95D6-F33AEFAA52D9}">
      <dsp:nvSpPr>
        <dsp:cNvPr id="0" name=""/>
        <dsp:cNvSpPr/>
      </dsp:nvSpPr>
      <dsp:spPr>
        <a:xfrm rot="5400000">
          <a:off x="3466112" y="1839295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1851751"/>
        <a:ext cx="89683" cy="87191"/>
      </dsp:txXfrm>
    </dsp:sp>
    <dsp:sp modelId="{1131802E-D7BE-4C12-928A-85235852EA9D}">
      <dsp:nvSpPr>
        <dsp:cNvPr id="0" name=""/>
        <dsp:cNvSpPr/>
      </dsp:nvSpPr>
      <dsp:spPr>
        <a:xfrm>
          <a:off x="2878334" y="1997070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ngAfterContentInit</a:t>
          </a:r>
          <a:endParaRPr lang="en-US" sz="1000" kern="1200" dirty="0"/>
        </a:p>
      </dsp:txBody>
      <dsp:txXfrm>
        <a:off x="2888063" y="2006799"/>
        <a:ext cx="1280657" cy="312699"/>
      </dsp:txXfrm>
    </dsp:sp>
    <dsp:sp modelId="{2AF90225-B84E-42EA-823B-34729E8D71A6}">
      <dsp:nvSpPr>
        <dsp:cNvPr id="0" name=""/>
        <dsp:cNvSpPr/>
      </dsp:nvSpPr>
      <dsp:spPr>
        <a:xfrm rot="5400000">
          <a:off x="3466112" y="2337532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2349988"/>
        <a:ext cx="89683" cy="87191"/>
      </dsp:txXfrm>
    </dsp:sp>
    <dsp:sp modelId="{735A7C0C-52EF-46B0-AE39-108249CFC1E2}">
      <dsp:nvSpPr>
        <dsp:cNvPr id="0" name=""/>
        <dsp:cNvSpPr/>
      </dsp:nvSpPr>
      <dsp:spPr>
        <a:xfrm>
          <a:off x="2878334" y="2495307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ngAfterContentChecked</a:t>
          </a:r>
          <a:endParaRPr lang="en-US" sz="1000" kern="1200" dirty="0"/>
        </a:p>
      </dsp:txBody>
      <dsp:txXfrm>
        <a:off x="2888063" y="2505036"/>
        <a:ext cx="1280657" cy="312699"/>
      </dsp:txXfrm>
    </dsp:sp>
    <dsp:sp modelId="{6003FE79-375C-4AFB-A671-2FB4748ABE06}">
      <dsp:nvSpPr>
        <dsp:cNvPr id="0" name=""/>
        <dsp:cNvSpPr/>
      </dsp:nvSpPr>
      <dsp:spPr>
        <a:xfrm rot="5400000">
          <a:off x="3466112" y="2835769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2848225"/>
        <a:ext cx="89683" cy="87191"/>
      </dsp:txXfrm>
    </dsp:sp>
    <dsp:sp modelId="{F9C8AD40-7B0A-419D-988C-2FAF30C95F5A}">
      <dsp:nvSpPr>
        <dsp:cNvPr id="0" name=""/>
        <dsp:cNvSpPr/>
      </dsp:nvSpPr>
      <dsp:spPr>
        <a:xfrm>
          <a:off x="2878334" y="2993544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Children hooks</a:t>
          </a:r>
        </a:p>
      </dsp:txBody>
      <dsp:txXfrm>
        <a:off x="2888063" y="3003273"/>
        <a:ext cx="1280657" cy="312699"/>
      </dsp:txXfrm>
    </dsp:sp>
    <dsp:sp modelId="{FAD02D91-C773-4B95-8269-4C348E3E55DE}">
      <dsp:nvSpPr>
        <dsp:cNvPr id="0" name=""/>
        <dsp:cNvSpPr/>
      </dsp:nvSpPr>
      <dsp:spPr>
        <a:xfrm rot="5400000">
          <a:off x="3466112" y="3334006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3346462"/>
        <a:ext cx="89683" cy="87191"/>
      </dsp:txXfrm>
    </dsp:sp>
    <dsp:sp modelId="{5EB918F4-21C2-4FFE-8DF4-AC5FDCBA9FD2}">
      <dsp:nvSpPr>
        <dsp:cNvPr id="0" name=""/>
        <dsp:cNvSpPr/>
      </dsp:nvSpPr>
      <dsp:spPr>
        <a:xfrm>
          <a:off x="2878334" y="3491781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ngAfterViewInit</a:t>
          </a:r>
          <a:endParaRPr lang="en-US" sz="1000" kern="1200" dirty="0"/>
        </a:p>
      </dsp:txBody>
      <dsp:txXfrm>
        <a:off x="2888063" y="3501510"/>
        <a:ext cx="1280657" cy="312699"/>
      </dsp:txXfrm>
    </dsp:sp>
    <dsp:sp modelId="{94AA81B8-20F1-46DA-B451-E2D4A4828CFD}">
      <dsp:nvSpPr>
        <dsp:cNvPr id="0" name=""/>
        <dsp:cNvSpPr/>
      </dsp:nvSpPr>
      <dsp:spPr>
        <a:xfrm rot="5400000">
          <a:off x="3466112" y="3832243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3844699"/>
        <a:ext cx="89683" cy="87191"/>
      </dsp:txXfrm>
    </dsp:sp>
    <dsp:sp modelId="{AAAA3577-BE21-4CA5-B34C-F652ECB0932F}">
      <dsp:nvSpPr>
        <dsp:cNvPr id="0" name=""/>
        <dsp:cNvSpPr/>
      </dsp:nvSpPr>
      <dsp:spPr>
        <a:xfrm>
          <a:off x="2878334" y="3990018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ngAfterViewChecked</a:t>
          </a:r>
          <a:endParaRPr lang="en-US" sz="1000" kern="1200" dirty="0"/>
        </a:p>
      </dsp:txBody>
      <dsp:txXfrm>
        <a:off x="2888063" y="3999747"/>
        <a:ext cx="1280657" cy="312699"/>
      </dsp:txXfrm>
    </dsp:sp>
    <dsp:sp modelId="{870AC8BA-EDAE-4B54-AE57-6C2952E5E4CA}">
      <dsp:nvSpPr>
        <dsp:cNvPr id="0" name=""/>
        <dsp:cNvSpPr/>
      </dsp:nvSpPr>
      <dsp:spPr>
        <a:xfrm rot="5400000">
          <a:off x="3466112" y="4330480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4342936"/>
        <a:ext cx="89683" cy="87191"/>
      </dsp:txXfrm>
    </dsp:sp>
    <dsp:sp modelId="{E0087B9A-DD50-44C3-B704-CFF63795F2B3}">
      <dsp:nvSpPr>
        <dsp:cNvPr id="0" name=""/>
        <dsp:cNvSpPr/>
      </dsp:nvSpPr>
      <dsp:spPr>
        <a:xfrm>
          <a:off x="2878334" y="4488255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ngOnDestroy</a:t>
          </a:r>
          <a:endParaRPr lang="en-US" sz="1000" kern="1200" dirty="0"/>
        </a:p>
      </dsp:txBody>
      <dsp:txXfrm>
        <a:off x="2888063" y="4497984"/>
        <a:ext cx="1280657" cy="312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s-modules/css-modul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899592" y="2420888"/>
            <a:ext cx="6552728" cy="864096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Advanced Components 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POV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Angular implements parts of the Shadow DOM standard even for older browser</a:t>
            </a:r>
          </a:p>
          <a:p>
            <a:pPr lvl="1"/>
            <a:r>
              <a:rPr lang="en-US" dirty="0"/>
              <a:t>CSS encapsulation</a:t>
            </a:r>
          </a:p>
          <a:p>
            <a:pPr lvl="1"/>
            <a:r>
              <a:rPr lang="en-US" dirty="0"/>
              <a:t>:host</a:t>
            </a:r>
          </a:p>
          <a:p>
            <a:pPr lvl="1"/>
            <a:r>
              <a:rPr lang="en-US" dirty="0"/>
              <a:t>/deep/</a:t>
            </a:r>
          </a:p>
          <a:p>
            <a:pPr lvl="1"/>
            <a:r>
              <a:rPr lang="en-US" dirty="0"/>
              <a:t>template</a:t>
            </a:r>
          </a:p>
          <a:p>
            <a:pPr lvl="1"/>
            <a:r>
              <a:rPr lang="en-US" dirty="0"/>
              <a:t>content</a:t>
            </a:r>
          </a:p>
          <a:p>
            <a:r>
              <a:rPr lang="en-US" dirty="0"/>
              <a:t>You can think of Angular as a way to bring the future power of web components into today SPA development</a:t>
            </a:r>
          </a:p>
        </p:txBody>
      </p:sp>
    </p:spTree>
    <p:extLst>
      <p:ext uri="{BB962C8B-B14F-4D97-AF65-F5344CB8AC3E}">
        <p14:creationId xmlns:p14="http://schemas.microsoft.com/office/powerpoint/2010/main" val="237394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Encapsulation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every component Angular is aware of its template + styling</a:t>
            </a:r>
          </a:p>
          <a:p>
            <a:r>
              <a:rPr lang="en-US" dirty="0"/>
              <a:t>Thus, Angular is capable of “fixing” both and make them more encapsulated</a:t>
            </a:r>
          </a:p>
          <a:p>
            <a:r>
              <a:rPr lang="en-US" dirty="0">
                <a:sym typeface="Wingdings" panose="05000000000000000000" pitchFamily="2" charset="2"/>
              </a:rPr>
              <a:t>The effective CSS + HTML is a bit different than the one you write</a:t>
            </a:r>
          </a:p>
          <a:p>
            <a:r>
              <a:rPr lang="en-US" dirty="0">
                <a:sym typeface="Wingdings" panose="05000000000000000000" pitchFamily="2" charset="2"/>
              </a:rPr>
              <a:t>Be prepared for performance penalty since Angular needs to parse both CSS &amp; HTML  Use AOT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74416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Encapsulation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Angular implementation for a Shadow DOM way of thinking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28271" y="2852936"/>
            <a:ext cx="3595657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endParaRPr lang="he-I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8024" y="2699047"/>
            <a:ext cx="397802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_nghost-c1=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endParaRPr lang="he-I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Arrow: Right 7"/>
          <p:cNvSpPr/>
          <p:nvPr/>
        </p:nvSpPr>
        <p:spPr>
          <a:xfrm>
            <a:off x="4113620" y="3056476"/>
            <a:ext cx="4847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612648" y="5068679"/>
            <a:ext cx="198860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11" name="Rectangle 10"/>
          <p:cNvSpPr/>
          <p:nvPr/>
        </p:nvSpPr>
        <p:spPr>
          <a:xfrm>
            <a:off x="3654721" y="5068679"/>
            <a:ext cx="201622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_ngcontent-c0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12" name="Arrow: Right 11"/>
          <p:cNvSpPr/>
          <p:nvPr/>
        </p:nvSpPr>
        <p:spPr>
          <a:xfrm>
            <a:off x="2885632" y="5099123"/>
            <a:ext cx="4847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Callout: Bent Line with No Border 12"/>
          <p:cNvSpPr/>
          <p:nvPr/>
        </p:nvSpPr>
        <p:spPr>
          <a:xfrm>
            <a:off x="6876256" y="4809684"/>
            <a:ext cx="1717848" cy="1303488"/>
          </a:xfrm>
          <a:prstGeom prst="callout2">
            <a:avLst>
              <a:gd name="adj1" fmla="val 31343"/>
              <a:gd name="adj2" fmla="val -92109"/>
              <a:gd name="adj3" fmla="val 46916"/>
              <a:gd name="adj4" fmla="val -1343"/>
              <a:gd name="adj5" fmla="val -135253"/>
              <a:gd name="adj6" fmla="val -4212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Every element is attached with unique attribute and CSS is fixed with the same unique name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695179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the host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Assuming a component named </a:t>
            </a:r>
            <a:r>
              <a:rPr lang="en-US" dirty="0">
                <a:solidFill>
                  <a:srgbClr val="FF0000"/>
                </a:solidFill>
              </a:rPr>
              <a:t>my-app</a:t>
            </a:r>
          </a:p>
          <a:p>
            <a:r>
              <a:rPr lang="en-US" dirty="0"/>
              <a:t>The following definition does not 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my-app is considered a child element not the host element itself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2894001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my-app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diaply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5149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the host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use the standard </a:t>
            </a:r>
            <a:r>
              <a:rPr lang="en-US" dirty="0">
                <a:solidFill>
                  <a:srgbClr val="FF0000"/>
                </a:solidFill>
              </a:rPr>
              <a:t>:host</a:t>
            </a:r>
            <a:r>
              <a:rPr lang="en-US" dirty="0"/>
              <a:t> CSS 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Angular transforms it to the following definition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97010" y="2420888"/>
            <a:ext cx="238467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flex-direction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row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41026" y="4509120"/>
            <a:ext cx="209664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_nghost-c0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row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7609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CSS class to host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cases where :host is not enough</a:t>
            </a:r>
          </a:p>
          <a:p>
            <a:pPr lvl="1"/>
            <a:r>
              <a:rPr lang="en-US" dirty="0"/>
              <a:t>For example, attaching 3</a:t>
            </a:r>
            <a:r>
              <a:rPr lang="en-US" baseline="30000" dirty="0"/>
              <a:t>rd</a:t>
            </a:r>
            <a:r>
              <a:rPr lang="en-US" dirty="0"/>
              <a:t> party CSS class</a:t>
            </a:r>
          </a:p>
          <a:p>
            <a:r>
              <a:rPr lang="en-US" dirty="0"/>
              <a:t>There is no way to do that through the HTML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Use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@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HostBinding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instead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65012" y="4077072"/>
            <a:ext cx="6048672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HostBinding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class.external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external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3059832" y="5444256"/>
            <a:ext cx="1512168" cy="103274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-72548"/>
              <a:gd name="adj6" fmla="val 26323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Must be true, else, the CSS class is not injected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323528" y="5444256"/>
            <a:ext cx="23042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external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6623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ViewEncapsulation.None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CSS encapsulation</a:t>
            </a:r>
          </a:p>
          <a:p>
            <a:r>
              <a:rPr lang="en-US" dirty="0"/>
              <a:t>Angular just injects the CSS into the head</a:t>
            </a:r>
          </a:p>
          <a:p>
            <a:r>
              <a:rPr lang="en-US" dirty="0"/>
              <a:t>You cannot use :host 	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3510677"/>
            <a:ext cx="4572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@Component({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"my-app"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templateUrl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"./app.component.html"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styleUrls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"./app.component.css"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encapsulation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ViewEncapsulation.</a:t>
            </a:r>
            <a:r>
              <a:rPr lang="en-US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266700" y="4869160"/>
            <a:ext cx="1512168" cy="103274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20420"/>
              <a:gd name="adj6" fmla="val 1562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the trick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411476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ViewEncapsulation.Native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Makes Angular use the browser’s native support</a:t>
            </a:r>
          </a:p>
          <a:p>
            <a:r>
              <a:rPr lang="en-US" dirty="0"/>
              <a:t>Has poor browser support (Mostly Chrome)</a:t>
            </a:r>
          </a:p>
          <a:p>
            <a:r>
              <a:rPr lang="en-US" dirty="0"/>
              <a:t>No styles are written to the document head</a:t>
            </a:r>
          </a:p>
          <a:p>
            <a:r>
              <a:rPr lang="en-US" dirty="0"/>
              <a:t>Styles reside inside the component template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1176" y="4007923"/>
            <a:ext cx="3096344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#shadow-root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: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column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#shadow-root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4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511728" y="4437112"/>
            <a:ext cx="1684008" cy="1368152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35472"/>
              <a:gd name="adj6" fmla="val 2057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No transformation over the CSS since</a:t>
            </a:r>
            <a:br>
              <a:rPr lang="en-US" sz="1400" dirty="0"/>
            </a:br>
            <a:r>
              <a:rPr lang="en-US" sz="1400" dirty="0"/>
              <a:t>:host is assumed to be natively supported by the browser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01891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/deep/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parent component may want to override some default stylings for its child component</a:t>
            </a:r>
          </a:p>
          <a:p>
            <a:r>
              <a:rPr lang="en-US" dirty="0"/>
              <a:t>CSS encapsulation prevent that by default</a:t>
            </a:r>
          </a:p>
          <a:p>
            <a:r>
              <a:rPr lang="en-US" dirty="0"/>
              <a:t>Use /deep/ syntax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105172" y="4005064"/>
            <a:ext cx="31683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host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column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host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/deep/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4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511728" y="4437112"/>
            <a:ext cx="1467984" cy="93610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82890"/>
              <a:gd name="adj6" fmla="val 1803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Omitting :host creates a “plain” global CSS rule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036554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Projection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Previously known as transclusion (AngularJS)</a:t>
            </a:r>
          </a:p>
          <a:p>
            <a:r>
              <a:rPr lang="en-US" dirty="0"/>
              <a:t>Every component may have a content that is </a:t>
            </a:r>
            <a:r>
              <a:rPr lang="en-US" u="sng" dirty="0"/>
              <a:t>defined by the host</a:t>
            </a:r>
            <a:r>
              <a:rPr lang="en-US" dirty="0"/>
              <a:t> of the component</a:t>
            </a:r>
          </a:p>
          <a:p>
            <a:r>
              <a:rPr lang="en-US" dirty="0"/>
              <a:t>For example, a dialog component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23928" y="4149080"/>
            <a:ext cx="34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6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1049452" y="4869160"/>
            <a:ext cx="1785020" cy="129614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2783"/>
              <a:gd name="adj6" fmla="val 15569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We expect that the dialog component reuses the content somewhere inside its template</a:t>
            </a:r>
            <a:endParaRPr lang="he-IL" sz="1400" dirty="0"/>
          </a:p>
        </p:txBody>
      </p:sp>
      <p:sp>
        <p:nvSpPr>
          <p:cNvPr id="8" name="Callout: Bent Line with No Border 12"/>
          <p:cNvSpPr/>
          <p:nvPr/>
        </p:nvSpPr>
        <p:spPr>
          <a:xfrm>
            <a:off x="7740352" y="3284984"/>
            <a:ext cx="903340" cy="720080"/>
          </a:xfrm>
          <a:prstGeom prst="callout2">
            <a:avLst>
              <a:gd name="adj1" fmla="val 107368"/>
              <a:gd name="adj2" fmla="val 53376"/>
              <a:gd name="adj3" fmla="val 108129"/>
              <a:gd name="adj4" fmla="val 44117"/>
              <a:gd name="adj5" fmla="val 246892"/>
              <a:gd name="adj6" fmla="val -5436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the content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48403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Review advanced details related to building components</a:t>
            </a:r>
          </a:p>
          <a:p>
            <a:r>
              <a:rPr lang="en-US" dirty="0"/>
              <a:t>Dynamic component creation</a:t>
            </a:r>
          </a:p>
          <a:p>
            <a:r>
              <a:rPr lang="en-US" dirty="0"/>
              <a:t>Lifecycle hooks</a:t>
            </a:r>
          </a:p>
          <a:p>
            <a:r>
              <a:rPr lang="en-US" dirty="0"/>
              <a:t>Content projection</a:t>
            </a:r>
          </a:p>
          <a:p>
            <a:r>
              <a:rPr lang="en-US" dirty="0"/>
              <a:t>Accessing the DOM</a:t>
            </a:r>
          </a:p>
          <a:p>
            <a:r>
              <a:rPr lang="en-US" dirty="0"/>
              <a:t>More …</a:t>
            </a:r>
          </a:p>
        </p:txBody>
      </p:sp>
    </p:spTree>
    <p:extLst>
      <p:ext uri="{BB962C8B-B14F-4D97-AF65-F5344CB8AC3E}">
        <p14:creationId xmlns:p14="http://schemas.microsoft.com/office/powerpoint/2010/main" val="2208052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Projection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default the content is not part of the DOM</a:t>
            </a:r>
          </a:p>
          <a:p>
            <a:r>
              <a:rPr lang="en-US" dirty="0"/>
              <a:t>However, all components inside the content are created !!!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23928" y="4149080"/>
            <a:ext cx="34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600" dirty="0"/>
          </a:p>
        </p:txBody>
      </p:sp>
      <p:sp>
        <p:nvSpPr>
          <p:cNvPr id="9" name="Callout: Bent Line with No Border 12"/>
          <p:cNvSpPr/>
          <p:nvPr/>
        </p:nvSpPr>
        <p:spPr>
          <a:xfrm>
            <a:off x="646976" y="3500919"/>
            <a:ext cx="1764784" cy="936193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166843"/>
              <a:gd name="adj6" fmla="val 19763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my-contact-list component is created but not display !!!!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66782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Projection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may decide to inject the content into its template by using the </a:t>
            </a:r>
            <a:r>
              <a:rPr lang="en-US" dirty="0">
                <a:solidFill>
                  <a:srgbClr val="FF0000"/>
                </a:solidFill>
              </a:rPr>
              <a:t>ng-content</a:t>
            </a:r>
            <a:r>
              <a:rPr lang="en-US" dirty="0"/>
              <a:t> marker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0304" y="2924944"/>
            <a:ext cx="3078088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"buttons"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89348" y="4955409"/>
            <a:ext cx="34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6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646976" y="3500919"/>
            <a:ext cx="1548760" cy="1080209"/>
          </a:xfrm>
          <a:prstGeom prst="callout2">
            <a:avLst>
              <a:gd name="adj1" fmla="val 217080"/>
              <a:gd name="adj2" fmla="val 274812"/>
              <a:gd name="adj3" fmla="val 28677"/>
              <a:gd name="adj4" fmla="val 107777"/>
              <a:gd name="adj5" fmla="val -34736"/>
              <a:gd name="adj6" fmla="val 16459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The content will be injected here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464094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Lifetime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lifetime of the content is not controlled by the surrounding component</a:t>
            </a:r>
          </a:p>
          <a:p>
            <a:r>
              <a:rPr lang="en-US" dirty="0"/>
              <a:t>The owner of the content is the parent of the dialog</a:t>
            </a:r>
          </a:p>
        </p:txBody>
      </p:sp>
      <p:sp>
        <p:nvSpPr>
          <p:cNvPr id="6" name="Rectangle 5"/>
          <p:cNvSpPr/>
          <p:nvPr/>
        </p:nvSpPr>
        <p:spPr>
          <a:xfrm>
            <a:off x="2627784" y="3500919"/>
            <a:ext cx="59766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showDialog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"buttons"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toggleDialog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&gt;Toggle Dialog&lt;/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266700" y="4715140"/>
            <a:ext cx="1641004" cy="1080209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-82140"/>
              <a:gd name="adj6" fmla="val 288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Content is removed from the DOM but its child components are still alive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823897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ng-content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attribute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client need to “reuse” the correct selectors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862272" y="2276872"/>
            <a:ext cx="3654152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".header"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".content"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".buttons"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339752" y="4437112"/>
            <a:ext cx="417667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"content"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8" name="Callout: Bent Line with No Border 12"/>
          <p:cNvSpPr/>
          <p:nvPr/>
        </p:nvSpPr>
        <p:spPr>
          <a:xfrm>
            <a:off x="179512" y="5301209"/>
            <a:ext cx="1368152" cy="648072"/>
          </a:xfrm>
          <a:prstGeom prst="callout2">
            <a:avLst>
              <a:gd name="adj1" fmla="val -60433"/>
              <a:gd name="adj2" fmla="val 313701"/>
              <a:gd name="adj3" fmla="val 28677"/>
              <a:gd name="adj4" fmla="val 107777"/>
              <a:gd name="adj5" fmla="val -357744"/>
              <a:gd name="adj6" fmla="val 32844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Must be the same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045511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content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does not allow default content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You can simulate that using following trick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403348" y="2465159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".buttons"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toggleDialog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&gt;Toggle Dialog&lt;/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1" name="Rectangle 10"/>
          <p:cNvSpPr/>
          <p:nvPr/>
        </p:nvSpPr>
        <p:spPr>
          <a:xfrm>
            <a:off x="2403348" y="4348843"/>
            <a:ext cx="45720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#buttons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".buttons"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"!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buttons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.firstElementChild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toggleDialog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&gt;Toggle Dialog&lt;/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0" name="Callout: Bent Line with No Border 12"/>
          <p:cNvSpPr/>
          <p:nvPr/>
        </p:nvSpPr>
        <p:spPr>
          <a:xfrm>
            <a:off x="139846" y="4941168"/>
            <a:ext cx="1983882" cy="1440160"/>
          </a:xfrm>
          <a:prstGeom prst="callout2">
            <a:avLst>
              <a:gd name="adj1" fmla="val -7625"/>
              <a:gd name="adj2" fmla="val 198134"/>
              <a:gd name="adj3" fmla="val 28677"/>
              <a:gd name="adj4" fmla="val 107777"/>
              <a:gd name="adj5" fmla="val -154388"/>
              <a:gd name="adj6" fmla="val 2122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If the wrapper of ng-content has no children</a:t>
            </a:r>
          </a:p>
          <a:p>
            <a:pPr algn="ctr"/>
            <a:r>
              <a:rPr lang="en-US" sz="1400" dirty="0"/>
              <a:t>it means the client did not specify any content and we should use the default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48614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Just like ASP.NET …</a:t>
            </a:r>
          </a:p>
          <a:p>
            <a:r>
              <a:rPr lang="en-US" dirty="0"/>
              <a:t>Each component is notified several times by Angular during its lifetime</a:t>
            </a:r>
          </a:p>
          <a:p>
            <a:r>
              <a:rPr lang="en-US" dirty="0"/>
              <a:t>We use the lifecycle hooks/events to customize Angular default behavior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91114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16448292"/>
              </p:ext>
            </p:extLst>
          </p:nvPr>
        </p:nvGraphicFramePr>
        <p:xfrm>
          <a:off x="1160956" y="1772816"/>
          <a:ext cx="7056784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1043802" y="2789312"/>
            <a:ext cx="2995570" cy="3168352"/>
            <a:chOff x="6588224" y="2276872"/>
            <a:chExt cx="2995570" cy="3168352"/>
          </a:xfrm>
        </p:grpSpPr>
        <p:sp>
          <p:nvSpPr>
            <p:cNvPr id="26" name="Rectangle 25"/>
            <p:cNvSpPr/>
            <p:nvPr/>
          </p:nvSpPr>
          <p:spPr>
            <a:xfrm>
              <a:off x="6588224" y="2276872"/>
              <a:ext cx="1800006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A component has both content and view. Each may have contained components</a:t>
              </a:r>
              <a:endParaRPr lang="he-IL" sz="1400" dirty="0"/>
            </a:p>
          </p:txBody>
        </p:sp>
        <p:cxnSp>
          <p:nvCxnSpPr>
            <p:cNvPr id="28" name="Straight Connector 27"/>
            <p:cNvCxnSpPr>
              <a:cxnSpLocks/>
              <a:stCxn id="26" idx="3"/>
            </p:cNvCxnSpPr>
            <p:nvPr/>
          </p:nvCxnSpPr>
          <p:spPr>
            <a:xfrm>
              <a:off x="8388230" y="2848744"/>
              <a:ext cx="1160609" cy="108431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0" name="Straight Connector 29"/>
            <p:cNvCxnSpPr>
              <a:cxnSpLocks/>
              <a:stCxn id="26" idx="3"/>
            </p:cNvCxnSpPr>
            <p:nvPr/>
          </p:nvCxnSpPr>
          <p:spPr>
            <a:xfrm>
              <a:off x="8388230" y="2848744"/>
              <a:ext cx="1195564" cy="259648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364088" y="2429272"/>
            <a:ext cx="2600672" cy="3047764"/>
            <a:chOff x="5211688" y="2276872"/>
            <a:chExt cx="2600672" cy="3047764"/>
          </a:xfrm>
        </p:grpSpPr>
        <p:cxnSp>
          <p:nvCxnSpPr>
            <p:cNvPr id="40" name="Straight Connector 39"/>
            <p:cNvCxnSpPr>
              <a:cxnSpLocks/>
              <a:stCxn id="41" idx="1"/>
            </p:cNvCxnSpPr>
            <p:nvPr/>
          </p:nvCxnSpPr>
          <p:spPr>
            <a:xfrm flipH="1">
              <a:off x="5211688" y="2852936"/>
              <a:ext cx="1376536" cy="247170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6588224" y="2276872"/>
              <a:ext cx="1224136" cy="11521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One time event during component lifetime</a:t>
              </a:r>
              <a:endParaRPr lang="he-IL" sz="1400" dirty="0"/>
            </a:p>
          </p:txBody>
        </p:sp>
        <p:cxnSp>
          <p:nvCxnSpPr>
            <p:cNvPr id="42" name="Straight Connector 41"/>
            <p:cNvCxnSpPr>
              <a:cxnSpLocks/>
              <a:stCxn id="41" idx="1"/>
            </p:cNvCxnSpPr>
            <p:nvPr/>
          </p:nvCxnSpPr>
          <p:spPr>
            <a:xfrm flipH="1" flipV="1">
              <a:off x="5211688" y="2276872"/>
              <a:ext cx="1376536" cy="576064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43" name="Straight Connector 42"/>
            <p:cNvCxnSpPr>
              <a:cxnSpLocks/>
              <a:stCxn id="41" idx="1"/>
            </p:cNvCxnSpPr>
            <p:nvPr/>
          </p:nvCxnSpPr>
          <p:spPr>
            <a:xfrm flipH="1">
              <a:off x="5211688" y="2852936"/>
              <a:ext cx="1376536" cy="92772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4445496"/>
            <a:ext cx="3042814" cy="1512168"/>
            <a:chOff x="5043195" y="2276872"/>
            <a:chExt cx="3042814" cy="1512168"/>
          </a:xfrm>
        </p:grpSpPr>
        <p:sp>
          <p:nvSpPr>
            <p:cNvPr id="16" name="Rectangle 15"/>
            <p:cNvSpPr/>
            <p:nvPr/>
          </p:nvSpPr>
          <p:spPr>
            <a:xfrm>
              <a:off x="6588224" y="2276872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View was checked and its DOM was updated</a:t>
              </a:r>
              <a:endParaRPr lang="he-IL" sz="1400" dirty="0"/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 flipH="1">
              <a:off x="5043195" y="2848744"/>
              <a:ext cx="1545030" cy="940296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89404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invoke this function only when one of the component’s inputs changed</a:t>
            </a:r>
          </a:p>
          <a:p>
            <a:r>
              <a:rPr lang="en-US" dirty="0"/>
              <a:t>The hook is not executed per input but rather after all inputs were updated by Angular</a:t>
            </a:r>
          </a:p>
          <a:p>
            <a:r>
              <a:rPr lang="en-US" dirty="0"/>
              <a:t>A good place to update internal state that is derived from the inputs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66247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2212" y="1844824"/>
            <a:ext cx="47342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ngOnChanges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9" name="Rectangle 8"/>
          <p:cNvSpPr/>
          <p:nvPr/>
        </p:nvSpPr>
        <p:spPr>
          <a:xfrm>
            <a:off x="5508104" y="3399096"/>
            <a:ext cx="26642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20567" y="2060848"/>
            <a:ext cx="2035209" cy="609784"/>
            <a:chOff x="6064989" y="1548408"/>
            <a:chExt cx="2035209" cy="609784"/>
          </a:xfrm>
        </p:grpSpPr>
        <p:sp>
          <p:nvSpPr>
            <p:cNvPr id="11" name="Rectangle 10"/>
            <p:cNvSpPr/>
            <p:nvPr/>
          </p:nvSpPr>
          <p:spPr>
            <a:xfrm>
              <a:off x="6064989" y="1548408"/>
              <a:ext cx="863902" cy="60978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Internal state</a:t>
              </a:r>
              <a:endParaRPr lang="he-IL" sz="1400" dirty="0"/>
            </a:p>
          </p:txBody>
        </p:sp>
        <p:cxnSp>
          <p:nvCxnSpPr>
            <p:cNvPr id="12" name="Straight Connector 11"/>
            <p:cNvCxnSpPr>
              <a:cxnSpLocks/>
              <a:stCxn id="11" idx="3"/>
            </p:cNvCxnSpPr>
            <p:nvPr/>
          </p:nvCxnSpPr>
          <p:spPr>
            <a:xfrm>
              <a:off x="6928891" y="1853300"/>
              <a:ext cx="1171307" cy="5514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75731" y="2996952"/>
            <a:ext cx="2080045" cy="2225482"/>
            <a:chOff x="5998451" y="-467816"/>
            <a:chExt cx="2080045" cy="2225482"/>
          </a:xfrm>
        </p:grpSpPr>
        <p:sp>
          <p:nvSpPr>
            <p:cNvPr id="18" name="Rectangle 17"/>
            <p:cNvSpPr/>
            <p:nvPr/>
          </p:nvSpPr>
          <p:spPr>
            <a:xfrm>
              <a:off x="5998451" y="821562"/>
              <a:ext cx="1293428" cy="936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Is invoked whenever the contact input changes</a:t>
              </a:r>
              <a:endParaRPr lang="he-IL" sz="1400" dirty="0"/>
            </a:p>
          </p:txBody>
        </p:sp>
        <p:cxnSp>
          <p:nvCxnSpPr>
            <p:cNvPr id="19" name="Straight Connector 18"/>
            <p:cNvCxnSpPr>
              <a:cxnSpLocks/>
              <a:stCxn id="18" idx="3"/>
            </p:cNvCxnSpPr>
            <p:nvPr/>
          </p:nvCxnSpPr>
          <p:spPr>
            <a:xfrm flipV="1">
              <a:off x="7291879" y="-467816"/>
              <a:ext cx="786617" cy="175743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074772" y="3922316"/>
            <a:ext cx="2765480" cy="946844"/>
            <a:chOff x="5141183" y="-655193"/>
            <a:chExt cx="2765480" cy="946844"/>
          </a:xfrm>
        </p:grpSpPr>
        <p:sp>
          <p:nvSpPr>
            <p:cNvPr id="14" name="Rectangle 13"/>
            <p:cNvSpPr/>
            <p:nvPr/>
          </p:nvSpPr>
          <p:spPr>
            <a:xfrm>
              <a:off x="5141183" y="-216649"/>
              <a:ext cx="2081403" cy="508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contact.component.html</a:t>
              </a:r>
              <a:endParaRPr lang="he-IL" sz="1400" dirty="0"/>
            </a:p>
          </p:txBody>
        </p:sp>
        <p:cxnSp>
          <p:nvCxnSpPr>
            <p:cNvPr id="15" name="Straight Connector 14"/>
            <p:cNvCxnSpPr>
              <a:cxnSpLocks/>
              <a:stCxn id="14" idx="3"/>
              <a:endCxn id="9" idx="2"/>
            </p:cNvCxnSpPr>
            <p:nvPr/>
          </p:nvCxnSpPr>
          <p:spPr>
            <a:xfrm flipV="1">
              <a:off x="7222586" y="-655193"/>
              <a:ext cx="684077" cy="692694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347063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r>
              <a:rPr lang="en-US" dirty="0"/>
              <a:t> – Be aware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r>
              <a:rPr lang="en-US" dirty="0"/>
              <a:t> is invoked as part of Angular change detection</a:t>
            </a:r>
          </a:p>
          <a:p>
            <a:r>
              <a:rPr lang="en-US" dirty="0"/>
              <a:t>Angular executes simple change detection comparison</a:t>
            </a:r>
          </a:p>
          <a:p>
            <a:r>
              <a:rPr lang="en-US" dirty="0"/>
              <a:t>The input “shallow” value is compared. Whether it’s a value type or a reference type</a:t>
            </a:r>
          </a:p>
          <a:p>
            <a:r>
              <a:rPr lang="en-US" dirty="0"/>
              <a:t>It means that a deep change inside an input </a:t>
            </a:r>
            <a:r>
              <a:rPr lang="en-US" u="sng" dirty="0"/>
              <a:t>will not trigger</a:t>
            </a:r>
            <a:r>
              <a:rPr lang="en-US" dirty="0"/>
              <a:t> </a:t>
            </a:r>
            <a:r>
              <a:rPr lang="en-US" dirty="0" err="1"/>
              <a:t>ngOnChanges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0976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CSS standard was originally focused around separation of concerns</a:t>
            </a:r>
          </a:p>
          <a:p>
            <a:pPr lvl="1"/>
            <a:r>
              <a:rPr lang="en-US" dirty="0"/>
              <a:t>Content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HTML</a:t>
            </a:r>
          </a:p>
          <a:p>
            <a:pPr lvl="1"/>
            <a:r>
              <a:rPr lang="en-US" dirty="0"/>
              <a:t>Logic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JavaScript</a:t>
            </a:r>
          </a:p>
          <a:p>
            <a:pPr lvl="1"/>
            <a:r>
              <a:rPr lang="en-US" dirty="0"/>
              <a:t>Styling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CSS</a:t>
            </a:r>
          </a:p>
          <a:p>
            <a:r>
              <a:rPr lang="en-US" dirty="0"/>
              <a:t>Having different programming language for each concern is great</a:t>
            </a:r>
          </a:p>
          <a:p>
            <a:r>
              <a:rPr lang="en-US" dirty="0"/>
              <a:t>However, the standard original MOO contradicts the component state of mind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6847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to deep change - </a:t>
            </a:r>
            <a:r>
              <a:rPr lang="en-US" dirty="0" err="1"/>
              <a:t>ngDoCheck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ngDoCheck</a:t>
            </a:r>
            <a:r>
              <a:rPr lang="en-US" dirty="0"/>
              <a:t> is always executed</a:t>
            </a:r>
          </a:p>
          <a:p>
            <a:r>
              <a:rPr lang="en-US" dirty="0"/>
              <a:t>Even if no input was changed</a:t>
            </a:r>
          </a:p>
          <a:p>
            <a:r>
              <a:rPr lang="en-US" dirty="0"/>
              <a:t>Use the method to update internal state</a:t>
            </a:r>
          </a:p>
          <a:p>
            <a:r>
              <a:rPr lang="en-US" dirty="0"/>
              <a:t>Must be super efficient implementation</a:t>
            </a:r>
          </a:p>
          <a:p>
            <a:pPr lvl="1"/>
            <a:r>
              <a:rPr lang="en-US" dirty="0"/>
              <a:t>At your own risk …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322212" y="4365104"/>
            <a:ext cx="47342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ngDoCheck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508104" y="5953780"/>
            <a:ext cx="26642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606384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to deep change - Getter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If you are willing to execute a calculation “all the time” then you may just use ES5 getter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668918" y="2708920"/>
            <a:ext cx="404086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3400" y="3717032"/>
            <a:ext cx="2382416" cy="1800200"/>
            <a:chOff x="6064989" y="1044352"/>
            <a:chExt cx="2382416" cy="1800200"/>
          </a:xfrm>
        </p:grpSpPr>
        <p:sp>
          <p:nvSpPr>
            <p:cNvPr id="8" name="Rectangle 7"/>
            <p:cNvSpPr/>
            <p:nvPr/>
          </p:nvSpPr>
          <p:spPr>
            <a:xfrm>
              <a:off x="6064989" y="1548408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Must be super efficient, else, you might hurt the performance of the whole application</a:t>
              </a:r>
              <a:endParaRPr lang="he-IL" sz="1400" dirty="0"/>
            </a:p>
          </p:txBody>
        </p:sp>
        <p:cxnSp>
          <p:nvCxnSpPr>
            <p:cNvPr id="9" name="Straight Connector 8"/>
            <p:cNvCxnSpPr>
              <a:cxnSpLocks/>
              <a:stCxn id="8" idx="3"/>
            </p:cNvCxnSpPr>
            <p:nvPr/>
          </p:nvCxnSpPr>
          <p:spPr>
            <a:xfrm flipV="1">
              <a:off x="7655317" y="1044352"/>
              <a:ext cx="792088" cy="115212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5508104" y="4066039"/>
            <a:ext cx="26642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351534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 to deep change - Immutability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Clone the whole input before changing it</a:t>
            </a:r>
          </a:p>
          <a:p>
            <a:r>
              <a:rPr lang="en-US" dirty="0"/>
              <a:t>Thus the reference changes </a:t>
            </a:r>
            <a:r>
              <a:rPr lang="en-US" dirty="0">
                <a:sym typeface="Wingdings" panose="05000000000000000000" pitchFamily="2" charset="2"/>
              </a:rPr>
              <a:t> Angular detects the change easily   </a:t>
            </a:r>
            <a:r>
              <a:rPr lang="en-US" dirty="0" err="1">
                <a:sym typeface="Wingdings" panose="05000000000000000000" pitchFamily="2" charset="2"/>
              </a:rPr>
              <a:t>ngOnChanges</a:t>
            </a:r>
            <a:r>
              <a:rPr lang="en-US" dirty="0">
                <a:sym typeface="Wingdings" panose="05000000000000000000" pitchFamily="2" charset="2"/>
              </a:rPr>
              <a:t> is invoked  Internal state can be updated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26268" y="3676233"/>
            <a:ext cx="3726160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1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assign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({},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"X"</a:t>
            </a:r>
            <a:b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178874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 to deep change- Avoid internal state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Component internal state can be extracted into external model that is sent as an input</a:t>
            </a:r>
          </a:p>
          <a:p>
            <a:r>
              <a:rPr lang="en-US" dirty="0"/>
              <a:t>Upon change, the parent component clones the model and updates it</a:t>
            </a:r>
          </a:p>
          <a:p>
            <a:r>
              <a:rPr lang="en-US" dirty="0"/>
              <a:t>Angular rebinds the input</a:t>
            </a:r>
          </a:p>
          <a:p>
            <a:r>
              <a:rPr lang="en-US" dirty="0"/>
              <a:t>Since all state is inside input the component does not need to react to changes</a:t>
            </a:r>
          </a:p>
          <a:p>
            <a:r>
              <a:rPr lang="en-US" dirty="0"/>
              <a:t>It just displays the input data</a:t>
            </a:r>
          </a:p>
          <a:p>
            <a:r>
              <a:rPr lang="en-US" dirty="0"/>
              <a:t>A service may encapsulate the details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1623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Avoid Internal State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95936" y="1844824"/>
            <a:ext cx="4572000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interface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(options: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(options);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(options: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assign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options);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Rectangle 6"/>
          <p:cNvSpPr/>
          <p:nvPr/>
        </p:nvSpPr>
        <p:spPr>
          <a:xfrm>
            <a:off x="683568" y="1844824"/>
            <a:ext cx="3009156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"X"</a:t>
            </a:r>
            <a:b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996938" y="4437112"/>
            <a:ext cx="3276761" cy="2349756"/>
            <a:chOff x="996938" y="4437112"/>
            <a:chExt cx="3276761" cy="2349756"/>
          </a:xfrm>
        </p:grpSpPr>
        <p:sp>
          <p:nvSpPr>
            <p:cNvPr id="9" name="Rectangle 8"/>
            <p:cNvSpPr/>
            <p:nvPr/>
          </p:nvSpPr>
          <p:spPr>
            <a:xfrm>
              <a:off x="996938" y="5490724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The change does through a method which is responsible for “fixing” the whole model</a:t>
              </a:r>
              <a:endParaRPr lang="he-IL" sz="1400" dirty="0"/>
            </a:p>
          </p:txBody>
        </p:sp>
        <p:cxnSp>
          <p:nvCxnSpPr>
            <p:cNvPr id="10" name="Straight Connector 9"/>
            <p:cNvCxnSpPr>
              <a:cxnSpLocks/>
              <a:stCxn id="9" idx="0"/>
            </p:cNvCxnSpPr>
            <p:nvPr/>
          </p:nvCxnSpPr>
          <p:spPr>
            <a:xfrm flipV="1">
              <a:off x="1792102" y="4437112"/>
              <a:ext cx="396044" cy="105361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2" name="Straight Connector 11"/>
            <p:cNvCxnSpPr>
              <a:cxnSpLocks/>
              <a:stCxn id="9" idx="3"/>
            </p:cNvCxnSpPr>
            <p:nvPr/>
          </p:nvCxnSpPr>
          <p:spPr>
            <a:xfrm flipV="1">
              <a:off x="2587266" y="5013176"/>
              <a:ext cx="1686433" cy="112562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974790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ngAfterContentChecked</a:t>
            </a:r>
            <a:r>
              <a:rPr lang="en-US" dirty="0"/>
              <a:t> &amp; </a:t>
            </a:r>
            <a:r>
              <a:rPr lang="en-US" dirty="0" err="1"/>
              <a:t>ngAfterViewChecked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Querying to the DOM is always tricky inside Angular</a:t>
            </a:r>
          </a:p>
          <a:p>
            <a:r>
              <a:rPr lang="en-US" dirty="0"/>
              <a:t>You must query the DOM after it was updated</a:t>
            </a:r>
          </a:p>
          <a:p>
            <a:r>
              <a:rPr lang="en-US" dirty="0" err="1">
                <a:solidFill>
                  <a:srgbClr val="FF0000"/>
                </a:solidFill>
              </a:rPr>
              <a:t>ngAfterContentChecked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The content was dirty checked and its DOM was updated</a:t>
            </a:r>
          </a:p>
          <a:p>
            <a:r>
              <a:rPr lang="en-US" dirty="0" err="1">
                <a:solidFill>
                  <a:srgbClr val="FF0000"/>
                </a:solidFill>
              </a:rPr>
              <a:t>ngAfterViewChecked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The same logic but this time for the view</a:t>
            </a:r>
          </a:p>
        </p:txBody>
      </p:sp>
    </p:spTree>
    <p:extLst>
      <p:ext uri="{BB962C8B-B14F-4D97-AF65-F5344CB8AC3E}">
        <p14:creationId xmlns:p14="http://schemas.microsoft.com/office/powerpoint/2010/main" val="3478361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Component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some cases where the component template can only be known at runtime</a:t>
            </a:r>
          </a:p>
          <a:p>
            <a:pPr lvl="1"/>
            <a:r>
              <a:rPr lang="en-US" dirty="0"/>
              <a:t>Think about a view that is defined by a database</a:t>
            </a:r>
          </a:p>
          <a:p>
            <a:pPr lvl="1"/>
            <a:r>
              <a:rPr lang="en-US" dirty="0" err="1"/>
              <a:t>Wix</a:t>
            </a:r>
            <a:r>
              <a:rPr lang="en-US" dirty="0"/>
              <a:t> style</a:t>
            </a:r>
          </a:p>
          <a:p>
            <a:r>
              <a:rPr lang="en-US" dirty="0"/>
              <a:t>In that case we need to dynamically compile a component</a:t>
            </a:r>
          </a:p>
          <a:p>
            <a:r>
              <a:rPr lang="en-US" dirty="0"/>
              <a:t>Adding a component to an existing module is not allowed</a:t>
            </a:r>
          </a:p>
          <a:p>
            <a:r>
              <a:rPr lang="en-US" dirty="0"/>
              <a:t>Therefore, you will need to compile a module first 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52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86560" y="1944016"/>
            <a:ext cx="84405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createComponentFactory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(template: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@Component({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template,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DynamicComponent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2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imports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CommonModule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declarations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DynamicComponent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DynamicModule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moduleFactory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.compiler.</a:t>
            </a:r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compileModuleAndAllComponentsSync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DynamicModule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componentFactory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moduleFactory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componentFactories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Create a Module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105172" y="2081118"/>
            <a:ext cx="4569324" cy="1296144"/>
            <a:chOff x="-1982058" y="5490724"/>
            <a:chExt cx="4569324" cy="1296144"/>
          </a:xfrm>
        </p:grpSpPr>
        <p:sp>
          <p:nvSpPr>
            <p:cNvPr id="8" name="Rectangle 7"/>
            <p:cNvSpPr/>
            <p:nvPr/>
          </p:nvSpPr>
          <p:spPr>
            <a:xfrm>
              <a:off x="996938" y="5490724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No selector !!!</a:t>
              </a:r>
            </a:p>
            <a:p>
              <a:pPr algn="ctr"/>
              <a:r>
                <a:rPr lang="en-US" sz="1400" dirty="0"/>
                <a:t>Angular creates a random one</a:t>
              </a:r>
              <a:endParaRPr lang="he-IL" sz="1400" dirty="0"/>
            </a:p>
          </p:txBody>
        </p:sp>
        <p:cxnSp>
          <p:nvCxnSpPr>
            <p:cNvPr id="10" name="Straight Connector 9"/>
            <p:cNvCxnSpPr>
              <a:cxnSpLocks/>
              <a:stCxn id="8" idx="1"/>
            </p:cNvCxnSpPr>
            <p:nvPr/>
          </p:nvCxnSpPr>
          <p:spPr>
            <a:xfrm flipH="1" flipV="1">
              <a:off x="-1982058" y="5796032"/>
              <a:ext cx="2978996" cy="342764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427984" y="3669246"/>
            <a:ext cx="4349456" cy="1296144"/>
            <a:chOff x="-1762190" y="5490724"/>
            <a:chExt cx="4349456" cy="1296144"/>
          </a:xfrm>
        </p:grpSpPr>
        <p:sp>
          <p:nvSpPr>
            <p:cNvPr id="12" name="Rectangle 11"/>
            <p:cNvSpPr/>
            <p:nvPr/>
          </p:nvSpPr>
          <p:spPr>
            <a:xfrm>
              <a:off x="996938" y="5490724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Add the component to the module</a:t>
              </a:r>
              <a:endParaRPr lang="he-IL" sz="1400" dirty="0"/>
            </a:p>
          </p:txBody>
        </p:sp>
        <p:cxnSp>
          <p:nvCxnSpPr>
            <p:cNvPr id="13" name="Straight Connector 12"/>
            <p:cNvCxnSpPr>
              <a:cxnSpLocks/>
              <a:stCxn id="12" idx="1"/>
            </p:cNvCxnSpPr>
            <p:nvPr/>
          </p:nvCxnSpPr>
          <p:spPr>
            <a:xfrm flipH="1">
              <a:off x="-1762190" y="6138796"/>
              <a:ext cx="2759128" cy="33581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10089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Component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Having a component factory we can inject a new component instance into a parent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972144" y="2780928"/>
            <a:ext cx="743440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"&lt;h1&gt;{{counter}}&lt;/h1&gt;"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componentFactory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createComponentFactory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componentRef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marker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987824" y="4731893"/>
            <a:ext cx="597666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"marker"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ViewContainerRef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ViewContainerRef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90368" y="3933056"/>
            <a:ext cx="2929504" cy="1910011"/>
            <a:chOff x="490368" y="3933056"/>
            <a:chExt cx="2929504" cy="1910011"/>
          </a:xfrm>
        </p:grpSpPr>
        <p:cxnSp>
          <p:nvCxnSpPr>
            <p:cNvPr id="11" name="Straight Connector 10"/>
            <p:cNvCxnSpPr>
              <a:cxnSpLocks/>
              <a:stCxn id="10" idx="3"/>
            </p:cNvCxnSpPr>
            <p:nvPr/>
          </p:nvCxnSpPr>
          <p:spPr>
            <a:xfrm flipV="1">
              <a:off x="2080696" y="3933056"/>
              <a:ext cx="1339176" cy="1261939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90368" y="4546923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Add the component to the module</a:t>
              </a:r>
              <a:endParaRPr lang="he-IL" sz="1400" dirty="0"/>
            </a:p>
          </p:txBody>
        </p:sp>
        <p:cxnSp>
          <p:nvCxnSpPr>
            <p:cNvPr id="14" name="Straight Connector 13"/>
            <p:cNvCxnSpPr>
              <a:cxnSpLocks/>
              <a:stCxn id="10" idx="3"/>
            </p:cNvCxnSpPr>
            <p:nvPr/>
          </p:nvCxnSpPr>
          <p:spPr>
            <a:xfrm flipV="1">
              <a:off x="2080696" y="5085184"/>
              <a:ext cx="1123152" cy="109811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825233" y="6036527"/>
            <a:ext cx="172823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#marker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02048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Controlling Dynamic Component State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Creating component at runtime is just a mechanism to inject a template into existing parent component</a:t>
            </a:r>
          </a:p>
          <a:p>
            <a:r>
              <a:rPr lang="en-US" dirty="0"/>
              <a:t>How can we let template attach to parent state ?</a:t>
            </a:r>
          </a:p>
        </p:txBody>
      </p:sp>
      <p:sp>
        <p:nvSpPr>
          <p:cNvPr id="7" name="Rectangle 6"/>
          <p:cNvSpPr/>
          <p:nvPr/>
        </p:nvSpPr>
        <p:spPr>
          <a:xfrm>
            <a:off x="2738076" y="3294246"/>
            <a:ext cx="5796136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"&lt;h1&gt;{{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state.counter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}}&lt;/h1&gt;"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componentFactory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createComponentFactory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componentRef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marker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componentRef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instance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.state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95736" y="3717032"/>
            <a:ext cx="3240360" cy="2775952"/>
            <a:chOff x="2195736" y="3717032"/>
            <a:chExt cx="3240360" cy="2775952"/>
          </a:xfrm>
        </p:grpSpPr>
        <p:cxnSp>
          <p:nvCxnSpPr>
            <p:cNvPr id="12" name="Straight Connector 11"/>
            <p:cNvCxnSpPr>
              <a:cxnSpLocks/>
              <a:stCxn id="13" idx="3"/>
            </p:cNvCxnSpPr>
            <p:nvPr/>
          </p:nvCxnSpPr>
          <p:spPr>
            <a:xfrm flipV="1">
              <a:off x="3786064" y="3717032"/>
              <a:ext cx="1217984" cy="212788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195736" y="5196840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This is the trick !!!</a:t>
              </a:r>
              <a:endParaRPr lang="he-IL" sz="1400" dirty="0"/>
            </a:p>
          </p:txBody>
        </p:sp>
        <p:cxnSp>
          <p:nvCxnSpPr>
            <p:cNvPr id="14" name="Straight Connector 13"/>
            <p:cNvCxnSpPr>
              <a:cxnSpLocks/>
              <a:stCxn id="13" idx="3"/>
            </p:cNvCxnSpPr>
            <p:nvPr/>
          </p:nvCxnSpPr>
          <p:spPr>
            <a:xfrm flipV="1">
              <a:off x="3786064" y="4653136"/>
              <a:ext cx="1650032" cy="1191776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30759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Components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component is an isolated unit of UI</a:t>
            </a:r>
          </a:p>
          <a:p>
            <a:r>
              <a:rPr lang="en-US" dirty="0"/>
              <a:t>Styling inside parent component should not break a child</a:t>
            </a:r>
          </a:p>
          <a:p>
            <a:r>
              <a:rPr lang="en-US" dirty="0"/>
              <a:t>On the other hand, a parent may need to customize “a bit” the appearance of a child component</a:t>
            </a:r>
          </a:p>
          <a:p>
            <a:r>
              <a:rPr lang="en-US" dirty="0"/>
              <a:t>However, CSS is global by nature. It usually “cascades” more than we need</a:t>
            </a:r>
          </a:p>
        </p:txBody>
      </p:sp>
    </p:spTree>
    <p:extLst>
      <p:ext uri="{BB962C8B-B14F-4D97-AF65-F5344CB8AC3E}">
        <p14:creationId xmlns:p14="http://schemas.microsoft.com/office/powerpoint/2010/main" val="3436755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DOM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Usually there is no need to access the DOM directly when implementing components</a:t>
            </a:r>
          </a:p>
          <a:p>
            <a:r>
              <a:rPr lang="en-US" dirty="0"/>
              <a:t>In case you still need it you may inject an </a:t>
            </a:r>
            <a:r>
              <a:rPr lang="en-US" dirty="0" err="1"/>
              <a:t>ElementRef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67744" y="3848100"/>
            <a:ext cx="4824536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dom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elementRef.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nativeElement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document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createElement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"button"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innerText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"Click me"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onClickHandler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bind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.addEventListener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"click"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onClickHandler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dom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.append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66700" y="4778125"/>
            <a:ext cx="1590328" cy="12961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Are you sure you want to get back to those days ?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647766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DOM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can be executed under NodeJS or under web worker</a:t>
            </a:r>
          </a:p>
          <a:p>
            <a:r>
              <a:rPr lang="en-US" dirty="0"/>
              <a:t>In that case </a:t>
            </a:r>
            <a:r>
              <a:rPr lang="en-US" dirty="0" err="1">
                <a:solidFill>
                  <a:srgbClr val="FF0000"/>
                </a:solidFill>
              </a:rPr>
              <a:t>ElementRef.nativeElement</a:t>
            </a:r>
            <a:r>
              <a:rPr lang="en-US" dirty="0"/>
              <a:t> is undefined</a:t>
            </a:r>
          </a:p>
          <a:p>
            <a:r>
              <a:rPr lang="en-US" dirty="0"/>
              <a:t>You should write your code with special care and guard against non browser platforms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07998" y="4495562"/>
            <a:ext cx="63627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(@Inject(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PLATFORM_ID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platformId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isPlatformBrowser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.platformId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"Running under browser"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4156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Child Component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87624" y="1988840"/>
            <a:ext cx="396044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"clock1"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clock1: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"clock2"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clock2: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toggle()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.showClocks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!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.showClocks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ngAfterViewChecked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console.log(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ngAfterViewChecked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console.log(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.clock1);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console.log(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.clock2);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3923928" y="5051216"/>
            <a:ext cx="271804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#clock1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#clock2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932040" y="2351518"/>
            <a:ext cx="3030488" cy="2949690"/>
            <a:chOff x="755576" y="5196840"/>
            <a:chExt cx="3030488" cy="2949690"/>
          </a:xfrm>
        </p:grpSpPr>
        <p:cxnSp>
          <p:nvCxnSpPr>
            <p:cNvPr id="15" name="Straight Connector 14"/>
            <p:cNvCxnSpPr>
              <a:cxnSpLocks/>
              <a:stCxn id="16" idx="1"/>
            </p:cNvCxnSpPr>
            <p:nvPr/>
          </p:nvCxnSpPr>
          <p:spPr>
            <a:xfrm flipH="1" flipV="1">
              <a:off x="755576" y="5249024"/>
              <a:ext cx="1152128" cy="48580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907704" y="5196840"/>
              <a:ext cx="1878360" cy="10759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clock1 &amp; clock2 automatically change when toggling </a:t>
              </a:r>
              <a:r>
                <a:rPr lang="en-US" sz="1400" dirty="0" err="1"/>
                <a:t>showClocks</a:t>
              </a:r>
              <a:endParaRPr lang="he-IL" sz="1400" dirty="0"/>
            </a:p>
          </p:txBody>
        </p:sp>
        <p:cxnSp>
          <p:nvCxnSpPr>
            <p:cNvPr id="17" name="Straight Connector 16"/>
            <p:cNvCxnSpPr>
              <a:cxnSpLocks/>
              <a:stCxn id="16" idx="1"/>
            </p:cNvCxnSpPr>
            <p:nvPr/>
          </p:nvCxnSpPr>
          <p:spPr>
            <a:xfrm flipH="1">
              <a:off x="1106488" y="5734832"/>
              <a:ext cx="801216" cy="241169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6143180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Child Component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may access child component according to its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Angular also supports </a:t>
            </a: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ContentChild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3348" y="2420888"/>
            <a:ext cx="457200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!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ngAfterViewChecked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ngAfterViewChecked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455501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 List of child components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Use @ViewChlidren/@ContentChildren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1638136" y="2276872"/>
            <a:ext cx="610242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ViewChildren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QueryList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ngAfterViewInit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((clocks: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QueryList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&gt;)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"Change"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clocks);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!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6479704" y="5024058"/>
            <a:ext cx="216024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grpSp>
        <p:nvGrpSpPr>
          <p:cNvPr id="9" name="Group 8"/>
          <p:cNvGrpSpPr/>
          <p:nvPr/>
        </p:nvGrpSpPr>
        <p:grpSpPr>
          <a:xfrm>
            <a:off x="3582143" y="4077072"/>
            <a:ext cx="2430016" cy="2363651"/>
            <a:chOff x="4001966" y="3540656"/>
            <a:chExt cx="2641168" cy="2363651"/>
          </a:xfrm>
        </p:grpSpPr>
        <p:cxnSp>
          <p:nvCxnSpPr>
            <p:cNvPr id="10" name="Straight Connector 9"/>
            <p:cNvCxnSpPr>
              <a:cxnSpLocks/>
              <a:stCxn id="11" idx="0"/>
            </p:cNvCxnSpPr>
            <p:nvPr/>
          </p:nvCxnSpPr>
          <p:spPr>
            <a:xfrm flipH="1" flipV="1">
              <a:off x="4001966" y="3540656"/>
              <a:ext cx="1701988" cy="128766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4764774" y="4828324"/>
              <a:ext cx="1878360" cy="10759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/>
                <a:t>You should not change UI state here since the notification is executed after Angular already checked the component</a:t>
              </a:r>
              <a:endParaRPr lang="he-IL" sz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5219" y="2636913"/>
            <a:ext cx="1458624" cy="1512168"/>
            <a:chOff x="138027" y="2235187"/>
            <a:chExt cx="1878360" cy="1507224"/>
          </a:xfrm>
        </p:grpSpPr>
        <p:cxnSp>
          <p:nvCxnSpPr>
            <p:cNvPr id="18" name="Straight Connector 17"/>
            <p:cNvCxnSpPr>
              <a:cxnSpLocks/>
              <a:stCxn id="19" idx="0"/>
            </p:cNvCxnSpPr>
            <p:nvPr/>
          </p:nvCxnSpPr>
          <p:spPr>
            <a:xfrm flipV="1">
              <a:off x="1077207" y="2235187"/>
              <a:ext cx="939180" cy="43124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38027" y="2666428"/>
              <a:ext cx="1878360" cy="10759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/>
                <a:t>This a live collection and is automatically updated with any view change</a:t>
              </a:r>
              <a:endParaRPr lang="he-I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0590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ngFor</a:t>
            </a:r>
            <a:r>
              <a:rPr lang="en-US" dirty="0"/>
              <a:t> Analysis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some cases </a:t>
            </a:r>
            <a:r>
              <a:rPr lang="en-US" dirty="0" err="1"/>
              <a:t>ngFor</a:t>
            </a:r>
            <a:r>
              <a:rPr lang="en-US" dirty="0"/>
              <a:t> is the root cause for performance issue</a:t>
            </a:r>
          </a:p>
          <a:p>
            <a:r>
              <a:rPr lang="en-US" dirty="0"/>
              <a:t>Since </a:t>
            </a:r>
            <a:r>
              <a:rPr lang="en-US" dirty="0" err="1"/>
              <a:t>ngFor</a:t>
            </a:r>
            <a:r>
              <a:rPr lang="en-US" dirty="0"/>
              <a:t> produces significant amount of DOM Angular puts much effort trying to optimize it</a:t>
            </a:r>
          </a:p>
          <a:p>
            <a:r>
              <a:rPr lang="en-US" dirty="0"/>
              <a:t>However, the developer is still responsible for keeping it truly optimized</a:t>
            </a:r>
          </a:p>
          <a:p>
            <a:r>
              <a:rPr lang="en-US" dirty="0"/>
              <a:t>Lets see 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632403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 Items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dirty="0" err="1"/>
              <a:t>ngFor</a:t>
            </a:r>
            <a:r>
              <a:rPr lang="en-US" dirty="0"/>
              <a:t> to display a list of contacts</a:t>
            </a:r>
          </a:p>
          <a:p>
            <a:r>
              <a:rPr lang="en-US" dirty="0"/>
              <a:t>What happens if we swap two items inside the list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Angular is smart enough to swap the DOM elements too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330324" y="2852936"/>
            <a:ext cx="271804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632914" y="4437112"/>
            <a:ext cx="411286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&gt;Roni&lt;/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&gt;Ori&lt;/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grpSp>
        <p:nvGrpSpPr>
          <p:cNvPr id="9" name="Group 8"/>
          <p:cNvGrpSpPr/>
          <p:nvPr/>
        </p:nvGrpSpPr>
        <p:grpSpPr>
          <a:xfrm>
            <a:off x="327627" y="4799856"/>
            <a:ext cx="2516181" cy="1005408"/>
            <a:chOff x="2195736" y="5039846"/>
            <a:chExt cx="2516181" cy="1005408"/>
          </a:xfrm>
        </p:grpSpPr>
        <p:cxnSp>
          <p:nvCxnSpPr>
            <p:cNvPr id="10" name="Straight Connector 9"/>
            <p:cNvCxnSpPr>
              <a:cxnSpLocks/>
              <a:stCxn id="11" idx="3"/>
            </p:cNvCxnSpPr>
            <p:nvPr/>
          </p:nvCxnSpPr>
          <p:spPr>
            <a:xfrm flipV="1">
              <a:off x="3271757" y="5039846"/>
              <a:ext cx="1440160" cy="581201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195736" y="5196840"/>
              <a:ext cx="1076021" cy="8484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/>
                <a:t>Angular just swaps the two elements</a:t>
              </a:r>
              <a:endParaRPr lang="he-IL" sz="1200" dirty="0"/>
            </a:p>
          </p:txBody>
        </p:sp>
        <p:cxnSp>
          <p:nvCxnSpPr>
            <p:cNvPr id="12" name="Straight Connector 11"/>
            <p:cNvCxnSpPr>
              <a:cxnSpLocks/>
              <a:stCxn id="11" idx="3"/>
            </p:cNvCxnSpPr>
            <p:nvPr/>
          </p:nvCxnSpPr>
          <p:spPr>
            <a:xfrm>
              <a:off x="3271757" y="5621047"/>
              <a:ext cx="1440160" cy="64167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2612194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To detect a permutation Angular by default uses the object identity (address) of each item</a:t>
            </a:r>
          </a:p>
          <a:p>
            <a:r>
              <a:rPr lang="en-US" dirty="0"/>
              <a:t>Replacing an existing with a new object but with exactly the same fields will causes DOM recreation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5507016" y="3861047"/>
            <a:ext cx="237626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1043608" y="3863334"/>
            <a:ext cx="417646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[contact]=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grpSp>
        <p:nvGrpSpPr>
          <p:cNvPr id="8" name="Group 7"/>
          <p:cNvGrpSpPr/>
          <p:nvPr/>
        </p:nvGrpSpPr>
        <p:grpSpPr>
          <a:xfrm>
            <a:off x="4499992" y="4815154"/>
            <a:ext cx="2195156" cy="1661846"/>
            <a:chOff x="2195736" y="4383408"/>
            <a:chExt cx="2195156" cy="1661846"/>
          </a:xfrm>
        </p:grpSpPr>
        <p:cxnSp>
          <p:nvCxnSpPr>
            <p:cNvPr id="9" name="Straight Connector 8"/>
            <p:cNvCxnSpPr>
              <a:cxnSpLocks/>
              <a:stCxn id="10" idx="3"/>
              <a:endCxn id="6" idx="2"/>
            </p:cNvCxnSpPr>
            <p:nvPr/>
          </p:nvCxnSpPr>
          <p:spPr>
            <a:xfrm flipV="1">
              <a:off x="3271757" y="4383408"/>
              <a:ext cx="1119135" cy="1237639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195736" y="5196840"/>
              <a:ext cx="1076021" cy="8484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/>
                <a:t>Executing this code twice causes DOM recreation !!!</a:t>
              </a:r>
              <a:endParaRPr lang="he-I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2315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Identity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trackBy</a:t>
            </a:r>
            <a:r>
              <a:rPr lang="en-US" dirty="0"/>
              <a:t> syntax to change the identity algorithm of </a:t>
            </a:r>
            <a:r>
              <a:rPr lang="en-US" dirty="0" err="1"/>
              <a:t>ngFor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21096" y="2780928"/>
            <a:ext cx="453650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trackBy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trackByFn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[contact]=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1979712" y="4392543"/>
            <a:ext cx="2073339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trackByFn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(index, item)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item.id;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0" name="Rectangle 9"/>
          <p:cNvSpPr/>
          <p:nvPr/>
        </p:nvSpPr>
        <p:spPr>
          <a:xfrm>
            <a:off x="5570648" y="4392543"/>
            <a:ext cx="198917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trackByFn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(index, item)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1" name="Rectangle 10"/>
          <p:cNvSpPr/>
          <p:nvPr/>
        </p:nvSpPr>
        <p:spPr>
          <a:xfrm>
            <a:off x="4499992" y="5628586"/>
            <a:ext cx="1076021" cy="8484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Angular reuses the DOM whatever the value of item</a:t>
            </a:r>
            <a:endParaRPr lang="he-IL" sz="1200" dirty="0"/>
          </a:p>
        </p:txBody>
      </p:sp>
      <p:cxnSp>
        <p:nvCxnSpPr>
          <p:cNvPr id="12" name="Straight Connector 11"/>
          <p:cNvCxnSpPr>
            <a:cxnSpLocks/>
            <a:endCxn id="10" idx="2"/>
          </p:cNvCxnSpPr>
          <p:nvPr/>
        </p:nvCxnSpPr>
        <p:spPr>
          <a:xfrm flipV="1">
            <a:off x="5576013" y="5131207"/>
            <a:ext cx="989223" cy="921588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4" name="Rectangle 13"/>
          <p:cNvSpPr/>
          <p:nvPr/>
        </p:nvSpPr>
        <p:spPr>
          <a:xfrm>
            <a:off x="7012177" y="5609024"/>
            <a:ext cx="1232231" cy="9883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For read-only list which need to be refreshed this is the preferred way</a:t>
            </a:r>
            <a:endParaRPr lang="he-IL" sz="1200" dirty="0"/>
          </a:p>
        </p:txBody>
      </p:sp>
      <p:cxnSp>
        <p:nvCxnSpPr>
          <p:cNvPr id="15" name="Straight Connector 14"/>
          <p:cNvCxnSpPr>
            <a:cxnSpLocks/>
            <a:stCxn id="14" idx="0"/>
            <a:endCxn id="10" idx="2"/>
          </p:cNvCxnSpPr>
          <p:nvPr/>
        </p:nvCxnSpPr>
        <p:spPr>
          <a:xfrm flipH="1" flipV="1">
            <a:off x="6565236" y="5131207"/>
            <a:ext cx="1063057" cy="477817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440611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</a:t>
            </a:r>
            <a:r>
              <a:rPr lang="en-US" dirty="0" err="1"/>
              <a:t>ngFor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Assume a polymorphic collection of items</a:t>
            </a:r>
          </a:p>
          <a:p>
            <a:r>
              <a:rPr lang="en-US" dirty="0"/>
              <a:t>For each type of item we want to display different view</a:t>
            </a:r>
          </a:p>
          <a:p>
            <a:r>
              <a:rPr lang="en-US" dirty="0"/>
              <a:t>According to OCP we don’t want to maintain an if/else</a:t>
            </a:r>
          </a:p>
          <a:p>
            <a:r>
              <a:rPr lang="en-US" dirty="0"/>
              <a:t>Instead we hold a map between items types and views</a:t>
            </a:r>
          </a:p>
          <a:p>
            <a:r>
              <a:rPr lang="en-US" dirty="0"/>
              <a:t>How can we handle injection of different view depends on the item type 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372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 of Cascading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Assume the following </a:t>
            </a:r>
            <a:r>
              <a:rPr lang="en-US" dirty="0" err="1"/>
              <a:t>ContactListComponent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 following parent component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100955" y="2420888"/>
            <a:ext cx="462605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ngFor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"let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of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&gt;{{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&gt;Delete&lt;/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438146" y="4875456"/>
            <a:ext cx="395167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llout: Bent Line with No Border 7"/>
          <p:cNvSpPr/>
          <p:nvPr/>
        </p:nvSpPr>
        <p:spPr>
          <a:xfrm>
            <a:off x="7016126" y="3501008"/>
            <a:ext cx="1566618" cy="1296144"/>
          </a:xfrm>
          <a:prstGeom prst="callout2">
            <a:avLst>
              <a:gd name="adj1" fmla="val 134055"/>
              <a:gd name="adj2" fmla="val -93739"/>
              <a:gd name="adj3" fmla="val 18750"/>
              <a:gd name="adj4" fmla="val -16667"/>
              <a:gd name="adj5" fmla="val -21588"/>
              <a:gd name="adj6" fmla="val -9401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How easily can we style each button differently ?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2418687"/>
            <a:ext cx="177586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parent.component.html</a:t>
            </a:r>
            <a:endParaRPr lang="he-IL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9" y="4875456"/>
            <a:ext cx="211461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contactList.component.html</a:t>
            </a:r>
            <a:endParaRPr lang="he-IL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465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ComponentFactoryResolver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built-in provider that returns a component factory for a component type</a:t>
            </a:r>
          </a:p>
          <a:p>
            <a:r>
              <a:rPr lang="en-US" dirty="0"/>
              <a:t>Use it to dynamically inject a component to an existing parent</a:t>
            </a:r>
          </a:p>
          <a:p>
            <a:r>
              <a:rPr lang="en-US" dirty="0"/>
              <a:t>Usually you will set a marker inside the view and inject the component using </a:t>
            </a:r>
            <a:r>
              <a:rPr lang="en-US" dirty="0" err="1">
                <a:solidFill>
                  <a:srgbClr val="FF0000"/>
                </a:solidFill>
              </a:rPr>
              <a:t>ViewContainerRef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See next slide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062130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</a:t>
            </a:r>
            <a:r>
              <a:rPr lang="en-US" dirty="0" err="1"/>
              <a:t>ngFor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040" y="1782682"/>
            <a:ext cx="8263008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ListItemComponent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@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ViewChild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"marker"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{</a:t>
            </a:r>
            <a:r>
              <a:rPr lang="en-US" sz="10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read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ViewContainerRef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0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marker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ViewContainerRef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@Input() </a:t>
            </a:r>
            <a:r>
              <a:rPr lang="en-US" sz="10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@Input() 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itemToComponentType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componentFactoryResolver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ComponentFactoryResolver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0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ngOnChanges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!=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destroy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}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</a:t>
            </a:r>
            <a:r>
              <a:rPr lang="en-US" sz="10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!=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componentType</a:t>
            </a:r>
            <a:r>
              <a:rPr lang="en-US" sz="10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itemToComponentType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componentFactory</a:t>
            </a:r>
            <a:r>
              <a:rPr lang="en-US" sz="10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.componentFactoryResolver.</a:t>
            </a:r>
            <a:r>
              <a:rPr lang="en-US" sz="10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resolveComponentFactory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componentType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marker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createComponent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instance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"item"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 =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}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000" dirty="0"/>
          </a:p>
        </p:txBody>
      </p:sp>
      <p:sp>
        <p:nvSpPr>
          <p:cNvPr id="6" name="Rectangle 5"/>
          <p:cNvSpPr/>
          <p:nvPr/>
        </p:nvSpPr>
        <p:spPr>
          <a:xfrm>
            <a:off x="4139952" y="5517232"/>
            <a:ext cx="3923928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"let </a:t>
            </a:r>
            <a:r>
              <a:rPr lang="en-US" sz="10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items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my-list-item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[item]=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b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itemToComponentType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itemToComponentTypeFn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my-list-item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000" dirty="0"/>
          </a:p>
        </p:txBody>
      </p:sp>
      <p:sp>
        <p:nvSpPr>
          <p:cNvPr id="8" name="Rectangle 7"/>
          <p:cNvSpPr/>
          <p:nvPr/>
        </p:nvSpPr>
        <p:spPr>
          <a:xfrm>
            <a:off x="5724128" y="1628793"/>
            <a:ext cx="172823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#marker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9" name="Rectangle 8"/>
          <p:cNvSpPr/>
          <p:nvPr/>
        </p:nvSpPr>
        <p:spPr>
          <a:xfrm>
            <a:off x="6943709" y="2530417"/>
            <a:ext cx="1120172" cy="6825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Define a marker inside the view</a:t>
            </a:r>
            <a:endParaRPr lang="he-IL" sz="1200" dirty="0"/>
          </a:p>
        </p:txBody>
      </p:sp>
      <p:cxnSp>
        <p:nvCxnSpPr>
          <p:cNvPr id="10" name="Straight Connector 9"/>
          <p:cNvCxnSpPr>
            <a:cxnSpLocks/>
            <a:stCxn id="9" idx="0"/>
          </p:cNvCxnSpPr>
          <p:nvPr/>
        </p:nvCxnSpPr>
        <p:spPr>
          <a:xfrm flipH="1" flipV="1">
            <a:off x="6660233" y="1966935"/>
            <a:ext cx="843562" cy="563482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/>
            <a:stCxn id="9" idx="0"/>
          </p:cNvCxnSpPr>
          <p:nvPr/>
        </p:nvCxnSpPr>
        <p:spPr>
          <a:xfrm flipH="1" flipV="1">
            <a:off x="2843809" y="2225193"/>
            <a:ext cx="4659986" cy="305224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8" name="Rectangle 17"/>
          <p:cNvSpPr/>
          <p:nvPr/>
        </p:nvSpPr>
        <p:spPr>
          <a:xfrm>
            <a:off x="6588242" y="3776458"/>
            <a:ext cx="1368133" cy="8046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Dynamically create a component at after the marker</a:t>
            </a:r>
            <a:endParaRPr lang="he-IL" sz="1200" dirty="0"/>
          </a:p>
        </p:txBody>
      </p:sp>
      <p:cxnSp>
        <p:nvCxnSpPr>
          <p:cNvPr id="19" name="Straight Connector 18"/>
          <p:cNvCxnSpPr>
            <a:cxnSpLocks/>
            <a:stCxn id="18" idx="1"/>
          </p:cNvCxnSpPr>
          <p:nvPr/>
        </p:nvCxnSpPr>
        <p:spPr>
          <a:xfrm flipH="1">
            <a:off x="6101916" y="4178793"/>
            <a:ext cx="486326" cy="681655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566654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entryComponents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default a component does not have a factory</a:t>
            </a:r>
          </a:p>
          <a:p>
            <a:pPr lvl="1"/>
            <a:r>
              <a:rPr lang="en-US" dirty="0"/>
              <a:t>Less CPU and code</a:t>
            </a:r>
          </a:p>
          <a:p>
            <a:r>
              <a:rPr lang="en-US" dirty="0"/>
              <a:t>You need to manually ask Angular to create a factory by specifying the component under the </a:t>
            </a:r>
            <a:r>
              <a:rPr lang="en-US" dirty="0" err="1">
                <a:solidFill>
                  <a:srgbClr val="FF0000"/>
                </a:solidFill>
              </a:rPr>
              <a:t>entryComponents</a:t>
            </a:r>
            <a:r>
              <a:rPr lang="en-US" dirty="0"/>
              <a:t> section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465212" y="4437112"/>
            <a:ext cx="24482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entryComponents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212996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</a:t>
            </a:r>
            <a:r>
              <a:rPr lang="en-US" dirty="0" err="1"/>
              <a:t>ngFor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by design does not offer a pipe for filtering/sorting the collection</a:t>
            </a:r>
          </a:p>
          <a:p>
            <a:pPr lvl="1"/>
            <a:r>
              <a:rPr lang="en-US" dirty="0"/>
              <a:t>AngularJS did</a:t>
            </a:r>
          </a:p>
          <a:p>
            <a:r>
              <a:rPr lang="en-US" dirty="0"/>
              <a:t>Performance is the main reason</a:t>
            </a:r>
          </a:p>
          <a:p>
            <a:r>
              <a:rPr lang="en-US" dirty="0"/>
              <a:t>Past experience showed developers do not use that capability in efficient way</a:t>
            </a:r>
          </a:p>
          <a:p>
            <a:r>
              <a:rPr lang="en-US" dirty="0"/>
              <a:t>You can still define your own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896262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Pipe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52436" y="1916832"/>
            <a:ext cx="5273824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@Pipe({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'filter'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FilterPipe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PipeTransform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transform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[],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filterBy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[]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filterBy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=== undefined)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 =&gt;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contact.name.indexOf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filterBy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)!=-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6875757" y="4293096"/>
            <a:ext cx="1008611" cy="8640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Pipe parameter</a:t>
            </a:r>
            <a:endParaRPr lang="he-IL" sz="1200" dirty="0"/>
          </a:p>
        </p:txBody>
      </p:sp>
      <p:cxnSp>
        <p:nvCxnSpPr>
          <p:cNvPr id="9" name="Straight Connector 8"/>
          <p:cNvCxnSpPr>
            <a:cxnSpLocks/>
            <a:stCxn id="8" idx="1"/>
          </p:cNvCxnSpPr>
          <p:nvPr/>
        </p:nvCxnSpPr>
        <p:spPr>
          <a:xfrm flipH="1" flipV="1">
            <a:off x="4427985" y="2636912"/>
            <a:ext cx="2447772" cy="2088232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2" name="Rectangle 11"/>
          <p:cNvSpPr/>
          <p:nvPr/>
        </p:nvSpPr>
        <p:spPr>
          <a:xfrm>
            <a:off x="755576" y="4741176"/>
            <a:ext cx="425648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|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filterBy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cxnSp>
        <p:nvCxnSpPr>
          <p:cNvPr id="13" name="Straight Connector 12"/>
          <p:cNvCxnSpPr>
            <a:cxnSpLocks/>
            <a:stCxn id="8" idx="1"/>
          </p:cNvCxnSpPr>
          <p:nvPr/>
        </p:nvCxnSpPr>
        <p:spPr>
          <a:xfrm flipH="1">
            <a:off x="4860033" y="4725144"/>
            <a:ext cx="2015724" cy="36004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182189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Optimization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Angular is smart enough to run the pipe only if one of its input changes</a:t>
            </a:r>
          </a:p>
          <a:p>
            <a:r>
              <a:rPr lang="en-US" dirty="0"/>
              <a:t>Angular assume the pipe is a pure function</a:t>
            </a:r>
          </a:p>
          <a:p>
            <a:pPr lvl="1"/>
            <a:r>
              <a:rPr lang="en-US" dirty="0"/>
              <a:t>The output is derived only from the input</a:t>
            </a:r>
          </a:p>
          <a:p>
            <a:r>
              <a:rPr lang="en-US" dirty="0"/>
              <a:t>However, for a collection this assumption is problematic. For example,</a:t>
            </a:r>
          </a:p>
          <a:p>
            <a:pPr lvl="1"/>
            <a:r>
              <a:rPr lang="en-US" dirty="0"/>
              <a:t>Collection value at index 5 changes</a:t>
            </a:r>
          </a:p>
          <a:p>
            <a:pPr lvl="1"/>
            <a:r>
              <a:rPr lang="en-US" dirty="0"/>
              <a:t>The collection reference remains the same</a:t>
            </a:r>
          </a:p>
          <a:p>
            <a:pPr lvl="1"/>
            <a:r>
              <a:rPr lang="en-US" dirty="0"/>
              <a:t>Angular does not run the filter</a:t>
            </a:r>
          </a:p>
          <a:p>
            <a:pPr lvl="1"/>
            <a:r>
              <a:rPr lang="en-US" dirty="0"/>
              <a:t>DOM is not updated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618041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Impure Pipe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always execute the pipe even if none of its inputs changed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962172" y="2924944"/>
            <a:ext cx="5454352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@Pipe({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'filter'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pure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</a:t>
            </a:r>
            <a:b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FilterPipe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PipeTransform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transform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[],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filterBy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[]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filterBy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=== undefined)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"transform"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 =&gt;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contact.name.indexOf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filterBy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)!=-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7559824" y="2691417"/>
            <a:ext cx="1008611" cy="8640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Impure pipe</a:t>
            </a:r>
            <a:endParaRPr lang="he-IL" sz="1200" dirty="0"/>
          </a:p>
        </p:txBody>
      </p:sp>
      <p:cxnSp>
        <p:nvCxnSpPr>
          <p:cNvPr id="8" name="Straight Connector 7"/>
          <p:cNvCxnSpPr>
            <a:cxnSpLocks/>
            <a:stCxn id="7" idx="1"/>
          </p:cNvCxnSpPr>
          <p:nvPr/>
        </p:nvCxnSpPr>
        <p:spPr>
          <a:xfrm flipH="1">
            <a:off x="3059832" y="3123465"/>
            <a:ext cx="4499992" cy="377543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178543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Running filtering during every change detection is expensive</a:t>
            </a:r>
          </a:p>
          <a:p>
            <a:r>
              <a:rPr lang="en-US" dirty="0"/>
              <a:t>This is the main reason Angular does not offer a filter pipe</a:t>
            </a:r>
          </a:p>
          <a:p>
            <a:r>
              <a:rPr lang="en-US" dirty="0"/>
              <a:t>It is better to react to change events and only then filter the data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953022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many aspects to consider when implementing a component</a:t>
            </a:r>
          </a:p>
          <a:p>
            <a:r>
              <a:rPr lang="en-US" dirty="0"/>
              <a:t>Most of the time Angular’s defaults are good enough</a:t>
            </a:r>
          </a:p>
          <a:p>
            <a:r>
              <a:rPr lang="en-US" dirty="0"/>
              <a:t>You may want to customize</a:t>
            </a:r>
          </a:p>
          <a:p>
            <a:pPr lvl="1"/>
            <a:r>
              <a:rPr lang="en-US" dirty="0"/>
              <a:t>View Encapsulation</a:t>
            </a:r>
          </a:p>
          <a:p>
            <a:pPr lvl="1"/>
            <a:r>
              <a:rPr lang="en-US" dirty="0"/>
              <a:t>Lifecyle Hooks</a:t>
            </a:r>
          </a:p>
          <a:p>
            <a:pPr lvl="1"/>
            <a:r>
              <a:rPr lang="en-US" dirty="0"/>
              <a:t>Pipes</a:t>
            </a:r>
          </a:p>
          <a:p>
            <a:pPr lvl="1"/>
            <a:r>
              <a:rPr lang="en-US"/>
              <a:t>More 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3081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 of Cascading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we want to style the button element inside the parent, we can use the following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 it means that every descendant button of my-app is effected</a:t>
            </a:r>
          </a:p>
          <a:p>
            <a:r>
              <a:rPr lang="en-US" dirty="0"/>
              <a:t>Do we want to change the styling of contact-list component too ?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3618356" y="2788928"/>
            <a:ext cx="21419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16095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Specific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move to a more specific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means that only direct child of my-app is effected</a:t>
            </a:r>
          </a:p>
          <a:p>
            <a:r>
              <a:rPr lang="en-US" dirty="0"/>
              <a:t>However, this is too strict definition</a:t>
            </a:r>
          </a:p>
          <a:p>
            <a:r>
              <a:rPr lang="en-US" dirty="0"/>
              <a:t>Any time we move the button inside its containing component the CSS definition must be fixed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641026" y="2276872"/>
            <a:ext cx="209664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&gt;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11028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CSS Module is a CSS file in which all class names are scoped locally by default</a:t>
            </a:r>
          </a:p>
          <a:p>
            <a:r>
              <a:rPr lang="en-US" dirty="0"/>
              <a:t>See more details at </a:t>
            </a:r>
            <a:r>
              <a:rPr lang="en-US" dirty="0">
                <a:hlinkClick r:id="rId2"/>
              </a:rPr>
              <a:t>https://github.com/css-modules/css-modules</a:t>
            </a:r>
            <a:endParaRPr lang="en-US" dirty="0"/>
          </a:p>
          <a:p>
            <a:r>
              <a:rPr lang="en-US" dirty="0"/>
              <a:t>The trick is to change the class name into something unique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then somehow use the unique name inside HTML/code</a:t>
            </a:r>
          </a:p>
          <a:p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033464" y="4149080"/>
            <a:ext cx="21419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417840" y="4149080"/>
            <a:ext cx="21419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app_uvwxyz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Arrow: Right 7"/>
          <p:cNvSpPr/>
          <p:nvPr/>
        </p:nvSpPr>
        <p:spPr>
          <a:xfrm>
            <a:off x="4553744" y="4221088"/>
            <a:ext cx="4847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056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DOM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One of four Web Component standards</a:t>
            </a:r>
          </a:p>
          <a:p>
            <a:pPr lvl="1"/>
            <a:r>
              <a:rPr lang="en-US" dirty="0"/>
              <a:t>HTML templates</a:t>
            </a:r>
          </a:p>
          <a:p>
            <a:pPr lvl="1"/>
            <a:r>
              <a:rPr lang="en-US" dirty="0"/>
              <a:t>Shadow DOM</a:t>
            </a:r>
          </a:p>
          <a:p>
            <a:pPr lvl="1"/>
            <a:r>
              <a:rPr lang="en-US" dirty="0"/>
              <a:t>Custom Elements</a:t>
            </a:r>
          </a:p>
          <a:p>
            <a:pPr lvl="1"/>
            <a:r>
              <a:rPr lang="en-US" dirty="0"/>
              <a:t>HTML Imports</a:t>
            </a:r>
          </a:p>
          <a:p>
            <a:r>
              <a:rPr lang="en-US" dirty="0"/>
              <a:t>Allows for scoped CSS (and more …)</a:t>
            </a:r>
          </a:p>
          <a:p>
            <a:pPr lvl="1"/>
            <a:r>
              <a:rPr lang="en-US" dirty="0"/>
              <a:t>Styles don’t leak out</a:t>
            </a:r>
          </a:p>
          <a:p>
            <a:pPr lvl="1"/>
            <a:r>
              <a:rPr lang="en-US" dirty="0"/>
              <a:t>Page styles don’t bleed in</a:t>
            </a:r>
          </a:p>
          <a:p>
            <a:r>
              <a:rPr lang="en-US" dirty="0"/>
              <a:t>Most browsers do not support it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94646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17684</TotalTime>
  <Words>2662</Words>
  <Application>Microsoft Office PowerPoint</Application>
  <PresentationFormat>On-screen Show (4:3)</PresentationFormat>
  <Paragraphs>498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Advanced Components </vt:lpstr>
      <vt:lpstr>Objectives</vt:lpstr>
      <vt:lpstr>CSS</vt:lpstr>
      <vt:lpstr>Styling Components</vt:lpstr>
      <vt:lpstr>Be aware of Cascading</vt:lpstr>
      <vt:lpstr>Be aware of Cascading</vt:lpstr>
      <vt:lpstr>Be Specific</vt:lpstr>
      <vt:lpstr>CSS Modules</vt:lpstr>
      <vt:lpstr>Shadow DOM</vt:lpstr>
      <vt:lpstr>Angular POV</vt:lpstr>
      <vt:lpstr>View Encapsulation</vt:lpstr>
      <vt:lpstr>View Encapsulation</vt:lpstr>
      <vt:lpstr>Styling the host element</vt:lpstr>
      <vt:lpstr>Styling the host element</vt:lpstr>
      <vt:lpstr>Adding CSS class to host element</vt:lpstr>
      <vt:lpstr>ViewEncapsulation.None</vt:lpstr>
      <vt:lpstr>ViewEncapsulation.Native</vt:lpstr>
      <vt:lpstr>/deep/</vt:lpstr>
      <vt:lpstr>Content Projection</vt:lpstr>
      <vt:lpstr>Content Projection</vt:lpstr>
      <vt:lpstr>Content Projection</vt:lpstr>
      <vt:lpstr>Content Lifetime</vt:lpstr>
      <vt:lpstr>Multi ng-content</vt:lpstr>
      <vt:lpstr>Default content</vt:lpstr>
      <vt:lpstr>Lifecycle Hooks</vt:lpstr>
      <vt:lpstr>Lifecycle Hooks</vt:lpstr>
      <vt:lpstr>ngOnChanges</vt:lpstr>
      <vt:lpstr>ngOnChanges</vt:lpstr>
      <vt:lpstr>ngOnChanges – Be aware</vt:lpstr>
      <vt:lpstr>React to deep change - ngDoCheck</vt:lpstr>
      <vt:lpstr>React to deep change - Getter</vt:lpstr>
      <vt:lpstr>React to deep change - Immutability</vt:lpstr>
      <vt:lpstr>React to deep change- Avoid internal state</vt:lpstr>
      <vt:lpstr>Avoid Internal State</vt:lpstr>
      <vt:lpstr>ngAfterContentChecked &amp; ngAfterViewChecked</vt:lpstr>
      <vt:lpstr>Dynamic Component</vt:lpstr>
      <vt:lpstr>Dynamically Create a Module</vt:lpstr>
      <vt:lpstr>Using the Component</vt:lpstr>
      <vt:lpstr>Controlling Dynamic Component State</vt:lpstr>
      <vt:lpstr>Accessing the DOM</vt:lpstr>
      <vt:lpstr>Accessing the DOM</vt:lpstr>
      <vt:lpstr>Accessing Child Component</vt:lpstr>
      <vt:lpstr>Accessing Child Component</vt:lpstr>
      <vt:lpstr>Accessing a List of child components</vt:lpstr>
      <vt:lpstr>ngFor Analysis</vt:lpstr>
      <vt:lpstr>Swapping Items</vt:lpstr>
      <vt:lpstr>Identity</vt:lpstr>
      <vt:lpstr>Customizing Identity</vt:lpstr>
      <vt:lpstr>Heterogeneous ngFor</vt:lpstr>
      <vt:lpstr>ComponentFactoryResolver</vt:lpstr>
      <vt:lpstr>Heterogeneous ngFor</vt:lpstr>
      <vt:lpstr>entryComponents</vt:lpstr>
      <vt:lpstr>Filtering ngFor</vt:lpstr>
      <vt:lpstr>Custom Pipe</vt:lpstr>
      <vt:lpstr>Pipe Optimization</vt:lpstr>
      <vt:lpstr>Impure Pipe</vt:lpstr>
      <vt:lpstr>Be Aware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367</cp:revision>
  <dcterms:created xsi:type="dcterms:W3CDTF">2011-02-24T08:59:43Z</dcterms:created>
  <dcterms:modified xsi:type="dcterms:W3CDTF">2017-05-20T12:32:19Z</dcterms:modified>
</cp:coreProperties>
</file>