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</p:sldMasterIdLst>
  <p:notesMasterIdLst>
    <p:notesMasterId r:id="rId194"/>
  </p:notesMasterIdLst>
  <p:sldIdLst>
    <p:sldId id="256" r:id="rId5"/>
    <p:sldId id="351" r:id="rId6"/>
    <p:sldId id="344" r:id="rId7"/>
    <p:sldId id="355" r:id="rId8"/>
    <p:sldId id="353" r:id="rId9"/>
    <p:sldId id="354" r:id="rId10"/>
    <p:sldId id="356" r:id="rId11"/>
    <p:sldId id="352" r:id="rId12"/>
    <p:sldId id="257" r:id="rId13"/>
    <p:sldId id="258" r:id="rId14"/>
    <p:sldId id="261" r:id="rId15"/>
    <p:sldId id="262" r:id="rId16"/>
    <p:sldId id="263" r:id="rId17"/>
    <p:sldId id="264" r:id="rId18"/>
    <p:sldId id="265" r:id="rId19"/>
    <p:sldId id="266" r:id="rId20"/>
    <p:sldId id="287" r:id="rId21"/>
    <p:sldId id="288" r:id="rId22"/>
    <p:sldId id="289" r:id="rId23"/>
    <p:sldId id="275" r:id="rId24"/>
    <p:sldId id="267" r:id="rId25"/>
    <p:sldId id="268" r:id="rId26"/>
    <p:sldId id="273" r:id="rId27"/>
    <p:sldId id="276" r:id="rId28"/>
    <p:sldId id="290" r:id="rId29"/>
    <p:sldId id="274" r:id="rId30"/>
    <p:sldId id="277" r:id="rId31"/>
    <p:sldId id="281" r:id="rId32"/>
    <p:sldId id="279" r:id="rId33"/>
    <p:sldId id="282" r:id="rId34"/>
    <p:sldId id="283" r:id="rId35"/>
    <p:sldId id="284" r:id="rId36"/>
    <p:sldId id="285" r:id="rId37"/>
    <p:sldId id="286" r:id="rId38"/>
    <p:sldId id="280" r:id="rId39"/>
    <p:sldId id="345" r:id="rId40"/>
    <p:sldId id="346" r:id="rId41"/>
    <p:sldId id="347" r:id="rId42"/>
    <p:sldId id="348" r:id="rId43"/>
    <p:sldId id="349" r:id="rId44"/>
    <p:sldId id="350" r:id="rId45"/>
    <p:sldId id="292" r:id="rId46"/>
    <p:sldId id="293" r:id="rId47"/>
    <p:sldId id="296" r:id="rId48"/>
    <p:sldId id="297" r:id="rId49"/>
    <p:sldId id="294" r:id="rId50"/>
    <p:sldId id="295" r:id="rId51"/>
    <p:sldId id="299" r:id="rId52"/>
    <p:sldId id="298" r:id="rId53"/>
    <p:sldId id="300" r:id="rId54"/>
    <p:sldId id="307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08" r:id="rId65"/>
    <p:sldId id="318" r:id="rId66"/>
    <p:sldId id="319" r:id="rId67"/>
    <p:sldId id="320" r:id="rId68"/>
    <p:sldId id="322" r:id="rId69"/>
    <p:sldId id="321" r:id="rId70"/>
    <p:sldId id="323" r:id="rId71"/>
    <p:sldId id="324" r:id="rId72"/>
    <p:sldId id="328" r:id="rId73"/>
    <p:sldId id="329" r:id="rId74"/>
    <p:sldId id="331" r:id="rId75"/>
    <p:sldId id="332" r:id="rId76"/>
    <p:sldId id="330" r:id="rId77"/>
    <p:sldId id="333" r:id="rId78"/>
    <p:sldId id="327" r:id="rId79"/>
    <p:sldId id="325" r:id="rId80"/>
    <p:sldId id="334" r:id="rId81"/>
    <p:sldId id="335" r:id="rId82"/>
    <p:sldId id="337" r:id="rId83"/>
    <p:sldId id="340" r:id="rId84"/>
    <p:sldId id="341" r:id="rId85"/>
    <p:sldId id="338" r:id="rId86"/>
    <p:sldId id="342" r:id="rId87"/>
    <p:sldId id="339" r:id="rId88"/>
    <p:sldId id="343" r:id="rId89"/>
    <p:sldId id="357" r:id="rId90"/>
    <p:sldId id="358" r:id="rId91"/>
    <p:sldId id="359" r:id="rId92"/>
    <p:sldId id="360" r:id="rId93"/>
    <p:sldId id="361" r:id="rId94"/>
    <p:sldId id="362" r:id="rId95"/>
    <p:sldId id="363" r:id="rId96"/>
    <p:sldId id="364" r:id="rId97"/>
    <p:sldId id="365" r:id="rId98"/>
    <p:sldId id="366" r:id="rId99"/>
    <p:sldId id="367" r:id="rId100"/>
    <p:sldId id="368" r:id="rId101"/>
    <p:sldId id="369" r:id="rId102"/>
    <p:sldId id="370" r:id="rId103"/>
    <p:sldId id="371" r:id="rId104"/>
    <p:sldId id="372" r:id="rId105"/>
    <p:sldId id="373" r:id="rId106"/>
    <p:sldId id="374" r:id="rId107"/>
    <p:sldId id="375" r:id="rId108"/>
    <p:sldId id="376" r:id="rId109"/>
    <p:sldId id="377" r:id="rId110"/>
    <p:sldId id="378" r:id="rId111"/>
    <p:sldId id="379" r:id="rId112"/>
    <p:sldId id="380" r:id="rId113"/>
    <p:sldId id="381" r:id="rId114"/>
    <p:sldId id="382" r:id="rId115"/>
    <p:sldId id="383" r:id="rId116"/>
    <p:sldId id="384" r:id="rId117"/>
    <p:sldId id="385" r:id="rId118"/>
    <p:sldId id="386" r:id="rId119"/>
    <p:sldId id="387" r:id="rId120"/>
    <p:sldId id="388" r:id="rId121"/>
    <p:sldId id="389" r:id="rId122"/>
    <p:sldId id="390" r:id="rId123"/>
    <p:sldId id="391" r:id="rId124"/>
    <p:sldId id="392" r:id="rId125"/>
    <p:sldId id="393" r:id="rId126"/>
    <p:sldId id="394" r:id="rId127"/>
    <p:sldId id="395" r:id="rId128"/>
    <p:sldId id="396" r:id="rId129"/>
    <p:sldId id="397" r:id="rId130"/>
    <p:sldId id="398" r:id="rId131"/>
    <p:sldId id="399" r:id="rId132"/>
    <p:sldId id="400" r:id="rId133"/>
    <p:sldId id="401" r:id="rId134"/>
    <p:sldId id="402" r:id="rId135"/>
    <p:sldId id="403" r:id="rId136"/>
    <p:sldId id="404" r:id="rId137"/>
    <p:sldId id="405" r:id="rId138"/>
    <p:sldId id="406" r:id="rId139"/>
    <p:sldId id="407" r:id="rId140"/>
    <p:sldId id="408" r:id="rId141"/>
    <p:sldId id="409" r:id="rId142"/>
    <p:sldId id="410" r:id="rId143"/>
    <p:sldId id="411" r:id="rId144"/>
    <p:sldId id="412" r:id="rId145"/>
    <p:sldId id="413" r:id="rId146"/>
    <p:sldId id="414" r:id="rId147"/>
    <p:sldId id="415" r:id="rId148"/>
    <p:sldId id="416" r:id="rId149"/>
    <p:sldId id="417" r:id="rId150"/>
    <p:sldId id="418" r:id="rId151"/>
    <p:sldId id="419" r:id="rId152"/>
    <p:sldId id="420" r:id="rId153"/>
    <p:sldId id="421" r:id="rId154"/>
    <p:sldId id="422" r:id="rId155"/>
    <p:sldId id="423" r:id="rId156"/>
    <p:sldId id="424" r:id="rId157"/>
    <p:sldId id="425" r:id="rId158"/>
    <p:sldId id="426" r:id="rId159"/>
    <p:sldId id="427" r:id="rId160"/>
    <p:sldId id="428" r:id="rId161"/>
    <p:sldId id="429" r:id="rId162"/>
    <p:sldId id="430" r:id="rId163"/>
    <p:sldId id="431" r:id="rId164"/>
    <p:sldId id="432" r:id="rId165"/>
    <p:sldId id="433" r:id="rId166"/>
    <p:sldId id="434" r:id="rId167"/>
    <p:sldId id="435" r:id="rId168"/>
    <p:sldId id="436" r:id="rId169"/>
    <p:sldId id="437" r:id="rId170"/>
    <p:sldId id="438" r:id="rId171"/>
    <p:sldId id="439" r:id="rId172"/>
    <p:sldId id="440" r:id="rId173"/>
    <p:sldId id="441" r:id="rId174"/>
    <p:sldId id="442" r:id="rId175"/>
    <p:sldId id="443" r:id="rId176"/>
    <p:sldId id="444" r:id="rId177"/>
    <p:sldId id="445" r:id="rId178"/>
    <p:sldId id="446" r:id="rId179"/>
    <p:sldId id="447" r:id="rId180"/>
    <p:sldId id="448" r:id="rId181"/>
    <p:sldId id="449" r:id="rId182"/>
    <p:sldId id="450" r:id="rId183"/>
    <p:sldId id="451" r:id="rId184"/>
    <p:sldId id="452" r:id="rId185"/>
    <p:sldId id="453" r:id="rId186"/>
    <p:sldId id="454" r:id="rId187"/>
    <p:sldId id="455" r:id="rId188"/>
    <p:sldId id="456" r:id="rId189"/>
    <p:sldId id="457" r:id="rId190"/>
    <p:sldId id="458" r:id="rId191"/>
    <p:sldId id="459" r:id="rId192"/>
    <p:sldId id="460" r:id="rId193"/>
  </p:sldIdLst>
  <p:sldSz cx="10160000" cy="7620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Arial" panose="020B0604020202020204" pitchFamily="34" charset="0"/>
        <a:ea typeface="+mn-ea"/>
        <a:cs typeface="ヒラギノ角ゴ ProN W3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Arial" panose="020B0604020202020204" pitchFamily="34" charset="0"/>
        <a:ea typeface="+mn-ea"/>
        <a:cs typeface="ヒラギノ角ゴ ProN W3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Arial" panose="020B0604020202020204" pitchFamily="34" charset="0"/>
        <a:ea typeface="+mn-ea"/>
        <a:cs typeface="ヒラギノ角ゴ ProN W3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Arial" panose="020B0604020202020204" pitchFamily="34" charset="0"/>
        <a:ea typeface="+mn-ea"/>
        <a:cs typeface="ヒラギノ角ゴ ProN W3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Arial" panose="020B0604020202020204" pitchFamily="34" charset="0"/>
        <a:ea typeface="+mn-ea"/>
        <a:cs typeface="ヒラギノ角ゴ ProN W3" charset="0"/>
        <a:sym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rgbClr val="000000"/>
        </a:solidFill>
        <a:latin typeface="Arial" panose="020B0604020202020204" pitchFamily="34" charset="0"/>
        <a:ea typeface="+mn-ea"/>
        <a:cs typeface="ヒラギノ角ゴ ProN W3" charset="0"/>
        <a:sym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rgbClr val="000000"/>
        </a:solidFill>
        <a:latin typeface="Arial" panose="020B0604020202020204" pitchFamily="34" charset="0"/>
        <a:ea typeface="+mn-ea"/>
        <a:cs typeface="ヒラギノ角ゴ ProN W3" charset="0"/>
        <a:sym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rgbClr val="000000"/>
        </a:solidFill>
        <a:latin typeface="Arial" panose="020B0604020202020204" pitchFamily="34" charset="0"/>
        <a:ea typeface="+mn-ea"/>
        <a:cs typeface="ヒラギノ角ゴ ProN W3" charset="0"/>
        <a:sym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rgbClr val="000000"/>
        </a:solidFill>
        <a:latin typeface="Arial" panose="020B0604020202020204" pitchFamily="34" charset="0"/>
        <a:ea typeface="+mn-ea"/>
        <a:cs typeface="ヒラギノ角ゴ ProN W3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00">
          <p15:clr>
            <a:srgbClr val="A4A3A4"/>
          </p15:clr>
        </p15:guide>
        <p15:guide id="2" pos="32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356" y="44"/>
      </p:cViewPr>
      <p:guideLst>
        <p:guide orient="horz" pos="2400"/>
        <p:guide pos="32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slide" Target="slides/slide134.xml"/><Relationship Id="rId159" Type="http://schemas.openxmlformats.org/officeDocument/2006/relationships/slide" Target="slides/slide155.xml"/><Relationship Id="rId170" Type="http://schemas.openxmlformats.org/officeDocument/2006/relationships/slide" Target="slides/slide166.xml"/><Relationship Id="rId191" Type="http://schemas.openxmlformats.org/officeDocument/2006/relationships/slide" Target="slides/slide187.xml"/><Relationship Id="rId196" Type="http://schemas.openxmlformats.org/officeDocument/2006/relationships/viewProps" Target="viewProps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28" Type="http://schemas.openxmlformats.org/officeDocument/2006/relationships/slide" Target="slides/slide124.xml"/><Relationship Id="rId144" Type="http://schemas.openxmlformats.org/officeDocument/2006/relationships/slide" Target="slides/slide140.xml"/><Relationship Id="rId149" Type="http://schemas.openxmlformats.org/officeDocument/2006/relationships/slide" Target="slides/slide145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160" Type="http://schemas.openxmlformats.org/officeDocument/2006/relationships/slide" Target="slides/slide156.xml"/><Relationship Id="rId165" Type="http://schemas.openxmlformats.org/officeDocument/2006/relationships/slide" Target="slides/slide161.xml"/><Relationship Id="rId181" Type="http://schemas.openxmlformats.org/officeDocument/2006/relationships/slide" Target="slides/slide177.xml"/><Relationship Id="rId186" Type="http://schemas.openxmlformats.org/officeDocument/2006/relationships/slide" Target="slides/slide182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slide" Target="slides/slide130.xml"/><Relationship Id="rId139" Type="http://schemas.openxmlformats.org/officeDocument/2006/relationships/slide" Target="slides/slide13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50" Type="http://schemas.openxmlformats.org/officeDocument/2006/relationships/slide" Target="slides/slide146.xml"/><Relationship Id="rId155" Type="http://schemas.openxmlformats.org/officeDocument/2006/relationships/slide" Target="slides/slide151.xml"/><Relationship Id="rId171" Type="http://schemas.openxmlformats.org/officeDocument/2006/relationships/slide" Target="slides/slide167.xml"/><Relationship Id="rId176" Type="http://schemas.openxmlformats.org/officeDocument/2006/relationships/slide" Target="slides/slide172.xml"/><Relationship Id="rId192" Type="http://schemas.openxmlformats.org/officeDocument/2006/relationships/slide" Target="slides/slide188.xml"/><Relationship Id="rId197" Type="http://schemas.openxmlformats.org/officeDocument/2006/relationships/theme" Target="theme/theme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40" Type="http://schemas.openxmlformats.org/officeDocument/2006/relationships/slide" Target="slides/slide136.xml"/><Relationship Id="rId145" Type="http://schemas.openxmlformats.org/officeDocument/2006/relationships/slide" Target="slides/slide141.xml"/><Relationship Id="rId161" Type="http://schemas.openxmlformats.org/officeDocument/2006/relationships/slide" Target="slides/slide157.xml"/><Relationship Id="rId166" Type="http://schemas.openxmlformats.org/officeDocument/2006/relationships/slide" Target="slides/slide162.xml"/><Relationship Id="rId182" Type="http://schemas.openxmlformats.org/officeDocument/2006/relationships/slide" Target="slides/slide178.xml"/><Relationship Id="rId187" Type="http://schemas.openxmlformats.org/officeDocument/2006/relationships/slide" Target="slides/slide18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slide" Target="slides/slide131.xml"/><Relationship Id="rId151" Type="http://schemas.openxmlformats.org/officeDocument/2006/relationships/slide" Target="slides/slide147.xml"/><Relationship Id="rId156" Type="http://schemas.openxmlformats.org/officeDocument/2006/relationships/slide" Target="slides/slide152.xml"/><Relationship Id="rId177" Type="http://schemas.openxmlformats.org/officeDocument/2006/relationships/slide" Target="slides/slide173.xml"/><Relationship Id="rId198" Type="http://schemas.openxmlformats.org/officeDocument/2006/relationships/tableStyles" Target="tableStyles.xml"/><Relationship Id="rId172" Type="http://schemas.openxmlformats.org/officeDocument/2006/relationships/slide" Target="slides/slide168.xml"/><Relationship Id="rId193" Type="http://schemas.openxmlformats.org/officeDocument/2006/relationships/slide" Target="slides/slide189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slide" Target="slides/slide137.xml"/><Relationship Id="rId146" Type="http://schemas.openxmlformats.org/officeDocument/2006/relationships/slide" Target="slides/slide142.xml"/><Relationship Id="rId167" Type="http://schemas.openxmlformats.org/officeDocument/2006/relationships/slide" Target="slides/slide163.xml"/><Relationship Id="rId188" Type="http://schemas.openxmlformats.org/officeDocument/2006/relationships/slide" Target="slides/slide184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162" Type="http://schemas.openxmlformats.org/officeDocument/2006/relationships/slide" Target="slides/slide158.xml"/><Relationship Id="rId183" Type="http://schemas.openxmlformats.org/officeDocument/2006/relationships/slide" Target="slides/slide17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157" Type="http://schemas.openxmlformats.org/officeDocument/2006/relationships/slide" Target="slides/slide153.xml"/><Relationship Id="rId178" Type="http://schemas.openxmlformats.org/officeDocument/2006/relationships/slide" Target="slides/slide174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schemas.openxmlformats.org/officeDocument/2006/relationships/slide" Target="slides/slide148.xml"/><Relationship Id="rId173" Type="http://schemas.openxmlformats.org/officeDocument/2006/relationships/slide" Target="slides/slide169.xml"/><Relationship Id="rId194" Type="http://schemas.openxmlformats.org/officeDocument/2006/relationships/notesMaster" Target="notesMasters/notesMaster1.xml"/><Relationship Id="rId199" Type="http://schemas.microsoft.com/office/2015/10/relationships/revisionInfo" Target="revisionInfo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slide" Target="slides/slide143.xml"/><Relationship Id="rId168" Type="http://schemas.openxmlformats.org/officeDocument/2006/relationships/slide" Target="slides/slide164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Relationship Id="rId163" Type="http://schemas.openxmlformats.org/officeDocument/2006/relationships/slide" Target="slides/slide159.xml"/><Relationship Id="rId184" Type="http://schemas.openxmlformats.org/officeDocument/2006/relationships/slide" Target="slides/slide180.xml"/><Relationship Id="rId189" Type="http://schemas.openxmlformats.org/officeDocument/2006/relationships/slide" Target="slides/slide185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158" Type="http://schemas.openxmlformats.org/officeDocument/2006/relationships/slide" Target="slides/slide154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3" Type="http://schemas.openxmlformats.org/officeDocument/2006/relationships/slide" Target="slides/slide149.xml"/><Relationship Id="rId174" Type="http://schemas.openxmlformats.org/officeDocument/2006/relationships/slide" Target="slides/slide170.xml"/><Relationship Id="rId179" Type="http://schemas.openxmlformats.org/officeDocument/2006/relationships/slide" Target="slides/slide175.xml"/><Relationship Id="rId195" Type="http://schemas.openxmlformats.org/officeDocument/2006/relationships/presProps" Target="presProps.xml"/><Relationship Id="rId190" Type="http://schemas.openxmlformats.org/officeDocument/2006/relationships/slide" Target="slides/slide186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slide" Target="slides/slide139.xml"/><Relationship Id="rId148" Type="http://schemas.openxmlformats.org/officeDocument/2006/relationships/slide" Target="slides/slide144.xml"/><Relationship Id="rId164" Type="http://schemas.openxmlformats.org/officeDocument/2006/relationships/slide" Target="slides/slide160.xml"/><Relationship Id="rId169" Type="http://schemas.openxmlformats.org/officeDocument/2006/relationships/slide" Target="slides/slide165.xml"/><Relationship Id="rId185" Type="http://schemas.openxmlformats.org/officeDocument/2006/relationships/slide" Target="slides/slide18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80" Type="http://schemas.openxmlformats.org/officeDocument/2006/relationships/slide" Target="slides/slide176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54" Type="http://schemas.openxmlformats.org/officeDocument/2006/relationships/slide" Target="slides/slide150.xml"/><Relationship Id="rId175" Type="http://schemas.openxmlformats.org/officeDocument/2006/relationships/slide" Target="slides/slide17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id="{82BF9E61-8A3D-4F62-AEB8-E48E8D990C7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D57620E2-991B-446E-A67A-036A6F9D4F82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8509643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36306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6000" y="304800"/>
            <a:ext cx="2286000" cy="65024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304800"/>
            <a:ext cx="6705600" cy="6502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3483899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8946430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5529919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0795842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4958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1778000"/>
            <a:ext cx="44958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832579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007928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45332733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4147109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566468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1551521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5379943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0872732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6000" y="304800"/>
            <a:ext cx="2286000" cy="65024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304800"/>
            <a:ext cx="6705600" cy="6502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335850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C5800593-5F0D-4D8F-B4A6-57F9117A3A9A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0C1319-6E6A-40E7-8D58-513EBA549A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4724432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E09C081F-5D0E-4C06-ACC8-48BE5B6D17BB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C8C3F-B1D9-465E-A70D-51CA0C7E20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6576631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735F7295-4182-4B58-8956-9925049874CD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1FAC34-9072-4B6B-87E9-6B6E3B2708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1981091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4958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1778000"/>
            <a:ext cx="44958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Box 1">
            <a:extLst>
              <a:ext uri="{FF2B5EF4-FFF2-40B4-BE49-F238E27FC236}">
                <a16:creationId xmlns:a16="http://schemas.microsoft.com/office/drawing/2014/main" id="{73E013D5-8425-4E94-A2F6-57DFA8016B4B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96D87-9D54-468A-A643-D8B86A8737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1424527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Box 1">
            <a:extLst>
              <a:ext uri="{FF2B5EF4-FFF2-40B4-BE49-F238E27FC236}">
                <a16:creationId xmlns:a16="http://schemas.microsoft.com/office/drawing/2014/main" id="{6E8F651A-C4BF-4512-B736-C3F2FBBAEE42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313645-D732-4656-9A52-A430683FF0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2488480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757151BF-7BAA-457D-A52F-95E44B4AAF38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DFF378-E6C0-4202-8E77-F71BC3F511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3629126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>
            <a:extLst>
              <a:ext uri="{FF2B5EF4-FFF2-40B4-BE49-F238E27FC236}">
                <a16:creationId xmlns:a16="http://schemas.microsoft.com/office/drawing/2014/main" id="{0321F3BE-CA32-4935-80F7-AD788E82067C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EEC26-C1F7-4AE9-9486-1755385DD6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864032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9340279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1">
            <a:extLst>
              <a:ext uri="{FF2B5EF4-FFF2-40B4-BE49-F238E27FC236}">
                <a16:creationId xmlns:a16="http://schemas.microsoft.com/office/drawing/2014/main" id="{6314C267-2DE9-4DD8-B428-74C9B1D2B60E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49E382-3E41-49BB-8D6D-618BDC3071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066780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1">
            <a:extLst>
              <a:ext uri="{FF2B5EF4-FFF2-40B4-BE49-F238E27FC236}">
                <a16:creationId xmlns:a16="http://schemas.microsoft.com/office/drawing/2014/main" id="{00F6C109-6520-4F64-B974-1210F768E345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86BA9-5B75-485F-B865-C2869C6E39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3034784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33F39972-8B86-494B-814A-D1195FB03963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BDAF22-8C39-4604-B9D4-EE6CD47E2B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5122201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6000" y="304800"/>
            <a:ext cx="2286000" cy="65024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304800"/>
            <a:ext cx="6705600" cy="6502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3EF13351-E33B-44D6-8D06-65CFADE6B1F2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02EA48-1475-4E86-A3D1-E878A070AF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5524150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95685250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8152709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0919235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4958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1778000"/>
            <a:ext cx="44958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3797980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31957601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6938495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4958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1778000"/>
            <a:ext cx="44958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3225029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5171567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6816431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2688584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7767098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6000" y="304800"/>
            <a:ext cx="2286000" cy="65024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304800"/>
            <a:ext cx="6705600" cy="6502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816657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243593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4343920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890567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548906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981386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/>
  <p:txStyles>
    <p:titleStyle>
      <a:lvl1pPr marL="39688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marL="39688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anose="020B0604020202020204" pitchFamily="34" charset="0"/>
        </a:defRPr>
      </a:lvl2pPr>
      <a:lvl3pPr marL="39688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anose="020B0604020202020204" pitchFamily="34" charset="0"/>
        </a:defRPr>
      </a:lvl3pPr>
      <a:lvl4pPr marL="39688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anose="020B0604020202020204" pitchFamily="34" charset="0"/>
        </a:defRPr>
      </a:lvl4pPr>
      <a:lvl5pPr marL="39688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anose="020B0604020202020204" pitchFamily="34" charset="0"/>
        </a:defRPr>
      </a:lvl5pPr>
      <a:lvl6pPr marL="496888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54088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411288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68488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422275" indent="-342900" algn="l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822325" indent="-285750" algn="l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222375" indent="-228600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679575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2136775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93975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051175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508375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3965575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/>
  <p:txStyles>
    <p:titleStyle>
      <a:lvl1pPr marL="39688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marL="39688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anose="020B0604020202020204" pitchFamily="34" charset="0"/>
        </a:defRPr>
      </a:lvl2pPr>
      <a:lvl3pPr marL="39688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anose="020B0604020202020204" pitchFamily="34" charset="0"/>
        </a:defRPr>
      </a:lvl3pPr>
      <a:lvl4pPr marL="39688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anose="020B0604020202020204" pitchFamily="34" charset="0"/>
        </a:defRPr>
      </a:lvl4pPr>
      <a:lvl5pPr marL="39688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anose="020B0604020202020204" pitchFamily="34" charset="0"/>
        </a:defRPr>
      </a:lvl5pPr>
      <a:lvl6pPr marL="496888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54088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411288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68488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422275" indent="-342900" algn="l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822325" indent="-285750" algn="l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222375" indent="-228600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679575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2136775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93975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051175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508375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3965575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>
            <a:extLst>
              <a:ext uri="{FF2B5EF4-FFF2-40B4-BE49-F238E27FC236}">
                <a16:creationId xmlns:a16="http://schemas.microsoft.com/office/drawing/2014/main" id="{054E776B-C287-4B1E-80E7-F9143509DCFA}"/>
              </a:ext>
            </a:extLst>
          </p:cNvPr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4892675" y="6964363"/>
            <a:ext cx="312738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>
                <a:solidFill>
                  <a:srgbClr val="636363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02AEA87-DFE9-48B9-A81C-7D435ABFDC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hf hdr="0" ftr="0" dt="0"/>
  <p:txStyles>
    <p:titleStyle>
      <a:lvl1pPr marL="39688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marL="39688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anose="020B0604020202020204" pitchFamily="34" charset="0"/>
        </a:defRPr>
      </a:lvl2pPr>
      <a:lvl3pPr marL="39688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anose="020B0604020202020204" pitchFamily="34" charset="0"/>
        </a:defRPr>
      </a:lvl3pPr>
      <a:lvl4pPr marL="39688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anose="020B0604020202020204" pitchFamily="34" charset="0"/>
        </a:defRPr>
      </a:lvl4pPr>
      <a:lvl5pPr marL="39688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anose="020B0604020202020204" pitchFamily="34" charset="0"/>
        </a:defRPr>
      </a:lvl5pPr>
      <a:lvl6pPr marL="496888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54088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411288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68488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422275" indent="-342900" algn="l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822325" indent="-285750" algn="l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222375" indent="-228600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679575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2136775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93975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051175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508375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3965575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>
            <a:extLst>
              <a:ext uri="{FF2B5EF4-FFF2-40B4-BE49-F238E27FC236}">
                <a16:creationId xmlns:a16="http://schemas.microsoft.com/office/drawing/2014/main" id="{9353B4D7-4D3E-4B06-86C9-0951192DC237}"/>
              </a:ext>
            </a:extLst>
          </p:cNvPr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31750"/>
            <a:ext cx="10071100" cy="755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2">
            <a:extLst>
              <a:ext uri="{FF2B5EF4-FFF2-40B4-BE49-F238E27FC236}">
                <a16:creationId xmlns:a16="http://schemas.microsoft.com/office/drawing/2014/main" id="{C51EA180-F224-4CFE-960B-4AE6E37BAF47}"/>
              </a:ext>
            </a:extLst>
          </p:cNvPr>
          <p:cNvPicPr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3">
            <a:extLst>
              <a:ext uri="{FF2B5EF4-FFF2-40B4-BE49-F238E27FC236}">
                <a16:creationId xmlns:a16="http://schemas.microsoft.com/office/drawing/2014/main" id="{98EAA516-2826-4505-BDEF-296086210081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2008 trainologic LTD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ED95583A-0ACB-4395-A773-895507D14FDD}"/>
              </a:ext>
            </a:extLst>
          </p:cNvPr>
          <p:cNvSpPr>
            <a:spLocks/>
          </p:cNvSpPr>
          <p:nvPr/>
        </p:nvSpPr>
        <p:spPr bwMode="auto">
          <a:xfrm>
            <a:off x="5918200" y="3452813"/>
            <a:ext cx="2882900" cy="977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algn="ctr" eaLnBrk="1" hangingPunct="1">
              <a:spcBef>
                <a:spcPts val="4050"/>
              </a:spcBef>
              <a:defRPr/>
            </a:pPr>
            <a:r>
              <a:rPr lang="en-US" sz="64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End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txStyles>
    <p:titleStyle>
      <a:lvl1pPr marL="39688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marL="39688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anose="020B0604020202020204" pitchFamily="34" charset="0"/>
        </a:defRPr>
      </a:lvl2pPr>
      <a:lvl3pPr marL="39688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anose="020B0604020202020204" pitchFamily="34" charset="0"/>
        </a:defRPr>
      </a:lvl3pPr>
      <a:lvl4pPr marL="39688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anose="020B0604020202020204" pitchFamily="34" charset="0"/>
        </a:defRPr>
      </a:lvl4pPr>
      <a:lvl5pPr marL="39688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anose="020B0604020202020204" pitchFamily="34" charset="0"/>
        </a:defRPr>
      </a:lvl5pPr>
      <a:lvl6pPr marL="496888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54088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411288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68488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422275" indent="-342900" algn="l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822325" indent="-285750" algn="l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222375" indent="-228600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679575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2136775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93975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051175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508375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3965575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4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jpe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4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4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9.png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4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0.png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1.png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4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2.png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3.png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4.png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5.png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2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3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4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8.jpe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4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4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4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>
            <a:extLst>
              <a:ext uri="{FF2B5EF4-FFF2-40B4-BE49-F238E27FC236}">
                <a16:creationId xmlns:a16="http://schemas.microsoft.com/office/drawing/2014/main" id="{7574B71F-F6C8-43CB-9A02-0843DAB35FD0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31750"/>
            <a:ext cx="10071100" cy="755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2">
            <a:extLst>
              <a:ext uri="{FF2B5EF4-FFF2-40B4-BE49-F238E27FC236}">
                <a16:creationId xmlns:a16="http://schemas.microsoft.com/office/drawing/2014/main" id="{5C212C60-04A8-4E1B-BB18-2352A497B8A0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3">
            <a:extLst>
              <a:ext uri="{FF2B5EF4-FFF2-40B4-BE49-F238E27FC236}">
                <a16:creationId xmlns:a16="http://schemas.microsoft.com/office/drawing/2014/main" id="{2677A76C-6ABE-4F7C-86E4-369E1F5DEC31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2DB240B7-3313-425C-A86E-C27A554C16FD}"/>
              </a:ext>
            </a:extLst>
          </p:cNvPr>
          <p:cNvSpPr>
            <a:spLocks/>
          </p:cNvSpPr>
          <p:nvPr/>
        </p:nvSpPr>
        <p:spPr bwMode="auto">
          <a:xfrm>
            <a:off x="3327400" y="1600200"/>
            <a:ext cx="7810500" cy="6477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2700"/>
              </a:spcBef>
              <a:defRPr/>
            </a:pPr>
            <a:r>
              <a:rPr lang="en-US" sz="42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42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</a:t>
            </a:r>
          </a:p>
          <a:p>
            <a:pPr marL="44450" eaLnBrk="1" hangingPunct="1">
              <a:spcBef>
                <a:spcPts val="2700"/>
              </a:spcBef>
              <a:defRPr/>
            </a:pPr>
            <a:r>
              <a:rPr lang="en-US" sz="42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&amp; </a:t>
            </a:r>
            <a:r>
              <a:rPr lang="en-US" sz="42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42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  <a:p>
            <a:pPr marL="44450" eaLnBrk="1" hangingPunct="1">
              <a:spcBef>
                <a:spcPts val="2700"/>
              </a:spcBef>
              <a:defRPr/>
            </a:pPr>
            <a:endParaRPr lang="en-US" sz="42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  <a:p>
            <a:pPr marL="44450" eaLnBrk="1" hangingPunct="1">
              <a:spcBef>
                <a:spcPts val="2700"/>
              </a:spcBef>
              <a:defRPr/>
            </a:pPr>
            <a:r>
              <a:rPr lang="en-US" sz="42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-- PART 1 --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5A9CFBBC-5ABA-45F0-BC24-6AD6FBE4926B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>
            <a:extLst>
              <a:ext uri="{FF2B5EF4-FFF2-40B4-BE49-F238E27FC236}">
                <a16:creationId xmlns:a16="http://schemas.microsoft.com/office/drawing/2014/main" id="{D7513964-B28F-4C81-A282-0CC0863D1B19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Rectangle 4">
            <a:extLst>
              <a:ext uri="{FF2B5EF4-FFF2-40B4-BE49-F238E27FC236}">
                <a16:creationId xmlns:a16="http://schemas.microsoft.com/office/drawing/2014/main" id="{DA9D8199-C2E9-4ABB-9935-EE8D4BB30697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CE3ECB6D-E970-4EDF-820F-0A178062989E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13DAA36B-0EFA-4C12-9532-7F6382339FD2}"/>
              </a:ext>
            </a:extLst>
          </p:cNvPr>
          <p:cNvSpPr>
            <a:spLocks/>
          </p:cNvSpPr>
          <p:nvPr/>
        </p:nvSpPr>
        <p:spPr bwMode="auto">
          <a:xfrm>
            <a:off x="877888" y="2232025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One of the common complaints has been JavaScript’s lack of block scope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Unlike other popular languages (C/Java/…), blocks ({...}) in JavaScript (pre-ES6) do not have a scope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Variables in JavaScript are scoped to their nearest parent function, or globally if there is no function present</a:t>
            </a:r>
          </a:p>
        </p:txBody>
      </p:sp>
      <p:sp>
        <p:nvSpPr>
          <p:cNvPr id="13319" name="Rectangle 7">
            <a:extLst>
              <a:ext uri="{FF2B5EF4-FFF2-40B4-BE49-F238E27FC236}">
                <a16:creationId xmlns:a16="http://schemas.microsoft.com/office/drawing/2014/main" id="{B628145B-6522-47D3-8087-279A3AE1895C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var’s Function Scope</a:t>
            </a:r>
          </a:p>
        </p:txBody>
      </p:sp>
      <p:sp>
        <p:nvSpPr>
          <p:cNvPr id="13320" name="Rectangle 8">
            <a:extLst>
              <a:ext uri="{FF2B5EF4-FFF2-40B4-BE49-F238E27FC236}">
                <a16:creationId xmlns:a16="http://schemas.microsoft.com/office/drawing/2014/main" id="{95844DB2-0125-4231-A3DB-BAC3FB3B50D6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8DBAD0B9-2A1A-4549-B29A-60CC61BFFEA7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10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2">
            <a:extLst>
              <a:ext uri="{FF2B5EF4-FFF2-40B4-BE49-F238E27FC236}">
                <a16:creationId xmlns:a16="http://schemas.microsoft.com/office/drawing/2014/main" id="{7204FA5A-40E2-47DE-AEED-30C25942CB3C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75" name="Picture 3">
            <a:extLst>
              <a:ext uri="{FF2B5EF4-FFF2-40B4-BE49-F238E27FC236}">
                <a16:creationId xmlns:a16="http://schemas.microsoft.com/office/drawing/2014/main" id="{DBD5AD82-2307-4C6B-B833-3C0364AE1F3B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76" name="Rectangle 4">
            <a:extLst>
              <a:ext uri="{FF2B5EF4-FFF2-40B4-BE49-F238E27FC236}">
                <a16:creationId xmlns:a16="http://schemas.microsoft.com/office/drawing/2014/main" id="{867429FD-B30E-4518-B421-5AA4DB229A1B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A2719866-EFE9-45A7-9873-A7C189BC262F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105478" name="Rectangle 7">
            <a:extLst>
              <a:ext uri="{FF2B5EF4-FFF2-40B4-BE49-F238E27FC236}">
                <a16:creationId xmlns:a16="http://schemas.microsoft.com/office/drawing/2014/main" id="{9BD70D31-6ECF-4FBA-9E5A-358A3AD72E1D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Example – Default Exports</a:t>
            </a:r>
          </a:p>
        </p:txBody>
      </p:sp>
      <p:grpSp>
        <p:nvGrpSpPr>
          <p:cNvPr id="105479" name="Group 9">
            <a:extLst>
              <a:ext uri="{FF2B5EF4-FFF2-40B4-BE49-F238E27FC236}">
                <a16:creationId xmlns:a16="http://schemas.microsoft.com/office/drawing/2014/main" id="{5867F1AC-2A88-4994-BFB1-BC21EB118A8C}"/>
              </a:ext>
            </a:extLst>
          </p:cNvPr>
          <p:cNvGrpSpPr>
            <a:grpSpLocks/>
          </p:cNvGrpSpPr>
          <p:nvPr/>
        </p:nvGrpSpPr>
        <p:grpSpPr bwMode="auto">
          <a:xfrm>
            <a:off x="508000" y="1828800"/>
            <a:ext cx="8915400" cy="2743200"/>
            <a:chOff x="0" y="-177"/>
            <a:chExt cx="8424" cy="1591"/>
          </a:xfrm>
        </p:grpSpPr>
        <p:grpSp>
          <p:nvGrpSpPr>
            <p:cNvPr id="105486" name="Group 10">
              <a:extLst>
                <a:ext uri="{FF2B5EF4-FFF2-40B4-BE49-F238E27FC236}">
                  <a16:creationId xmlns:a16="http://schemas.microsoft.com/office/drawing/2014/main" id="{E44D7E16-4850-4A9B-B6DF-DA42DAADD1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177"/>
              <a:ext cx="8424" cy="1591"/>
              <a:chOff x="0" y="-177"/>
              <a:chExt cx="8424" cy="1591"/>
            </a:xfrm>
          </p:grpSpPr>
          <p:sp>
            <p:nvSpPr>
              <p:cNvPr id="105488" name="AutoShape 11">
                <a:extLst>
                  <a:ext uri="{FF2B5EF4-FFF2-40B4-BE49-F238E27FC236}">
                    <a16:creationId xmlns:a16="http://schemas.microsoft.com/office/drawing/2014/main" id="{BEE06D83-8EF4-4F5D-85DB-EE3F9855A9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-177"/>
                <a:ext cx="8424" cy="1502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5489" name="Rectangle 12">
                <a:extLst>
                  <a:ext uri="{FF2B5EF4-FFF2-40B4-BE49-F238E27FC236}">
                    <a16:creationId xmlns:a16="http://schemas.microsoft.com/office/drawing/2014/main" id="{EAC63F82-C4C1-42EC-B64E-A38CAD32DF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05487" name="Rectangle 13">
              <a:extLst>
                <a:ext uri="{FF2B5EF4-FFF2-40B4-BE49-F238E27FC236}">
                  <a16:creationId xmlns:a16="http://schemas.microsoft.com/office/drawing/2014/main" id="{A8C4BC20-8E19-4E53-87A8-017FFA043A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" y="-44"/>
              <a:ext cx="8251" cy="1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 marL="342900" indent="-3429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lvl="1" eaLnBrk="1" hangingPunct="1"/>
              <a:r>
                <a:rPr lang="fr-FR" altLang="en-US" sz="1600">
                  <a:solidFill>
                    <a:srgbClr val="00B050"/>
                  </a:solidFill>
                </a:rPr>
                <a:t>/* calculator.js */</a:t>
              </a:r>
            </a:p>
            <a:p>
              <a:pPr lvl="1" eaLnBrk="1" hangingPunct="1"/>
              <a:endParaRPr lang="fr-FR" altLang="en-US" sz="1400"/>
            </a:p>
            <a:p>
              <a:pPr lvl="1" eaLnBrk="1" hangingPunct="1"/>
              <a:r>
                <a:rPr lang="fr-FR" altLang="en-US"/>
                <a:t>const </a:t>
              </a:r>
              <a:r>
                <a:rPr lang="fr-FR" altLang="en-US" b="1">
                  <a:solidFill>
                    <a:srgbClr val="0070C0"/>
                  </a:solidFill>
                </a:rPr>
                <a:t>COEFFICIENT</a:t>
              </a:r>
              <a:r>
                <a:rPr lang="fr-FR" altLang="en-US"/>
                <a:t> = 42;</a:t>
              </a:r>
            </a:p>
            <a:p>
              <a:pPr lvl="1" eaLnBrk="1" hangingPunct="1"/>
              <a:endParaRPr lang="fr-FR" altLang="en-US"/>
            </a:p>
            <a:p>
              <a:pPr lvl="1" eaLnBrk="1" hangingPunct="1"/>
              <a:r>
                <a:rPr lang="fr-FR" altLang="en-US" b="1">
                  <a:solidFill>
                    <a:srgbClr val="FF0000"/>
                  </a:solidFill>
                </a:rPr>
                <a:t>export </a:t>
              </a:r>
              <a:r>
                <a:rPr lang="fr-FR" altLang="en-US" sz="2400" b="1">
                  <a:solidFill>
                    <a:srgbClr val="FF0000"/>
                  </a:solidFill>
                </a:rPr>
                <a:t>default</a:t>
              </a:r>
              <a:r>
                <a:rPr lang="fr-FR" altLang="en-US"/>
                <a:t> </a:t>
              </a:r>
              <a:r>
                <a:rPr lang="fr-FR" altLang="en-US" b="1">
                  <a:solidFill>
                    <a:srgbClr val="0070C0"/>
                  </a:solidFill>
                </a:rPr>
                <a:t>function</a:t>
              </a:r>
              <a:r>
                <a:rPr lang="fr-FR" altLang="en-US" sz="1400"/>
                <a:t> </a:t>
              </a:r>
              <a:r>
                <a:rPr lang="fr-FR" altLang="en-US"/>
                <a:t>calculate(x, y) {</a:t>
              </a:r>
            </a:p>
            <a:p>
              <a:pPr lvl="1" eaLnBrk="1" hangingPunct="1"/>
              <a:r>
                <a:rPr lang="fr-FR" altLang="en-US"/>
                <a:t>    return x + COEFFICIENT * y;</a:t>
              </a:r>
            </a:p>
            <a:p>
              <a:pPr lvl="1" eaLnBrk="1" hangingPunct="1"/>
              <a:r>
                <a:rPr lang="fr-FR" altLang="en-US"/>
                <a:t>}</a:t>
              </a:r>
            </a:p>
          </p:txBody>
        </p:sp>
      </p:grpSp>
      <p:sp>
        <p:nvSpPr>
          <p:cNvPr id="105480" name="Rectangle 8">
            <a:extLst>
              <a:ext uri="{FF2B5EF4-FFF2-40B4-BE49-F238E27FC236}">
                <a16:creationId xmlns:a16="http://schemas.microsoft.com/office/drawing/2014/main" id="{F5CF162A-4DD3-4D62-A0D2-68361A9146B4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3DE54AA9-4A6D-4CFE-9A43-2D2625778838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100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  <p:grpSp>
        <p:nvGrpSpPr>
          <p:cNvPr id="105481" name="Group 9">
            <a:extLst>
              <a:ext uri="{FF2B5EF4-FFF2-40B4-BE49-F238E27FC236}">
                <a16:creationId xmlns:a16="http://schemas.microsoft.com/office/drawing/2014/main" id="{4F7D4232-641D-4450-9F16-D9A2430D3FC6}"/>
              </a:ext>
            </a:extLst>
          </p:cNvPr>
          <p:cNvGrpSpPr>
            <a:grpSpLocks/>
          </p:cNvGrpSpPr>
          <p:nvPr/>
        </p:nvGrpSpPr>
        <p:grpSpPr bwMode="auto">
          <a:xfrm>
            <a:off x="508000" y="4495800"/>
            <a:ext cx="8915400" cy="2514600"/>
            <a:chOff x="0" y="-88"/>
            <a:chExt cx="8424" cy="1502"/>
          </a:xfrm>
        </p:grpSpPr>
        <p:grpSp>
          <p:nvGrpSpPr>
            <p:cNvPr id="105482" name="Group 10">
              <a:extLst>
                <a:ext uri="{FF2B5EF4-FFF2-40B4-BE49-F238E27FC236}">
                  <a16:creationId xmlns:a16="http://schemas.microsoft.com/office/drawing/2014/main" id="{1D54FB5B-5BAE-4F68-B336-3C4EC725CB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3"/>
              <a:ext cx="8424" cy="1411"/>
              <a:chOff x="0" y="3"/>
              <a:chExt cx="8424" cy="1411"/>
            </a:xfrm>
          </p:grpSpPr>
          <p:sp>
            <p:nvSpPr>
              <p:cNvPr id="105484" name="AutoShape 11">
                <a:extLst>
                  <a:ext uri="{FF2B5EF4-FFF2-40B4-BE49-F238E27FC236}">
                    <a16:creationId xmlns:a16="http://schemas.microsoft.com/office/drawing/2014/main" id="{88497494-A896-42FA-9A54-BE6CE49792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3"/>
                <a:ext cx="8424" cy="1138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5485" name="Rectangle 12">
                <a:extLst>
                  <a:ext uri="{FF2B5EF4-FFF2-40B4-BE49-F238E27FC236}">
                    <a16:creationId xmlns:a16="http://schemas.microsoft.com/office/drawing/2014/main" id="{0D2394D7-C860-4888-86A4-B55363382B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05483" name="Rectangle 13">
              <a:extLst>
                <a:ext uri="{FF2B5EF4-FFF2-40B4-BE49-F238E27FC236}">
                  <a16:creationId xmlns:a16="http://schemas.microsoft.com/office/drawing/2014/main" id="{630E22FD-9882-4AC3-A759-8487107CD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" y="-88"/>
              <a:ext cx="8251" cy="1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 marL="342900" indent="-3429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lvl="1" eaLnBrk="1" hangingPunct="1"/>
              <a:r>
                <a:rPr lang="fr-FR" altLang="en-US" sz="1600">
                  <a:solidFill>
                    <a:srgbClr val="00B050"/>
                  </a:solidFill>
                </a:rPr>
                <a:t>/* application.js */</a:t>
              </a:r>
            </a:p>
            <a:p>
              <a:pPr lvl="1" eaLnBrk="1" hangingPunct="1"/>
              <a:endParaRPr lang="fr-FR" altLang="en-US" sz="1400"/>
            </a:p>
            <a:p>
              <a:pPr lvl="1" eaLnBrk="1" hangingPunct="1"/>
              <a:r>
                <a:rPr lang="en-US" altLang="en-US" b="1">
                  <a:solidFill>
                    <a:srgbClr val="FF0000"/>
                  </a:solidFill>
                </a:rPr>
                <a:t>import calculate from "./calculator";</a:t>
              </a:r>
              <a:r>
                <a:rPr lang="en-US" altLang="en-US" sz="1600">
                  <a:solidFill>
                    <a:srgbClr val="00B050"/>
                  </a:solidFill>
                </a:rPr>
                <a:t>   // no curly braces around </a:t>
              </a:r>
              <a:r>
                <a:rPr lang="en-US" altLang="en-US" sz="1600" i="1">
                  <a:solidFill>
                    <a:srgbClr val="00B050"/>
                  </a:solidFill>
                </a:rPr>
                <a:t>calculate</a:t>
              </a:r>
              <a:endParaRPr lang="en-US" altLang="en-US" sz="1600">
                <a:solidFill>
                  <a:srgbClr val="00B050"/>
                </a:solidFill>
              </a:endParaRPr>
            </a:p>
            <a:p>
              <a:pPr lvl="1" eaLnBrk="1" hangingPunct="1"/>
              <a:br>
                <a:rPr lang="en-US" altLang="en-US"/>
              </a:br>
              <a:r>
                <a:rPr lang="en-US" altLang="en-US"/>
                <a:t>console.log(calculate(10, 20)); </a:t>
              </a:r>
              <a:r>
                <a:rPr lang="en-US" altLang="en-US" sz="1600">
                  <a:solidFill>
                    <a:srgbClr val="00B050"/>
                  </a:solidFill>
                </a:rPr>
                <a:t>// 850</a:t>
              </a:r>
              <a:endParaRPr lang="en-US" altLang="en-US" sz="1600">
                <a:solidFill>
                  <a:srgbClr val="00B050"/>
                </a:solidFill>
                <a:sym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ransition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8" name="Picture 2">
            <a:extLst>
              <a:ext uri="{FF2B5EF4-FFF2-40B4-BE49-F238E27FC236}">
                <a16:creationId xmlns:a16="http://schemas.microsoft.com/office/drawing/2014/main" id="{9A9F4C99-FBCB-45FF-B2AA-5D15FBF8D1B0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499" name="Picture 3">
            <a:extLst>
              <a:ext uri="{FF2B5EF4-FFF2-40B4-BE49-F238E27FC236}">
                <a16:creationId xmlns:a16="http://schemas.microsoft.com/office/drawing/2014/main" id="{D0B6FECD-0DA4-41B5-8BBB-C1FC07E80CCA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500" name="Rectangle 4">
            <a:extLst>
              <a:ext uri="{FF2B5EF4-FFF2-40B4-BE49-F238E27FC236}">
                <a16:creationId xmlns:a16="http://schemas.microsoft.com/office/drawing/2014/main" id="{56615FF6-88A2-4971-A6A2-C0193DA19C3F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A3CC2054-B7D4-4CE9-A326-1C835BC5ED98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106502" name="Rectangle 6">
            <a:extLst>
              <a:ext uri="{FF2B5EF4-FFF2-40B4-BE49-F238E27FC236}">
                <a16:creationId xmlns:a16="http://schemas.microsoft.com/office/drawing/2014/main" id="{71A94C0A-4232-466B-974B-DB32EB2CF3EB}"/>
              </a:ext>
            </a:extLst>
          </p:cNvPr>
          <p:cNvSpPr>
            <a:spLocks/>
          </p:cNvSpPr>
          <p:nvPr/>
        </p:nvSpPr>
        <p:spPr bwMode="auto">
          <a:xfrm>
            <a:off x="889000" y="19050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556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As we’ve seen, modules can import/use one another 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The actual module files loading is performed by a </a:t>
            </a:r>
            <a:r>
              <a:rPr lang="en-US" altLang="en-US" sz="2200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module loader</a:t>
            </a: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, responsible for:</a:t>
            </a:r>
            <a:endParaRPr lang="en-US" altLang="en-US" sz="2200" i="1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Locating the module files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Fetching/loading them into memory 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Handling module dependencies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Executing their code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This is usually done in runtime (although can be done in compile time e.g. for dist bundling)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Common module loaders include </a:t>
            </a:r>
            <a:r>
              <a:rPr lang="en-US" altLang="en-US" sz="2200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requirejs</a:t>
            </a: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and </a:t>
            </a:r>
            <a:r>
              <a:rPr lang="en-US" altLang="en-US" sz="2200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systemjs</a:t>
            </a:r>
          </a:p>
        </p:txBody>
      </p:sp>
      <p:sp>
        <p:nvSpPr>
          <p:cNvPr id="106503" name="Rectangle 7">
            <a:extLst>
              <a:ext uri="{FF2B5EF4-FFF2-40B4-BE49-F238E27FC236}">
                <a16:creationId xmlns:a16="http://schemas.microsoft.com/office/drawing/2014/main" id="{C9C50A53-E2EE-4930-A722-4450291DD8FD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 Word about Module Loaders</a:t>
            </a:r>
          </a:p>
        </p:txBody>
      </p:sp>
      <p:sp>
        <p:nvSpPr>
          <p:cNvPr id="106504" name="Rectangle 8">
            <a:extLst>
              <a:ext uri="{FF2B5EF4-FFF2-40B4-BE49-F238E27FC236}">
                <a16:creationId xmlns:a16="http://schemas.microsoft.com/office/drawing/2014/main" id="{56A1EA67-C1FA-4225-B12F-321927F3B64C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A26DACC2-8620-4DF7-8069-1B291EC73C7E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101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2" name="Picture 2">
            <a:extLst>
              <a:ext uri="{FF2B5EF4-FFF2-40B4-BE49-F238E27FC236}">
                <a16:creationId xmlns:a16="http://schemas.microsoft.com/office/drawing/2014/main" id="{395CC345-E22F-4BA8-A737-41CEF57A8503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523" name="Picture 3">
            <a:extLst>
              <a:ext uri="{FF2B5EF4-FFF2-40B4-BE49-F238E27FC236}">
                <a16:creationId xmlns:a16="http://schemas.microsoft.com/office/drawing/2014/main" id="{850595D5-C114-40DC-AA0D-E300D4567E4E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4" name="Rectangle 4">
            <a:extLst>
              <a:ext uri="{FF2B5EF4-FFF2-40B4-BE49-F238E27FC236}">
                <a16:creationId xmlns:a16="http://schemas.microsoft.com/office/drawing/2014/main" id="{CAF31BA6-2356-4D46-8992-CE4FD4CB9143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4F729D1F-28D1-4EF0-A26F-C8BAA1DF4879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107526" name="Rectangle 6">
            <a:extLst>
              <a:ext uri="{FF2B5EF4-FFF2-40B4-BE49-F238E27FC236}">
                <a16:creationId xmlns:a16="http://schemas.microsoft.com/office/drawing/2014/main" id="{FE8348D6-A87B-4642-ACFE-04409E335742}"/>
              </a:ext>
            </a:extLst>
          </p:cNvPr>
          <p:cNvSpPr>
            <a:spLocks/>
          </p:cNvSpPr>
          <p:nvPr/>
        </p:nvSpPr>
        <p:spPr bwMode="auto">
          <a:xfrm>
            <a:off x="889000" y="19050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TS needs to know which module loader we will be using, as the compilation output differs for each one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We define it using the compiler </a:t>
            </a:r>
            <a:r>
              <a:rPr lang="en-US" altLang="en-US" sz="2000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module</a:t>
            </a: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option: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We will now see how TS transpiles modules to be used for commonjs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07527" name="Rectangle 7">
            <a:extLst>
              <a:ext uri="{FF2B5EF4-FFF2-40B4-BE49-F238E27FC236}">
                <a16:creationId xmlns:a16="http://schemas.microsoft.com/office/drawing/2014/main" id="{98166DE7-328B-4035-9F06-9C5ED2614A1B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TS &amp; Modules</a:t>
            </a:r>
          </a:p>
        </p:txBody>
      </p:sp>
      <p:sp>
        <p:nvSpPr>
          <p:cNvPr id="107528" name="Rectangle 8">
            <a:extLst>
              <a:ext uri="{FF2B5EF4-FFF2-40B4-BE49-F238E27FC236}">
                <a16:creationId xmlns:a16="http://schemas.microsoft.com/office/drawing/2014/main" id="{992D0036-B591-4E35-ADE6-B97E66A1AFEA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31092FA6-74B1-4C3B-9285-F4C2DE8830A3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102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  <p:grpSp>
        <p:nvGrpSpPr>
          <p:cNvPr id="107529" name="Group 9">
            <a:extLst>
              <a:ext uri="{FF2B5EF4-FFF2-40B4-BE49-F238E27FC236}">
                <a16:creationId xmlns:a16="http://schemas.microsoft.com/office/drawing/2014/main" id="{CA937B7D-C5C6-4AFD-B0A6-BEF57D64EB2B}"/>
              </a:ext>
            </a:extLst>
          </p:cNvPr>
          <p:cNvGrpSpPr>
            <a:grpSpLocks/>
          </p:cNvGrpSpPr>
          <p:nvPr/>
        </p:nvGrpSpPr>
        <p:grpSpPr bwMode="auto">
          <a:xfrm>
            <a:off x="584200" y="3200400"/>
            <a:ext cx="8915400" cy="2057400"/>
            <a:chOff x="0" y="-177"/>
            <a:chExt cx="8424" cy="1591"/>
          </a:xfrm>
        </p:grpSpPr>
        <p:grpSp>
          <p:nvGrpSpPr>
            <p:cNvPr id="107530" name="Group 10">
              <a:extLst>
                <a:ext uri="{FF2B5EF4-FFF2-40B4-BE49-F238E27FC236}">
                  <a16:creationId xmlns:a16="http://schemas.microsoft.com/office/drawing/2014/main" id="{E8BB209D-1E34-41F6-ADA5-8666764B5F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177"/>
              <a:ext cx="8424" cy="1591"/>
              <a:chOff x="0" y="-177"/>
              <a:chExt cx="8424" cy="1591"/>
            </a:xfrm>
          </p:grpSpPr>
          <p:sp>
            <p:nvSpPr>
              <p:cNvPr id="107532" name="AutoShape 11">
                <a:extLst>
                  <a:ext uri="{FF2B5EF4-FFF2-40B4-BE49-F238E27FC236}">
                    <a16:creationId xmlns:a16="http://schemas.microsoft.com/office/drawing/2014/main" id="{9A40689E-A1D3-452E-9F03-EDF6911EC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-177"/>
                <a:ext cx="8424" cy="1502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7533" name="Rectangle 12">
                <a:extLst>
                  <a:ext uri="{FF2B5EF4-FFF2-40B4-BE49-F238E27FC236}">
                    <a16:creationId xmlns:a16="http://schemas.microsoft.com/office/drawing/2014/main" id="{0B9E642E-1F55-49E2-989E-DD732CD145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07531" name="Rectangle 13">
              <a:extLst>
                <a:ext uri="{FF2B5EF4-FFF2-40B4-BE49-F238E27FC236}">
                  <a16:creationId xmlns:a16="http://schemas.microsoft.com/office/drawing/2014/main" id="{2D0A692E-99CC-4D3B-9BAE-6C8D113A9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" y="-44"/>
              <a:ext cx="8251" cy="1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 marL="342900" indent="-3429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lvl="1" eaLnBrk="1" hangingPunct="1"/>
              <a:r>
                <a:rPr lang="en-US" altLang="en-US" sz="1400">
                  <a:solidFill>
                    <a:srgbClr val="00B050"/>
                  </a:solidFill>
                </a:rPr>
                <a:t>// tsconfig.json</a:t>
              </a:r>
            </a:p>
            <a:p>
              <a:pPr lvl="1" eaLnBrk="1" hangingPunct="1"/>
              <a:endParaRPr lang="en-US" altLang="en-US" sz="1400"/>
            </a:p>
            <a:p>
              <a:pPr lvl="1" eaLnBrk="1" hangingPunct="1"/>
              <a:r>
                <a:rPr lang="en-US" altLang="en-US" sz="1400"/>
                <a:t>{</a:t>
              </a:r>
              <a:br>
                <a:rPr lang="en-US" altLang="en-US" sz="1400"/>
              </a:br>
              <a:r>
                <a:rPr lang="en-US" altLang="en-US" sz="1400"/>
                <a:t>    "compilerOptions": {</a:t>
              </a:r>
              <a:br>
                <a:rPr lang="en-US" altLang="en-US" sz="1400"/>
              </a:br>
              <a:r>
                <a:rPr lang="en-US" altLang="en-US" sz="1400"/>
                <a:t>        "target": “es6",</a:t>
              </a:r>
              <a:br>
                <a:rPr lang="en-US" altLang="en-US" sz="1400"/>
              </a:br>
              <a:r>
                <a:rPr lang="en-US" altLang="en-US" sz="1400"/>
                <a:t>        </a:t>
              </a:r>
              <a:r>
                <a:rPr lang="en-US" altLang="en-US" b="1">
                  <a:solidFill>
                    <a:srgbClr val="FF0000"/>
                  </a:solidFill>
                </a:rPr>
                <a:t>"module": "commonjs“ </a:t>
              </a:r>
              <a:r>
                <a:rPr lang="en-US" altLang="en-US" sz="1600">
                  <a:solidFill>
                    <a:srgbClr val="00B050"/>
                  </a:solidFill>
                </a:rPr>
                <a:t>// other options: amd, system, es6, umd</a:t>
              </a:r>
              <a:br>
                <a:rPr lang="en-US" altLang="en-US" sz="1400"/>
              </a:br>
              <a:r>
                <a:rPr lang="en-US" altLang="en-US" sz="1400"/>
                <a:t>    } </a:t>
              </a:r>
              <a:br>
                <a:rPr lang="en-US" altLang="en-US" sz="1400"/>
              </a:br>
              <a:r>
                <a:rPr lang="en-US" altLang="en-US" sz="1400"/>
                <a:t>}</a:t>
              </a:r>
              <a:endParaRPr lang="fr-FR" altLang="en-US" sz="1600"/>
            </a:p>
          </p:txBody>
        </p:sp>
      </p:grpSp>
    </p:spTree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6" name="Picture 2">
            <a:extLst>
              <a:ext uri="{FF2B5EF4-FFF2-40B4-BE49-F238E27FC236}">
                <a16:creationId xmlns:a16="http://schemas.microsoft.com/office/drawing/2014/main" id="{7F14F0E2-0AFB-49D9-A633-2112BBD0C3ED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547" name="Picture 3">
            <a:extLst>
              <a:ext uri="{FF2B5EF4-FFF2-40B4-BE49-F238E27FC236}">
                <a16:creationId xmlns:a16="http://schemas.microsoft.com/office/drawing/2014/main" id="{9196D4E1-8E89-4FEF-8371-C7241130E57F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48" name="Rectangle 4">
            <a:extLst>
              <a:ext uri="{FF2B5EF4-FFF2-40B4-BE49-F238E27FC236}">
                <a16:creationId xmlns:a16="http://schemas.microsoft.com/office/drawing/2014/main" id="{CEF83593-084C-41CC-8F3D-795E658BF519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7F6ADE6A-97D1-4E27-820A-F8D8136D0FE8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108550" name="Rectangle 7">
            <a:extLst>
              <a:ext uri="{FF2B5EF4-FFF2-40B4-BE49-F238E27FC236}">
                <a16:creationId xmlns:a16="http://schemas.microsoft.com/office/drawing/2014/main" id="{65E593C9-274D-4AEC-8CBF-231446AC19A5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28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Modules &amp; TS – Named Exports</a:t>
            </a:r>
          </a:p>
        </p:txBody>
      </p:sp>
      <p:grpSp>
        <p:nvGrpSpPr>
          <p:cNvPr id="108551" name="Group 9">
            <a:extLst>
              <a:ext uri="{FF2B5EF4-FFF2-40B4-BE49-F238E27FC236}">
                <a16:creationId xmlns:a16="http://schemas.microsoft.com/office/drawing/2014/main" id="{22AF46F7-F6C6-4CCF-862B-D5FC7F3B0981}"/>
              </a:ext>
            </a:extLst>
          </p:cNvPr>
          <p:cNvGrpSpPr>
            <a:grpSpLocks/>
          </p:cNvGrpSpPr>
          <p:nvPr/>
        </p:nvGrpSpPr>
        <p:grpSpPr bwMode="auto">
          <a:xfrm>
            <a:off x="508000" y="1828800"/>
            <a:ext cx="8915400" cy="2667000"/>
            <a:chOff x="0" y="-177"/>
            <a:chExt cx="8424" cy="1591"/>
          </a:xfrm>
        </p:grpSpPr>
        <p:grpSp>
          <p:nvGrpSpPr>
            <p:cNvPr id="108558" name="Group 10">
              <a:extLst>
                <a:ext uri="{FF2B5EF4-FFF2-40B4-BE49-F238E27FC236}">
                  <a16:creationId xmlns:a16="http://schemas.microsoft.com/office/drawing/2014/main" id="{6474C1EA-866D-43CC-A4CF-8E886CC23C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177"/>
              <a:ext cx="8424" cy="1591"/>
              <a:chOff x="0" y="-177"/>
              <a:chExt cx="8424" cy="1591"/>
            </a:xfrm>
          </p:grpSpPr>
          <p:sp>
            <p:nvSpPr>
              <p:cNvPr id="108560" name="AutoShape 11">
                <a:extLst>
                  <a:ext uri="{FF2B5EF4-FFF2-40B4-BE49-F238E27FC236}">
                    <a16:creationId xmlns:a16="http://schemas.microsoft.com/office/drawing/2014/main" id="{CAF1E8F1-91E9-4819-8BB3-A9E18C6DDC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-177"/>
                <a:ext cx="8424" cy="1502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8561" name="Rectangle 12">
                <a:extLst>
                  <a:ext uri="{FF2B5EF4-FFF2-40B4-BE49-F238E27FC236}">
                    <a16:creationId xmlns:a16="http://schemas.microsoft.com/office/drawing/2014/main" id="{09FDF4DD-4BB2-4622-8258-19BAD62DC0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08559" name="Rectangle 13">
              <a:extLst>
                <a:ext uri="{FF2B5EF4-FFF2-40B4-BE49-F238E27FC236}">
                  <a16:creationId xmlns:a16="http://schemas.microsoft.com/office/drawing/2014/main" id="{B53F0232-4904-4F3E-96ED-319572C98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" y="-44"/>
              <a:ext cx="8251" cy="1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 marL="342900" indent="-3429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lvl="1" eaLnBrk="1" hangingPunct="1"/>
              <a:r>
                <a:rPr lang="fr-FR" altLang="en-US" sz="1600">
                  <a:solidFill>
                    <a:srgbClr val="00B050"/>
                  </a:solidFill>
                </a:rPr>
                <a:t>/* calculator.js */</a:t>
              </a:r>
            </a:p>
            <a:p>
              <a:pPr lvl="1" eaLnBrk="1" hangingPunct="1"/>
              <a:endParaRPr lang="en-US" altLang="en-US" sz="1600"/>
            </a:p>
            <a:p>
              <a:pPr lvl="1" eaLnBrk="1" hangingPunct="1"/>
              <a:r>
                <a:rPr lang="en-US" altLang="en-US" sz="1600"/>
                <a:t>var </a:t>
              </a:r>
              <a:r>
                <a:rPr lang="en-US" altLang="en-US" sz="1600" i="1"/>
                <a:t>COEFFICIENT </a:t>
              </a:r>
              <a:r>
                <a:rPr lang="en-US" altLang="en-US" sz="1600"/>
                <a:t>= 42;</a:t>
              </a:r>
              <a:br>
                <a:rPr lang="en-US" altLang="en-US" sz="1600"/>
              </a:br>
              <a:r>
                <a:rPr lang="en-US" altLang="en-US" sz="2000" b="1">
                  <a:solidFill>
                    <a:srgbClr val="FF0000"/>
                  </a:solidFill>
                </a:rPr>
                <a:t>exports.COEFFICIENT = </a:t>
              </a:r>
              <a:r>
                <a:rPr lang="en-US" altLang="en-US" sz="2000" b="1" i="1">
                  <a:solidFill>
                    <a:srgbClr val="FF0000"/>
                  </a:solidFill>
                </a:rPr>
                <a:t>COEFFICIENT</a:t>
              </a:r>
              <a:r>
                <a:rPr lang="en-US" altLang="en-US" sz="2000" b="1">
                  <a:solidFill>
                    <a:srgbClr val="FF0000"/>
                  </a:solidFill>
                </a:rPr>
                <a:t>;</a:t>
              </a:r>
              <a:br>
                <a:rPr lang="en-US" altLang="en-US" sz="2000" b="1">
                  <a:solidFill>
                    <a:srgbClr val="FF0000"/>
                  </a:solidFill>
                </a:rPr>
              </a:br>
              <a:endParaRPr lang="en-US" altLang="en-US" sz="1600" b="1">
                <a:solidFill>
                  <a:srgbClr val="FF0000"/>
                </a:solidFill>
              </a:endParaRPr>
            </a:p>
            <a:p>
              <a:pPr lvl="1" eaLnBrk="1" hangingPunct="1"/>
              <a:r>
                <a:rPr lang="en-US" altLang="en-US" sz="1600"/>
                <a:t>function </a:t>
              </a:r>
              <a:r>
                <a:rPr lang="en-US" altLang="en-US" sz="1600" i="1"/>
                <a:t>calculate</a:t>
              </a:r>
              <a:r>
                <a:rPr lang="en-US" altLang="en-US" sz="1600"/>
                <a:t>(x, y) {</a:t>
              </a:r>
              <a:br>
                <a:rPr lang="en-US" altLang="en-US" sz="1600"/>
              </a:br>
              <a:r>
                <a:rPr lang="en-US" altLang="en-US" sz="1600"/>
                <a:t>    return x + </a:t>
              </a:r>
              <a:r>
                <a:rPr lang="en-US" altLang="en-US" sz="1600" i="1"/>
                <a:t>COEFFICIENT </a:t>
              </a:r>
              <a:r>
                <a:rPr lang="en-US" altLang="en-US" sz="1600"/>
                <a:t>* y;</a:t>
              </a:r>
              <a:br>
                <a:rPr lang="en-US" altLang="en-US" sz="1600"/>
              </a:br>
              <a:r>
                <a:rPr lang="en-US" altLang="en-US" sz="1600"/>
                <a:t>}</a:t>
              </a:r>
              <a:br>
                <a:rPr lang="en-US" altLang="en-US" sz="1600"/>
              </a:br>
              <a:r>
                <a:rPr lang="en-US" altLang="en-US" sz="2000" b="1">
                  <a:solidFill>
                    <a:srgbClr val="FF0000"/>
                  </a:solidFill>
                </a:rPr>
                <a:t>exports.calculate = </a:t>
              </a:r>
              <a:r>
                <a:rPr lang="en-US" altLang="en-US" sz="2000" b="1" i="1">
                  <a:solidFill>
                    <a:srgbClr val="FF0000"/>
                  </a:solidFill>
                </a:rPr>
                <a:t>calculate</a:t>
              </a:r>
              <a:r>
                <a:rPr lang="en-US" altLang="en-US" sz="2000" b="1">
                  <a:solidFill>
                    <a:srgbClr val="FF0000"/>
                  </a:solidFill>
                </a:rPr>
                <a:t>;</a:t>
              </a:r>
              <a:endParaRPr lang="en-US" altLang="en-US" sz="2400" b="1">
                <a:solidFill>
                  <a:srgbClr val="FF0000"/>
                </a:solidFill>
                <a:sym typeface="Courier New" panose="02070309020205020404" pitchFamily="49" charset="0"/>
              </a:endParaRPr>
            </a:p>
          </p:txBody>
        </p:sp>
      </p:grpSp>
      <p:sp>
        <p:nvSpPr>
          <p:cNvPr id="108552" name="Rectangle 8">
            <a:extLst>
              <a:ext uri="{FF2B5EF4-FFF2-40B4-BE49-F238E27FC236}">
                <a16:creationId xmlns:a16="http://schemas.microsoft.com/office/drawing/2014/main" id="{48A6FAFB-5E75-484B-97C5-79ECD086FD77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199FFE1B-D777-4FA6-AB8D-1818D7B7D382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103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  <p:grpSp>
        <p:nvGrpSpPr>
          <p:cNvPr id="108553" name="Group 9">
            <a:extLst>
              <a:ext uri="{FF2B5EF4-FFF2-40B4-BE49-F238E27FC236}">
                <a16:creationId xmlns:a16="http://schemas.microsoft.com/office/drawing/2014/main" id="{A0A4F296-B613-47C3-AD33-AABE1485A7DA}"/>
              </a:ext>
            </a:extLst>
          </p:cNvPr>
          <p:cNvGrpSpPr>
            <a:grpSpLocks/>
          </p:cNvGrpSpPr>
          <p:nvPr/>
        </p:nvGrpSpPr>
        <p:grpSpPr bwMode="auto">
          <a:xfrm>
            <a:off x="508000" y="4419600"/>
            <a:ext cx="8915400" cy="2514600"/>
            <a:chOff x="0" y="-88"/>
            <a:chExt cx="8424" cy="1502"/>
          </a:xfrm>
        </p:grpSpPr>
        <p:grpSp>
          <p:nvGrpSpPr>
            <p:cNvPr id="108554" name="Group 10">
              <a:extLst>
                <a:ext uri="{FF2B5EF4-FFF2-40B4-BE49-F238E27FC236}">
                  <a16:creationId xmlns:a16="http://schemas.microsoft.com/office/drawing/2014/main" id="{A978A64F-A94E-4BF3-91DB-661BA72CD0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3"/>
              <a:ext cx="8424" cy="1411"/>
              <a:chOff x="0" y="3"/>
              <a:chExt cx="8424" cy="1411"/>
            </a:xfrm>
          </p:grpSpPr>
          <p:sp>
            <p:nvSpPr>
              <p:cNvPr id="108556" name="AutoShape 11">
                <a:extLst>
                  <a:ext uri="{FF2B5EF4-FFF2-40B4-BE49-F238E27FC236}">
                    <a16:creationId xmlns:a16="http://schemas.microsoft.com/office/drawing/2014/main" id="{3C930068-D5FB-471F-950B-1BE2E70B9A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3"/>
                <a:ext cx="8424" cy="1138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8557" name="Rectangle 12">
                <a:extLst>
                  <a:ext uri="{FF2B5EF4-FFF2-40B4-BE49-F238E27FC236}">
                    <a16:creationId xmlns:a16="http://schemas.microsoft.com/office/drawing/2014/main" id="{A76A4CED-6791-4D4D-996A-EE1C48AD1C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08555" name="Rectangle 13">
              <a:extLst>
                <a:ext uri="{FF2B5EF4-FFF2-40B4-BE49-F238E27FC236}">
                  <a16:creationId xmlns:a16="http://schemas.microsoft.com/office/drawing/2014/main" id="{FE75EB49-19F5-46FD-AB3C-ABE1B4DFF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" y="-88"/>
              <a:ext cx="8251" cy="1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 marL="342900" indent="-3429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lvl="1" eaLnBrk="1" hangingPunct="1"/>
              <a:r>
                <a:rPr lang="fr-FR" altLang="en-US" sz="1600">
                  <a:solidFill>
                    <a:srgbClr val="00B050"/>
                  </a:solidFill>
                </a:rPr>
                <a:t>/* application.js */</a:t>
              </a:r>
            </a:p>
            <a:p>
              <a:pPr lvl="1" eaLnBrk="1" hangingPunct="1"/>
              <a:endParaRPr lang="fr-FR" altLang="en-US" sz="1400"/>
            </a:p>
            <a:p>
              <a:pPr lvl="1" eaLnBrk="1" hangingPunct="1"/>
              <a:r>
                <a:rPr lang="en-US" altLang="en-US" sz="2000" b="1">
                  <a:solidFill>
                    <a:srgbClr val="FF0000"/>
                  </a:solidFill>
                </a:rPr>
                <a:t>var calculator_1 = require("./calculator");</a:t>
              </a:r>
            </a:p>
            <a:p>
              <a:pPr lvl="1" eaLnBrk="1" hangingPunct="1"/>
              <a:br>
                <a:rPr lang="en-US" altLang="en-US" sz="2000" b="1">
                  <a:solidFill>
                    <a:srgbClr val="FF0000"/>
                  </a:solidFill>
                </a:rPr>
              </a:br>
              <a:r>
                <a:rPr lang="en-US" altLang="en-US" sz="1600"/>
                <a:t>console.log(calculator_1.calculate(10, 20));</a:t>
              </a:r>
              <a:br>
                <a:rPr lang="en-US" altLang="en-US" sz="1600"/>
              </a:br>
              <a:r>
                <a:rPr lang="en-US" altLang="en-US" sz="1600"/>
                <a:t>console.log(calculator_1.COEFFICIENT);</a:t>
              </a:r>
              <a:endParaRPr lang="en-US" altLang="en-US" sz="1600">
                <a:sym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0" name="Picture 2">
            <a:extLst>
              <a:ext uri="{FF2B5EF4-FFF2-40B4-BE49-F238E27FC236}">
                <a16:creationId xmlns:a16="http://schemas.microsoft.com/office/drawing/2014/main" id="{DE286856-E159-450C-9980-5C9EF3B81BB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571" name="Picture 3">
            <a:extLst>
              <a:ext uri="{FF2B5EF4-FFF2-40B4-BE49-F238E27FC236}">
                <a16:creationId xmlns:a16="http://schemas.microsoft.com/office/drawing/2014/main" id="{3A580C65-843A-4352-9AE0-3F67449A5DD5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2" name="Rectangle 4">
            <a:extLst>
              <a:ext uri="{FF2B5EF4-FFF2-40B4-BE49-F238E27FC236}">
                <a16:creationId xmlns:a16="http://schemas.microsoft.com/office/drawing/2014/main" id="{4AD37A44-3D4F-4EB4-B434-82093FF5EEF5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C3A8940E-4DE9-4768-96C4-19CF2047740E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109574" name="Rectangle 7">
            <a:extLst>
              <a:ext uri="{FF2B5EF4-FFF2-40B4-BE49-F238E27FC236}">
                <a16:creationId xmlns:a16="http://schemas.microsoft.com/office/drawing/2014/main" id="{92D34C57-3733-44B9-942A-D25A7BB0050B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28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Modules &amp; TS – Default Exports</a:t>
            </a:r>
          </a:p>
        </p:txBody>
      </p:sp>
      <p:grpSp>
        <p:nvGrpSpPr>
          <p:cNvPr id="109575" name="Group 9">
            <a:extLst>
              <a:ext uri="{FF2B5EF4-FFF2-40B4-BE49-F238E27FC236}">
                <a16:creationId xmlns:a16="http://schemas.microsoft.com/office/drawing/2014/main" id="{1840A967-DCE5-49F4-BA65-1E93C4DBCECB}"/>
              </a:ext>
            </a:extLst>
          </p:cNvPr>
          <p:cNvGrpSpPr>
            <a:grpSpLocks/>
          </p:cNvGrpSpPr>
          <p:nvPr/>
        </p:nvGrpSpPr>
        <p:grpSpPr bwMode="auto">
          <a:xfrm>
            <a:off x="508000" y="1752600"/>
            <a:ext cx="8915400" cy="3276600"/>
            <a:chOff x="0" y="-219"/>
            <a:chExt cx="8424" cy="1633"/>
          </a:xfrm>
        </p:grpSpPr>
        <p:grpSp>
          <p:nvGrpSpPr>
            <p:cNvPr id="109582" name="Group 10">
              <a:extLst>
                <a:ext uri="{FF2B5EF4-FFF2-40B4-BE49-F238E27FC236}">
                  <a16:creationId xmlns:a16="http://schemas.microsoft.com/office/drawing/2014/main" id="{9F917286-F54D-4FAC-AB39-0118FFAA9A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177"/>
              <a:ext cx="8424" cy="1591"/>
              <a:chOff x="0" y="-177"/>
              <a:chExt cx="8424" cy="1591"/>
            </a:xfrm>
          </p:grpSpPr>
          <p:sp>
            <p:nvSpPr>
              <p:cNvPr id="109584" name="AutoShape 11">
                <a:extLst>
                  <a:ext uri="{FF2B5EF4-FFF2-40B4-BE49-F238E27FC236}">
                    <a16:creationId xmlns:a16="http://schemas.microsoft.com/office/drawing/2014/main" id="{D5B85F9A-8D91-48E6-9E21-8879FA4F6C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-177"/>
                <a:ext cx="8424" cy="1591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9585" name="Rectangle 12">
                <a:extLst>
                  <a:ext uri="{FF2B5EF4-FFF2-40B4-BE49-F238E27FC236}">
                    <a16:creationId xmlns:a16="http://schemas.microsoft.com/office/drawing/2014/main" id="{6F61BA31-1BC2-4A25-82C5-5B5A0C42D9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09583" name="Rectangle 13">
              <a:extLst>
                <a:ext uri="{FF2B5EF4-FFF2-40B4-BE49-F238E27FC236}">
                  <a16:creationId xmlns:a16="http://schemas.microsoft.com/office/drawing/2014/main" id="{05D50B27-1726-4079-B196-1839E74501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" y="-219"/>
              <a:ext cx="8251" cy="1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 marL="342900" indent="-3429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lvl="1" eaLnBrk="1" hangingPunct="1"/>
              <a:r>
                <a:rPr lang="fr-FR" altLang="en-US" sz="1600">
                  <a:solidFill>
                    <a:srgbClr val="00B050"/>
                  </a:solidFill>
                </a:rPr>
                <a:t>/* calculator.js */</a:t>
              </a:r>
            </a:p>
            <a:p>
              <a:pPr lvl="1" eaLnBrk="1" hangingPunct="1"/>
              <a:endParaRPr lang="en-US" altLang="en-US" sz="1600"/>
            </a:p>
            <a:p>
              <a:pPr lvl="1" eaLnBrk="1" hangingPunct="1"/>
              <a:r>
                <a:rPr lang="en-US" altLang="en-US" sz="1600"/>
                <a:t>var </a:t>
              </a:r>
              <a:r>
                <a:rPr lang="en-US" altLang="en-US" sz="1600" i="1"/>
                <a:t>COEFFICIENT </a:t>
              </a:r>
              <a:r>
                <a:rPr lang="en-US" altLang="en-US" sz="1600"/>
                <a:t>= 42;</a:t>
              </a:r>
              <a:br>
                <a:rPr lang="en-US" altLang="en-US" sz="1600"/>
              </a:br>
              <a:endParaRPr lang="en-US" altLang="en-US" sz="1600" b="1">
                <a:solidFill>
                  <a:srgbClr val="FF0000"/>
                </a:solidFill>
              </a:endParaRPr>
            </a:p>
            <a:p>
              <a:pPr lvl="1" eaLnBrk="1" hangingPunct="1"/>
              <a:r>
                <a:rPr lang="en-US" altLang="en-US" sz="1600"/>
                <a:t>function </a:t>
              </a:r>
              <a:r>
                <a:rPr lang="en-US" altLang="en-US" sz="1600" i="1"/>
                <a:t>calculate</a:t>
              </a:r>
              <a:r>
                <a:rPr lang="en-US" altLang="en-US" sz="1600"/>
                <a:t>(x, y) {</a:t>
              </a:r>
              <a:br>
                <a:rPr lang="en-US" altLang="en-US" sz="1600"/>
              </a:br>
              <a:r>
                <a:rPr lang="en-US" altLang="en-US" sz="1600"/>
                <a:t>    return x + </a:t>
              </a:r>
              <a:r>
                <a:rPr lang="en-US" altLang="en-US" sz="1600" i="1"/>
                <a:t>COEFFICIENT </a:t>
              </a:r>
              <a:r>
                <a:rPr lang="en-US" altLang="en-US" sz="1600"/>
                <a:t>* y;</a:t>
              </a:r>
              <a:br>
                <a:rPr lang="en-US" altLang="en-US" sz="1600"/>
              </a:br>
              <a:r>
                <a:rPr lang="en-US" altLang="en-US" sz="1600"/>
                <a:t>}</a:t>
              </a:r>
            </a:p>
            <a:p>
              <a:pPr lvl="1" eaLnBrk="1" hangingPunct="1"/>
              <a:endParaRPr lang="en-US" altLang="en-US" sz="1600"/>
            </a:p>
            <a:p>
              <a:pPr lvl="1" eaLnBrk="1" hangingPunct="1"/>
              <a:r>
                <a:rPr lang="en-US" altLang="en-US" sz="1600">
                  <a:solidFill>
                    <a:srgbClr val="00B050"/>
                  </a:solidFill>
                </a:rPr>
                <a:t>// module mode marker for interoperability </a:t>
              </a:r>
              <a:br>
                <a:rPr lang="en-US" altLang="en-US" sz="1600"/>
              </a:br>
              <a:r>
                <a:rPr lang="en-US" altLang="en-US" b="1">
                  <a:solidFill>
                    <a:srgbClr val="FF0000"/>
                  </a:solidFill>
                </a:rPr>
                <a:t>Object.defineProperty(exports, "__esModule", { value: true });</a:t>
              </a:r>
              <a:br>
                <a:rPr lang="en-US" altLang="en-US" sz="2000" b="1">
                  <a:solidFill>
                    <a:srgbClr val="FF0000"/>
                  </a:solidFill>
                </a:rPr>
              </a:br>
              <a:r>
                <a:rPr lang="en-US" altLang="en-US" sz="2000" b="1">
                  <a:solidFill>
                    <a:srgbClr val="FF0000"/>
                  </a:solidFill>
                </a:rPr>
                <a:t>exports.default = calculate; </a:t>
              </a:r>
              <a:r>
                <a:rPr lang="en-US" altLang="en-US" sz="1600">
                  <a:solidFill>
                    <a:srgbClr val="00B050"/>
                  </a:solidFill>
                </a:rPr>
                <a:t>// actual exported default value</a:t>
              </a:r>
              <a:endParaRPr lang="en-US" altLang="en-US" sz="1600">
                <a:solidFill>
                  <a:srgbClr val="00B050"/>
                </a:solidFill>
                <a:sym typeface="Courier New" panose="02070309020205020404" pitchFamily="49" charset="0"/>
              </a:endParaRPr>
            </a:p>
          </p:txBody>
        </p:sp>
      </p:grpSp>
      <p:sp>
        <p:nvSpPr>
          <p:cNvPr id="109576" name="Rectangle 8">
            <a:extLst>
              <a:ext uri="{FF2B5EF4-FFF2-40B4-BE49-F238E27FC236}">
                <a16:creationId xmlns:a16="http://schemas.microsoft.com/office/drawing/2014/main" id="{4F6BDA88-40CB-4E1A-A9C6-86A878E82C8F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6E494E59-B31E-4230-917A-EC9DE5A869FA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104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  <p:grpSp>
        <p:nvGrpSpPr>
          <p:cNvPr id="109577" name="Group 9">
            <a:extLst>
              <a:ext uri="{FF2B5EF4-FFF2-40B4-BE49-F238E27FC236}">
                <a16:creationId xmlns:a16="http://schemas.microsoft.com/office/drawing/2014/main" id="{A7D96453-FECC-4680-B88F-412079858591}"/>
              </a:ext>
            </a:extLst>
          </p:cNvPr>
          <p:cNvGrpSpPr>
            <a:grpSpLocks/>
          </p:cNvGrpSpPr>
          <p:nvPr/>
        </p:nvGrpSpPr>
        <p:grpSpPr bwMode="auto">
          <a:xfrm>
            <a:off x="508000" y="5105400"/>
            <a:ext cx="8915400" cy="1828800"/>
            <a:chOff x="0" y="3"/>
            <a:chExt cx="8424" cy="1411"/>
          </a:xfrm>
        </p:grpSpPr>
        <p:grpSp>
          <p:nvGrpSpPr>
            <p:cNvPr id="109578" name="Group 10">
              <a:extLst>
                <a:ext uri="{FF2B5EF4-FFF2-40B4-BE49-F238E27FC236}">
                  <a16:creationId xmlns:a16="http://schemas.microsoft.com/office/drawing/2014/main" id="{C0DFF556-03FC-4418-9372-2F539A32C8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3"/>
              <a:ext cx="8424" cy="1411"/>
              <a:chOff x="0" y="3"/>
              <a:chExt cx="8424" cy="1411"/>
            </a:xfrm>
          </p:grpSpPr>
          <p:sp>
            <p:nvSpPr>
              <p:cNvPr id="109580" name="AutoShape 11">
                <a:extLst>
                  <a:ext uri="{FF2B5EF4-FFF2-40B4-BE49-F238E27FC236}">
                    <a16:creationId xmlns:a16="http://schemas.microsoft.com/office/drawing/2014/main" id="{CB603FA4-D54D-4183-87B4-BCE613F476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3"/>
                <a:ext cx="8424" cy="1109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9581" name="Rectangle 12">
                <a:extLst>
                  <a:ext uri="{FF2B5EF4-FFF2-40B4-BE49-F238E27FC236}">
                    <a16:creationId xmlns:a16="http://schemas.microsoft.com/office/drawing/2014/main" id="{EB790D17-25F0-4545-9E21-67CD776E23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09579" name="Rectangle 13">
              <a:extLst>
                <a:ext uri="{FF2B5EF4-FFF2-40B4-BE49-F238E27FC236}">
                  <a16:creationId xmlns:a16="http://schemas.microsoft.com/office/drawing/2014/main" id="{1FD2D8B6-7780-482C-BE34-4B6FDC1A5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" y="49"/>
              <a:ext cx="8251" cy="1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 marL="342900" indent="-3429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lvl="1" eaLnBrk="1" hangingPunct="1"/>
              <a:endParaRPr lang="fr-FR" altLang="en-US" sz="1600">
                <a:solidFill>
                  <a:srgbClr val="00B050"/>
                </a:solidFill>
              </a:endParaRPr>
            </a:p>
            <a:p>
              <a:pPr lvl="1" eaLnBrk="1" hangingPunct="1"/>
              <a:r>
                <a:rPr lang="fr-FR" altLang="en-US" sz="1600">
                  <a:solidFill>
                    <a:srgbClr val="00B050"/>
                  </a:solidFill>
                </a:rPr>
                <a:t>/* application.js */</a:t>
              </a:r>
            </a:p>
            <a:p>
              <a:pPr lvl="1" eaLnBrk="1" hangingPunct="1"/>
              <a:endParaRPr lang="fr-FR" altLang="en-US" sz="1400"/>
            </a:p>
            <a:p>
              <a:pPr lvl="1" eaLnBrk="1" hangingPunct="1"/>
              <a:r>
                <a:rPr lang="en-US" altLang="en-US" sz="1600"/>
                <a:t>var calculator_1 = require("./calculator");</a:t>
              </a:r>
            </a:p>
            <a:p>
              <a:pPr lvl="1" eaLnBrk="1" hangingPunct="1"/>
              <a:r>
                <a:rPr lang="en-US" altLang="en-US" sz="1600"/>
                <a:t>console.log(</a:t>
              </a:r>
              <a:r>
                <a:rPr lang="en-US" altLang="en-US" sz="2000" b="1">
                  <a:solidFill>
                    <a:srgbClr val="FF0000"/>
                  </a:solidFill>
                </a:rPr>
                <a:t>calculator_1.default</a:t>
              </a:r>
              <a:r>
                <a:rPr lang="en-US" altLang="en-US" sz="1600"/>
                <a:t>(10, 20)); </a:t>
              </a:r>
              <a:r>
                <a:rPr lang="en-US" altLang="en-US" sz="1600">
                  <a:solidFill>
                    <a:srgbClr val="00B050"/>
                  </a:solidFill>
                </a:rPr>
                <a:t>// imported as “default”</a:t>
              </a:r>
              <a:br>
                <a:rPr lang="en-US" altLang="en-US" sz="1600">
                  <a:solidFill>
                    <a:srgbClr val="00B050"/>
                  </a:solidFill>
                </a:rPr>
              </a:br>
              <a:endParaRPr lang="en-US" altLang="en-US" sz="1600">
                <a:solidFill>
                  <a:srgbClr val="00B050"/>
                </a:solidFill>
                <a:sym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4" name="Picture 2">
            <a:extLst>
              <a:ext uri="{FF2B5EF4-FFF2-40B4-BE49-F238E27FC236}">
                <a16:creationId xmlns:a16="http://schemas.microsoft.com/office/drawing/2014/main" id="{F2CC5B4D-2F38-4454-B43C-592FCDBAB560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595" name="Picture 3">
            <a:extLst>
              <a:ext uri="{FF2B5EF4-FFF2-40B4-BE49-F238E27FC236}">
                <a16:creationId xmlns:a16="http://schemas.microsoft.com/office/drawing/2014/main" id="{00787AA7-4CDC-4762-A487-C3786E6D7522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596" name="Rectangle 4">
            <a:extLst>
              <a:ext uri="{FF2B5EF4-FFF2-40B4-BE49-F238E27FC236}">
                <a16:creationId xmlns:a16="http://schemas.microsoft.com/office/drawing/2014/main" id="{A903A9E0-A50E-4DC8-9B55-581806E9523A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B9A0FA33-D659-4423-9391-DF8BAF1B2C85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110598" name="Rectangle 6">
            <a:extLst>
              <a:ext uri="{FF2B5EF4-FFF2-40B4-BE49-F238E27FC236}">
                <a16:creationId xmlns:a16="http://schemas.microsoft.com/office/drawing/2014/main" id="{A33DD338-8BCD-469C-8235-A56AEBCA6B91}"/>
              </a:ext>
            </a:extLst>
          </p:cNvPr>
          <p:cNvSpPr>
            <a:spLocks/>
          </p:cNvSpPr>
          <p:nvPr/>
        </p:nvSpPr>
        <p:spPr bwMode="auto">
          <a:xfrm>
            <a:off x="889000" y="25146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556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10599" name="Rectangle 7">
            <a:extLst>
              <a:ext uri="{FF2B5EF4-FFF2-40B4-BE49-F238E27FC236}">
                <a16:creationId xmlns:a16="http://schemas.microsoft.com/office/drawing/2014/main" id="{ED4CDA9D-205C-43B6-985C-C50432C1D058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28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Browser Compatibility - import</a:t>
            </a:r>
          </a:p>
        </p:txBody>
      </p:sp>
      <p:sp>
        <p:nvSpPr>
          <p:cNvPr id="110600" name="Rectangle 8">
            <a:extLst>
              <a:ext uri="{FF2B5EF4-FFF2-40B4-BE49-F238E27FC236}">
                <a16:creationId xmlns:a16="http://schemas.microsoft.com/office/drawing/2014/main" id="{FA96B14C-9CEA-41F2-88F5-D60C023C8E4D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609819CC-5A3A-4CB5-AFD7-5652F7867D78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105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  <p:pic>
        <p:nvPicPr>
          <p:cNvPr id="110601" name="Picture 2">
            <a:extLst>
              <a:ext uri="{FF2B5EF4-FFF2-40B4-BE49-F238E27FC236}">
                <a16:creationId xmlns:a16="http://schemas.microsoft.com/office/drawing/2014/main" id="{5FA35B8B-6F29-47EC-8D7A-552F71B1E9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2057400"/>
            <a:ext cx="8497888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602" name="Picture 3">
            <a:extLst>
              <a:ext uri="{FF2B5EF4-FFF2-40B4-BE49-F238E27FC236}">
                <a16:creationId xmlns:a16="http://schemas.microsoft.com/office/drawing/2014/main" id="{2A929265-8622-49A4-9ABE-B86B1B0DF6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4191000"/>
            <a:ext cx="8534400" cy="221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8" name="Picture 2">
            <a:extLst>
              <a:ext uri="{FF2B5EF4-FFF2-40B4-BE49-F238E27FC236}">
                <a16:creationId xmlns:a16="http://schemas.microsoft.com/office/drawing/2014/main" id="{60432594-22BC-434F-BBAD-6D8C9A3886FF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619" name="Picture 3">
            <a:extLst>
              <a:ext uri="{FF2B5EF4-FFF2-40B4-BE49-F238E27FC236}">
                <a16:creationId xmlns:a16="http://schemas.microsoft.com/office/drawing/2014/main" id="{5437737B-E7F5-4DFF-B0D1-FC1266BD33FD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20" name="Rectangle 4">
            <a:extLst>
              <a:ext uri="{FF2B5EF4-FFF2-40B4-BE49-F238E27FC236}">
                <a16:creationId xmlns:a16="http://schemas.microsoft.com/office/drawing/2014/main" id="{068FBAE8-3AD8-4C6B-9631-91B6D4BAB9F7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2B0849F-88F5-44D8-B7A4-A57C2061FEE3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111622" name="Rectangle 6">
            <a:extLst>
              <a:ext uri="{FF2B5EF4-FFF2-40B4-BE49-F238E27FC236}">
                <a16:creationId xmlns:a16="http://schemas.microsoft.com/office/drawing/2014/main" id="{4F4A9926-420E-488E-8AF5-963234213CD7}"/>
              </a:ext>
            </a:extLst>
          </p:cNvPr>
          <p:cNvSpPr>
            <a:spLocks/>
          </p:cNvSpPr>
          <p:nvPr/>
        </p:nvSpPr>
        <p:spPr bwMode="auto">
          <a:xfrm>
            <a:off x="889000" y="25146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556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11623" name="Rectangle 7">
            <a:extLst>
              <a:ext uri="{FF2B5EF4-FFF2-40B4-BE49-F238E27FC236}">
                <a16:creationId xmlns:a16="http://schemas.microsoft.com/office/drawing/2014/main" id="{B436EA45-683A-45BA-9A83-DE9B91DE0CA0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28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Browser Compatibility - export</a:t>
            </a:r>
          </a:p>
        </p:txBody>
      </p:sp>
      <p:sp>
        <p:nvSpPr>
          <p:cNvPr id="111624" name="Rectangle 8">
            <a:extLst>
              <a:ext uri="{FF2B5EF4-FFF2-40B4-BE49-F238E27FC236}">
                <a16:creationId xmlns:a16="http://schemas.microsoft.com/office/drawing/2014/main" id="{03D55D6D-9A8C-4CD9-BDAF-80196851A361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022CCF8C-8EB3-4B29-8F00-392E8E077020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106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  <p:pic>
        <p:nvPicPr>
          <p:cNvPr id="111625" name="Picture 2">
            <a:extLst>
              <a:ext uri="{FF2B5EF4-FFF2-40B4-BE49-F238E27FC236}">
                <a16:creationId xmlns:a16="http://schemas.microsoft.com/office/drawing/2014/main" id="{54C1D215-9291-43A8-BAAA-9AD83DF1DC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2286000"/>
            <a:ext cx="8402637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626" name="Picture 3">
            <a:extLst>
              <a:ext uri="{FF2B5EF4-FFF2-40B4-BE49-F238E27FC236}">
                <a16:creationId xmlns:a16="http://schemas.microsoft.com/office/drawing/2014/main" id="{086893E0-E757-473F-8AFF-8C6CC50D97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3962400"/>
            <a:ext cx="8431213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2" name="Picture 1">
            <a:extLst>
              <a:ext uri="{FF2B5EF4-FFF2-40B4-BE49-F238E27FC236}">
                <a16:creationId xmlns:a16="http://schemas.microsoft.com/office/drawing/2014/main" id="{283F68A3-8F09-499D-9074-655D7774931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10156825" cy="761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43" name="Picture 2">
            <a:extLst>
              <a:ext uri="{FF2B5EF4-FFF2-40B4-BE49-F238E27FC236}">
                <a16:creationId xmlns:a16="http://schemas.microsoft.com/office/drawing/2014/main" id="{EF70DE23-7433-4E46-84F4-7705C3A5B331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44" name="Rectangle 3">
            <a:extLst>
              <a:ext uri="{FF2B5EF4-FFF2-40B4-BE49-F238E27FC236}">
                <a16:creationId xmlns:a16="http://schemas.microsoft.com/office/drawing/2014/main" id="{E33FED6C-B0E5-4565-B9AA-CB0017AF960C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8C61C659-8992-49E1-B9EF-CF5CD4FE64AD}"/>
              </a:ext>
            </a:extLst>
          </p:cNvPr>
          <p:cNvSpPr>
            <a:spLocks/>
          </p:cNvSpPr>
          <p:nvPr/>
        </p:nvSpPr>
        <p:spPr bwMode="auto">
          <a:xfrm>
            <a:off x="1536700" y="520700"/>
            <a:ext cx="7708900" cy="431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900"/>
              </a:spcBef>
              <a:defRPr/>
            </a:pPr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112646" name="Rectangle 5">
            <a:extLst>
              <a:ext uri="{FF2B5EF4-FFF2-40B4-BE49-F238E27FC236}">
                <a16:creationId xmlns:a16="http://schemas.microsoft.com/office/drawing/2014/main" id="{01249264-6E19-4268-BE02-8273C72DB363}"/>
              </a:ext>
            </a:extLst>
          </p:cNvPr>
          <p:cNvSpPr>
            <a:spLocks/>
          </p:cNvSpPr>
          <p:nvPr/>
        </p:nvSpPr>
        <p:spPr bwMode="auto">
          <a:xfrm>
            <a:off x="1778000" y="2032000"/>
            <a:ext cx="7416800" cy="288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2700" bIns="0"/>
          <a:lstStyle>
            <a:lvl1pPr marL="279400" indent="-2794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Enumerable Types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Modules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Types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Classes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Iterators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Generators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Promises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Maps, Sets &amp; Friends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endParaRPr lang="en-US" altLang="en-US" sz="24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grpSp>
        <p:nvGrpSpPr>
          <p:cNvPr id="112647" name="Group 6">
            <a:extLst>
              <a:ext uri="{FF2B5EF4-FFF2-40B4-BE49-F238E27FC236}">
                <a16:creationId xmlns:a16="http://schemas.microsoft.com/office/drawing/2014/main" id="{267B0258-A1A6-415D-B4D7-19EE9A79AF45}"/>
              </a:ext>
            </a:extLst>
          </p:cNvPr>
          <p:cNvGrpSpPr>
            <a:grpSpLocks/>
          </p:cNvGrpSpPr>
          <p:nvPr/>
        </p:nvGrpSpPr>
        <p:grpSpPr bwMode="auto">
          <a:xfrm>
            <a:off x="1790700" y="2971800"/>
            <a:ext cx="7175500" cy="508000"/>
            <a:chOff x="0" y="0"/>
            <a:chExt cx="4520" cy="320"/>
          </a:xfrm>
        </p:grpSpPr>
        <p:sp>
          <p:nvSpPr>
            <p:cNvPr id="112649" name="AutoShape 7">
              <a:extLst>
                <a:ext uri="{FF2B5EF4-FFF2-40B4-BE49-F238E27FC236}">
                  <a16:creationId xmlns:a16="http://schemas.microsoft.com/office/drawing/2014/main" id="{A9EA31C3-22B2-46C4-B2E4-020763478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520" cy="320"/>
            </a:xfrm>
            <a:prstGeom prst="roundRect">
              <a:avLst>
                <a:gd name="adj" fmla="val 11250"/>
              </a:avLst>
            </a:prstGeom>
            <a:gradFill rotWithShape="0">
              <a:gsLst>
                <a:gs pos="0">
                  <a:srgbClr val="A5C6C9"/>
                </a:gs>
                <a:gs pos="100000">
                  <a:srgbClr val="BBE0E3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2650" name="Rectangle 8">
              <a:extLst>
                <a:ext uri="{FF2B5EF4-FFF2-40B4-BE49-F238E27FC236}">
                  <a16:creationId xmlns:a16="http://schemas.microsoft.com/office/drawing/2014/main" id="{78F82BA7-C87E-4A7D-BAE4-FBBE50C27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" y="44"/>
              <a:ext cx="449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-12670" bIns="0" anchor="ctr"/>
            <a:lstStyle>
              <a:lvl1pPr marL="279400" indent="-2794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050"/>
                </a:spcBef>
                <a:buClr>
                  <a:srgbClr val="646260"/>
                </a:buClr>
                <a:buSzPct val="100000"/>
                <a:buFont typeface="Verdana" panose="020B0604030504040204" pitchFamily="34" charset="0"/>
                <a:buChar char="•"/>
              </a:pPr>
              <a:r>
                <a:rPr lang="en-US" altLang="en-US" sz="2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Types</a:t>
              </a:r>
            </a:p>
          </p:txBody>
        </p:sp>
      </p:grpSp>
      <p:sp>
        <p:nvSpPr>
          <p:cNvPr id="112648" name="Rectangle 8">
            <a:extLst>
              <a:ext uri="{FF2B5EF4-FFF2-40B4-BE49-F238E27FC236}">
                <a16:creationId xmlns:a16="http://schemas.microsoft.com/office/drawing/2014/main" id="{19E8EE65-3DF3-4881-BFC0-7D7F502A63C5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09CA62A0-F56B-4A42-BCB8-9188E341327A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107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6" name="Picture 2">
            <a:extLst>
              <a:ext uri="{FF2B5EF4-FFF2-40B4-BE49-F238E27FC236}">
                <a16:creationId xmlns:a16="http://schemas.microsoft.com/office/drawing/2014/main" id="{9F844192-521E-47DE-93C5-A4D700D27099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667" name="Picture 3">
            <a:extLst>
              <a:ext uri="{FF2B5EF4-FFF2-40B4-BE49-F238E27FC236}">
                <a16:creationId xmlns:a16="http://schemas.microsoft.com/office/drawing/2014/main" id="{3788E86F-C5D3-42A4-BF4E-9D4A0B947EAF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668" name="Rectangle 4">
            <a:extLst>
              <a:ext uri="{FF2B5EF4-FFF2-40B4-BE49-F238E27FC236}">
                <a16:creationId xmlns:a16="http://schemas.microsoft.com/office/drawing/2014/main" id="{832828F9-90B8-42F2-92B6-F1102D2354BF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44A2131D-504B-46FE-A611-F560C0673667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113670" name="Rectangle 6">
            <a:extLst>
              <a:ext uri="{FF2B5EF4-FFF2-40B4-BE49-F238E27FC236}">
                <a16:creationId xmlns:a16="http://schemas.microsoft.com/office/drawing/2014/main" id="{1D045CD7-1C02-4FFC-9EC7-7F3513A29A6F}"/>
              </a:ext>
            </a:extLst>
          </p:cNvPr>
          <p:cNvSpPr>
            <a:spLocks/>
          </p:cNvSpPr>
          <p:nvPr/>
        </p:nvSpPr>
        <p:spPr bwMode="auto">
          <a:xfrm>
            <a:off x="889000" y="25146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556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13671" name="Rectangle 7">
            <a:extLst>
              <a:ext uri="{FF2B5EF4-FFF2-40B4-BE49-F238E27FC236}">
                <a16:creationId xmlns:a16="http://schemas.microsoft.com/office/drawing/2014/main" id="{0625A1A1-24EE-49C9-BA93-384C8F00DBF4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28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Types</a:t>
            </a:r>
          </a:p>
        </p:txBody>
      </p:sp>
      <p:sp>
        <p:nvSpPr>
          <p:cNvPr id="113672" name="Rectangle 8">
            <a:extLst>
              <a:ext uri="{FF2B5EF4-FFF2-40B4-BE49-F238E27FC236}">
                <a16:creationId xmlns:a16="http://schemas.microsoft.com/office/drawing/2014/main" id="{D78F65BA-6D69-47CF-9808-4E10B062F663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1A60DC16-C731-4A34-9FDA-011BA71FE1BC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108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  <p:sp>
        <p:nvSpPr>
          <p:cNvPr id="113673" name="Rectangle 6">
            <a:extLst>
              <a:ext uri="{FF2B5EF4-FFF2-40B4-BE49-F238E27FC236}">
                <a16:creationId xmlns:a16="http://schemas.microsoft.com/office/drawing/2014/main" id="{367B979B-8B6C-449D-8207-5754C2EF5FFF}"/>
              </a:ext>
            </a:extLst>
          </p:cNvPr>
          <p:cNvSpPr>
            <a:spLocks/>
          </p:cNvSpPr>
          <p:nvPr/>
        </p:nvSpPr>
        <p:spPr bwMode="auto">
          <a:xfrm>
            <a:off x="889000" y="17907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556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One of the main goals/reasons for using TypeScript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Types enhance code quality and understandability, and allow us to catch errors at compile time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JS natively has six (6) primitive data types: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string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number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boolean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null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undefined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symbol </a:t>
            </a: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 new in ES6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TS uses these (and more e.g. interfaces, classes, arrays, …) for its typing system</a:t>
            </a: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90" name="Picture 2">
            <a:extLst>
              <a:ext uri="{FF2B5EF4-FFF2-40B4-BE49-F238E27FC236}">
                <a16:creationId xmlns:a16="http://schemas.microsoft.com/office/drawing/2014/main" id="{1D0C9529-B633-4A3B-8269-474F00AD0137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691" name="Picture 3">
            <a:extLst>
              <a:ext uri="{FF2B5EF4-FFF2-40B4-BE49-F238E27FC236}">
                <a16:creationId xmlns:a16="http://schemas.microsoft.com/office/drawing/2014/main" id="{1D80393E-DB05-487A-8EC4-37B322311D21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2" name="Rectangle 4">
            <a:extLst>
              <a:ext uri="{FF2B5EF4-FFF2-40B4-BE49-F238E27FC236}">
                <a16:creationId xmlns:a16="http://schemas.microsoft.com/office/drawing/2014/main" id="{51D6BAAD-90BC-4E51-8238-97635ECC122B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65E27782-150C-49A9-93DF-65F4A71F665F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114694" name="Rectangle 6">
            <a:extLst>
              <a:ext uri="{FF2B5EF4-FFF2-40B4-BE49-F238E27FC236}">
                <a16:creationId xmlns:a16="http://schemas.microsoft.com/office/drawing/2014/main" id="{3CCF83C8-316E-447E-9DD5-8E04C4C98372}"/>
              </a:ext>
            </a:extLst>
          </p:cNvPr>
          <p:cNvSpPr>
            <a:spLocks/>
          </p:cNvSpPr>
          <p:nvPr/>
        </p:nvSpPr>
        <p:spPr bwMode="auto">
          <a:xfrm>
            <a:off x="889000" y="25146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556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14695" name="Rectangle 7">
            <a:extLst>
              <a:ext uri="{FF2B5EF4-FFF2-40B4-BE49-F238E27FC236}">
                <a16:creationId xmlns:a16="http://schemas.microsoft.com/office/drawing/2014/main" id="{1689D58E-BF20-48CB-B6CE-B7693ABB4D6A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28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Implicit Typing</a:t>
            </a:r>
          </a:p>
          <a:p>
            <a:pPr algn="ctr" eaLnBrk="1" hangingPunct="1">
              <a:spcBef>
                <a:spcPts val="2400"/>
              </a:spcBef>
            </a:pPr>
            <a:endParaRPr lang="en-US" altLang="en-US" sz="2800" b="1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14696" name="Rectangle 8">
            <a:extLst>
              <a:ext uri="{FF2B5EF4-FFF2-40B4-BE49-F238E27FC236}">
                <a16:creationId xmlns:a16="http://schemas.microsoft.com/office/drawing/2014/main" id="{5D65476F-81A5-42CC-9120-FB2931A3C129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4A878A70-51DB-4C85-A26C-EFEEB673F01C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109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  <p:sp>
        <p:nvSpPr>
          <p:cNvPr id="114697" name="Rectangle 6">
            <a:extLst>
              <a:ext uri="{FF2B5EF4-FFF2-40B4-BE49-F238E27FC236}">
                <a16:creationId xmlns:a16="http://schemas.microsoft.com/office/drawing/2014/main" id="{8E4F5445-6D62-4B9A-944A-066E99C51BC7}"/>
              </a:ext>
            </a:extLst>
          </p:cNvPr>
          <p:cNvSpPr>
            <a:spLocks/>
          </p:cNvSpPr>
          <p:nvPr/>
        </p:nvSpPr>
        <p:spPr bwMode="auto">
          <a:xfrm>
            <a:off x="889000" y="19050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TS does not force using types; they are intentionally optional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Any plain JS can be renamed .js -&gt; .ts an will still compile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TS attempts to infer types from the code and provide compile time type safety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However, using </a:t>
            </a:r>
            <a:r>
              <a:rPr lang="en-US" altLang="en-US" sz="2000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explicit</a:t>
            </a: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types (next slide) greatly improve TS’s ability to warn us of potential errors/bugs</a:t>
            </a:r>
          </a:p>
        </p:txBody>
      </p:sp>
      <p:grpSp>
        <p:nvGrpSpPr>
          <p:cNvPr id="114698" name="Group 9">
            <a:extLst>
              <a:ext uri="{FF2B5EF4-FFF2-40B4-BE49-F238E27FC236}">
                <a16:creationId xmlns:a16="http://schemas.microsoft.com/office/drawing/2014/main" id="{A07E8055-82FA-482F-BBD6-AB956D957696}"/>
              </a:ext>
            </a:extLst>
          </p:cNvPr>
          <p:cNvGrpSpPr>
            <a:grpSpLocks/>
          </p:cNvGrpSpPr>
          <p:nvPr/>
        </p:nvGrpSpPr>
        <p:grpSpPr bwMode="auto">
          <a:xfrm>
            <a:off x="736600" y="3505200"/>
            <a:ext cx="8686800" cy="2133600"/>
            <a:chOff x="0" y="-177"/>
            <a:chExt cx="8424" cy="1591"/>
          </a:xfrm>
        </p:grpSpPr>
        <p:grpSp>
          <p:nvGrpSpPr>
            <p:cNvPr id="114699" name="Group 10">
              <a:extLst>
                <a:ext uri="{FF2B5EF4-FFF2-40B4-BE49-F238E27FC236}">
                  <a16:creationId xmlns:a16="http://schemas.microsoft.com/office/drawing/2014/main" id="{2EF765DE-F949-4D4E-9A84-9CFFF61233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177"/>
              <a:ext cx="8424" cy="1591"/>
              <a:chOff x="0" y="-177"/>
              <a:chExt cx="8424" cy="1591"/>
            </a:xfrm>
          </p:grpSpPr>
          <p:sp>
            <p:nvSpPr>
              <p:cNvPr id="114701" name="AutoShape 11">
                <a:extLst>
                  <a:ext uri="{FF2B5EF4-FFF2-40B4-BE49-F238E27FC236}">
                    <a16:creationId xmlns:a16="http://schemas.microsoft.com/office/drawing/2014/main" id="{8A67B762-76A7-48A6-9522-C49154842C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-177"/>
                <a:ext cx="8424" cy="1591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4702" name="Rectangle 12">
                <a:extLst>
                  <a:ext uri="{FF2B5EF4-FFF2-40B4-BE49-F238E27FC236}">
                    <a16:creationId xmlns:a16="http://schemas.microsoft.com/office/drawing/2014/main" id="{7E26E3C6-6894-4C4D-868B-FBCACDBD04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14700" name="Rectangle 13">
              <a:extLst>
                <a:ext uri="{FF2B5EF4-FFF2-40B4-BE49-F238E27FC236}">
                  <a16:creationId xmlns:a16="http://schemas.microsoft.com/office/drawing/2014/main" id="{F936E5AD-15F0-4C99-B72A-5BB620AC6B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" y="-177"/>
              <a:ext cx="8251" cy="1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var mynumber = 42; </a:t>
              </a:r>
              <a:r>
                <a:rPr lang="en-US" altLang="en-US" sz="1600">
                  <a:solidFill>
                    <a:srgbClr val="00B050"/>
                  </a:solidFill>
                </a:rPr>
                <a:t>// TS implicitly infers type </a:t>
              </a:r>
              <a:r>
                <a:rPr lang="en-US" altLang="en-US" sz="1600" i="1">
                  <a:solidFill>
                    <a:srgbClr val="00B050"/>
                  </a:solidFill>
                </a:rPr>
                <a:t>number</a:t>
              </a:r>
            </a:p>
            <a:p>
              <a:pPr eaLnBrk="1" hangingPunct="1"/>
              <a:br>
                <a:rPr lang="en-US" altLang="en-US" sz="1600"/>
              </a:br>
              <a:r>
                <a:rPr lang="en-US" altLang="en-US" sz="1600"/>
                <a:t>mynumber = </a:t>
              </a:r>
              <a:r>
                <a:rPr lang="en-US" altLang="en-US" sz="2000" b="1">
                  <a:solidFill>
                    <a:srgbClr val="FF0000"/>
                  </a:solidFill>
                </a:rPr>
                <a:t>"great number“</a:t>
              </a:r>
              <a:r>
                <a:rPr lang="en-US" altLang="en-US" sz="1600"/>
                <a:t>; </a:t>
              </a:r>
              <a:r>
                <a:rPr lang="en-US" altLang="en-US" sz="1600">
                  <a:solidFill>
                    <a:srgbClr val="00B050"/>
                  </a:solidFill>
                </a:rPr>
                <a:t>// assignment of a </a:t>
              </a:r>
              <a:r>
                <a:rPr lang="en-US" altLang="en-US" sz="1600" i="1">
                  <a:solidFill>
                    <a:srgbClr val="00B050"/>
                  </a:solidFill>
                </a:rPr>
                <a:t>string</a:t>
              </a:r>
              <a:r>
                <a:rPr lang="en-US" altLang="en-US" sz="1600">
                  <a:solidFill>
                    <a:srgbClr val="00B050"/>
                  </a:solidFill>
                </a:rPr>
                <a:t> value into a </a:t>
              </a:r>
              <a:r>
                <a:rPr lang="en-US" altLang="en-US" sz="1600" i="1">
                  <a:solidFill>
                    <a:srgbClr val="00B050"/>
                  </a:solidFill>
                </a:rPr>
                <a:t>number</a:t>
              </a:r>
              <a:r>
                <a:rPr lang="en-US" altLang="en-US" sz="1600">
                  <a:solidFill>
                    <a:srgbClr val="00B050"/>
                  </a:solidFill>
                </a:rPr>
                <a:t> typed var</a:t>
              </a:r>
              <a:endParaRPr lang="en-US" altLang="en-US" sz="1600"/>
            </a:p>
            <a:p>
              <a:pPr eaLnBrk="1" hangingPunct="1"/>
              <a:endParaRPr lang="en-US" altLang="en-US" sz="1600"/>
            </a:p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</a:rPr>
                <a:t>// will compile but raise a compile time error</a:t>
              </a:r>
            </a:p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</a:rPr>
                <a:t>// Error: TS2322: Type 'string' is not assignable to type 'number'</a:t>
              </a:r>
              <a:r>
                <a:rPr lang="en-US" altLang="en-US" sz="1600"/>
                <a:t>.</a:t>
              </a:r>
            </a:p>
          </p:txBody>
        </p:sp>
      </p:grp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7179230F-B7DB-4650-B37C-3ABA160CAB10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>
            <a:extLst>
              <a:ext uri="{FF2B5EF4-FFF2-40B4-BE49-F238E27FC236}">
                <a16:creationId xmlns:a16="http://schemas.microsoft.com/office/drawing/2014/main" id="{E47AAF43-EDAB-43F2-A021-6F76C8C6F679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Rectangle 4">
            <a:extLst>
              <a:ext uri="{FF2B5EF4-FFF2-40B4-BE49-F238E27FC236}">
                <a16:creationId xmlns:a16="http://schemas.microsoft.com/office/drawing/2014/main" id="{9A7A78BA-8BA9-4675-BE46-48030256595A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E79A17DA-08FE-416E-AE4E-9563BCA8A65A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820B2749-2517-47DE-A840-21E2A9743048}"/>
              </a:ext>
            </a:extLst>
          </p:cNvPr>
          <p:cNvSpPr>
            <a:spLocks/>
          </p:cNvSpPr>
          <p:nvPr/>
        </p:nvSpPr>
        <p:spPr bwMode="auto">
          <a:xfrm>
            <a:off x="877888" y="2232025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556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JavaScript was created in 10 days in May 1995 by Brendan Eich, then working at Netscape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When asked why JavaScript does not have block scopes, Brendan replied: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15E9028D-2994-4DAE-BBC5-330D45DB43D7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Why No Block Scope?</a:t>
            </a:r>
          </a:p>
        </p:txBody>
      </p:sp>
      <p:pic>
        <p:nvPicPr>
          <p:cNvPr id="14344" name="Picture 2" descr="http://cdn.thedailybeast.com/content/dailybeast/articles/2014/05/05/yes-brendan-eich-is-like-donald-sterling-he-s-even-scarier/jcr:content/image.img.2000.jpg/1399318511169.cached.jpg">
            <a:extLst>
              <a:ext uri="{FF2B5EF4-FFF2-40B4-BE49-F238E27FC236}">
                <a16:creationId xmlns:a16="http://schemas.microsoft.com/office/drawing/2014/main" id="{BFC8EE0E-FF91-4FF3-B30F-7AD90AEA6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400" y="4038600"/>
            <a:ext cx="3735388" cy="248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5" name="Oval Callout 10">
            <a:extLst>
              <a:ext uri="{FF2B5EF4-FFF2-40B4-BE49-F238E27FC236}">
                <a16:creationId xmlns:a16="http://schemas.microsoft.com/office/drawing/2014/main" id="{6CFEC1D1-45CC-482C-8305-8753BA66D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400" y="4343400"/>
            <a:ext cx="3657600" cy="1981200"/>
          </a:xfrm>
          <a:prstGeom prst="wedgeEllipseCallout">
            <a:avLst>
              <a:gd name="adj1" fmla="val 102852"/>
              <a:gd name="adj2" fmla="val -30421"/>
            </a:avLst>
          </a:prstGeom>
          <a:solidFill>
            <a:srgbClr val="BBE0E3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i="1">
                <a:solidFill>
                  <a:srgbClr val="0070C0"/>
                </a:solidFill>
              </a:rPr>
              <a:t>There wasn’t enough time</a:t>
            </a:r>
          </a:p>
        </p:txBody>
      </p:sp>
      <p:sp>
        <p:nvSpPr>
          <p:cNvPr id="14346" name="Rectangle 8">
            <a:extLst>
              <a:ext uri="{FF2B5EF4-FFF2-40B4-BE49-F238E27FC236}">
                <a16:creationId xmlns:a16="http://schemas.microsoft.com/office/drawing/2014/main" id="{8A6710FE-83A7-41DD-A6C4-26ED70658D58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A2C6FBFC-6F12-420A-82DC-0283A7441CDA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11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4" name="Picture 2">
            <a:extLst>
              <a:ext uri="{FF2B5EF4-FFF2-40B4-BE49-F238E27FC236}">
                <a16:creationId xmlns:a16="http://schemas.microsoft.com/office/drawing/2014/main" id="{696B45CE-C6B4-43EE-B75D-B8F2AA0D5FE9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715" name="Picture 3">
            <a:extLst>
              <a:ext uri="{FF2B5EF4-FFF2-40B4-BE49-F238E27FC236}">
                <a16:creationId xmlns:a16="http://schemas.microsoft.com/office/drawing/2014/main" id="{8FD8E53F-82F7-49FC-81BF-819869C9E04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716" name="Rectangle 4">
            <a:extLst>
              <a:ext uri="{FF2B5EF4-FFF2-40B4-BE49-F238E27FC236}">
                <a16:creationId xmlns:a16="http://schemas.microsoft.com/office/drawing/2014/main" id="{D35953C5-3749-400A-B2A9-273AD46D81F9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58080DC7-8DA0-4DA9-BE27-C1AE8BD38CDE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115718" name="Rectangle 6">
            <a:extLst>
              <a:ext uri="{FF2B5EF4-FFF2-40B4-BE49-F238E27FC236}">
                <a16:creationId xmlns:a16="http://schemas.microsoft.com/office/drawing/2014/main" id="{EC4C726D-2FE7-4261-866C-D6DE0F47803C}"/>
              </a:ext>
            </a:extLst>
          </p:cNvPr>
          <p:cNvSpPr>
            <a:spLocks/>
          </p:cNvSpPr>
          <p:nvPr/>
        </p:nvSpPr>
        <p:spPr bwMode="auto">
          <a:xfrm>
            <a:off x="889000" y="25146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556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15719" name="Rectangle 7">
            <a:extLst>
              <a:ext uri="{FF2B5EF4-FFF2-40B4-BE49-F238E27FC236}">
                <a16:creationId xmlns:a16="http://schemas.microsoft.com/office/drawing/2014/main" id="{BA7EE5BA-98E3-4C74-9EB2-F5FD3222DED4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28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Explicit Typing</a:t>
            </a:r>
          </a:p>
          <a:p>
            <a:pPr algn="ctr" eaLnBrk="1" hangingPunct="1">
              <a:spcBef>
                <a:spcPts val="2400"/>
              </a:spcBef>
            </a:pPr>
            <a:endParaRPr lang="en-US" altLang="en-US" sz="2800" b="1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15720" name="Rectangle 8">
            <a:extLst>
              <a:ext uri="{FF2B5EF4-FFF2-40B4-BE49-F238E27FC236}">
                <a16:creationId xmlns:a16="http://schemas.microsoft.com/office/drawing/2014/main" id="{764F1A74-E993-4CE2-AB11-CE4E7836018C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2B4C8D32-B2DD-448E-B4BB-17CB8E78885D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110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  <p:sp>
        <p:nvSpPr>
          <p:cNvPr id="115721" name="Rectangle 6">
            <a:extLst>
              <a:ext uri="{FF2B5EF4-FFF2-40B4-BE49-F238E27FC236}">
                <a16:creationId xmlns:a16="http://schemas.microsoft.com/office/drawing/2014/main" id="{F7AFC6F9-99C6-4BCD-8417-62112704C542}"/>
              </a:ext>
            </a:extLst>
          </p:cNvPr>
          <p:cNvSpPr>
            <a:spLocks/>
          </p:cNvSpPr>
          <p:nvPr/>
        </p:nvSpPr>
        <p:spPr bwMode="auto">
          <a:xfrm>
            <a:off x="889000" y="19050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The basic </a:t>
            </a:r>
            <a:r>
              <a:rPr lang="en-US" altLang="en-US" sz="2000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type annotations</a:t>
            </a: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are as follows: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Anything that is available in the type </a:t>
            </a:r>
            <a:r>
              <a:rPr lang="en-US" altLang="en-US" sz="2000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declaration space </a:t>
            </a: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can be used as a type annotation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The declaration space includes JS primitive types, interfaces, enums, functions, classes, arrays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grpSp>
        <p:nvGrpSpPr>
          <p:cNvPr id="115722" name="Group 9">
            <a:extLst>
              <a:ext uri="{FF2B5EF4-FFF2-40B4-BE49-F238E27FC236}">
                <a16:creationId xmlns:a16="http://schemas.microsoft.com/office/drawing/2014/main" id="{A63BA4A6-465F-4F9E-B2ED-67359BAB7B3A}"/>
              </a:ext>
            </a:extLst>
          </p:cNvPr>
          <p:cNvGrpSpPr>
            <a:grpSpLocks/>
          </p:cNvGrpSpPr>
          <p:nvPr/>
        </p:nvGrpSpPr>
        <p:grpSpPr bwMode="auto">
          <a:xfrm>
            <a:off x="1879600" y="2438400"/>
            <a:ext cx="5943600" cy="1981200"/>
            <a:chOff x="0" y="-177"/>
            <a:chExt cx="8424" cy="1591"/>
          </a:xfrm>
        </p:grpSpPr>
        <p:grpSp>
          <p:nvGrpSpPr>
            <p:cNvPr id="115723" name="Group 10">
              <a:extLst>
                <a:ext uri="{FF2B5EF4-FFF2-40B4-BE49-F238E27FC236}">
                  <a16:creationId xmlns:a16="http://schemas.microsoft.com/office/drawing/2014/main" id="{A4AC01DD-F6A9-4271-9389-446D830A8E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177"/>
              <a:ext cx="8424" cy="1591"/>
              <a:chOff x="0" y="-177"/>
              <a:chExt cx="8424" cy="1591"/>
            </a:xfrm>
          </p:grpSpPr>
          <p:sp>
            <p:nvSpPr>
              <p:cNvPr id="115725" name="AutoShape 11">
                <a:extLst>
                  <a:ext uri="{FF2B5EF4-FFF2-40B4-BE49-F238E27FC236}">
                    <a16:creationId xmlns:a16="http://schemas.microsoft.com/office/drawing/2014/main" id="{302A6911-BE26-4B1A-8398-10D021FA3D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-177"/>
                <a:ext cx="8424" cy="1591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5726" name="Rectangle 12">
                <a:extLst>
                  <a:ext uri="{FF2B5EF4-FFF2-40B4-BE49-F238E27FC236}">
                    <a16:creationId xmlns:a16="http://schemas.microsoft.com/office/drawing/2014/main" id="{739B430E-2D84-4CCB-895D-F3029757B3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15724" name="Rectangle 13">
              <a:extLst>
                <a:ext uri="{FF2B5EF4-FFF2-40B4-BE49-F238E27FC236}">
                  <a16:creationId xmlns:a16="http://schemas.microsoft.com/office/drawing/2014/main" id="{051A9104-03D5-4BCD-BCBF-2FF7C932C8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" y="-177"/>
              <a:ext cx="8251" cy="1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var </a:t>
              </a:r>
              <a:r>
                <a:rPr lang="en-US" altLang="en-US" sz="1600" b="1">
                  <a:solidFill>
                    <a:srgbClr val="0070C0"/>
                  </a:solidFill>
                </a:rPr>
                <a:t>base</a:t>
              </a:r>
              <a:r>
                <a:rPr lang="en-US" altLang="en-US" sz="2000" b="1">
                  <a:solidFill>
                    <a:srgbClr val="FF0000"/>
                  </a:solidFill>
                </a:rPr>
                <a:t>:</a:t>
              </a:r>
              <a:r>
                <a:rPr lang="en-US" altLang="en-US" sz="2000"/>
                <a:t> </a:t>
              </a:r>
              <a:r>
                <a:rPr lang="en-US" altLang="en-US" sz="2000" b="1">
                  <a:solidFill>
                    <a:srgbClr val="FF0000"/>
                  </a:solidFill>
                </a:rPr>
                <a:t>number</a:t>
              </a:r>
              <a:r>
                <a:rPr lang="en-US" altLang="en-US" sz="2000"/>
                <a:t> </a:t>
              </a:r>
              <a:r>
                <a:rPr lang="en-US" altLang="en-US" sz="1600"/>
                <a:t>= 123; </a:t>
              </a:r>
            </a:p>
            <a:p>
              <a:pPr eaLnBrk="1" hangingPunct="1"/>
              <a:endParaRPr lang="en-US" altLang="en-US" sz="1600"/>
            </a:p>
            <a:p>
              <a:pPr eaLnBrk="1" hangingPunct="1"/>
              <a:r>
                <a:rPr lang="en-US" altLang="en-US" sz="1600"/>
                <a:t>function </a:t>
              </a:r>
              <a:r>
                <a:rPr lang="en-US" altLang="en-US" sz="1600" b="1">
                  <a:solidFill>
                    <a:srgbClr val="0070C0"/>
                  </a:solidFill>
                </a:rPr>
                <a:t>multiply </a:t>
              </a:r>
              <a:r>
                <a:rPr lang="en-US" altLang="en-US" sz="1600"/>
                <a:t>(</a:t>
              </a:r>
              <a:r>
                <a:rPr lang="en-US" altLang="en-US" sz="1600" b="1">
                  <a:solidFill>
                    <a:srgbClr val="0070C0"/>
                  </a:solidFill>
                </a:rPr>
                <a:t>num</a:t>
              </a:r>
              <a:r>
                <a:rPr lang="en-US" altLang="en-US" sz="2000" b="1">
                  <a:solidFill>
                    <a:srgbClr val="FF0000"/>
                  </a:solidFill>
                </a:rPr>
                <a:t>: number</a:t>
              </a:r>
              <a:r>
                <a:rPr lang="en-US" altLang="en-US" sz="1600"/>
                <a:t>)</a:t>
              </a:r>
              <a:r>
                <a:rPr lang="en-US" altLang="en-US" sz="2000" b="1">
                  <a:solidFill>
                    <a:srgbClr val="FF0000"/>
                  </a:solidFill>
                </a:rPr>
                <a:t>: number </a:t>
              </a:r>
              <a:r>
                <a:rPr lang="en-US" altLang="en-US" sz="1600"/>
                <a:t>{ </a:t>
              </a:r>
            </a:p>
            <a:p>
              <a:pPr eaLnBrk="1" hangingPunct="1"/>
              <a:r>
                <a:rPr lang="en-US" altLang="en-US" sz="1600"/>
                <a:t>    return base * num; </a:t>
              </a:r>
            </a:p>
            <a:p>
              <a:pPr eaLnBrk="1" hangingPunct="1"/>
              <a:r>
                <a:rPr lang="en-US" altLang="en-US" sz="1600"/>
                <a:t>}</a:t>
              </a:r>
              <a:endParaRPr lang="en-US" altLang="en-US" sz="1600" b="1"/>
            </a:p>
          </p:txBody>
        </p:sp>
      </p:grpSp>
    </p:spTree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8" name="Picture 2">
            <a:extLst>
              <a:ext uri="{FF2B5EF4-FFF2-40B4-BE49-F238E27FC236}">
                <a16:creationId xmlns:a16="http://schemas.microsoft.com/office/drawing/2014/main" id="{B22B2A89-DEAE-4AF0-B188-6C9E1C0D9520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739" name="Picture 3">
            <a:extLst>
              <a:ext uri="{FF2B5EF4-FFF2-40B4-BE49-F238E27FC236}">
                <a16:creationId xmlns:a16="http://schemas.microsoft.com/office/drawing/2014/main" id="{8D7FC79E-5A52-4789-BB4A-02DFA8FC4412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740" name="Rectangle 4">
            <a:extLst>
              <a:ext uri="{FF2B5EF4-FFF2-40B4-BE49-F238E27FC236}">
                <a16:creationId xmlns:a16="http://schemas.microsoft.com/office/drawing/2014/main" id="{46E06CF4-9FA6-4F12-BB9C-C27F22023F81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52B4546D-6F67-4C9D-A689-5D574D25E4B7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116742" name="Rectangle 6">
            <a:extLst>
              <a:ext uri="{FF2B5EF4-FFF2-40B4-BE49-F238E27FC236}">
                <a16:creationId xmlns:a16="http://schemas.microsoft.com/office/drawing/2014/main" id="{C440DD15-0B93-40A8-B4BF-0EA949144870}"/>
              </a:ext>
            </a:extLst>
          </p:cNvPr>
          <p:cNvSpPr>
            <a:spLocks/>
          </p:cNvSpPr>
          <p:nvPr/>
        </p:nvSpPr>
        <p:spPr bwMode="auto">
          <a:xfrm>
            <a:off x="889000" y="25146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556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16743" name="Rectangle 7">
            <a:extLst>
              <a:ext uri="{FF2B5EF4-FFF2-40B4-BE49-F238E27FC236}">
                <a16:creationId xmlns:a16="http://schemas.microsoft.com/office/drawing/2014/main" id="{9C8BBDEF-A7F2-4316-B5D4-AB568DE88A92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28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Primitives &amp; Arrays</a:t>
            </a:r>
          </a:p>
          <a:p>
            <a:pPr algn="ctr" eaLnBrk="1" hangingPunct="1">
              <a:spcBef>
                <a:spcPts val="2400"/>
              </a:spcBef>
            </a:pPr>
            <a:endParaRPr lang="en-US" altLang="en-US" sz="2800" b="1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16744" name="Rectangle 8">
            <a:extLst>
              <a:ext uri="{FF2B5EF4-FFF2-40B4-BE49-F238E27FC236}">
                <a16:creationId xmlns:a16="http://schemas.microsoft.com/office/drawing/2014/main" id="{093618A8-B7B5-4E64-B07C-A0026F8F10C7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04197293-E872-4B70-A4A7-2E25A6513106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111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  <p:grpSp>
        <p:nvGrpSpPr>
          <p:cNvPr id="116745" name="Group 9">
            <a:extLst>
              <a:ext uri="{FF2B5EF4-FFF2-40B4-BE49-F238E27FC236}">
                <a16:creationId xmlns:a16="http://schemas.microsoft.com/office/drawing/2014/main" id="{7B1C69B7-1109-4A91-9E27-AA1EFBA9041D}"/>
              </a:ext>
            </a:extLst>
          </p:cNvPr>
          <p:cNvGrpSpPr>
            <a:grpSpLocks/>
          </p:cNvGrpSpPr>
          <p:nvPr/>
        </p:nvGrpSpPr>
        <p:grpSpPr bwMode="auto">
          <a:xfrm>
            <a:off x="584200" y="1905000"/>
            <a:ext cx="3810000" cy="4572000"/>
            <a:chOff x="0" y="-177"/>
            <a:chExt cx="8424" cy="1591"/>
          </a:xfrm>
        </p:grpSpPr>
        <p:grpSp>
          <p:nvGrpSpPr>
            <p:cNvPr id="116751" name="Group 10">
              <a:extLst>
                <a:ext uri="{FF2B5EF4-FFF2-40B4-BE49-F238E27FC236}">
                  <a16:creationId xmlns:a16="http://schemas.microsoft.com/office/drawing/2014/main" id="{25ED3997-53B0-4D14-A343-B74D29832A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177"/>
              <a:ext cx="8424" cy="1591"/>
              <a:chOff x="0" y="-177"/>
              <a:chExt cx="8424" cy="1591"/>
            </a:xfrm>
          </p:grpSpPr>
          <p:sp>
            <p:nvSpPr>
              <p:cNvPr id="116753" name="AutoShape 11">
                <a:extLst>
                  <a:ext uri="{FF2B5EF4-FFF2-40B4-BE49-F238E27FC236}">
                    <a16:creationId xmlns:a16="http://schemas.microsoft.com/office/drawing/2014/main" id="{320B726E-1190-4D51-8AA2-FD6DC445D0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-177"/>
                <a:ext cx="8424" cy="1591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6754" name="Rectangle 12">
                <a:extLst>
                  <a:ext uri="{FF2B5EF4-FFF2-40B4-BE49-F238E27FC236}">
                    <a16:creationId xmlns:a16="http://schemas.microsoft.com/office/drawing/2014/main" id="{D9307DE8-5DBB-4C77-BC5F-1D0D6F71AC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16752" name="Rectangle 13">
              <a:extLst>
                <a:ext uri="{FF2B5EF4-FFF2-40B4-BE49-F238E27FC236}">
                  <a16:creationId xmlns:a16="http://schemas.microsoft.com/office/drawing/2014/main" id="{E33A0FC0-2F62-4E6B-8C9E-FC2910B9D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" y="-177"/>
              <a:ext cx="8251" cy="1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var num: </a:t>
              </a:r>
              <a:r>
                <a:rPr lang="en-US" altLang="en-US">
                  <a:solidFill>
                    <a:srgbClr val="FF0000"/>
                  </a:solidFill>
                </a:rPr>
                <a:t>number</a:t>
              </a:r>
              <a:r>
                <a:rPr lang="en-US" altLang="en-US"/>
                <a:t>;</a:t>
              </a:r>
            </a:p>
            <a:p>
              <a:pPr eaLnBrk="1" hangingPunct="1"/>
              <a:r>
                <a:rPr lang="en-US" altLang="en-US"/>
                <a:t>var str: </a:t>
              </a:r>
              <a:r>
                <a:rPr lang="en-US" altLang="en-US">
                  <a:solidFill>
                    <a:srgbClr val="FF0000"/>
                  </a:solidFill>
                </a:rPr>
                <a:t>string</a:t>
              </a:r>
              <a:r>
                <a:rPr lang="en-US" altLang="en-US"/>
                <a:t>;</a:t>
              </a:r>
            </a:p>
            <a:p>
              <a:pPr eaLnBrk="1" hangingPunct="1"/>
              <a:r>
                <a:rPr lang="en-US" altLang="en-US"/>
                <a:t>var bool: </a:t>
              </a:r>
              <a:r>
                <a:rPr lang="en-US" altLang="en-US">
                  <a:solidFill>
                    <a:srgbClr val="FF0000"/>
                  </a:solidFill>
                </a:rPr>
                <a:t>boolean</a:t>
              </a:r>
              <a:r>
                <a:rPr lang="en-US" altLang="en-US"/>
                <a:t>;</a:t>
              </a:r>
            </a:p>
            <a:p>
              <a:pPr eaLnBrk="1" hangingPunct="1"/>
              <a:endParaRPr lang="en-US" altLang="en-US"/>
            </a:p>
            <a:p>
              <a:pPr eaLnBrk="1" hangingPunct="1"/>
              <a:r>
                <a:rPr lang="en-US" altLang="en-US"/>
                <a:t>num = 123;</a:t>
              </a:r>
            </a:p>
            <a:p>
              <a:pPr eaLnBrk="1" hangingPunct="1"/>
              <a:r>
                <a:rPr lang="en-US" altLang="en-US"/>
                <a:t>num = 123.456;</a:t>
              </a:r>
            </a:p>
            <a:p>
              <a:pPr eaLnBrk="1" hangingPunct="1"/>
              <a:r>
                <a:rPr lang="en-US" altLang="en-US"/>
                <a:t>num = '123'; </a:t>
              </a:r>
              <a:r>
                <a:rPr lang="en-US" altLang="en-US">
                  <a:solidFill>
                    <a:srgbClr val="00B050"/>
                  </a:solidFill>
                </a:rPr>
                <a:t>// Error</a:t>
              </a:r>
            </a:p>
            <a:p>
              <a:pPr eaLnBrk="1" hangingPunct="1"/>
              <a:endParaRPr lang="en-US" altLang="en-US"/>
            </a:p>
            <a:p>
              <a:pPr eaLnBrk="1" hangingPunct="1"/>
              <a:r>
                <a:rPr lang="en-US" altLang="en-US"/>
                <a:t>str = '123';</a:t>
              </a:r>
            </a:p>
            <a:p>
              <a:pPr eaLnBrk="1" hangingPunct="1"/>
              <a:r>
                <a:rPr lang="en-US" altLang="en-US"/>
                <a:t>str = 123; </a:t>
              </a:r>
              <a:r>
                <a:rPr lang="en-US" altLang="en-US">
                  <a:solidFill>
                    <a:srgbClr val="00B050"/>
                  </a:solidFill>
                </a:rPr>
                <a:t>// Error</a:t>
              </a:r>
            </a:p>
            <a:p>
              <a:pPr eaLnBrk="1" hangingPunct="1"/>
              <a:endParaRPr lang="en-US" altLang="en-US"/>
            </a:p>
            <a:p>
              <a:pPr eaLnBrk="1" hangingPunct="1"/>
              <a:r>
                <a:rPr lang="en-US" altLang="en-US"/>
                <a:t>bool = true;</a:t>
              </a:r>
            </a:p>
            <a:p>
              <a:pPr eaLnBrk="1" hangingPunct="1"/>
              <a:r>
                <a:rPr lang="en-US" altLang="en-US"/>
                <a:t>bool = false;</a:t>
              </a:r>
            </a:p>
            <a:p>
              <a:pPr eaLnBrk="1" hangingPunct="1"/>
              <a:r>
                <a:rPr lang="en-US" altLang="en-US"/>
                <a:t>bool = 'false'; </a:t>
              </a:r>
              <a:r>
                <a:rPr lang="en-US" altLang="en-US">
                  <a:solidFill>
                    <a:srgbClr val="00B050"/>
                  </a:solidFill>
                </a:rPr>
                <a:t>// Error</a:t>
              </a:r>
            </a:p>
          </p:txBody>
        </p:sp>
      </p:grpSp>
      <p:grpSp>
        <p:nvGrpSpPr>
          <p:cNvPr id="116746" name="Group 9">
            <a:extLst>
              <a:ext uri="{FF2B5EF4-FFF2-40B4-BE49-F238E27FC236}">
                <a16:creationId xmlns:a16="http://schemas.microsoft.com/office/drawing/2014/main" id="{C5F5C8C1-BAAB-466D-BBBC-5D0FB0499B59}"/>
              </a:ext>
            </a:extLst>
          </p:cNvPr>
          <p:cNvGrpSpPr>
            <a:grpSpLocks/>
          </p:cNvGrpSpPr>
          <p:nvPr/>
        </p:nvGrpSpPr>
        <p:grpSpPr bwMode="auto">
          <a:xfrm>
            <a:off x="4775200" y="1905000"/>
            <a:ext cx="4800600" cy="4572000"/>
            <a:chOff x="0" y="-177"/>
            <a:chExt cx="8424" cy="1591"/>
          </a:xfrm>
        </p:grpSpPr>
        <p:grpSp>
          <p:nvGrpSpPr>
            <p:cNvPr id="116747" name="Group 10">
              <a:extLst>
                <a:ext uri="{FF2B5EF4-FFF2-40B4-BE49-F238E27FC236}">
                  <a16:creationId xmlns:a16="http://schemas.microsoft.com/office/drawing/2014/main" id="{29A56F77-CA6E-48B7-A55A-BBE4A7FCB6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177"/>
              <a:ext cx="8424" cy="1591"/>
              <a:chOff x="0" y="-177"/>
              <a:chExt cx="8424" cy="1591"/>
            </a:xfrm>
          </p:grpSpPr>
          <p:sp>
            <p:nvSpPr>
              <p:cNvPr id="116749" name="AutoShape 11">
                <a:extLst>
                  <a:ext uri="{FF2B5EF4-FFF2-40B4-BE49-F238E27FC236}">
                    <a16:creationId xmlns:a16="http://schemas.microsoft.com/office/drawing/2014/main" id="{53C1886F-B547-4334-90CA-2A6D52851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-177"/>
                <a:ext cx="8424" cy="1591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6750" name="Rectangle 12">
                <a:extLst>
                  <a:ext uri="{FF2B5EF4-FFF2-40B4-BE49-F238E27FC236}">
                    <a16:creationId xmlns:a16="http://schemas.microsoft.com/office/drawing/2014/main" id="{B7B3E79B-017F-4017-A107-6BD3EE84A5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16748" name="Rectangle 13">
              <a:extLst>
                <a:ext uri="{FF2B5EF4-FFF2-40B4-BE49-F238E27FC236}">
                  <a16:creationId xmlns:a16="http://schemas.microsoft.com/office/drawing/2014/main" id="{9C692822-59FB-4C73-8F65-B20434012B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" y="-177"/>
              <a:ext cx="8251" cy="1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var boolArray: </a:t>
              </a:r>
              <a:r>
                <a:rPr lang="en-US" altLang="en-US">
                  <a:solidFill>
                    <a:srgbClr val="FF0000"/>
                  </a:solidFill>
                </a:rPr>
                <a:t>boolean[]</a:t>
              </a:r>
              <a:r>
                <a:rPr lang="en-US" altLang="en-US"/>
                <a:t>;</a:t>
              </a:r>
            </a:p>
            <a:p>
              <a:pPr eaLnBrk="1" hangingPunct="1"/>
              <a:endParaRPr lang="en-US" altLang="en-US"/>
            </a:p>
            <a:p>
              <a:pPr eaLnBrk="1" hangingPunct="1"/>
              <a:r>
                <a:rPr lang="en-US" altLang="en-US"/>
                <a:t>boolArray = [true, false];</a:t>
              </a:r>
            </a:p>
            <a:p>
              <a:pPr eaLnBrk="1" hangingPunct="1"/>
              <a:r>
                <a:rPr lang="en-US" altLang="en-US"/>
                <a:t>console.log(boolArray[0]); </a:t>
              </a:r>
              <a:r>
                <a:rPr lang="en-US" altLang="en-US">
                  <a:solidFill>
                    <a:srgbClr val="00B050"/>
                  </a:solidFill>
                </a:rPr>
                <a:t>// true</a:t>
              </a:r>
            </a:p>
            <a:p>
              <a:pPr eaLnBrk="1" hangingPunct="1"/>
              <a:r>
                <a:rPr lang="en-US" altLang="en-US"/>
                <a:t>console.log(boolArray.length); </a:t>
              </a:r>
              <a:r>
                <a:rPr lang="en-US" altLang="en-US">
                  <a:solidFill>
                    <a:srgbClr val="00B050"/>
                  </a:solidFill>
                </a:rPr>
                <a:t>// 2</a:t>
              </a:r>
            </a:p>
            <a:p>
              <a:pPr eaLnBrk="1" hangingPunct="1"/>
              <a:r>
                <a:rPr lang="en-US" altLang="en-US"/>
                <a:t>boolArray[1] = true;</a:t>
              </a:r>
            </a:p>
            <a:p>
              <a:pPr eaLnBrk="1" hangingPunct="1"/>
              <a:r>
                <a:rPr lang="en-US" altLang="en-US"/>
                <a:t>boolArray = [false, false];</a:t>
              </a:r>
            </a:p>
            <a:p>
              <a:pPr eaLnBrk="1" hangingPunct="1"/>
              <a:endParaRPr lang="en-US" altLang="en-US"/>
            </a:p>
            <a:p>
              <a:pPr eaLnBrk="1" hangingPunct="1"/>
              <a:r>
                <a:rPr lang="en-US" altLang="en-US"/>
                <a:t>boolArray[0] = 'false'; </a:t>
              </a:r>
              <a:r>
                <a:rPr lang="en-US" altLang="en-US">
                  <a:solidFill>
                    <a:srgbClr val="00B050"/>
                  </a:solidFill>
                </a:rPr>
                <a:t>// Error!</a:t>
              </a:r>
            </a:p>
            <a:p>
              <a:pPr eaLnBrk="1" hangingPunct="1"/>
              <a:r>
                <a:rPr lang="en-US" altLang="en-US"/>
                <a:t>boolArray = 'false'; </a:t>
              </a:r>
              <a:r>
                <a:rPr lang="en-US" altLang="en-US">
                  <a:solidFill>
                    <a:srgbClr val="00B050"/>
                  </a:solidFill>
                </a:rPr>
                <a:t>// Error!</a:t>
              </a:r>
            </a:p>
            <a:p>
              <a:pPr eaLnBrk="1" hangingPunct="1"/>
              <a:r>
                <a:rPr lang="en-US" altLang="en-US"/>
                <a:t>boolArray = [true, 'false']; </a:t>
              </a:r>
              <a:r>
                <a:rPr lang="en-US" altLang="en-US">
                  <a:solidFill>
                    <a:srgbClr val="00B050"/>
                  </a:solidFill>
                </a:rPr>
                <a:t>// Error!</a:t>
              </a:r>
              <a:br>
                <a:rPr lang="en-US" altLang="en-US">
                  <a:solidFill>
                    <a:srgbClr val="00B050"/>
                  </a:solidFill>
                </a:rPr>
              </a:br>
              <a:endParaRPr lang="en-US" altLang="en-US">
                <a:solidFill>
                  <a:srgbClr val="00B050"/>
                </a:solidFill>
              </a:endParaRPr>
            </a:p>
            <a:p>
              <a:pPr eaLnBrk="1" hangingPunct="1"/>
              <a:endParaRPr lang="en-US" altLang="en-US">
                <a:solidFill>
                  <a:srgbClr val="00B050"/>
                </a:solidFill>
              </a:endParaRPr>
            </a:p>
            <a:p>
              <a:pPr eaLnBrk="1" hangingPunct="1"/>
              <a:endParaRPr lang="en-US" altLang="en-US">
                <a:solidFill>
                  <a:srgbClr val="00B050"/>
                </a:solidFill>
              </a:endParaRPr>
            </a:p>
          </p:txBody>
        </p:sp>
      </p:grpSp>
    </p:spTree>
  </p:cSld>
  <p:clrMapOvr>
    <a:masterClrMapping/>
  </p:clrMapOvr>
  <p:transition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2" name="Picture 2">
            <a:extLst>
              <a:ext uri="{FF2B5EF4-FFF2-40B4-BE49-F238E27FC236}">
                <a16:creationId xmlns:a16="http://schemas.microsoft.com/office/drawing/2014/main" id="{D8BA9451-4A30-48B9-903A-FB175CFD8934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763" name="Picture 3">
            <a:extLst>
              <a:ext uri="{FF2B5EF4-FFF2-40B4-BE49-F238E27FC236}">
                <a16:creationId xmlns:a16="http://schemas.microsoft.com/office/drawing/2014/main" id="{43E9BC78-56BD-400F-8EF9-D2E592EF7AAF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764" name="Rectangle 4">
            <a:extLst>
              <a:ext uri="{FF2B5EF4-FFF2-40B4-BE49-F238E27FC236}">
                <a16:creationId xmlns:a16="http://schemas.microsoft.com/office/drawing/2014/main" id="{06499997-10F7-41C1-A4CA-2B40EA2ADDA6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1F7EB281-EE58-445C-9A85-364B1DED6D0C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117766" name="Rectangle 6">
            <a:extLst>
              <a:ext uri="{FF2B5EF4-FFF2-40B4-BE49-F238E27FC236}">
                <a16:creationId xmlns:a16="http://schemas.microsoft.com/office/drawing/2014/main" id="{8D62F92C-31EE-4358-B7DE-E809BC115B50}"/>
              </a:ext>
            </a:extLst>
          </p:cNvPr>
          <p:cNvSpPr>
            <a:spLocks/>
          </p:cNvSpPr>
          <p:nvPr/>
        </p:nvSpPr>
        <p:spPr bwMode="auto">
          <a:xfrm>
            <a:off x="889000" y="25146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556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17767" name="Rectangle 7">
            <a:extLst>
              <a:ext uri="{FF2B5EF4-FFF2-40B4-BE49-F238E27FC236}">
                <a16:creationId xmlns:a16="http://schemas.microsoft.com/office/drawing/2014/main" id="{08E3A26B-0260-4D0C-98A5-A71C3D50954A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28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Interfaces</a:t>
            </a:r>
          </a:p>
          <a:p>
            <a:pPr algn="ctr" eaLnBrk="1" hangingPunct="1">
              <a:spcBef>
                <a:spcPts val="2400"/>
              </a:spcBef>
            </a:pPr>
            <a:endParaRPr lang="en-US" altLang="en-US" sz="2800" b="1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17768" name="Rectangle 8">
            <a:extLst>
              <a:ext uri="{FF2B5EF4-FFF2-40B4-BE49-F238E27FC236}">
                <a16:creationId xmlns:a16="http://schemas.microsoft.com/office/drawing/2014/main" id="{AE7CC6DB-4144-4CE3-AECC-EEA9C277365D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486F6C78-5B7C-4B5A-81FA-8811F0AD7DCA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112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  <p:grpSp>
        <p:nvGrpSpPr>
          <p:cNvPr id="117769" name="Group 9">
            <a:extLst>
              <a:ext uri="{FF2B5EF4-FFF2-40B4-BE49-F238E27FC236}">
                <a16:creationId xmlns:a16="http://schemas.microsoft.com/office/drawing/2014/main" id="{46705CD7-3E2E-4B50-9FCE-E5E3522F1824}"/>
              </a:ext>
            </a:extLst>
          </p:cNvPr>
          <p:cNvGrpSpPr>
            <a:grpSpLocks/>
          </p:cNvGrpSpPr>
          <p:nvPr/>
        </p:nvGrpSpPr>
        <p:grpSpPr bwMode="auto">
          <a:xfrm>
            <a:off x="736600" y="2895600"/>
            <a:ext cx="8610600" cy="3352800"/>
            <a:chOff x="0" y="-177"/>
            <a:chExt cx="8424" cy="1676"/>
          </a:xfrm>
        </p:grpSpPr>
        <p:grpSp>
          <p:nvGrpSpPr>
            <p:cNvPr id="117771" name="Group 10">
              <a:extLst>
                <a:ext uri="{FF2B5EF4-FFF2-40B4-BE49-F238E27FC236}">
                  <a16:creationId xmlns:a16="http://schemas.microsoft.com/office/drawing/2014/main" id="{B3F2C7D9-BB11-4717-BF4D-566D5CCA24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177"/>
              <a:ext cx="8424" cy="1676"/>
              <a:chOff x="0" y="-177"/>
              <a:chExt cx="8424" cy="1676"/>
            </a:xfrm>
          </p:grpSpPr>
          <p:sp>
            <p:nvSpPr>
              <p:cNvPr id="117773" name="AutoShape 11">
                <a:extLst>
                  <a:ext uri="{FF2B5EF4-FFF2-40B4-BE49-F238E27FC236}">
                    <a16:creationId xmlns:a16="http://schemas.microsoft.com/office/drawing/2014/main" id="{CFAFD9D3-AEC5-494B-8990-46C1717F59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-177"/>
                <a:ext cx="8424" cy="1676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7774" name="Rectangle 12">
                <a:extLst>
                  <a:ext uri="{FF2B5EF4-FFF2-40B4-BE49-F238E27FC236}">
                    <a16:creationId xmlns:a16="http://schemas.microsoft.com/office/drawing/2014/main" id="{40D30334-D6C4-41CB-A659-FA866A7EA2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17772" name="Rectangle 13">
              <a:extLst>
                <a:ext uri="{FF2B5EF4-FFF2-40B4-BE49-F238E27FC236}">
                  <a16:creationId xmlns:a16="http://schemas.microsoft.com/office/drawing/2014/main" id="{8D32DCD8-40CA-49BC-AC6F-20B5094B2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" y="-177"/>
              <a:ext cx="8251" cy="1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 marL="342900" indent="-3429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lvl="1" eaLnBrk="1" hangingPunct="1"/>
              <a:r>
                <a:rPr lang="en-US" altLang="en-US" sz="2000" b="1">
                  <a:solidFill>
                    <a:srgbClr val="FF0000"/>
                  </a:solidFill>
                </a:rPr>
                <a:t>interface</a:t>
              </a:r>
              <a:r>
                <a:rPr lang="en-US" altLang="en-US" sz="1600"/>
                <a:t> </a:t>
              </a:r>
              <a:r>
                <a:rPr lang="en-US" altLang="en-US" sz="1600" b="1">
                  <a:solidFill>
                    <a:srgbClr val="0070C0"/>
                  </a:solidFill>
                </a:rPr>
                <a:t>Name</a:t>
              </a:r>
              <a:r>
                <a:rPr lang="en-US" altLang="en-US" sz="1600"/>
                <a:t> {</a:t>
              </a:r>
            </a:p>
            <a:p>
              <a:pPr lvl="1" eaLnBrk="1" hangingPunct="1"/>
              <a:r>
                <a:rPr lang="en-US" altLang="en-US" sz="1600"/>
                <a:t>    first</a:t>
              </a:r>
              <a:r>
                <a:rPr lang="en-US" altLang="en-US" sz="1600" b="1"/>
                <a:t>: string</a:t>
              </a:r>
              <a:r>
                <a:rPr lang="en-US" altLang="en-US" sz="1600"/>
                <a:t>;</a:t>
              </a:r>
            </a:p>
            <a:p>
              <a:pPr lvl="1" eaLnBrk="1" hangingPunct="1"/>
              <a:r>
                <a:rPr lang="en-US" altLang="en-US" sz="1600"/>
                <a:t>    second</a:t>
              </a:r>
              <a:r>
                <a:rPr lang="en-US" altLang="en-US" sz="1600" b="1"/>
                <a:t>: string</a:t>
              </a:r>
              <a:r>
                <a:rPr lang="en-US" altLang="en-US" sz="1600"/>
                <a:t>;</a:t>
              </a:r>
            </a:p>
            <a:p>
              <a:pPr lvl="1" eaLnBrk="1" hangingPunct="1"/>
              <a:r>
                <a:rPr lang="en-US" altLang="en-US" sz="1600"/>
                <a:t>}</a:t>
              </a:r>
            </a:p>
            <a:p>
              <a:pPr lvl="1" eaLnBrk="1" hangingPunct="1"/>
              <a:endParaRPr lang="en-US" altLang="en-US" sz="1600"/>
            </a:p>
            <a:p>
              <a:pPr lvl="1" eaLnBrk="1" hangingPunct="1"/>
              <a:r>
                <a:rPr lang="en-US" altLang="en-US" sz="1600"/>
                <a:t>var name</a:t>
              </a:r>
              <a:r>
                <a:rPr lang="en-US" altLang="en-US" sz="2000" b="1">
                  <a:solidFill>
                    <a:srgbClr val="FF0000"/>
                  </a:solidFill>
                </a:rPr>
                <a:t>: Name</a:t>
              </a:r>
              <a:r>
                <a:rPr lang="en-US" altLang="en-US" sz="1600"/>
                <a:t>;</a:t>
              </a:r>
            </a:p>
            <a:p>
              <a:pPr lvl="1" eaLnBrk="1" hangingPunct="1"/>
              <a:r>
                <a:rPr lang="en-US" altLang="en-US" sz="1600"/>
                <a:t>name = { first: 'John', second: 'Doe’  }; </a:t>
              </a:r>
              <a:r>
                <a:rPr lang="en-US" altLang="en-US" sz="1600">
                  <a:solidFill>
                    <a:srgbClr val="00B050"/>
                  </a:solidFill>
                </a:rPr>
                <a:t>// Okay</a:t>
              </a:r>
              <a:endParaRPr lang="en-US" altLang="en-US" sz="1600"/>
            </a:p>
            <a:p>
              <a:pPr lvl="1" eaLnBrk="1" hangingPunct="1"/>
              <a:endParaRPr lang="en-US" altLang="en-US" sz="1600"/>
            </a:p>
            <a:p>
              <a:pPr lvl="1" eaLnBrk="1" hangingPunct="1"/>
              <a:r>
                <a:rPr lang="en-US" altLang="en-US" sz="1600"/>
                <a:t>name = { first: 'John‘  }; </a:t>
              </a:r>
              <a:r>
                <a:rPr lang="en-US" altLang="en-US" sz="1600">
                  <a:solidFill>
                    <a:srgbClr val="00B050"/>
                  </a:solidFill>
                </a:rPr>
                <a:t>// Error : `second` is missing</a:t>
              </a:r>
            </a:p>
            <a:p>
              <a:pPr lvl="1" eaLnBrk="1" hangingPunct="1"/>
              <a:r>
                <a:rPr lang="en-US" altLang="en-US" sz="1600"/>
                <a:t>name = { first: 'John', second: 1337 }; </a:t>
              </a:r>
              <a:r>
                <a:rPr lang="en-US" altLang="en-US" sz="1600">
                  <a:solidFill>
                    <a:srgbClr val="00B050"/>
                  </a:solidFill>
                </a:rPr>
                <a:t>// Error : `second` is the wrong type</a:t>
              </a:r>
            </a:p>
          </p:txBody>
        </p:sp>
      </p:grpSp>
      <p:sp>
        <p:nvSpPr>
          <p:cNvPr id="117770" name="Rectangle 6">
            <a:extLst>
              <a:ext uri="{FF2B5EF4-FFF2-40B4-BE49-F238E27FC236}">
                <a16:creationId xmlns:a16="http://schemas.microsoft.com/office/drawing/2014/main" id="{25762EEA-D972-4EEF-87C1-428D6D8533ED}"/>
              </a:ext>
            </a:extLst>
          </p:cNvPr>
          <p:cNvSpPr>
            <a:spLocks/>
          </p:cNvSpPr>
          <p:nvPr/>
        </p:nvSpPr>
        <p:spPr bwMode="auto">
          <a:xfrm>
            <a:off x="889000" y="19431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TS’s primary way for composing multiple type annotations into a single named annotation</a:t>
            </a:r>
          </a:p>
        </p:txBody>
      </p:sp>
    </p:spTree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786" name="Picture 2">
            <a:extLst>
              <a:ext uri="{FF2B5EF4-FFF2-40B4-BE49-F238E27FC236}">
                <a16:creationId xmlns:a16="http://schemas.microsoft.com/office/drawing/2014/main" id="{1E15FE48-DA3C-477A-AD4E-C73B3913E11A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787" name="Picture 3">
            <a:extLst>
              <a:ext uri="{FF2B5EF4-FFF2-40B4-BE49-F238E27FC236}">
                <a16:creationId xmlns:a16="http://schemas.microsoft.com/office/drawing/2014/main" id="{C86D9DC3-8A4B-4336-B450-DC6A3B7CCCD0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788" name="Rectangle 4">
            <a:extLst>
              <a:ext uri="{FF2B5EF4-FFF2-40B4-BE49-F238E27FC236}">
                <a16:creationId xmlns:a16="http://schemas.microsoft.com/office/drawing/2014/main" id="{7EDAE945-8B1F-41CA-BA1F-44E6B9B47750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9C4D4DF-9F8F-439F-98DE-B8FC74297208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118790" name="Rectangle 6">
            <a:extLst>
              <a:ext uri="{FF2B5EF4-FFF2-40B4-BE49-F238E27FC236}">
                <a16:creationId xmlns:a16="http://schemas.microsoft.com/office/drawing/2014/main" id="{688EE65D-BB26-4F0A-9520-31DB6463B871}"/>
              </a:ext>
            </a:extLst>
          </p:cNvPr>
          <p:cNvSpPr>
            <a:spLocks/>
          </p:cNvSpPr>
          <p:nvPr/>
        </p:nvSpPr>
        <p:spPr bwMode="auto">
          <a:xfrm>
            <a:off x="889000" y="25146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556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18791" name="Rectangle 7">
            <a:extLst>
              <a:ext uri="{FF2B5EF4-FFF2-40B4-BE49-F238E27FC236}">
                <a16:creationId xmlns:a16="http://schemas.microsoft.com/office/drawing/2014/main" id="{5D6AECF3-45D5-44AC-880B-04FBDD2AD23E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28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Inline Type Annotation</a:t>
            </a:r>
          </a:p>
          <a:p>
            <a:pPr algn="ctr" eaLnBrk="1" hangingPunct="1">
              <a:spcBef>
                <a:spcPts val="2400"/>
              </a:spcBef>
            </a:pPr>
            <a:endParaRPr lang="en-US" altLang="en-US" sz="2800" b="1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18792" name="Rectangle 8">
            <a:extLst>
              <a:ext uri="{FF2B5EF4-FFF2-40B4-BE49-F238E27FC236}">
                <a16:creationId xmlns:a16="http://schemas.microsoft.com/office/drawing/2014/main" id="{4B6B6A5D-1E76-4B76-A659-1E150FA6EE0B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9C0D8D3D-D3BB-4F94-83FF-C54C9415F259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113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  <p:grpSp>
        <p:nvGrpSpPr>
          <p:cNvPr id="118793" name="Group 9">
            <a:extLst>
              <a:ext uri="{FF2B5EF4-FFF2-40B4-BE49-F238E27FC236}">
                <a16:creationId xmlns:a16="http://schemas.microsoft.com/office/drawing/2014/main" id="{56088056-7073-4D9E-A0F2-205155FD400A}"/>
              </a:ext>
            </a:extLst>
          </p:cNvPr>
          <p:cNvGrpSpPr>
            <a:grpSpLocks/>
          </p:cNvGrpSpPr>
          <p:nvPr/>
        </p:nvGrpSpPr>
        <p:grpSpPr bwMode="auto">
          <a:xfrm>
            <a:off x="736600" y="2514600"/>
            <a:ext cx="8610600" cy="2667000"/>
            <a:chOff x="0" y="-177"/>
            <a:chExt cx="8424" cy="1676"/>
          </a:xfrm>
        </p:grpSpPr>
        <p:grpSp>
          <p:nvGrpSpPr>
            <p:cNvPr id="118795" name="Group 10">
              <a:extLst>
                <a:ext uri="{FF2B5EF4-FFF2-40B4-BE49-F238E27FC236}">
                  <a16:creationId xmlns:a16="http://schemas.microsoft.com/office/drawing/2014/main" id="{393184B2-EB2D-4F75-B24A-CFD0D62D94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177"/>
              <a:ext cx="8424" cy="1676"/>
              <a:chOff x="0" y="-177"/>
              <a:chExt cx="8424" cy="1676"/>
            </a:xfrm>
          </p:grpSpPr>
          <p:sp>
            <p:nvSpPr>
              <p:cNvPr id="118797" name="AutoShape 11">
                <a:extLst>
                  <a:ext uri="{FF2B5EF4-FFF2-40B4-BE49-F238E27FC236}">
                    <a16:creationId xmlns:a16="http://schemas.microsoft.com/office/drawing/2014/main" id="{FB0E02ED-FB3E-4D38-A4E4-FCB6C3934B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-177"/>
                <a:ext cx="8424" cy="1676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8798" name="Rectangle 12">
                <a:extLst>
                  <a:ext uri="{FF2B5EF4-FFF2-40B4-BE49-F238E27FC236}">
                    <a16:creationId xmlns:a16="http://schemas.microsoft.com/office/drawing/2014/main" id="{C7098DC2-4386-4688-AED1-334EAFFE47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18796" name="Rectangle 13">
              <a:extLst>
                <a:ext uri="{FF2B5EF4-FFF2-40B4-BE49-F238E27FC236}">
                  <a16:creationId xmlns:a16="http://schemas.microsoft.com/office/drawing/2014/main" id="{D89F73BD-ED76-4211-A8BD-060525205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" y="-177"/>
              <a:ext cx="8251" cy="1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 marL="342900" indent="-3429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lvl="1" eaLnBrk="1" hangingPunct="1"/>
              <a:r>
                <a:rPr lang="en-US" altLang="en-US" sz="1600"/>
                <a:t>var </a:t>
              </a:r>
              <a:r>
                <a:rPr lang="en-US" altLang="en-US" sz="1600" b="1">
                  <a:solidFill>
                    <a:srgbClr val="0070C0"/>
                  </a:solidFill>
                </a:rPr>
                <a:t>name</a:t>
              </a:r>
              <a:r>
                <a:rPr lang="en-US" altLang="en-US" sz="1600"/>
                <a:t>: {</a:t>
              </a:r>
            </a:p>
            <a:p>
              <a:pPr lvl="1" eaLnBrk="1" hangingPunct="1"/>
              <a:r>
                <a:rPr lang="en-US" altLang="en-US" sz="1600"/>
                <a:t>    first</a:t>
              </a:r>
              <a:r>
                <a:rPr lang="en-US" altLang="en-US" sz="2000" b="1">
                  <a:solidFill>
                    <a:srgbClr val="FF0000"/>
                  </a:solidFill>
                </a:rPr>
                <a:t>: string</a:t>
              </a:r>
              <a:r>
                <a:rPr lang="en-US" altLang="en-US" sz="1600"/>
                <a:t>;</a:t>
              </a:r>
            </a:p>
            <a:p>
              <a:pPr lvl="1" eaLnBrk="1" hangingPunct="1"/>
              <a:r>
                <a:rPr lang="en-US" altLang="en-US" sz="1600"/>
                <a:t>    second</a:t>
              </a:r>
              <a:r>
                <a:rPr lang="en-US" altLang="en-US" sz="2000" b="1">
                  <a:solidFill>
                    <a:srgbClr val="FF0000"/>
                  </a:solidFill>
                </a:rPr>
                <a:t>: string</a:t>
              </a:r>
              <a:r>
                <a:rPr lang="en-US" altLang="en-US" sz="1600"/>
                <a:t>;</a:t>
              </a:r>
            </a:p>
            <a:p>
              <a:pPr lvl="1" eaLnBrk="1" hangingPunct="1"/>
              <a:r>
                <a:rPr lang="en-US" altLang="en-US" sz="1600"/>
                <a:t>};</a:t>
              </a:r>
            </a:p>
            <a:p>
              <a:pPr lvl="1" eaLnBrk="1" hangingPunct="1"/>
              <a:endParaRPr lang="en-US" altLang="en-US" sz="1600"/>
            </a:p>
            <a:p>
              <a:pPr lvl="1" eaLnBrk="1" hangingPunct="1"/>
              <a:r>
                <a:rPr lang="en-US" altLang="en-US" sz="1600"/>
                <a:t>name = { first: 'John', second: 'Doe’  }; </a:t>
              </a:r>
              <a:r>
                <a:rPr lang="en-US" altLang="en-US" sz="1600">
                  <a:solidFill>
                    <a:srgbClr val="00B050"/>
                  </a:solidFill>
                </a:rPr>
                <a:t>// Okay</a:t>
              </a:r>
              <a:endParaRPr lang="en-US" altLang="en-US" sz="1600"/>
            </a:p>
            <a:p>
              <a:pPr lvl="1" eaLnBrk="1" hangingPunct="1"/>
              <a:endParaRPr lang="en-US" altLang="en-US" sz="1600"/>
            </a:p>
            <a:p>
              <a:pPr lvl="1" eaLnBrk="1" hangingPunct="1"/>
              <a:r>
                <a:rPr lang="en-US" altLang="en-US" sz="1600"/>
                <a:t>name = { first: 'John‘  }; </a:t>
              </a:r>
              <a:r>
                <a:rPr lang="en-US" altLang="en-US" sz="1600">
                  <a:solidFill>
                    <a:srgbClr val="00B050"/>
                  </a:solidFill>
                </a:rPr>
                <a:t>// Error : `second` is missing</a:t>
              </a:r>
            </a:p>
            <a:p>
              <a:pPr lvl="1" eaLnBrk="1" hangingPunct="1"/>
              <a:r>
                <a:rPr lang="en-US" altLang="en-US" sz="1600"/>
                <a:t>name = { first: 'John', second: 1337 }; </a:t>
              </a:r>
              <a:r>
                <a:rPr lang="en-US" altLang="en-US" sz="1600">
                  <a:solidFill>
                    <a:srgbClr val="00B050"/>
                  </a:solidFill>
                </a:rPr>
                <a:t>// Error : `second` is the wrong type</a:t>
              </a:r>
            </a:p>
          </p:txBody>
        </p:sp>
      </p:grpSp>
      <p:sp>
        <p:nvSpPr>
          <p:cNvPr id="118794" name="Rectangle 6">
            <a:extLst>
              <a:ext uri="{FF2B5EF4-FFF2-40B4-BE49-F238E27FC236}">
                <a16:creationId xmlns:a16="http://schemas.microsoft.com/office/drawing/2014/main" id="{0426B5CF-1333-4C0C-84E1-B002FE3C108B}"/>
              </a:ext>
            </a:extLst>
          </p:cNvPr>
          <p:cNvSpPr>
            <a:spLocks/>
          </p:cNvSpPr>
          <p:nvPr/>
        </p:nvSpPr>
        <p:spPr bwMode="auto">
          <a:xfrm>
            <a:off x="889000" y="19431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Instead of creating an interface we can annotate inline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Great for quickly providing a one off type annotation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However, if repeatedly used consider refactoring into an interface (or a </a:t>
            </a:r>
            <a:r>
              <a:rPr lang="en-US" altLang="en-US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type alias</a:t>
            </a: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covered later)</a:t>
            </a:r>
          </a:p>
        </p:txBody>
      </p:sp>
    </p:spTree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10" name="Picture 2">
            <a:extLst>
              <a:ext uri="{FF2B5EF4-FFF2-40B4-BE49-F238E27FC236}">
                <a16:creationId xmlns:a16="http://schemas.microsoft.com/office/drawing/2014/main" id="{302991F8-5FE4-425D-9CA2-6A61895EB500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11" name="Picture 3">
            <a:extLst>
              <a:ext uri="{FF2B5EF4-FFF2-40B4-BE49-F238E27FC236}">
                <a16:creationId xmlns:a16="http://schemas.microsoft.com/office/drawing/2014/main" id="{569B506C-B8D8-4D3E-9A6E-6A24DAEDBDBD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812" name="Rectangle 4">
            <a:extLst>
              <a:ext uri="{FF2B5EF4-FFF2-40B4-BE49-F238E27FC236}">
                <a16:creationId xmlns:a16="http://schemas.microsoft.com/office/drawing/2014/main" id="{60BA1AE0-B974-4518-A95D-97E1E62A8686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AE70A4A3-6551-4807-ACBD-3F4C77E3D33B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119814" name="Rectangle 6">
            <a:extLst>
              <a:ext uri="{FF2B5EF4-FFF2-40B4-BE49-F238E27FC236}">
                <a16:creationId xmlns:a16="http://schemas.microsoft.com/office/drawing/2014/main" id="{DAC8261C-FEBB-4BE3-B814-9E4AD120D71F}"/>
              </a:ext>
            </a:extLst>
          </p:cNvPr>
          <p:cNvSpPr>
            <a:spLocks/>
          </p:cNvSpPr>
          <p:nvPr/>
        </p:nvSpPr>
        <p:spPr bwMode="auto">
          <a:xfrm>
            <a:off x="889000" y="25146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556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19815" name="Rectangle 7">
            <a:extLst>
              <a:ext uri="{FF2B5EF4-FFF2-40B4-BE49-F238E27FC236}">
                <a16:creationId xmlns:a16="http://schemas.microsoft.com/office/drawing/2014/main" id="{62D2794F-3ABB-427A-97E1-F726C1FD7384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28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Special Types - any</a:t>
            </a:r>
          </a:p>
          <a:p>
            <a:pPr algn="ctr" eaLnBrk="1" hangingPunct="1">
              <a:spcBef>
                <a:spcPts val="2400"/>
              </a:spcBef>
            </a:pPr>
            <a:endParaRPr lang="en-US" altLang="en-US" sz="2800" b="1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19816" name="Rectangle 8">
            <a:extLst>
              <a:ext uri="{FF2B5EF4-FFF2-40B4-BE49-F238E27FC236}">
                <a16:creationId xmlns:a16="http://schemas.microsoft.com/office/drawing/2014/main" id="{F639DD65-109D-4670-9592-0FDA0DE64447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4D0F3D41-E2C0-4327-9230-8E18D7275BE4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114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  <p:grpSp>
        <p:nvGrpSpPr>
          <p:cNvPr id="119817" name="Group 9">
            <a:extLst>
              <a:ext uri="{FF2B5EF4-FFF2-40B4-BE49-F238E27FC236}">
                <a16:creationId xmlns:a16="http://schemas.microsoft.com/office/drawing/2014/main" id="{6A983883-EB05-45EA-93F6-E28DF390ECDD}"/>
              </a:ext>
            </a:extLst>
          </p:cNvPr>
          <p:cNvGrpSpPr>
            <a:grpSpLocks/>
          </p:cNvGrpSpPr>
          <p:nvPr/>
        </p:nvGrpSpPr>
        <p:grpSpPr bwMode="auto">
          <a:xfrm>
            <a:off x="736600" y="3962400"/>
            <a:ext cx="8610600" cy="2590800"/>
            <a:chOff x="0" y="-177"/>
            <a:chExt cx="8424" cy="1676"/>
          </a:xfrm>
        </p:grpSpPr>
        <p:grpSp>
          <p:nvGrpSpPr>
            <p:cNvPr id="119819" name="Group 10">
              <a:extLst>
                <a:ext uri="{FF2B5EF4-FFF2-40B4-BE49-F238E27FC236}">
                  <a16:creationId xmlns:a16="http://schemas.microsoft.com/office/drawing/2014/main" id="{282501AE-C213-454A-9FDF-68BF329738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177"/>
              <a:ext cx="8424" cy="1676"/>
              <a:chOff x="0" y="-177"/>
              <a:chExt cx="8424" cy="1676"/>
            </a:xfrm>
          </p:grpSpPr>
          <p:sp>
            <p:nvSpPr>
              <p:cNvPr id="119821" name="AutoShape 11">
                <a:extLst>
                  <a:ext uri="{FF2B5EF4-FFF2-40B4-BE49-F238E27FC236}">
                    <a16:creationId xmlns:a16="http://schemas.microsoft.com/office/drawing/2014/main" id="{7B8BEF1B-424D-41A0-9F06-AC542D1DE8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-177"/>
                <a:ext cx="8424" cy="1676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9822" name="Rectangle 12">
                <a:extLst>
                  <a:ext uri="{FF2B5EF4-FFF2-40B4-BE49-F238E27FC236}">
                    <a16:creationId xmlns:a16="http://schemas.microsoft.com/office/drawing/2014/main" id="{1F466E86-A1D0-4066-92B1-CC368B7194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19820" name="Rectangle 13">
              <a:extLst>
                <a:ext uri="{FF2B5EF4-FFF2-40B4-BE49-F238E27FC236}">
                  <a16:creationId xmlns:a16="http://schemas.microsoft.com/office/drawing/2014/main" id="{176BE1F8-5303-4441-A52B-0936C8F56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" y="-177"/>
              <a:ext cx="8251" cy="1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 marL="342900" indent="-3429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lvl="1" eaLnBrk="1" hangingPunct="1"/>
              <a:r>
                <a:rPr lang="en-US" altLang="en-US" sz="1600"/>
                <a:t>var power: </a:t>
              </a:r>
              <a:r>
                <a:rPr lang="en-US" altLang="en-US" sz="2000" b="1">
                  <a:solidFill>
                    <a:srgbClr val="FF0000"/>
                  </a:solidFill>
                </a:rPr>
                <a:t>any</a:t>
              </a:r>
              <a:r>
                <a:rPr lang="en-US" altLang="en-US" sz="1600"/>
                <a:t>;</a:t>
              </a:r>
            </a:p>
            <a:p>
              <a:pPr lvl="1" eaLnBrk="1" hangingPunct="1"/>
              <a:endParaRPr lang="en-US" altLang="en-US" sz="1600"/>
            </a:p>
            <a:p>
              <a:pPr lvl="1" eaLnBrk="1" hangingPunct="1"/>
              <a:r>
                <a:rPr lang="en-US" altLang="en-US" sz="1600">
                  <a:solidFill>
                    <a:srgbClr val="00B050"/>
                  </a:solidFill>
                </a:rPr>
                <a:t>// takes any and all types</a:t>
              </a:r>
            </a:p>
            <a:p>
              <a:pPr lvl="1" eaLnBrk="1" hangingPunct="1"/>
              <a:r>
                <a:rPr lang="en-US" altLang="en-US" sz="1600"/>
                <a:t>power = '123';  </a:t>
              </a:r>
              <a:r>
                <a:rPr lang="en-US" altLang="en-US" sz="1600">
                  <a:solidFill>
                    <a:srgbClr val="00B050"/>
                  </a:solidFill>
                </a:rPr>
                <a:t>// number</a:t>
              </a:r>
            </a:p>
            <a:p>
              <a:pPr lvl="1" eaLnBrk="1" hangingPunct="1"/>
              <a:r>
                <a:rPr lang="en-US" altLang="en-US" sz="1600"/>
                <a:t>power = 123;   </a:t>
              </a:r>
              <a:r>
                <a:rPr lang="en-US" altLang="en-US" sz="1600">
                  <a:solidFill>
                    <a:srgbClr val="00B050"/>
                  </a:solidFill>
                </a:rPr>
                <a:t>// string</a:t>
              </a:r>
            </a:p>
            <a:p>
              <a:pPr lvl="1" eaLnBrk="1" hangingPunct="1"/>
              <a:endParaRPr lang="en-US" altLang="en-US" sz="1600"/>
            </a:p>
            <a:p>
              <a:pPr lvl="1" eaLnBrk="1" hangingPunct="1"/>
              <a:r>
                <a:rPr lang="en-US" altLang="en-US" sz="1600">
                  <a:solidFill>
                    <a:srgbClr val="00B050"/>
                  </a:solidFill>
                </a:rPr>
                <a:t>// compatible with all types</a:t>
              </a:r>
            </a:p>
            <a:p>
              <a:pPr lvl="1" eaLnBrk="1" hangingPunct="1"/>
              <a:r>
                <a:rPr lang="en-US" altLang="en-US" sz="1600"/>
                <a:t>var num: number;</a:t>
              </a:r>
            </a:p>
            <a:p>
              <a:pPr lvl="1" eaLnBrk="1" hangingPunct="1"/>
              <a:r>
                <a:rPr lang="en-US" altLang="en-US" sz="1600"/>
                <a:t>power = num;</a:t>
              </a:r>
            </a:p>
            <a:p>
              <a:pPr lvl="1" eaLnBrk="1" hangingPunct="1"/>
              <a:r>
                <a:rPr lang="en-US" altLang="en-US" sz="1600"/>
                <a:t>num = power;</a:t>
              </a:r>
            </a:p>
          </p:txBody>
        </p:sp>
      </p:grpSp>
      <p:sp>
        <p:nvSpPr>
          <p:cNvPr id="119818" name="Rectangle 6">
            <a:extLst>
              <a:ext uri="{FF2B5EF4-FFF2-40B4-BE49-F238E27FC236}">
                <a16:creationId xmlns:a16="http://schemas.microsoft.com/office/drawing/2014/main" id="{E477341A-19DC-4291-BE5E-54E189289519}"/>
              </a:ext>
            </a:extLst>
          </p:cNvPr>
          <p:cNvSpPr>
            <a:spLocks/>
          </p:cNvSpPr>
          <p:nvPr/>
        </p:nvSpPr>
        <p:spPr bwMode="auto">
          <a:xfrm>
            <a:off x="889000" y="19431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556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Beyond the primitive types there are few types with special meaning in TS: </a:t>
            </a:r>
            <a:r>
              <a:rPr lang="en-US" altLang="en-US" sz="2000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any, null, undefined, void</a:t>
            </a: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 b="1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any</a:t>
            </a: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: 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Compatible with all types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Tells the compiler not to do any meaningful static analysis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 b="1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4" name="Picture 2">
            <a:extLst>
              <a:ext uri="{FF2B5EF4-FFF2-40B4-BE49-F238E27FC236}">
                <a16:creationId xmlns:a16="http://schemas.microsoft.com/office/drawing/2014/main" id="{68B56CE0-E500-406B-A9D6-0F711D6D373D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835" name="Picture 3">
            <a:extLst>
              <a:ext uri="{FF2B5EF4-FFF2-40B4-BE49-F238E27FC236}">
                <a16:creationId xmlns:a16="http://schemas.microsoft.com/office/drawing/2014/main" id="{14C0B699-CBFB-4B76-A53F-90228313CE49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836" name="Rectangle 4">
            <a:extLst>
              <a:ext uri="{FF2B5EF4-FFF2-40B4-BE49-F238E27FC236}">
                <a16:creationId xmlns:a16="http://schemas.microsoft.com/office/drawing/2014/main" id="{BDED8E93-3819-4335-AD10-56E1376152D6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A28DD610-95B0-42A4-A895-43D732126F6D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120838" name="Rectangle 6">
            <a:extLst>
              <a:ext uri="{FF2B5EF4-FFF2-40B4-BE49-F238E27FC236}">
                <a16:creationId xmlns:a16="http://schemas.microsoft.com/office/drawing/2014/main" id="{88B663E3-A8D4-4994-9ED7-E3F089867938}"/>
              </a:ext>
            </a:extLst>
          </p:cNvPr>
          <p:cNvSpPr>
            <a:spLocks/>
          </p:cNvSpPr>
          <p:nvPr/>
        </p:nvSpPr>
        <p:spPr bwMode="auto">
          <a:xfrm>
            <a:off x="889000" y="25146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556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20839" name="Rectangle 7">
            <a:extLst>
              <a:ext uri="{FF2B5EF4-FFF2-40B4-BE49-F238E27FC236}">
                <a16:creationId xmlns:a16="http://schemas.microsoft.com/office/drawing/2014/main" id="{B71E4E36-2420-4011-9D77-A1C8BA4AA9D2}"/>
              </a:ext>
            </a:extLst>
          </p:cNvPr>
          <p:cNvSpPr>
            <a:spLocks/>
          </p:cNvSpPr>
          <p:nvPr/>
        </p:nvSpPr>
        <p:spPr bwMode="auto">
          <a:xfrm>
            <a:off x="869950" y="1219200"/>
            <a:ext cx="81153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28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Special Types – null &amp; undefined</a:t>
            </a:r>
          </a:p>
          <a:p>
            <a:pPr algn="ctr" eaLnBrk="1" hangingPunct="1">
              <a:spcBef>
                <a:spcPts val="2400"/>
              </a:spcBef>
            </a:pPr>
            <a:endParaRPr lang="en-US" altLang="en-US" sz="2800" b="1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20840" name="Rectangle 8">
            <a:extLst>
              <a:ext uri="{FF2B5EF4-FFF2-40B4-BE49-F238E27FC236}">
                <a16:creationId xmlns:a16="http://schemas.microsoft.com/office/drawing/2014/main" id="{1169BD1C-5E01-4933-AF32-283A57170452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609CF734-BBDD-43AD-9A27-21F2D8C0983C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115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  <p:grpSp>
        <p:nvGrpSpPr>
          <p:cNvPr id="120841" name="Group 9">
            <a:extLst>
              <a:ext uri="{FF2B5EF4-FFF2-40B4-BE49-F238E27FC236}">
                <a16:creationId xmlns:a16="http://schemas.microsoft.com/office/drawing/2014/main" id="{8C176874-6D93-4AFC-859D-F73C735AA22D}"/>
              </a:ext>
            </a:extLst>
          </p:cNvPr>
          <p:cNvGrpSpPr>
            <a:grpSpLocks/>
          </p:cNvGrpSpPr>
          <p:nvPr/>
        </p:nvGrpSpPr>
        <p:grpSpPr bwMode="auto">
          <a:xfrm>
            <a:off x="736600" y="3352800"/>
            <a:ext cx="8610600" cy="2590800"/>
            <a:chOff x="0" y="-177"/>
            <a:chExt cx="8424" cy="1676"/>
          </a:xfrm>
        </p:grpSpPr>
        <p:grpSp>
          <p:nvGrpSpPr>
            <p:cNvPr id="120843" name="Group 10">
              <a:extLst>
                <a:ext uri="{FF2B5EF4-FFF2-40B4-BE49-F238E27FC236}">
                  <a16:creationId xmlns:a16="http://schemas.microsoft.com/office/drawing/2014/main" id="{B07C251D-E7A0-4AF2-BDD5-A2218A6F0B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177"/>
              <a:ext cx="8424" cy="1676"/>
              <a:chOff x="0" y="-177"/>
              <a:chExt cx="8424" cy="1676"/>
            </a:xfrm>
          </p:grpSpPr>
          <p:sp>
            <p:nvSpPr>
              <p:cNvPr id="120845" name="AutoShape 11">
                <a:extLst>
                  <a:ext uri="{FF2B5EF4-FFF2-40B4-BE49-F238E27FC236}">
                    <a16:creationId xmlns:a16="http://schemas.microsoft.com/office/drawing/2014/main" id="{02796C5E-CBEF-443D-8698-60B6DCFBC5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-177"/>
                <a:ext cx="8424" cy="1676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0846" name="Rectangle 12">
                <a:extLst>
                  <a:ext uri="{FF2B5EF4-FFF2-40B4-BE49-F238E27FC236}">
                    <a16:creationId xmlns:a16="http://schemas.microsoft.com/office/drawing/2014/main" id="{6056C007-92D9-4A24-ADAC-D8FD20C38C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20844" name="Rectangle 13">
              <a:extLst>
                <a:ext uri="{FF2B5EF4-FFF2-40B4-BE49-F238E27FC236}">
                  <a16:creationId xmlns:a16="http://schemas.microsoft.com/office/drawing/2014/main" id="{F3F3B51B-DE6B-4412-A7C3-8B317BC01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" y="-177"/>
              <a:ext cx="8251" cy="1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 marL="342900" indent="-3429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lvl="1" eaLnBrk="1" hangingPunct="1"/>
              <a:r>
                <a:rPr lang="en-US" altLang="en-US" sz="1600"/>
                <a:t>var num: number;</a:t>
              </a:r>
            </a:p>
            <a:p>
              <a:pPr lvl="1" eaLnBrk="1" hangingPunct="1"/>
              <a:r>
                <a:rPr lang="en-US" altLang="en-US" sz="1600"/>
                <a:t>var str: string;</a:t>
              </a:r>
            </a:p>
            <a:p>
              <a:pPr lvl="1" eaLnBrk="1" hangingPunct="1"/>
              <a:endParaRPr lang="en-US" altLang="en-US" sz="1600"/>
            </a:p>
            <a:p>
              <a:pPr lvl="1" eaLnBrk="1" hangingPunct="1"/>
              <a:r>
                <a:rPr lang="en-US" altLang="en-US" sz="1600">
                  <a:solidFill>
                    <a:srgbClr val="00B050"/>
                  </a:solidFill>
                </a:rPr>
                <a:t>// these literals can be assigned to anything</a:t>
              </a:r>
            </a:p>
            <a:p>
              <a:pPr lvl="1" eaLnBrk="1" hangingPunct="1"/>
              <a:r>
                <a:rPr lang="en-US" altLang="en-US" sz="1600"/>
                <a:t>num = </a:t>
              </a:r>
              <a:r>
                <a:rPr lang="en-US" altLang="en-US" sz="1600" b="1">
                  <a:solidFill>
                    <a:srgbClr val="FF0000"/>
                  </a:solidFill>
                </a:rPr>
                <a:t>null;</a:t>
              </a:r>
            </a:p>
            <a:p>
              <a:pPr lvl="1" eaLnBrk="1" hangingPunct="1"/>
              <a:r>
                <a:rPr lang="en-US" altLang="en-US" sz="1600"/>
                <a:t>str = </a:t>
              </a:r>
              <a:r>
                <a:rPr lang="en-US" altLang="en-US" sz="1600" b="1">
                  <a:solidFill>
                    <a:srgbClr val="FF0000"/>
                  </a:solidFill>
                </a:rPr>
                <a:t>undefined;</a:t>
              </a:r>
            </a:p>
          </p:txBody>
        </p:sp>
      </p:grpSp>
      <p:sp>
        <p:nvSpPr>
          <p:cNvPr id="120842" name="Rectangle 6">
            <a:extLst>
              <a:ext uri="{FF2B5EF4-FFF2-40B4-BE49-F238E27FC236}">
                <a16:creationId xmlns:a16="http://schemas.microsoft.com/office/drawing/2014/main" id="{599E91A6-F301-468E-A178-4B251B9CE1F4}"/>
              </a:ext>
            </a:extLst>
          </p:cNvPr>
          <p:cNvSpPr>
            <a:spLocks/>
          </p:cNvSpPr>
          <p:nvPr/>
        </p:nvSpPr>
        <p:spPr bwMode="auto">
          <a:xfrm>
            <a:off x="889000" y="19431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treated the same as something of type </a:t>
            </a:r>
            <a:r>
              <a:rPr lang="en-US" altLang="en-US" sz="2000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any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These literals can be assigned to any other type</a:t>
            </a:r>
          </a:p>
        </p:txBody>
      </p:sp>
    </p:spTree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8" name="Picture 2">
            <a:extLst>
              <a:ext uri="{FF2B5EF4-FFF2-40B4-BE49-F238E27FC236}">
                <a16:creationId xmlns:a16="http://schemas.microsoft.com/office/drawing/2014/main" id="{902AC028-0EA8-4A45-8AFD-4678A32F0C5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859" name="Picture 3">
            <a:extLst>
              <a:ext uri="{FF2B5EF4-FFF2-40B4-BE49-F238E27FC236}">
                <a16:creationId xmlns:a16="http://schemas.microsoft.com/office/drawing/2014/main" id="{6C04B5AA-FB20-4533-AFDA-1EBFEFBAC350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860" name="Rectangle 4">
            <a:extLst>
              <a:ext uri="{FF2B5EF4-FFF2-40B4-BE49-F238E27FC236}">
                <a16:creationId xmlns:a16="http://schemas.microsoft.com/office/drawing/2014/main" id="{D2A3A3F0-4E7A-46C0-AFB8-BF8EC7071AA2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5388F11C-6ACD-4AB8-95F3-DCE21B533832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121862" name="Rectangle 6">
            <a:extLst>
              <a:ext uri="{FF2B5EF4-FFF2-40B4-BE49-F238E27FC236}">
                <a16:creationId xmlns:a16="http://schemas.microsoft.com/office/drawing/2014/main" id="{E3C13288-9360-473B-A084-32858BA58C2F}"/>
              </a:ext>
            </a:extLst>
          </p:cNvPr>
          <p:cNvSpPr>
            <a:spLocks/>
          </p:cNvSpPr>
          <p:nvPr/>
        </p:nvSpPr>
        <p:spPr bwMode="auto">
          <a:xfrm>
            <a:off x="889000" y="25146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556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21863" name="Rectangle 7">
            <a:extLst>
              <a:ext uri="{FF2B5EF4-FFF2-40B4-BE49-F238E27FC236}">
                <a16:creationId xmlns:a16="http://schemas.microsoft.com/office/drawing/2014/main" id="{A60D2ADC-D263-472D-8C9C-3EAE5BCDB17E}"/>
              </a:ext>
            </a:extLst>
          </p:cNvPr>
          <p:cNvSpPr>
            <a:spLocks/>
          </p:cNvSpPr>
          <p:nvPr/>
        </p:nvSpPr>
        <p:spPr bwMode="auto">
          <a:xfrm>
            <a:off x="869950" y="1219200"/>
            <a:ext cx="81153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28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Special Types – void</a:t>
            </a:r>
          </a:p>
          <a:p>
            <a:pPr algn="ctr" eaLnBrk="1" hangingPunct="1">
              <a:spcBef>
                <a:spcPts val="2400"/>
              </a:spcBef>
            </a:pPr>
            <a:endParaRPr lang="en-US" altLang="en-US" sz="2800" b="1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21864" name="Rectangle 8">
            <a:extLst>
              <a:ext uri="{FF2B5EF4-FFF2-40B4-BE49-F238E27FC236}">
                <a16:creationId xmlns:a16="http://schemas.microsoft.com/office/drawing/2014/main" id="{F2FD5F0F-B2CF-4E67-802F-F851D7EB86F6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8DDA3775-5DB4-4C03-A0A9-33AD7D1D2E0D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116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  <p:grpSp>
        <p:nvGrpSpPr>
          <p:cNvPr id="121865" name="Group 9">
            <a:extLst>
              <a:ext uri="{FF2B5EF4-FFF2-40B4-BE49-F238E27FC236}">
                <a16:creationId xmlns:a16="http://schemas.microsoft.com/office/drawing/2014/main" id="{8133861F-BC81-4966-804C-28807A9A8646}"/>
              </a:ext>
            </a:extLst>
          </p:cNvPr>
          <p:cNvGrpSpPr>
            <a:grpSpLocks/>
          </p:cNvGrpSpPr>
          <p:nvPr/>
        </p:nvGrpSpPr>
        <p:grpSpPr bwMode="auto">
          <a:xfrm>
            <a:off x="736600" y="3352800"/>
            <a:ext cx="8610600" cy="2590800"/>
            <a:chOff x="0" y="-177"/>
            <a:chExt cx="8424" cy="1676"/>
          </a:xfrm>
        </p:grpSpPr>
        <p:grpSp>
          <p:nvGrpSpPr>
            <p:cNvPr id="121867" name="Group 10">
              <a:extLst>
                <a:ext uri="{FF2B5EF4-FFF2-40B4-BE49-F238E27FC236}">
                  <a16:creationId xmlns:a16="http://schemas.microsoft.com/office/drawing/2014/main" id="{86B7C9F7-B071-4878-9D3F-50F44245B2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177"/>
              <a:ext cx="8424" cy="1676"/>
              <a:chOff x="0" y="-177"/>
              <a:chExt cx="8424" cy="1676"/>
            </a:xfrm>
          </p:grpSpPr>
          <p:sp>
            <p:nvSpPr>
              <p:cNvPr id="121869" name="AutoShape 11">
                <a:extLst>
                  <a:ext uri="{FF2B5EF4-FFF2-40B4-BE49-F238E27FC236}">
                    <a16:creationId xmlns:a16="http://schemas.microsoft.com/office/drawing/2014/main" id="{895B9583-6A94-4441-BE7C-FFF8383A4E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-177"/>
                <a:ext cx="8424" cy="1676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1870" name="Rectangle 12">
                <a:extLst>
                  <a:ext uri="{FF2B5EF4-FFF2-40B4-BE49-F238E27FC236}">
                    <a16:creationId xmlns:a16="http://schemas.microsoft.com/office/drawing/2014/main" id="{74A914FF-DA88-4FEC-9395-4DE243C3F3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21868" name="Rectangle 13">
              <a:extLst>
                <a:ext uri="{FF2B5EF4-FFF2-40B4-BE49-F238E27FC236}">
                  <a16:creationId xmlns:a16="http://schemas.microsoft.com/office/drawing/2014/main" id="{09F47EE2-5E6D-4035-B948-71B0D44150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" y="-177"/>
              <a:ext cx="8251" cy="1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 marL="342900" indent="-3429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lvl="1" eaLnBrk="1" hangingPunct="1"/>
              <a:r>
                <a:rPr lang="en-US" altLang="en-US" sz="2000"/>
                <a:t>function log(message: string)</a:t>
              </a:r>
              <a:r>
                <a:rPr lang="en-US" altLang="en-US" sz="2800" b="1">
                  <a:solidFill>
                    <a:srgbClr val="FF0000"/>
                  </a:solidFill>
                </a:rPr>
                <a:t>: void</a:t>
              </a:r>
              <a:r>
                <a:rPr lang="en-US" altLang="en-US" sz="2000"/>
                <a:t> {</a:t>
              </a:r>
            </a:p>
            <a:p>
              <a:pPr lvl="1" eaLnBrk="1" hangingPunct="1"/>
              <a:r>
                <a:rPr lang="en-US" altLang="en-US" sz="2000"/>
                <a:t>    console.log(message);</a:t>
              </a:r>
            </a:p>
            <a:p>
              <a:pPr lvl="1" eaLnBrk="1" hangingPunct="1"/>
              <a:r>
                <a:rPr lang="en-US" altLang="en-US" sz="2000"/>
                <a:t>}</a:t>
              </a:r>
              <a:endParaRPr lang="en-US" altLang="en-US" sz="2000" b="1">
                <a:solidFill>
                  <a:srgbClr val="FF0000"/>
                </a:solidFill>
              </a:endParaRPr>
            </a:p>
          </p:txBody>
        </p:sp>
      </p:grpSp>
      <p:sp>
        <p:nvSpPr>
          <p:cNvPr id="121866" name="Rectangle 6">
            <a:extLst>
              <a:ext uri="{FF2B5EF4-FFF2-40B4-BE49-F238E27FC236}">
                <a16:creationId xmlns:a16="http://schemas.microsoft.com/office/drawing/2014/main" id="{7EB2BA5A-4F75-4990-8C9F-BA050F10836F}"/>
              </a:ext>
            </a:extLst>
          </p:cNvPr>
          <p:cNvSpPr>
            <a:spLocks/>
          </p:cNvSpPr>
          <p:nvPr/>
        </p:nvSpPr>
        <p:spPr bwMode="auto">
          <a:xfrm>
            <a:off x="889000" y="19431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Use :</a:t>
            </a:r>
            <a:r>
              <a:rPr lang="en-US" altLang="en-US" sz="2000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void</a:t>
            </a: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to signify that a function has no return type (and value)</a:t>
            </a:r>
          </a:p>
        </p:txBody>
      </p:sp>
    </p:spTree>
  </p:cSld>
  <p:clrMapOvr>
    <a:masterClrMapping/>
  </p:clrMapOvr>
  <p:transition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2" name="Picture 2">
            <a:extLst>
              <a:ext uri="{FF2B5EF4-FFF2-40B4-BE49-F238E27FC236}">
                <a16:creationId xmlns:a16="http://schemas.microsoft.com/office/drawing/2014/main" id="{26C48A80-4E65-4F96-A129-77CEBEA2170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883" name="Picture 3">
            <a:extLst>
              <a:ext uri="{FF2B5EF4-FFF2-40B4-BE49-F238E27FC236}">
                <a16:creationId xmlns:a16="http://schemas.microsoft.com/office/drawing/2014/main" id="{63439A9F-FBF9-4DAB-9C05-DDFF9E3E43C9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884" name="Rectangle 4">
            <a:extLst>
              <a:ext uri="{FF2B5EF4-FFF2-40B4-BE49-F238E27FC236}">
                <a16:creationId xmlns:a16="http://schemas.microsoft.com/office/drawing/2014/main" id="{CD6DB638-2893-49A2-93B6-8714FB2C4A83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43D096E-3902-4C77-BCF8-4F17F4DD9AC7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122886" name="Rectangle 6">
            <a:extLst>
              <a:ext uri="{FF2B5EF4-FFF2-40B4-BE49-F238E27FC236}">
                <a16:creationId xmlns:a16="http://schemas.microsoft.com/office/drawing/2014/main" id="{66B98B2C-BC3F-48FC-B5BD-DF3CF90C7781}"/>
              </a:ext>
            </a:extLst>
          </p:cNvPr>
          <p:cNvSpPr>
            <a:spLocks/>
          </p:cNvSpPr>
          <p:nvPr/>
        </p:nvSpPr>
        <p:spPr bwMode="auto">
          <a:xfrm>
            <a:off x="889000" y="2420938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556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22887" name="Rectangle 7">
            <a:extLst>
              <a:ext uri="{FF2B5EF4-FFF2-40B4-BE49-F238E27FC236}">
                <a16:creationId xmlns:a16="http://schemas.microsoft.com/office/drawing/2014/main" id="{135A571F-7B56-4909-BCD5-8B145FF589EA}"/>
              </a:ext>
            </a:extLst>
          </p:cNvPr>
          <p:cNvSpPr>
            <a:spLocks/>
          </p:cNvSpPr>
          <p:nvPr/>
        </p:nvSpPr>
        <p:spPr bwMode="auto">
          <a:xfrm>
            <a:off x="869950" y="1219200"/>
            <a:ext cx="81153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28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Function Types</a:t>
            </a:r>
          </a:p>
          <a:p>
            <a:pPr algn="ctr" eaLnBrk="1" hangingPunct="1">
              <a:spcBef>
                <a:spcPts val="2400"/>
              </a:spcBef>
            </a:pPr>
            <a:endParaRPr lang="en-US" altLang="en-US" sz="2800" b="1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22888" name="Rectangle 8">
            <a:extLst>
              <a:ext uri="{FF2B5EF4-FFF2-40B4-BE49-F238E27FC236}">
                <a16:creationId xmlns:a16="http://schemas.microsoft.com/office/drawing/2014/main" id="{33B08C98-8258-4E09-802F-54FDF30BFAD5}"/>
              </a:ext>
            </a:extLst>
          </p:cNvPr>
          <p:cNvSpPr>
            <a:spLocks/>
          </p:cNvSpPr>
          <p:nvPr/>
        </p:nvSpPr>
        <p:spPr bwMode="auto">
          <a:xfrm>
            <a:off x="4959350" y="6870700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9DD484C6-3B4E-4FBB-A3C8-A45DEBABC3BA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117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  <p:sp>
        <p:nvSpPr>
          <p:cNvPr id="122889" name="Rectangle 6">
            <a:extLst>
              <a:ext uri="{FF2B5EF4-FFF2-40B4-BE49-F238E27FC236}">
                <a16:creationId xmlns:a16="http://schemas.microsoft.com/office/drawing/2014/main" id="{ED11C792-656D-46CF-96C8-57E86FF74353}"/>
              </a:ext>
            </a:extLst>
          </p:cNvPr>
          <p:cNvSpPr>
            <a:spLocks/>
          </p:cNvSpPr>
          <p:nvPr/>
        </p:nvSpPr>
        <p:spPr bwMode="auto">
          <a:xfrm>
            <a:off x="889000" y="1849438"/>
            <a:ext cx="83439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Parameter &amp; Return Type annotations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b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</a:b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Optional Parameters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grpSp>
        <p:nvGrpSpPr>
          <p:cNvPr id="122890" name="Group 9">
            <a:extLst>
              <a:ext uri="{FF2B5EF4-FFF2-40B4-BE49-F238E27FC236}">
                <a16:creationId xmlns:a16="http://schemas.microsoft.com/office/drawing/2014/main" id="{D4F7C7F1-6DEA-4028-A69E-2E9E40AB3449}"/>
              </a:ext>
            </a:extLst>
          </p:cNvPr>
          <p:cNvGrpSpPr>
            <a:grpSpLocks/>
          </p:cNvGrpSpPr>
          <p:nvPr/>
        </p:nvGrpSpPr>
        <p:grpSpPr bwMode="auto">
          <a:xfrm>
            <a:off x="736600" y="2268538"/>
            <a:ext cx="8610600" cy="2057400"/>
            <a:chOff x="0" y="-177"/>
            <a:chExt cx="8424" cy="1676"/>
          </a:xfrm>
        </p:grpSpPr>
        <p:grpSp>
          <p:nvGrpSpPr>
            <p:cNvPr id="122896" name="Group 10">
              <a:extLst>
                <a:ext uri="{FF2B5EF4-FFF2-40B4-BE49-F238E27FC236}">
                  <a16:creationId xmlns:a16="http://schemas.microsoft.com/office/drawing/2014/main" id="{D2C140F3-1F62-412A-8BA6-690E0F1DA0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177"/>
              <a:ext cx="8424" cy="1676"/>
              <a:chOff x="0" y="-177"/>
              <a:chExt cx="8424" cy="1676"/>
            </a:xfrm>
          </p:grpSpPr>
          <p:sp>
            <p:nvSpPr>
              <p:cNvPr id="122898" name="AutoShape 11">
                <a:extLst>
                  <a:ext uri="{FF2B5EF4-FFF2-40B4-BE49-F238E27FC236}">
                    <a16:creationId xmlns:a16="http://schemas.microsoft.com/office/drawing/2014/main" id="{D7B62B95-9244-4870-A82A-9AB99BB36E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-177"/>
                <a:ext cx="8424" cy="1676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2899" name="Rectangle 12">
                <a:extLst>
                  <a:ext uri="{FF2B5EF4-FFF2-40B4-BE49-F238E27FC236}">
                    <a16:creationId xmlns:a16="http://schemas.microsoft.com/office/drawing/2014/main" id="{089F9B93-ACEF-4C4E-B21A-DE006B449A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22897" name="Rectangle 13">
              <a:extLst>
                <a:ext uri="{FF2B5EF4-FFF2-40B4-BE49-F238E27FC236}">
                  <a16:creationId xmlns:a16="http://schemas.microsoft.com/office/drawing/2014/main" id="{AA664C0C-B9FF-43AB-A222-D73C11C27C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" y="-145"/>
              <a:ext cx="8400" cy="1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interface </a:t>
              </a:r>
              <a:r>
                <a:rPr lang="en-US" altLang="en-US" sz="1400" b="1">
                  <a:solidFill>
                    <a:srgbClr val="0070C0"/>
                  </a:solidFill>
                </a:rPr>
                <a:t>Person</a:t>
              </a:r>
              <a:r>
                <a:rPr lang="en-US" altLang="en-US" sz="1400"/>
                <a:t> {</a:t>
              </a:r>
            </a:p>
            <a:p>
              <a:pPr eaLnBrk="1" hangingPunct="1"/>
              <a:r>
                <a:rPr lang="en-US" altLang="en-US" sz="1400"/>
                <a:t>    name: string;</a:t>
              </a:r>
            </a:p>
            <a:p>
              <a:pPr eaLnBrk="1" hangingPunct="1"/>
              <a:r>
                <a:rPr lang="en-US" altLang="en-US" sz="1400"/>
                <a:t>    age: number;</a:t>
              </a:r>
            </a:p>
            <a:p>
              <a:pPr eaLnBrk="1" hangingPunct="1"/>
              <a:r>
                <a:rPr lang="en-US" altLang="en-US" sz="1400"/>
                <a:t>}</a:t>
              </a:r>
            </a:p>
            <a:p>
              <a:pPr eaLnBrk="1" hangingPunct="1"/>
              <a:endParaRPr lang="en-US" altLang="en-US" sz="1400"/>
            </a:p>
            <a:p>
              <a:pPr eaLnBrk="1" hangingPunct="1"/>
              <a:r>
                <a:rPr lang="en-US" altLang="en-US" sz="1400"/>
                <a:t>function </a:t>
              </a:r>
              <a:r>
                <a:rPr lang="en-US" altLang="en-US" sz="1400" b="1">
                  <a:solidFill>
                    <a:srgbClr val="0070C0"/>
                  </a:solidFill>
                </a:rPr>
                <a:t>getAge</a:t>
              </a:r>
              <a:r>
                <a:rPr lang="en-US" altLang="en-US" sz="1400"/>
                <a:t> (person: </a:t>
              </a:r>
              <a:r>
                <a:rPr lang="en-US" altLang="en-US" b="1">
                  <a:solidFill>
                    <a:srgbClr val="FF0000"/>
                  </a:solidFill>
                </a:rPr>
                <a:t>Person</a:t>
              </a:r>
              <a:r>
                <a:rPr lang="en-US" altLang="en-US" sz="1400"/>
                <a:t>): </a:t>
              </a:r>
              <a:r>
                <a:rPr lang="en-US" altLang="en-US" b="1">
                  <a:solidFill>
                    <a:srgbClr val="FF0000"/>
                  </a:solidFill>
                </a:rPr>
                <a:t>number</a:t>
              </a:r>
              <a:r>
                <a:rPr lang="en-US" altLang="en-US" sz="1400"/>
                <a:t> {</a:t>
              </a:r>
            </a:p>
            <a:p>
              <a:pPr eaLnBrk="1" hangingPunct="1"/>
              <a:r>
                <a:rPr lang="en-US" altLang="en-US" sz="1400"/>
                <a:t>    return person.age;</a:t>
              </a:r>
            </a:p>
            <a:p>
              <a:pPr eaLnBrk="1" hangingPunct="1"/>
              <a:r>
                <a:rPr lang="en-US" altLang="en-US" sz="1400"/>
                <a:t>}</a:t>
              </a:r>
              <a:endParaRPr lang="en-US" altLang="en-US" sz="1400">
                <a:solidFill>
                  <a:srgbClr val="00B050"/>
                </a:solidFill>
              </a:endParaRPr>
            </a:p>
          </p:txBody>
        </p:sp>
      </p:grpSp>
      <p:grpSp>
        <p:nvGrpSpPr>
          <p:cNvPr id="122891" name="Group 14">
            <a:extLst>
              <a:ext uri="{FF2B5EF4-FFF2-40B4-BE49-F238E27FC236}">
                <a16:creationId xmlns:a16="http://schemas.microsoft.com/office/drawing/2014/main" id="{5F6E8837-2797-4F8A-85B7-1D078DF901C4}"/>
              </a:ext>
            </a:extLst>
          </p:cNvPr>
          <p:cNvGrpSpPr>
            <a:grpSpLocks/>
          </p:cNvGrpSpPr>
          <p:nvPr/>
        </p:nvGrpSpPr>
        <p:grpSpPr bwMode="auto">
          <a:xfrm>
            <a:off x="736600" y="5011738"/>
            <a:ext cx="8610600" cy="1600200"/>
            <a:chOff x="0" y="-177"/>
            <a:chExt cx="8424" cy="1676"/>
          </a:xfrm>
        </p:grpSpPr>
        <p:grpSp>
          <p:nvGrpSpPr>
            <p:cNvPr id="122892" name="Group 15">
              <a:extLst>
                <a:ext uri="{FF2B5EF4-FFF2-40B4-BE49-F238E27FC236}">
                  <a16:creationId xmlns:a16="http://schemas.microsoft.com/office/drawing/2014/main" id="{A9BC1126-DB2E-4631-B4D6-853C512234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177"/>
              <a:ext cx="8424" cy="1676"/>
              <a:chOff x="0" y="-177"/>
              <a:chExt cx="8424" cy="1676"/>
            </a:xfrm>
          </p:grpSpPr>
          <p:sp>
            <p:nvSpPr>
              <p:cNvPr id="122894" name="AutoShape 11">
                <a:extLst>
                  <a:ext uri="{FF2B5EF4-FFF2-40B4-BE49-F238E27FC236}">
                    <a16:creationId xmlns:a16="http://schemas.microsoft.com/office/drawing/2014/main" id="{C765B541-A5CF-4715-B724-38CF5A9C33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-177"/>
                <a:ext cx="8424" cy="1676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2895" name="Rectangle 12">
                <a:extLst>
                  <a:ext uri="{FF2B5EF4-FFF2-40B4-BE49-F238E27FC236}">
                    <a16:creationId xmlns:a16="http://schemas.microsoft.com/office/drawing/2014/main" id="{E40C01AB-FB6E-435A-A15A-BA8B16E8CD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22893" name="Rectangle 13">
              <a:extLst>
                <a:ext uri="{FF2B5EF4-FFF2-40B4-BE49-F238E27FC236}">
                  <a16:creationId xmlns:a16="http://schemas.microsoft.com/office/drawing/2014/main" id="{B4ABA657-CD30-412F-B40C-6BE6ACCFB3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" y="-145"/>
              <a:ext cx="8400" cy="1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function </a:t>
              </a:r>
              <a:r>
                <a:rPr lang="en-US" altLang="en-US" sz="1400" b="1">
                  <a:solidFill>
                    <a:srgbClr val="0070C0"/>
                  </a:solidFill>
                </a:rPr>
                <a:t>addCharacter</a:t>
              </a:r>
              <a:r>
                <a:rPr lang="en-US" altLang="en-US" sz="1400"/>
                <a:t> (name: string, age</a:t>
              </a:r>
              <a:r>
                <a:rPr lang="en-US" altLang="en-US" sz="2400" b="1">
                  <a:solidFill>
                    <a:srgbClr val="FF0000"/>
                  </a:solidFill>
                </a:rPr>
                <a:t>?</a:t>
              </a:r>
              <a:r>
                <a:rPr lang="en-US" altLang="en-US" sz="1400"/>
                <a:t>: number): void {</a:t>
              </a:r>
              <a:br>
                <a:rPr lang="en-US" altLang="en-US" sz="1400"/>
              </a:br>
              <a:r>
                <a:rPr lang="en-US" altLang="en-US" sz="1400">
                  <a:solidFill>
                    <a:srgbClr val="00B050"/>
                  </a:solidFill>
                </a:rPr>
                <a:t>    </a:t>
              </a:r>
              <a:r>
                <a:rPr lang="en-US" altLang="en-US" sz="1400" i="1">
                  <a:solidFill>
                    <a:srgbClr val="00B050"/>
                  </a:solidFill>
                </a:rPr>
                <a:t>// ..</a:t>
              </a:r>
              <a:br>
                <a:rPr lang="en-US" altLang="en-US" sz="1400" i="1"/>
              </a:br>
              <a:r>
                <a:rPr lang="en-US" altLang="en-US" sz="1400"/>
                <a:t>}</a:t>
              </a:r>
              <a:br>
                <a:rPr lang="en-US" altLang="en-US" sz="1400"/>
              </a:br>
              <a:br>
                <a:rPr lang="en-US" altLang="en-US" sz="1400"/>
              </a:br>
              <a:r>
                <a:rPr lang="en-US" altLang="en-US" sz="1400"/>
                <a:t>addCharacter('Jon Snow', 24);</a:t>
              </a:r>
            </a:p>
            <a:p>
              <a:pPr eaLnBrk="1" hangingPunct="1"/>
              <a:r>
                <a:rPr lang="en-US" altLang="en-US" sz="1400"/>
                <a:t>addCharacter('Sansa Stark');  </a:t>
              </a:r>
              <a:r>
                <a:rPr lang="en-US" altLang="en-US" sz="1400">
                  <a:solidFill>
                    <a:srgbClr val="00B050"/>
                  </a:solidFill>
                </a:rPr>
                <a:t>// okay, age is optional</a:t>
              </a:r>
              <a:br>
                <a:rPr lang="en-US" altLang="en-US" sz="1400"/>
              </a:br>
              <a:endParaRPr lang="en-US" altLang="en-US" sz="1400">
                <a:solidFill>
                  <a:srgbClr val="00B050"/>
                </a:solidFill>
              </a:endParaRPr>
            </a:p>
          </p:txBody>
        </p:sp>
      </p:grpSp>
    </p:spTree>
  </p:cSld>
  <p:clrMapOvr>
    <a:masterClrMapping/>
  </p:clrMapOvr>
  <p:transition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06" name="Picture 2">
            <a:extLst>
              <a:ext uri="{FF2B5EF4-FFF2-40B4-BE49-F238E27FC236}">
                <a16:creationId xmlns:a16="http://schemas.microsoft.com/office/drawing/2014/main" id="{70D6384A-A67D-4B0C-AB48-B043C8B10279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907" name="Picture 3">
            <a:extLst>
              <a:ext uri="{FF2B5EF4-FFF2-40B4-BE49-F238E27FC236}">
                <a16:creationId xmlns:a16="http://schemas.microsoft.com/office/drawing/2014/main" id="{8AEE7811-5148-4B3C-9A96-83A36F2212AF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908" name="Rectangle 4">
            <a:extLst>
              <a:ext uri="{FF2B5EF4-FFF2-40B4-BE49-F238E27FC236}">
                <a16:creationId xmlns:a16="http://schemas.microsoft.com/office/drawing/2014/main" id="{5B6F067E-BA0B-4BD1-BEC1-412926EE06BA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DE645D9A-1628-4B4D-93F2-5FFB17050800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123910" name="Rectangle 6">
            <a:extLst>
              <a:ext uri="{FF2B5EF4-FFF2-40B4-BE49-F238E27FC236}">
                <a16:creationId xmlns:a16="http://schemas.microsoft.com/office/drawing/2014/main" id="{6638C8E7-D6A3-4440-AAA6-83B27519379E}"/>
              </a:ext>
            </a:extLst>
          </p:cNvPr>
          <p:cNvSpPr>
            <a:spLocks/>
          </p:cNvSpPr>
          <p:nvPr/>
        </p:nvSpPr>
        <p:spPr bwMode="auto">
          <a:xfrm>
            <a:off x="889000" y="2420938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556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23911" name="Rectangle 7">
            <a:extLst>
              <a:ext uri="{FF2B5EF4-FFF2-40B4-BE49-F238E27FC236}">
                <a16:creationId xmlns:a16="http://schemas.microsoft.com/office/drawing/2014/main" id="{3CB4B053-A2EA-4CA6-A36F-EA933A3DB644}"/>
              </a:ext>
            </a:extLst>
          </p:cNvPr>
          <p:cNvSpPr>
            <a:spLocks/>
          </p:cNvSpPr>
          <p:nvPr/>
        </p:nvSpPr>
        <p:spPr bwMode="auto">
          <a:xfrm>
            <a:off x="869950" y="1219200"/>
            <a:ext cx="81153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28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Function Overloading</a:t>
            </a:r>
          </a:p>
          <a:p>
            <a:pPr algn="ctr" eaLnBrk="1" hangingPunct="1">
              <a:spcBef>
                <a:spcPts val="2400"/>
              </a:spcBef>
            </a:pPr>
            <a:endParaRPr lang="en-US" altLang="en-US" sz="2800" b="1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23912" name="Rectangle 8">
            <a:extLst>
              <a:ext uri="{FF2B5EF4-FFF2-40B4-BE49-F238E27FC236}">
                <a16:creationId xmlns:a16="http://schemas.microsoft.com/office/drawing/2014/main" id="{D5C2A1D0-336A-4353-91C2-9C1DA8583DFA}"/>
              </a:ext>
            </a:extLst>
          </p:cNvPr>
          <p:cNvSpPr>
            <a:spLocks/>
          </p:cNvSpPr>
          <p:nvPr/>
        </p:nvSpPr>
        <p:spPr bwMode="auto">
          <a:xfrm>
            <a:off x="4959350" y="6870700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974DA358-B093-444E-93A4-92063A741119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118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  <p:sp>
        <p:nvSpPr>
          <p:cNvPr id="123913" name="Rectangle 6">
            <a:extLst>
              <a:ext uri="{FF2B5EF4-FFF2-40B4-BE49-F238E27FC236}">
                <a16:creationId xmlns:a16="http://schemas.microsoft.com/office/drawing/2014/main" id="{BDA58F2E-DCA0-4E00-A367-C5E69444FCFA}"/>
              </a:ext>
            </a:extLst>
          </p:cNvPr>
          <p:cNvSpPr>
            <a:spLocks/>
          </p:cNvSpPr>
          <p:nvPr/>
        </p:nvSpPr>
        <p:spPr bwMode="auto">
          <a:xfrm>
            <a:off x="889000" y="1849438"/>
            <a:ext cx="83439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Allows us to define two or more functions with the same name but different signatures</a:t>
            </a:r>
          </a:p>
        </p:txBody>
      </p:sp>
      <p:grpSp>
        <p:nvGrpSpPr>
          <p:cNvPr id="123914" name="Group 9">
            <a:extLst>
              <a:ext uri="{FF2B5EF4-FFF2-40B4-BE49-F238E27FC236}">
                <a16:creationId xmlns:a16="http://schemas.microsoft.com/office/drawing/2014/main" id="{B47D91DE-8EE5-4D4A-8AA8-8316F2B5CA94}"/>
              </a:ext>
            </a:extLst>
          </p:cNvPr>
          <p:cNvGrpSpPr>
            <a:grpSpLocks/>
          </p:cNvGrpSpPr>
          <p:nvPr/>
        </p:nvGrpSpPr>
        <p:grpSpPr bwMode="auto">
          <a:xfrm>
            <a:off x="812800" y="2667000"/>
            <a:ext cx="8610600" cy="3886200"/>
            <a:chOff x="0" y="-177"/>
            <a:chExt cx="8424" cy="1676"/>
          </a:xfrm>
        </p:grpSpPr>
        <p:grpSp>
          <p:nvGrpSpPr>
            <p:cNvPr id="123915" name="Group 10">
              <a:extLst>
                <a:ext uri="{FF2B5EF4-FFF2-40B4-BE49-F238E27FC236}">
                  <a16:creationId xmlns:a16="http://schemas.microsoft.com/office/drawing/2014/main" id="{CDF58669-C456-4DF7-AB4B-22356F43A2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177"/>
              <a:ext cx="8424" cy="1676"/>
              <a:chOff x="0" y="-177"/>
              <a:chExt cx="8424" cy="1676"/>
            </a:xfrm>
          </p:grpSpPr>
          <p:sp>
            <p:nvSpPr>
              <p:cNvPr id="123917" name="AutoShape 11">
                <a:extLst>
                  <a:ext uri="{FF2B5EF4-FFF2-40B4-BE49-F238E27FC236}">
                    <a16:creationId xmlns:a16="http://schemas.microsoft.com/office/drawing/2014/main" id="{F793DA8D-A3B3-4D6A-BE71-1D30DB9AE6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-177"/>
                <a:ext cx="8424" cy="1676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3918" name="Rectangle 12">
                <a:extLst>
                  <a:ext uri="{FF2B5EF4-FFF2-40B4-BE49-F238E27FC236}">
                    <a16:creationId xmlns:a16="http://schemas.microsoft.com/office/drawing/2014/main" id="{233E6575-2F49-4489-AC8A-B544297D22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23916" name="Rectangle 13">
              <a:extLst>
                <a:ext uri="{FF2B5EF4-FFF2-40B4-BE49-F238E27FC236}">
                  <a16:creationId xmlns:a16="http://schemas.microsoft.com/office/drawing/2014/main" id="{13A54E98-7301-4ADA-A0D4-C48840364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" y="-145"/>
              <a:ext cx="8400" cy="1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/>
                <a:t>class </a:t>
              </a:r>
              <a:r>
                <a:rPr lang="en-US" altLang="en-US" sz="1200" b="1">
                  <a:solidFill>
                    <a:srgbClr val="0070C0"/>
                  </a:solidFill>
                </a:rPr>
                <a:t>Person</a:t>
              </a:r>
              <a:r>
                <a:rPr lang="en-US" altLang="en-US" sz="1200"/>
                <a:t> {</a:t>
              </a:r>
              <a:br>
                <a:rPr lang="en-US" altLang="en-US" sz="1200"/>
              </a:br>
              <a:r>
                <a:rPr lang="en-US" altLang="en-US" sz="1200"/>
                <a:t>    constructor(public name:string, public age:number) {}</a:t>
              </a:r>
              <a:br>
                <a:rPr lang="en-US" altLang="en-US" sz="1200"/>
              </a:br>
              <a:r>
                <a:rPr lang="en-US" altLang="en-US" sz="1200"/>
                <a:t>}</a:t>
              </a:r>
              <a:br>
                <a:rPr lang="en-US" altLang="en-US" sz="1200"/>
              </a:br>
              <a:br>
                <a:rPr lang="en-US" altLang="en-US" sz="1200"/>
              </a:br>
              <a:r>
                <a:rPr lang="en-US" altLang="en-US" sz="1200"/>
                <a:t>function </a:t>
              </a:r>
              <a:r>
                <a:rPr lang="en-US" altLang="en-US" sz="1200" b="1">
                  <a:solidFill>
                    <a:srgbClr val="0070C0"/>
                  </a:solidFill>
                </a:rPr>
                <a:t>getAge</a:t>
              </a:r>
              <a:r>
                <a:rPr lang="en-US" altLang="en-US" sz="1200"/>
                <a:t> (x: Person[]): number;</a:t>
              </a:r>
              <a:br>
                <a:rPr lang="en-US" altLang="en-US" sz="1200"/>
              </a:br>
              <a:r>
                <a:rPr lang="en-US" altLang="en-US" sz="1200"/>
                <a:t>function </a:t>
              </a:r>
              <a:r>
                <a:rPr lang="en-US" altLang="en-US" sz="1200" b="1">
                  <a:solidFill>
                    <a:srgbClr val="0070C0"/>
                  </a:solidFill>
                </a:rPr>
                <a:t>getAge</a:t>
              </a:r>
              <a:r>
                <a:rPr lang="en-US" altLang="en-US" sz="1200" i="1"/>
                <a:t> </a:t>
              </a:r>
              <a:r>
                <a:rPr lang="en-US" altLang="en-US" sz="1200"/>
                <a:t>(x: Person): number {</a:t>
              </a:r>
              <a:br>
                <a:rPr lang="en-US" altLang="en-US" sz="1200"/>
              </a:br>
              <a:r>
                <a:rPr lang="en-US" altLang="en-US" sz="1200"/>
                <a:t>    if (x instanceof Person) {</a:t>
              </a:r>
              <a:br>
                <a:rPr lang="en-US" altLang="en-US" sz="1200"/>
              </a:br>
              <a:r>
                <a:rPr lang="en-US" altLang="en-US" sz="1200"/>
                <a:t>        return x.age;</a:t>
              </a:r>
              <a:br>
                <a:rPr lang="en-US" altLang="en-US" sz="1200"/>
              </a:br>
              <a:r>
                <a:rPr lang="en-US" altLang="en-US" sz="1200"/>
                <a:t>    }</a:t>
              </a:r>
              <a:br>
                <a:rPr lang="en-US" altLang="en-US" sz="1200"/>
              </a:br>
              <a:r>
                <a:rPr lang="en-US" altLang="en-US" sz="1200"/>
                <a:t>    return </a:t>
              </a:r>
              <a:r>
                <a:rPr lang="en-US" altLang="en-US" sz="1200" i="1"/>
                <a:t>group</a:t>
              </a:r>
              <a:r>
                <a:rPr lang="en-US" altLang="en-US" sz="1200"/>
                <a:t>.map(p =&gt; p.age ).reduce((a1, a2) =&gt; (a1 + a2), 0);</a:t>
              </a:r>
              <a:br>
                <a:rPr lang="en-US" altLang="en-US" sz="1200"/>
              </a:br>
              <a:r>
                <a:rPr lang="en-US" altLang="en-US" sz="1200"/>
                <a:t>}</a:t>
              </a:r>
              <a:br>
                <a:rPr lang="en-US" altLang="en-US" sz="1200"/>
              </a:br>
              <a:br>
                <a:rPr lang="en-US" altLang="en-US" sz="1200"/>
              </a:br>
              <a:r>
                <a:rPr lang="en-US" altLang="en-US" sz="1200"/>
                <a:t>var </a:t>
              </a:r>
              <a:r>
                <a:rPr lang="en-US" altLang="en-US" sz="1200" i="1"/>
                <a:t>group </a:t>
              </a:r>
              <a:r>
                <a:rPr lang="en-US" altLang="en-US" sz="1200"/>
                <a:t>= [];</a:t>
              </a:r>
              <a:br>
                <a:rPr lang="en-US" altLang="en-US" sz="1200"/>
              </a:br>
              <a:r>
                <a:rPr lang="en-US" altLang="en-US" sz="1200" i="1"/>
                <a:t>group</a:t>
              </a:r>
              <a:r>
                <a:rPr lang="en-US" altLang="en-US" sz="1200"/>
                <a:t>.push(new Person('Jack', 30));</a:t>
              </a:r>
              <a:br>
                <a:rPr lang="en-US" altLang="en-US" sz="1200"/>
              </a:br>
              <a:r>
                <a:rPr lang="en-US" altLang="en-US" sz="1200" i="1"/>
                <a:t>group</a:t>
              </a:r>
              <a:r>
                <a:rPr lang="en-US" altLang="en-US" sz="1200"/>
                <a:t>.push(new Person('Jill', 28));</a:t>
              </a:r>
              <a:br>
                <a:rPr lang="en-US" altLang="en-US" sz="1200"/>
              </a:br>
              <a:r>
                <a:rPr lang="en-US" altLang="en-US" sz="1200" i="1"/>
                <a:t>group</a:t>
              </a:r>
              <a:r>
                <a:rPr lang="en-US" altLang="en-US" sz="1200"/>
                <a:t>.push(new Person('Dave', 15));</a:t>
              </a:r>
              <a:br>
                <a:rPr lang="en-US" altLang="en-US" sz="1200"/>
              </a:br>
              <a:br>
                <a:rPr lang="en-US" altLang="en-US" sz="1200"/>
              </a:br>
              <a:r>
                <a:rPr lang="en-US" altLang="en-US" sz="1200" i="1"/>
                <a:t>console</a:t>
              </a:r>
              <a:r>
                <a:rPr lang="en-US" altLang="en-US" sz="1200"/>
                <a:t>.log(</a:t>
              </a:r>
              <a:r>
                <a:rPr lang="en-US" altLang="en-US" sz="1200" i="1"/>
                <a:t>getAge</a:t>
              </a:r>
              <a:r>
                <a:rPr lang="en-US" altLang="en-US" sz="1200"/>
                <a:t>(</a:t>
              </a:r>
              <a:r>
                <a:rPr lang="en-US" altLang="en-US" sz="1200" i="1"/>
                <a:t>group</a:t>
              </a:r>
              <a:r>
                <a:rPr lang="en-US" altLang="en-US" sz="1200"/>
                <a:t>[0])); </a:t>
              </a:r>
              <a:r>
                <a:rPr lang="en-US" altLang="en-US" sz="1200" i="1">
                  <a:solidFill>
                    <a:srgbClr val="00B050"/>
                  </a:solidFill>
                </a:rPr>
                <a:t>// 30</a:t>
              </a:r>
              <a:br>
                <a:rPr lang="en-US" altLang="en-US" sz="1200" i="1"/>
              </a:br>
              <a:r>
                <a:rPr lang="en-US" altLang="en-US" sz="1200" i="1"/>
                <a:t>console</a:t>
              </a:r>
              <a:r>
                <a:rPr lang="en-US" altLang="en-US" sz="1200"/>
                <a:t>.log(</a:t>
              </a:r>
              <a:r>
                <a:rPr lang="en-US" altLang="en-US" sz="1200" i="1"/>
                <a:t>getAge</a:t>
              </a:r>
              <a:r>
                <a:rPr lang="en-US" altLang="en-US" sz="1200"/>
                <a:t>(</a:t>
              </a:r>
              <a:r>
                <a:rPr lang="en-US" altLang="en-US" sz="1200" i="1"/>
                <a:t>group</a:t>
              </a:r>
              <a:r>
                <a:rPr lang="en-US" altLang="en-US" sz="1200"/>
                <a:t>)); </a:t>
              </a:r>
              <a:r>
                <a:rPr lang="en-US" altLang="en-US" sz="1200" i="1">
                  <a:solidFill>
                    <a:srgbClr val="00B050"/>
                  </a:solidFill>
                </a:rPr>
                <a:t>// 73</a:t>
              </a:r>
              <a:endParaRPr lang="en-US" altLang="en-US" sz="1200">
                <a:solidFill>
                  <a:srgbClr val="00B050"/>
                </a:solidFill>
              </a:endParaRPr>
            </a:p>
          </p:txBody>
        </p:sp>
      </p:grpSp>
    </p:spTree>
  </p:cSld>
  <p:clrMapOvr>
    <a:masterClrMapping/>
  </p:clrMapOvr>
  <p:transition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30" name="Picture 2">
            <a:extLst>
              <a:ext uri="{FF2B5EF4-FFF2-40B4-BE49-F238E27FC236}">
                <a16:creationId xmlns:a16="http://schemas.microsoft.com/office/drawing/2014/main" id="{78269016-86E6-4AD5-9AC4-0AB34B55ADE0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931" name="Picture 3">
            <a:extLst>
              <a:ext uri="{FF2B5EF4-FFF2-40B4-BE49-F238E27FC236}">
                <a16:creationId xmlns:a16="http://schemas.microsoft.com/office/drawing/2014/main" id="{FDB79F4A-0B96-495E-BA45-53433A2CAD15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2" name="Rectangle 4">
            <a:extLst>
              <a:ext uri="{FF2B5EF4-FFF2-40B4-BE49-F238E27FC236}">
                <a16:creationId xmlns:a16="http://schemas.microsoft.com/office/drawing/2014/main" id="{52441DCC-1088-4649-AA17-CD3DA372AC71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B980D5AC-7FBF-48F7-9B74-C515A4AD38CF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124934" name="Rectangle 6">
            <a:extLst>
              <a:ext uri="{FF2B5EF4-FFF2-40B4-BE49-F238E27FC236}">
                <a16:creationId xmlns:a16="http://schemas.microsoft.com/office/drawing/2014/main" id="{2C06ED44-6B1E-4470-A089-570F6ECF565E}"/>
              </a:ext>
            </a:extLst>
          </p:cNvPr>
          <p:cNvSpPr>
            <a:spLocks/>
          </p:cNvSpPr>
          <p:nvPr/>
        </p:nvSpPr>
        <p:spPr bwMode="auto">
          <a:xfrm>
            <a:off x="889000" y="2420938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556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24935" name="Rectangle 7">
            <a:extLst>
              <a:ext uri="{FF2B5EF4-FFF2-40B4-BE49-F238E27FC236}">
                <a16:creationId xmlns:a16="http://schemas.microsoft.com/office/drawing/2014/main" id="{B16D406F-1550-49C2-A488-FC3EE7C6299E}"/>
              </a:ext>
            </a:extLst>
          </p:cNvPr>
          <p:cNvSpPr>
            <a:spLocks/>
          </p:cNvSpPr>
          <p:nvPr/>
        </p:nvSpPr>
        <p:spPr bwMode="auto">
          <a:xfrm>
            <a:off x="869950" y="1219200"/>
            <a:ext cx="81153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28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Type Guards</a:t>
            </a:r>
          </a:p>
          <a:p>
            <a:pPr algn="ctr" eaLnBrk="1" hangingPunct="1">
              <a:spcBef>
                <a:spcPts val="2400"/>
              </a:spcBef>
            </a:pPr>
            <a:endParaRPr lang="en-US" altLang="en-US" sz="2800" b="1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24936" name="Rectangle 8">
            <a:extLst>
              <a:ext uri="{FF2B5EF4-FFF2-40B4-BE49-F238E27FC236}">
                <a16:creationId xmlns:a16="http://schemas.microsoft.com/office/drawing/2014/main" id="{04C8FC9E-57A8-4F3A-82F7-A2C35751C3E1}"/>
              </a:ext>
            </a:extLst>
          </p:cNvPr>
          <p:cNvSpPr>
            <a:spLocks/>
          </p:cNvSpPr>
          <p:nvPr/>
        </p:nvSpPr>
        <p:spPr bwMode="auto">
          <a:xfrm>
            <a:off x="4959350" y="6870700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DBC4E814-27A6-4AAF-8F83-AFD343B1893D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119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  <p:sp>
        <p:nvSpPr>
          <p:cNvPr id="124937" name="Rectangle 6">
            <a:extLst>
              <a:ext uri="{FF2B5EF4-FFF2-40B4-BE49-F238E27FC236}">
                <a16:creationId xmlns:a16="http://schemas.microsoft.com/office/drawing/2014/main" id="{E8136174-379F-4EB3-B2D3-DE5D89D8AE5D}"/>
              </a:ext>
            </a:extLst>
          </p:cNvPr>
          <p:cNvSpPr>
            <a:spLocks/>
          </p:cNvSpPr>
          <p:nvPr/>
        </p:nvSpPr>
        <p:spPr bwMode="auto">
          <a:xfrm>
            <a:off x="889000" y="1849438"/>
            <a:ext cx="83820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Allows narrowing down an object type within conditional block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TS understands the variable type within that conditional block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We can even create user defined type guards (out of scope)</a:t>
            </a:r>
          </a:p>
        </p:txBody>
      </p:sp>
      <p:grpSp>
        <p:nvGrpSpPr>
          <p:cNvPr id="124938" name="Group 9">
            <a:extLst>
              <a:ext uri="{FF2B5EF4-FFF2-40B4-BE49-F238E27FC236}">
                <a16:creationId xmlns:a16="http://schemas.microsoft.com/office/drawing/2014/main" id="{32DA0951-DE14-4811-841B-CFC0CD2BEEAF}"/>
              </a:ext>
            </a:extLst>
          </p:cNvPr>
          <p:cNvGrpSpPr>
            <a:grpSpLocks/>
          </p:cNvGrpSpPr>
          <p:nvPr/>
        </p:nvGrpSpPr>
        <p:grpSpPr bwMode="auto">
          <a:xfrm>
            <a:off x="812800" y="2819400"/>
            <a:ext cx="8610600" cy="1600200"/>
            <a:chOff x="0" y="-177"/>
            <a:chExt cx="8424" cy="1676"/>
          </a:xfrm>
        </p:grpSpPr>
        <p:grpSp>
          <p:nvGrpSpPr>
            <p:cNvPr id="124939" name="Group 10">
              <a:extLst>
                <a:ext uri="{FF2B5EF4-FFF2-40B4-BE49-F238E27FC236}">
                  <a16:creationId xmlns:a16="http://schemas.microsoft.com/office/drawing/2014/main" id="{3FDE93C0-19A5-4D8B-BE58-14EB26A538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177"/>
              <a:ext cx="8424" cy="1676"/>
              <a:chOff x="0" y="-177"/>
              <a:chExt cx="8424" cy="1676"/>
            </a:xfrm>
          </p:grpSpPr>
          <p:sp>
            <p:nvSpPr>
              <p:cNvPr id="124941" name="AutoShape 11">
                <a:extLst>
                  <a:ext uri="{FF2B5EF4-FFF2-40B4-BE49-F238E27FC236}">
                    <a16:creationId xmlns:a16="http://schemas.microsoft.com/office/drawing/2014/main" id="{D39C1FB0-D49E-41E2-8F1B-04300F8522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-177"/>
                <a:ext cx="8424" cy="1676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4942" name="Rectangle 12">
                <a:extLst>
                  <a:ext uri="{FF2B5EF4-FFF2-40B4-BE49-F238E27FC236}">
                    <a16:creationId xmlns:a16="http://schemas.microsoft.com/office/drawing/2014/main" id="{51133801-1EAD-4827-A764-9C34864671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24940" name="Rectangle 13">
              <a:extLst>
                <a:ext uri="{FF2B5EF4-FFF2-40B4-BE49-F238E27FC236}">
                  <a16:creationId xmlns:a16="http://schemas.microsoft.com/office/drawing/2014/main" id="{6A88864F-D568-4249-AA6B-A97B5637F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" y="-145"/>
              <a:ext cx="8400" cy="1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00B050"/>
                  </a:solidFill>
                </a:rPr>
                <a:t>// as seen in previous example</a:t>
              </a:r>
            </a:p>
            <a:p>
              <a:pPr eaLnBrk="1" hangingPunct="1"/>
              <a:endParaRPr lang="en-US" altLang="en-US" sz="1600">
                <a:solidFill>
                  <a:srgbClr val="00B050"/>
                </a:solidFill>
              </a:endParaRPr>
            </a:p>
            <a:p>
              <a:pPr eaLnBrk="1" hangingPunct="1"/>
              <a:r>
                <a:rPr lang="en-US" altLang="en-US" sz="1600"/>
                <a:t> if (x instanceof Person) {    </a:t>
              </a:r>
              <a:r>
                <a:rPr lang="en-US" altLang="en-US" sz="1600">
                  <a:solidFill>
                    <a:srgbClr val="00B050"/>
                  </a:solidFill>
                </a:rPr>
                <a:t>// TS understands that within this block x is a of type Person</a:t>
              </a:r>
              <a:br>
                <a:rPr lang="en-US" altLang="en-US" sz="1600"/>
              </a:br>
              <a:r>
                <a:rPr lang="en-US" altLang="en-US" sz="1600"/>
                <a:t>        return x.age;   </a:t>
              </a:r>
              <a:r>
                <a:rPr lang="en-US" altLang="en-US" sz="1600">
                  <a:solidFill>
                    <a:srgbClr val="00B050"/>
                  </a:solidFill>
                </a:rPr>
                <a:t>// and therefore allows us to access the ‘age’ property</a:t>
              </a:r>
            </a:p>
            <a:p>
              <a:pPr eaLnBrk="1" hangingPunct="1"/>
              <a:r>
                <a:rPr lang="en-US" altLang="en-US" sz="1600"/>
                <a:t> }</a:t>
              </a:r>
              <a:endParaRPr lang="en-US" altLang="en-US" sz="1600">
                <a:solidFill>
                  <a:srgbClr val="00B050"/>
                </a:solidFill>
              </a:endParaRPr>
            </a:p>
          </p:txBody>
        </p:sp>
      </p:grp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id="{CCF01B30-0229-4ABD-AAEB-91AF69D00BC0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>
            <a:extLst>
              <a:ext uri="{FF2B5EF4-FFF2-40B4-BE49-F238E27FC236}">
                <a16:creationId xmlns:a16="http://schemas.microsoft.com/office/drawing/2014/main" id="{514FC91F-B7CA-4E38-AA1D-308D648A9F01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4">
            <a:extLst>
              <a:ext uri="{FF2B5EF4-FFF2-40B4-BE49-F238E27FC236}">
                <a16:creationId xmlns:a16="http://schemas.microsoft.com/office/drawing/2014/main" id="{490E33EE-813D-446E-90D7-F229DB790515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56E9EA22-870A-428B-ACA6-AB0A0354A7E2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93717D17-3574-4447-AE19-3EA57E7BDCF8}"/>
              </a:ext>
            </a:extLst>
          </p:cNvPr>
          <p:cNvSpPr>
            <a:spLocks/>
          </p:cNvSpPr>
          <p:nvPr/>
        </p:nvSpPr>
        <p:spPr bwMode="auto">
          <a:xfrm>
            <a:off x="508000" y="20574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556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Scoping is confusing for developers coming from other languages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Local vs. Global confusion, accidental shadowing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Confusing workaround patterns: IIFE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Misconceptions about hoisting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11287511-167F-4658-8343-AC0BE7781B3C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var Challenges</a:t>
            </a:r>
          </a:p>
        </p:txBody>
      </p:sp>
      <p:grpSp>
        <p:nvGrpSpPr>
          <p:cNvPr id="15368" name="Group 9">
            <a:extLst>
              <a:ext uri="{FF2B5EF4-FFF2-40B4-BE49-F238E27FC236}">
                <a16:creationId xmlns:a16="http://schemas.microsoft.com/office/drawing/2014/main" id="{56D73501-6B57-485F-9795-67F2B74CA320}"/>
              </a:ext>
            </a:extLst>
          </p:cNvPr>
          <p:cNvGrpSpPr>
            <a:grpSpLocks/>
          </p:cNvGrpSpPr>
          <p:nvPr/>
        </p:nvGrpSpPr>
        <p:grpSpPr bwMode="auto">
          <a:xfrm>
            <a:off x="1193800" y="4648200"/>
            <a:ext cx="7543800" cy="1752600"/>
            <a:chOff x="0" y="0"/>
            <a:chExt cx="4752" cy="1524"/>
          </a:xfrm>
        </p:grpSpPr>
        <p:grpSp>
          <p:nvGrpSpPr>
            <p:cNvPr id="15370" name="Group 10">
              <a:extLst>
                <a:ext uri="{FF2B5EF4-FFF2-40B4-BE49-F238E27FC236}">
                  <a16:creationId xmlns:a16="http://schemas.microsoft.com/office/drawing/2014/main" id="{AD26AAF6-9423-4C22-AC8A-220E49B3B7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752" cy="1414"/>
              <a:chOff x="0" y="0"/>
              <a:chExt cx="4752" cy="1414"/>
            </a:xfrm>
          </p:grpSpPr>
          <p:sp>
            <p:nvSpPr>
              <p:cNvPr id="15372" name="AutoShape 11">
                <a:extLst>
                  <a:ext uri="{FF2B5EF4-FFF2-40B4-BE49-F238E27FC236}">
                    <a16:creationId xmlns:a16="http://schemas.microsoft.com/office/drawing/2014/main" id="{03F68532-0D3E-46D7-90DC-C72CFA3622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4752" cy="1401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373" name="Rectangle 12">
                <a:extLst>
                  <a:ext uri="{FF2B5EF4-FFF2-40B4-BE49-F238E27FC236}">
                    <a16:creationId xmlns:a16="http://schemas.microsoft.com/office/drawing/2014/main" id="{BCF5DA4B-744B-435E-918A-7260469DCA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5371" name="Rectangle 13">
              <a:extLst>
                <a:ext uri="{FF2B5EF4-FFF2-40B4-BE49-F238E27FC236}">
                  <a16:creationId xmlns:a16="http://schemas.microsoft.com/office/drawing/2014/main" id="{D9798600-D9CA-45C0-9A52-4FC77EB939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" y="60"/>
              <a:ext cx="4696" cy="1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cs typeface="Arial" panose="020B0604020202020204" pitchFamily="34" charset="0"/>
                </a:rPr>
                <a:t>function </a:t>
              </a:r>
              <a:r>
                <a:rPr lang="en-US" altLang="en-US" sz="1400" b="1">
                  <a:solidFill>
                    <a:srgbClr val="0070C0"/>
                  </a:solidFill>
                  <a:cs typeface="Arial" panose="020B0604020202020204" pitchFamily="34" charset="0"/>
                </a:rPr>
                <a:t>blocky</a:t>
              </a:r>
              <a:r>
                <a:rPr lang="en-US" altLang="en-US" sz="1400">
                  <a:cs typeface="Arial" panose="020B0604020202020204" pitchFamily="34" charset="0"/>
                </a:rPr>
                <a:t>() {</a:t>
              </a:r>
              <a:br>
                <a:rPr lang="en-US" altLang="en-US" sz="1400">
                  <a:cs typeface="Arial" panose="020B0604020202020204" pitchFamily="34" charset="0"/>
                </a:rPr>
              </a:br>
              <a:r>
                <a:rPr lang="en-US" altLang="en-US" sz="1400">
                  <a:cs typeface="Arial" panose="020B0604020202020204" pitchFamily="34" charset="0"/>
                </a:rPr>
                <a:t>    if (!hoisty) {</a:t>
              </a:r>
              <a:br>
                <a:rPr lang="en-US" altLang="en-US" sz="1400">
                  <a:cs typeface="Arial" panose="020B0604020202020204" pitchFamily="34" charset="0"/>
                </a:rPr>
              </a:br>
              <a:r>
                <a:rPr lang="en-US" altLang="en-US" sz="1400">
                  <a:cs typeface="Arial" panose="020B0604020202020204" pitchFamily="34" charset="0"/>
                </a:rPr>
                <a:t>        var </a:t>
              </a:r>
              <a:r>
                <a:rPr lang="en-US" altLang="en-US" sz="1400" b="1">
                  <a:solidFill>
                    <a:srgbClr val="0070C0"/>
                  </a:solidFill>
                  <a:cs typeface="Arial" panose="020B0604020202020204" pitchFamily="34" charset="0"/>
                </a:rPr>
                <a:t>hoisty</a:t>
              </a:r>
              <a:r>
                <a:rPr lang="en-US" altLang="en-US" sz="1400">
                  <a:cs typeface="Arial" panose="020B0604020202020204" pitchFamily="34" charset="0"/>
                </a:rPr>
                <a:t> = “gotcha";</a:t>
              </a:r>
              <a:br>
                <a:rPr lang="en-US" altLang="en-US" sz="1400">
                  <a:cs typeface="Arial" panose="020B0604020202020204" pitchFamily="34" charset="0"/>
                </a:rPr>
              </a:br>
              <a:r>
                <a:rPr lang="en-US" altLang="en-US" sz="1400">
                  <a:cs typeface="Arial" panose="020B0604020202020204" pitchFamily="34" charset="0"/>
                </a:rPr>
                <a:t>    }</a:t>
              </a:r>
              <a:br>
                <a:rPr lang="en-US" altLang="en-US" sz="1400">
                  <a:cs typeface="Arial" panose="020B0604020202020204" pitchFamily="34" charset="0"/>
                </a:rPr>
              </a:br>
              <a:r>
                <a:rPr lang="en-US" altLang="en-US" sz="1400">
                  <a:cs typeface="Arial" panose="020B0604020202020204" pitchFamily="34" charset="0"/>
                </a:rPr>
                <a:t>    alert(hoisty);  </a:t>
              </a:r>
              <a:r>
                <a:rPr lang="en-US" altLang="en-US" sz="1400" i="1">
                  <a:solidFill>
                    <a:srgbClr val="00B050"/>
                  </a:solidFill>
                  <a:cs typeface="Arial" panose="020B0604020202020204" pitchFamily="34" charset="0"/>
                </a:rPr>
                <a:t>// alerts “gotcha" instead of reference error</a:t>
              </a:r>
              <a:br>
                <a:rPr lang="en-US" altLang="en-US" sz="1400" i="1">
                  <a:cs typeface="Arial" panose="020B0604020202020204" pitchFamily="34" charset="0"/>
                </a:rPr>
              </a:br>
              <a:r>
                <a:rPr lang="en-US" altLang="en-US" sz="1400">
                  <a:cs typeface="Arial" panose="020B0604020202020204" pitchFamily="34" charset="0"/>
                </a:rPr>
                <a:t>}</a:t>
              </a:r>
              <a:br>
                <a:rPr lang="en-US" altLang="en-US" sz="1400">
                  <a:cs typeface="Arial" panose="020B0604020202020204" pitchFamily="34" charset="0"/>
                </a:rPr>
              </a:br>
              <a:r>
                <a:rPr lang="en-US" altLang="en-US" sz="1400" i="1">
                  <a:cs typeface="Arial" panose="020B0604020202020204" pitchFamily="34" charset="0"/>
                </a:rPr>
                <a:t>blocky</a:t>
              </a:r>
              <a:r>
                <a:rPr lang="en-US" altLang="en-US" sz="1400">
                  <a:cs typeface="Arial" panose="020B0604020202020204" pitchFamily="34" charset="0"/>
                </a:rPr>
                <a:t>();</a:t>
              </a:r>
              <a:br>
                <a:rPr lang="en-US" altLang="en-US" sz="1400"/>
              </a:br>
              <a:endParaRPr lang="en-US" altLang="en-U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endParaRPr>
            </a:p>
          </p:txBody>
        </p:sp>
      </p:grpSp>
      <p:sp>
        <p:nvSpPr>
          <p:cNvPr id="15369" name="Rectangle 8">
            <a:extLst>
              <a:ext uri="{FF2B5EF4-FFF2-40B4-BE49-F238E27FC236}">
                <a16:creationId xmlns:a16="http://schemas.microsoft.com/office/drawing/2014/main" id="{4227F122-4B5C-4B2D-98AA-7554327CC6CD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7FEFFE1C-D12F-4B75-99F2-9D8847A1F6A3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12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4" name="Picture 2">
            <a:extLst>
              <a:ext uri="{FF2B5EF4-FFF2-40B4-BE49-F238E27FC236}">
                <a16:creationId xmlns:a16="http://schemas.microsoft.com/office/drawing/2014/main" id="{652987EA-A220-4EF2-9BE5-1A840E50DAA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955" name="Picture 3">
            <a:extLst>
              <a:ext uri="{FF2B5EF4-FFF2-40B4-BE49-F238E27FC236}">
                <a16:creationId xmlns:a16="http://schemas.microsoft.com/office/drawing/2014/main" id="{22B3B94E-E02C-485D-97F3-E0DCADD6AF2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956" name="Rectangle 4">
            <a:extLst>
              <a:ext uri="{FF2B5EF4-FFF2-40B4-BE49-F238E27FC236}">
                <a16:creationId xmlns:a16="http://schemas.microsoft.com/office/drawing/2014/main" id="{9C1835C7-0D78-486C-B493-9B2BA1DE19D7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5418F2E6-B26D-46AD-A411-BBCCD90B6180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125958" name="Rectangle 6">
            <a:extLst>
              <a:ext uri="{FF2B5EF4-FFF2-40B4-BE49-F238E27FC236}">
                <a16:creationId xmlns:a16="http://schemas.microsoft.com/office/drawing/2014/main" id="{561F2F9B-8C42-4E17-8B79-32263906EB6A}"/>
              </a:ext>
            </a:extLst>
          </p:cNvPr>
          <p:cNvSpPr>
            <a:spLocks/>
          </p:cNvSpPr>
          <p:nvPr/>
        </p:nvSpPr>
        <p:spPr bwMode="auto">
          <a:xfrm>
            <a:off x="889000" y="25146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556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25959" name="Rectangle 7">
            <a:extLst>
              <a:ext uri="{FF2B5EF4-FFF2-40B4-BE49-F238E27FC236}">
                <a16:creationId xmlns:a16="http://schemas.microsoft.com/office/drawing/2014/main" id="{9DC715B0-A967-46AD-83A1-6358D3EDD6A1}"/>
              </a:ext>
            </a:extLst>
          </p:cNvPr>
          <p:cNvSpPr>
            <a:spLocks/>
          </p:cNvSpPr>
          <p:nvPr/>
        </p:nvSpPr>
        <p:spPr bwMode="auto">
          <a:xfrm>
            <a:off x="869950" y="1219200"/>
            <a:ext cx="81153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28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Generics</a:t>
            </a:r>
          </a:p>
          <a:p>
            <a:pPr algn="ctr" eaLnBrk="1" hangingPunct="1">
              <a:spcBef>
                <a:spcPts val="2400"/>
              </a:spcBef>
            </a:pPr>
            <a:endParaRPr lang="en-US" altLang="en-US" sz="2800" b="1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25960" name="Rectangle 8">
            <a:extLst>
              <a:ext uri="{FF2B5EF4-FFF2-40B4-BE49-F238E27FC236}">
                <a16:creationId xmlns:a16="http://schemas.microsoft.com/office/drawing/2014/main" id="{3B01FEB1-C0B1-48DA-B8D6-3756672FCADF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3D9228EC-8530-4E9E-9427-94CC9686770B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120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  <p:grpSp>
        <p:nvGrpSpPr>
          <p:cNvPr id="125961" name="Group 9">
            <a:extLst>
              <a:ext uri="{FF2B5EF4-FFF2-40B4-BE49-F238E27FC236}">
                <a16:creationId xmlns:a16="http://schemas.microsoft.com/office/drawing/2014/main" id="{3492BE69-A9D6-4BEB-8206-556FB210CD8C}"/>
              </a:ext>
            </a:extLst>
          </p:cNvPr>
          <p:cNvGrpSpPr>
            <a:grpSpLocks/>
          </p:cNvGrpSpPr>
          <p:nvPr/>
        </p:nvGrpSpPr>
        <p:grpSpPr bwMode="auto">
          <a:xfrm>
            <a:off x="736600" y="3352800"/>
            <a:ext cx="8610600" cy="3341688"/>
            <a:chOff x="0" y="-177"/>
            <a:chExt cx="8424" cy="1676"/>
          </a:xfrm>
        </p:grpSpPr>
        <p:grpSp>
          <p:nvGrpSpPr>
            <p:cNvPr id="125963" name="Group 10">
              <a:extLst>
                <a:ext uri="{FF2B5EF4-FFF2-40B4-BE49-F238E27FC236}">
                  <a16:creationId xmlns:a16="http://schemas.microsoft.com/office/drawing/2014/main" id="{3B5D0BD6-6BD1-4E71-B7B4-65A26C5D04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177"/>
              <a:ext cx="8424" cy="1676"/>
              <a:chOff x="0" y="-177"/>
              <a:chExt cx="8424" cy="1676"/>
            </a:xfrm>
          </p:grpSpPr>
          <p:sp>
            <p:nvSpPr>
              <p:cNvPr id="125965" name="AutoShape 11">
                <a:extLst>
                  <a:ext uri="{FF2B5EF4-FFF2-40B4-BE49-F238E27FC236}">
                    <a16:creationId xmlns:a16="http://schemas.microsoft.com/office/drawing/2014/main" id="{1952884D-5481-4D71-AF96-6CD31697F6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-177"/>
                <a:ext cx="8424" cy="1676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5966" name="Rectangle 12">
                <a:extLst>
                  <a:ext uri="{FF2B5EF4-FFF2-40B4-BE49-F238E27FC236}">
                    <a16:creationId xmlns:a16="http://schemas.microsoft.com/office/drawing/2014/main" id="{F5B3F6FA-D322-4076-A8BC-AD919CB9B4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25964" name="Rectangle 13">
              <a:extLst>
                <a:ext uri="{FF2B5EF4-FFF2-40B4-BE49-F238E27FC236}">
                  <a16:creationId xmlns:a16="http://schemas.microsoft.com/office/drawing/2014/main" id="{973DB0CD-C856-426D-8FCD-89D2A4138D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" y="-145"/>
              <a:ext cx="8251" cy="1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 marL="342900" indent="-3429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lvl="1" eaLnBrk="1" hangingPunct="1"/>
              <a:r>
                <a:rPr lang="en-US" altLang="en-US" sz="1400">
                  <a:solidFill>
                    <a:srgbClr val="00B050"/>
                  </a:solidFill>
                </a:rPr>
                <a:t>// function based on the type parameter T</a:t>
              </a:r>
            </a:p>
            <a:p>
              <a:pPr lvl="1" eaLnBrk="1" hangingPunct="1"/>
              <a:r>
                <a:rPr lang="en-US" altLang="en-US" sz="1400"/>
                <a:t>function </a:t>
              </a:r>
              <a:r>
                <a:rPr lang="en-US" altLang="en-US" sz="1400" b="1">
                  <a:solidFill>
                    <a:srgbClr val="0070C0"/>
                  </a:solidFill>
                </a:rPr>
                <a:t>reverse</a:t>
              </a:r>
              <a:r>
                <a:rPr lang="en-US" altLang="en-US" b="1">
                  <a:solidFill>
                    <a:srgbClr val="FF0000"/>
                  </a:solidFill>
                </a:rPr>
                <a:t>&lt;T&gt;</a:t>
              </a:r>
              <a:r>
                <a:rPr lang="en-US" altLang="en-US" sz="1400"/>
                <a:t>(items: </a:t>
              </a:r>
              <a:r>
                <a:rPr lang="en-US" altLang="en-US" b="1">
                  <a:solidFill>
                    <a:srgbClr val="FF0000"/>
                  </a:solidFill>
                </a:rPr>
                <a:t>T</a:t>
              </a:r>
              <a:r>
                <a:rPr lang="en-US" altLang="en-US" sz="1400"/>
                <a:t>[]): </a:t>
              </a:r>
              <a:r>
                <a:rPr lang="en-US" altLang="en-US" b="1">
                  <a:solidFill>
                    <a:srgbClr val="FF0000"/>
                  </a:solidFill>
                </a:rPr>
                <a:t>T</a:t>
              </a:r>
              <a:r>
                <a:rPr lang="en-US" altLang="en-US" sz="1400"/>
                <a:t>[] { </a:t>
              </a:r>
            </a:p>
            <a:p>
              <a:pPr lvl="1" eaLnBrk="1" hangingPunct="1"/>
              <a:r>
                <a:rPr lang="en-US" altLang="en-US" sz="1400"/>
                <a:t>    var reversed = [];</a:t>
              </a:r>
            </a:p>
            <a:p>
              <a:pPr lvl="1" eaLnBrk="1" hangingPunct="1"/>
              <a:r>
                <a:rPr lang="en-US" altLang="en-US" sz="1400"/>
                <a:t>    for (let i = items.length - 1; i &gt;= 0; i--) {</a:t>
              </a:r>
            </a:p>
            <a:p>
              <a:pPr lvl="1" eaLnBrk="1" hangingPunct="1"/>
              <a:r>
                <a:rPr lang="en-US" altLang="en-US" sz="1400"/>
                <a:t>         reversed.push(items[i]);</a:t>
              </a:r>
            </a:p>
            <a:p>
              <a:pPr lvl="1" eaLnBrk="1" hangingPunct="1"/>
              <a:r>
                <a:rPr lang="en-US" altLang="en-US" sz="1400"/>
                <a:t>    }</a:t>
              </a:r>
            </a:p>
            <a:p>
              <a:pPr lvl="1" eaLnBrk="1" hangingPunct="1"/>
              <a:r>
                <a:rPr lang="en-US" altLang="en-US" sz="1400"/>
                <a:t>    return reversed ;</a:t>
              </a:r>
            </a:p>
            <a:p>
              <a:pPr lvl="1" eaLnBrk="1" hangingPunct="1"/>
              <a:r>
                <a:rPr lang="en-US" altLang="en-US" sz="1400"/>
                <a:t>}</a:t>
              </a:r>
            </a:p>
            <a:p>
              <a:pPr lvl="1" eaLnBrk="1" hangingPunct="1"/>
              <a:endParaRPr lang="en-US" altLang="en-US" sz="1400" b="1">
                <a:solidFill>
                  <a:srgbClr val="FF0000"/>
                </a:solidFill>
              </a:endParaRPr>
            </a:p>
            <a:p>
              <a:pPr lvl="1" eaLnBrk="1" hangingPunct="1"/>
              <a:r>
                <a:rPr lang="en-US" altLang="en-US" sz="1400"/>
                <a:t>var numArr = [1, 2, 3];  </a:t>
              </a:r>
              <a:r>
                <a:rPr lang="en-US" altLang="en-US" sz="1400">
                  <a:solidFill>
                    <a:srgbClr val="00B050"/>
                  </a:solidFill>
                </a:rPr>
                <a:t>// implicitly typed as :number[]</a:t>
              </a:r>
            </a:p>
            <a:p>
              <a:pPr lvl="1" eaLnBrk="1" hangingPunct="1"/>
              <a:r>
                <a:rPr lang="en-US" altLang="en-US" sz="1400"/>
                <a:t>var numArrRev = reverse(numArr);  </a:t>
              </a:r>
              <a:r>
                <a:rPr lang="en-US" altLang="en-US" sz="1400">
                  <a:solidFill>
                    <a:srgbClr val="00B050"/>
                  </a:solidFill>
                </a:rPr>
                <a:t>// returns an array of type :number[] , with values = 3,2,1</a:t>
              </a:r>
            </a:p>
            <a:p>
              <a:pPr lvl="1" eaLnBrk="1" hangingPunct="1"/>
              <a:endParaRPr lang="en-US" altLang="en-US" sz="1400">
                <a:solidFill>
                  <a:srgbClr val="00B050"/>
                </a:solidFill>
              </a:endParaRPr>
            </a:p>
            <a:p>
              <a:pPr lvl="1" eaLnBrk="1" hangingPunct="1"/>
              <a:r>
                <a:rPr lang="en-US" altLang="en-US" sz="1400"/>
                <a:t>var strArr = [‘one’, ‘two’];  </a:t>
              </a:r>
              <a:r>
                <a:rPr lang="en-US" altLang="en-US" sz="1400">
                  <a:solidFill>
                    <a:srgbClr val="00B050"/>
                  </a:solidFill>
                </a:rPr>
                <a:t>// implicitly typed as :string[]</a:t>
              </a:r>
            </a:p>
            <a:p>
              <a:pPr lvl="1" eaLnBrk="1" hangingPunct="1"/>
              <a:r>
                <a:rPr lang="en-US" altLang="en-US" sz="1400"/>
                <a:t>var strArrRev = reverse(strArr);  </a:t>
              </a:r>
              <a:r>
                <a:rPr lang="en-US" altLang="en-US" sz="1400">
                  <a:solidFill>
                    <a:srgbClr val="00B050"/>
                  </a:solidFill>
                </a:rPr>
                <a:t>// returns an array of type :string[] , with values = ‘two’, ‘one’</a:t>
              </a:r>
            </a:p>
            <a:p>
              <a:pPr lvl="1" eaLnBrk="1" hangingPunct="1"/>
              <a:endParaRPr lang="en-US" altLang="en-US" sz="1400">
                <a:solidFill>
                  <a:srgbClr val="00B050"/>
                </a:solidFill>
              </a:endParaRPr>
            </a:p>
          </p:txBody>
        </p:sp>
      </p:grpSp>
      <p:sp>
        <p:nvSpPr>
          <p:cNvPr id="125962" name="Rectangle 6">
            <a:extLst>
              <a:ext uri="{FF2B5EF4-FFF2-40B4-BE49-F238E27FC236}">
                <a16:creationId xmlns:a16="http://schemas.microsoft.com/office/drawing/2014/main" id="{788E9F20-0555-4D58-B439-60CD003FCDE7}"/>
              </a:ext>
            </a:extLst>
          </p:cNvPr>
          <p:cNvSpPr>
            <a:spLocks/>
          </p:cNvSpPr>
          <p:nvPr/>
        </p:nvSpPr>
        <p:spPr bwMode="auto">
          <a:xfrm>
            <a:off x="889000" y="19431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Many algorithms and data structures in computer science do not depend on the </a:t>
            </a:r>
            <a:r>
              <a:rPr lang="en-US" altLang="en-US" sz="2000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actual type </a:t>
            </a: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of the object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Allows us to define functions, classes and interfaces that are based on </a:t>
            </a:r>
            <a:r>
              <a:rPr lang="en-US" altLang="en-US" sz="2000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type parameters</a:t>
            </a:r>
          </a:p>
        </p:txBody>
      </p:sp>
    </p:spTree>
  </p:cSld>
  <p:clrMapOvr>
    <a:masterClrMapping/>
  </p:clrMapOvr>
  <p:transition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78" name="Picture 2">
            <a:extLst>
              <a:ext uri="{FF2B5EF4-FFF2-40B4-BE49-F238E27FC236}">
                <a16:creationId xmlns:a16="http://schemas.microsoft.com/office/drawing/2014/main" id="{A160F086-73D3-462E-9BB7-E274740D3D5D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979" name="Picture 3">
            <a:extLst>
              <a:ext uri="{FF2B5EF4-FFF2-40B4-BE49-F238E27FC236}">
                <a16:creationId xmlns:a16="http://schemas.microsoft.com/office/drawing/2014/main" id="{E353E3FF-2611-430A-A94A-C4437A14E829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980" name="Rectangle 4">
            <a:extLst>
              <a:ext uri="{FF2B5EF4-FFF2-40B4-BE49-F238E27FC236}">
                <a16:creationId xmlns:a16="http://schemas.microsoft.com/office/drawing/2014/main" id="{3844E2ED-5BC6-4354-B9CE-F3AF0C85507F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5C570D82-2C84-4250-B40B-3119D8756FED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126982" name="Rectangle 6">
            <a:extLst>
              <a:ext uri="{FF2B5EF4-FFF2-40B4-BE49-F238E27FC236}">
                <a16:creationId xmlns:a16="http://schemas.microsoft.com/office/drawing/2014/main" id="{BE640343-CA62-42A5-99A4-C6318C3A26DF}"/>
              </a:ext>
            </a:extLst>
          </p:cNvPr>
          <p:cNvSpPr>
            <a:spLocks/>
          </p:cNvSpPr>
          <p:nvPr/>
        </p:nvSpPr>
        <p:spPr bwMode="auto">
          <a:xfrm>
            <a:off x="889000" y="25146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556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26983" name="Rectangle 7">
            <a:extLst>
              <a:ext uri="{FF2B5EF4-FFF2-40B4-BE49-F238E27FC236}">
                <a16:creationId xmlns:a16="http://schemas.microsoft.com/office/drawing/2014/main" id="{A7C4A930-24EA-4568-AC79-8313AD5C9011}"/>
              </a:ext>
            </a:extLst>
          </p:cNvPr>
          <p:cNvSpPr>
            <a:spLocks/>
          </p:cNvSpPr>
          <p:nvPr/>
        </p:nvSpPr>
        <p:spPr bwMode="auto">
          <a:xfrm>
            <a:off x="869950" y="1219200"/>
            <a:ext cx="81153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28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Generics</a:t>
            </a:r>
          </a:p>
          <a:p>
            <a:pPr algn="ctr" eaLnBrk="1" hangingPunct="1">
              <a:spcBef>
                <a:spcPts val="2400"/>
              </a:spcBef>
            </a:pPr>
            <a:endParaRPr lang="en-US" altLang="en-US" sz="2800" b="1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26984" name="Rectangle 8">
            <a:extLst>
              <a:ext uri="{FF2B5EF4-FFF2-40B4-BE49-F238E27FC236}">
                <a16:creationId xmlns:a16="http://schemas.microsoft.com/office/drawing/2014/main" id="{9B317E92-D839-43D2-8D87-CDA24CFECFDC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E0E8324F-E4FF-406F-B68F-D75DADC8440F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121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  <p:grpSp>
        <p:nvGrpSpPr>
          <p:cNvPr id="126985" name="Group 9">
            <a:extLst>
              <a:ext uri="{FF2B5EF4-FFF2-40B4-BE49-F238E27FC236}">
                <a16:creationId xmlns:a16="http://schemas.microsoft.com/office/drawing/2014/main" id="{8EB62E6C-E6B0-4DA4-B114-5C0CE1C7DC65}"/>
              </a:ext>
            </a:extLst>
          </p:cNvPr>
          <p:cNvGrpSpPr>
            <a:grpSpLocks/>
          </p:cNvGrpSpPr>
          <p:nvPr/>
        </p:nvGrpSpPr>
        <p:grpSpPr bwMode="auto">
          <a:xfrm>
            <a:off x="736600" y="3886200"/>
            <a:ext cx="8610600" cy="2808288"/>
            <a:chOff x="0" y="-177"/>
            <a:chExt cx="8424" cy="1676"/>
          </a:xfrm>
        </p:grpSpPr>
        <p:grpSp>
          <p:nvGrpSpPr>
            <p:cNvPr id="126987" name="Group 10">
              <a:extLst>
                <a:ext uri="{FF2B5EF4-FFF2-40B4-BE49-F238E27FC236}">
                  <a16:creationId xmlns:a16="http://schemas.microsoft.com/office/drawing/2014/main" id="{56128E22-F32C-4120-844B-DDDDC63DE8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177"/>
              <a:ext cx="8424" cy="1676"/>
              <a:chOff x="0" y="-177"/>
              <a:chExt cx="8424" cy="1676"/>
            </a:xfrm>
          </p:grpSpPr>
          <p:sp>
            <p:nvSpPr>
              <p:cNvPr id="126989" name="AutoShape 11">
                <a:extLst>
                  <a:ext uri="{FF2B5EF4-FFF2-40B4-BE49-F238E27FC236}">
                    <a16:creationId xmlns:a16="http://schemas.microsoft.com/office/drawing/2014/main" id="{7CE401FC-65F6-4CC4-953B-0F190363C2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-177"/>
                <a:ext cx="8424" cy="1676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6990" name="Rectangle 12">
                <a:extLst>
                  <a:ext uri="{FF2B5EF4-FFF2-40B4-BE49-F238E27FC236}">
                    <a16:creationId xmlns:a16="http://schemas.microsoft.com/office/drawing/2014/main" id="{020CB32D-4AF4-4374-8473-61C51B5A02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26988" name="Rectangle 13">
              <a:extLst>
                <a:ext uri="{FF2B5EF4-FFF2-40B4-BE49-F238E27FC236}">
                  <a16:creationId xmlns:a16="http://schemas.microsoft.com/office/drawing/2014/main" id="{E42A3C14-0A19-4574-9D76-3448D02604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" y="-145"/>
              <a:ext cx="8251" cy="1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 marL="342900" indent="-3429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lvl="1" eaLnBrk="1" hangingPunct="1"/>
              <a:r>
                <a:rPr lang="en-US" altLang="en-US" sz="1400">
                  <a:solidFill>
                    <a:srgbClr val="00B050"/>
                  </a:solidFill>
                </a:rPr>
                <a:t>/////////////////////////////</a:t>
              </a:r>
            </a:p>
            <a:p>
              <a:pPr lvl="1" eaLnBrk="1" hangingPunct="1"/>
              <a:r>
                <a:rPr lang="en-US" altLang="en-US" sz="1400">
                  <a:solidFill>
                    <a:srgbClr val="00B050"/>
                  </a:solidFill>
                </a:rPr>
                <a:t>/// ECMAScript Array API (specially handled by compiler)</a:t>
              </a:r>
            </a:p>
            <a:p>
              <a:pPr lvl="1" eaLnBrk="1" hangingPunct="1"/>
              <a:r>
                <a:rPr lang="en-US" altLang="en-US" sz="1400">
                  <a:solidFill>
                    <a:srgbClr val="00B050"/>
                  </a:solidFill>
                </a:rPr>
                <a:t>/////////////////////////////</a:t>
              </a:r>
            </a:p>
            <a:p>
              <a:pPr lvl="1" eaLnBrk="1" hangingPunct="1"/>
              <a:endParaRPr lang="en-US" altLang="en-US" sz="1400">
                <a:solidFill>
                  <a:srgbClr val="00B050"/>
                </a:solidFill>
              </a:endParaRPr>
            </a:p>
            <a:p>
              <a:pPr lvl="1" eaLnBrk="1" hangingPunct="1"/>
              <a:r>
                <a:rPr lang="en-US" altLang="en-US" sz="1400"/>
                <a:t>interface Array</a:t>
              </a:r>
              <a:r>
                <a:rPr lang="en-US" altLang="en-US" b="1">
                  <a:solidFill>
                    <a:srgbClr val="FF0000"/>
                  </a:solidFill>
                </a:rPr>
                <a:t>&lt;T&gt;</a:t>
              </a:r>
              <a:r>
                <a:rPr lang="en-US" altLang="en-US" sz="1400"/>
                <a:t> {</a:t>
              </a:r>
            </a:p>
            <a:p>
              <a:pPr lvl="1" eaLnBrk="1" hangingPunct="1"/>
              <a:r>
                <a:rPr lang="en-US" altLang="en-US" sz="1400">
                  <a:solidFill>
                    <a:srgbClr val="00B050"/>
                  </a:solidFill>
                </a:rPr>
                <a:t>	</a:t>
              </a:r>
            </a:p>
            <a:p>
              <a:pPr lvl="1" eaLnBrk="1" hangingPunct="1"/>
              <a:r>
                <a:rPr lang="en-US" altLang="en-US" sz="1400">
                  <a:solidFill>
                    <a:srgbClr val="00B050"/>
                  </a:solidFill>
                </a:rPr>
                <a:t>	/**</a:t>
              </a:r>
            </a:p>
            <a:p>
              <a:pPr lvl="1" eaLnBrk="1" hangingPunct="1"/>
              <a:r>
                <a:rPr lang="en-US" altLang="en-US" sz="1400">
                  <a:solidFill>
                    <a:srgbClr val="00B050"/>
                  </a:solidFill>
                </a:rPr>
                <a:t>      * Reverses the elements in an Array. </a:t>
              </a:r>
            </a:p>
            <a:p>
              <a:pPr lvl="1" eaLnBrk="1" hangingPunct="1"/>
              <a:r>
                <a:rPr lang="en-US" altLang="en-US" sz="1400">
                  <a:solidFill>
                    <a:srgbClr val="00B050"/>
                  </a:solidFill>
                </a:rPr>
                <a:t>      */</a:t>
              </a:r>
            </a:p>
            <a:p>
              <a:pPr lvl="1" eaLnBrk="1" hangingPunct="1"/>
              <a:r>
                <a:rPr lang="en-US" altLang="en-US" sz="1400"/>
                <a:t>    reverse(): </a:t>
              </a:r>
              <a:r>
                <a:rPr lang="en-US" altLang="en-US" b="1">
                  <a:solidFill>
                    <a:srgbClr val="FF0000"/>
                  </a:solidFill>
                </a:rPr>
                <a:t>T</a:t>
              </a:r>
              <a:r>
                <a:rPr lang="en-US" altLang="en-US" sz="1400"/>
                <a:t>[];</a:t>
              </a:r>
            </a:p>
            <a:p>
              <a:pPr lvl="1" eaLnBrk="1" hangingPunct="1"/>
              <a:endParaRPr lang="en-US" altLang="en-US" sz="1400">
                <a:solidFill>
                  <a:srgbClr val="00B050"/>
                </a:solidFill>
              </a:endParaRPr>
            </a:p>
          </p:txBody>
        </p:sp>
      </p:grpSp>
      <p:sp>
        <p:nvSpPr>
          <p:cNvPr id="126986" name="Rectangle 6">
            <a:extLst>
              <a:ext uri="{FF2B5EF4-FFF2-40B4-BE49-F238E27FC236}">
                <a16:creationId xmlns:a16="http://schemas.microsoft.com/office/drawing/2014/main" id="{1CAB3C36-B7C8-418E-BC94-4040FB5D6852}"/>
              </a:ext>
            </a:extLst>
          </p:cNvPr>
          <p:cNvSpPr>
            <a:spLocks/>
          </p:cNvSpPr>
          <p:nvPr/>
        </p:nvSpPr>
        <p:spPr bwMode="auto">
          <a:xfrm>
            <a:off x="889000" y="19431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As a matter of fact, JS string’s prototype already has a .reverse() function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TS itself uses generics to define its structure (in lib.d.ts)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Meaning we get type safety when calling .reverse() on any array</a:t>
            </a:r>
          </a:p>
        </p:txBody>
      </p:sp>
    </p:spTree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2" name="Picture 2">
            <a:extLst>
              <a:ext uri="{FF2B5EF4-FFF2-40B4-BE49-F238E27FC236}">
                <a16:creationId xmlns:a16="http://schemas.microsoft.com/office/drawing/2014/main" id="{4FEB147C-651F-4CB2-A1F3-1693CEA25FE8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003" name="Picture 3">
            <a:extLst>
              <a:ext uri="{FF2B5EF4-FFF2-40B4-BE49-F238E27FC236}">
                <a16:creationId xmlns:a16="http://schemas.microsoft.com/office/drawing/2014/main" id="{D92D1532-5494-4496-9C33-77B477D9181D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004" name="Rectangle 4">
            <a:extLst>
              <a:ext uri="{FF2B5EF4-FFF2-40B4-BE49-F238E27FC236}">
                <a16:creationId xmlns:a16="http://schemas.microsoft.com/office/drawing/2014/main" id="{1029A26B-482E-47B8-81EB-83D51C12B56C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1EA5A660-12E8-4C22-B3B5-2B6110B1C0E1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128006" name="Rectangle 6">
            <a:extLst>
              <a:ext uri="{FF2B5EF4-FFF2-40B4-BE49-F238E27FC236}">
                <a16:creationId xmlns:a16="http://schemas.microsoft.com/office/drawing/2014/main" id="{958306D4-32C3-4035-BD5F-CC98872E606F}"/>
              </a:ext>
            </a:extLst>
          </p:cNvPr>
          <p:cNvSpPr>
            <a:spLocks/>
          </p:cNvSpPr>
          <p:nvPr/>
        </p:nvSpPr>
        <p:spPr bwMode="auto">
          <a:xfrm>
            <a:off x="889000" y="25146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556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28007" name="Rectangle 7">
            <a:extLst>
              <a:ext uri="{FF2B5EF4-FFF2-40B4-BE49-F238E27FC236}">
                <a16:creationId xmlns:a16="http://schemas.microsoft.com/office/drawing/2014/main" id="{54F584AC-19C7-48CC-8D18-5FDDD82505C6}"/>
              </a:ext>
            </a:extLst>
          </p:cNvPr>
          <p:cNvSpPr>
            <a:spLocks/>
          </p:cNvSpPr>
          <p:nvPr/>
        </p:nvSpPr>
        <p:spPr bwMode="auto">
          <a:xfrm>
            <a:off x="869950" y="1219200"/>
            <a:ext cx="81153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28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Union Type</a:t>
            </a:r>
          </a:p>
          <a:p>
            <a:pPr algn="ctr" eaLnBrk="1" hangingPunct="1">
              <a:spcBef>
                <a:spcPts val="2400"/>
              </a:spcBef>
            </a:pPr>
            <a:endParaRPr lang="en-US" altLang="en-US" sz="2800" b="1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28008" name="Rectangle 8">
            <a:extLst>
              <a:ext uri="{FF2B5EF4-FFF2-40B4-BE49-F238E27FC236}">
                <a16:creationId xmlns:a16="http://schemas.microsoft.com/office/drawing/2014/main" id="{B4EDFC5A-C301-43B4-9E33-9F2669A842F9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F78F0EE6-DA86-4F7E-8734-FCB06757EA88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122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  <p:grpSp>
        <p:nvGrpSpPr>
          <p:cNvPr id="128009" name="Group 9">
            <a:extLst>
              <a:ext uri="{FF2B5EF4-FFF2-40B4-BE49-F238E27FC236}">
                <a16:creationId xmlns:a16="http://schemas.microsoft.com/office/drawing/2014/main" id="{9B66B866-D7D4-41BC-B0FD-6B6B4B14AED8}"/>
              </a:ext>
            </a:extLst>
          </p:cNvPr>
          <p:cNvGrpSpPr>
            <a:grpSpLocks/>
          </p:cNvGrpSpPr>
          <p:nvPr/>
        </p:nvGrpSpPr>
        <p:grpSpPr bwMode="auto">
          <a:xfrm>
            <a:off x="736600" y="3505200"/>
            <a:ext cx="8610600" cy="3189288"/>
            <a:chOff x="0" y="-177"/>
            <a:chExt cx="8424" cy="1676"/>
          </a:xfrm>
        </p:grpSpPr>
        <p:grpSp>
          <p:nvGrpSpPr>
            <p:cNvPr id="128011" name="Group 10">
              <a:extLst>
                <a:ext uri="{FF2B5EF4-FFF2-40B4-BE49-F238E27FC236}">
                  <a16:creationId xmlns:a16="http://schemas.microsoft.com/office/drawing/2014/main" id="{332D510D-C369-4BA8-8AA8-FFE8ED47A3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177"/>
              <a:ext cx="8424" cy="1676"/>
              <a:chOff x="0" y="-177"/>
              <a:chExt cx="8424" cy="1676"/>
            </a:xfrm>
          </p:grpSpPr>
          <p:sp>
            <p:nvSpPr>
              <p:cNvPr id="128013" name="AutoShape 11">
                <a:extLst>
                  <a:ext uri="{FF2B5EF4-FFF2-40B4-BE49-F238E27FC236}">
                    <a16:creationId xmlns:a16="http://schemas.microsoft.com/office/drawing/2014/main" id="{636AC987-0642-4825-A8A8-833DF7FC93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-177"/>
                <a:ext cx="8424" cy="1676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8014" name="Rectangle 12">
                <a:extLst>
                  <a:ext uri="{FF2B5EF4-FFF2-40B4-BE49-F238E27FC236}">
                    <a16:creationId xmlns:a16="http://schemas.microsoft.com/office/drawing/2014/main" id="{8FD5687D-F795-4B48-9E2C-AB6F734F0C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28012" name="Rectangle 13">
              <a:extLst>
                <a:ext uri="{FF2B5EF4-FFF2-40B4-BE49-F238E27FC236}">
                  <a16:creationId xmlns:a16="http://schemas.microsoft.com/office/drawing/2014/main" id="{183286C5-7113-4C33-8BDB-3A0C9D95A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" y="-145"/>
              <a:ext cx="8251" cy="1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 marL="342900" indent="-3429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lvl="1" eaLnBrk="1" hangingPunct="1"/>
              <a:r>
                <a:rPr lang="en-US" altLang="en-US" sz="1600">
                  <a:solidFill>
                    <a:srgbClr val="00B050"/>
                  </a:solidFill>
                </a:rPr>
                <a:t>// can take a string or array of strings</a:t>
              </a:r>
            </a:p>
            <a:p>
              <a:pPr lvl="1" eaLnBrk="1" hangingPunct="1"/>
              <a:r>
                <a:rPr lang="en-US" altLang="en-US" sz="1600"/>
                <a:t>function </a:t>
              </a:r>
              <a:r>
                <a:rPr lang="en-US" altLang="en-US" sz="1600" b="1">
                  <a:solidFill>
                    <a:srgbClr val="0070C0"/>
                  </a:solidFill>
                </a:rPr>
                <a:t>formatCommandline</a:t>
              </a:r>
              <a:r>
                <a:rPr lang="en-US" altLang="en-US" sz="1600"/>
                <a:t>(command: </a:t>
              </a:r>
              <a:r>
                <a:rPr lang="en-US" altLang="en-US" b="1"/>
                <a:t>string[ ]</a:t>
              </a:r>
              <a:r>
                <a:rPr lang="en-US" altLang="en-US" sz="2400" b="1">
                  <a:solidFill>
                    <a:srgbClr val="FF0000"/>
                  </a:solidFill>
                </a:rPr>
                <a:t>|</a:t>
              </a:r>
              <a:r>
                <a:rPr lang="en-US" altLang="en-US" b="1"/>
                <a:t>string</a:t>
              </a:r>
              <a:r>
                <a:rPr lang="en-US" altLang="en-US" sz="1600"/>
                <a:t>) {</a:t>
              </a:r>
            </a:p>
            <a:p>
              <a:pPr lvl="1" eaLnBrk="1" hangingPunct="1"/>
              <a:r>
                <a:rPr lang="en-US" altLang="en-US" sz="1600"/>
                <a:t>    var line = '';</a:t>
              </a:r>
            </a:p>
            <a:p>
              <a:pPr lvl="1" eaLnBrk="1" hangingPunct="1"/>
              <a:r>
                <a:rPr lang="en-US" altLang="en-US" sz="1600"/>
                <a:t>    if (typeof command === 'string') {</a:t>
              </a:r>
            </a:p>
            <a:p>
              <a:pPr lvl="1" eaLnBrk="1" hangingPunct="1"/>
              <a:r>
                <a:rPr lang="en-US" altLang="en-US" sz="1600"/>
                <a:t>        line = command.trim();</a:t>
              </a:r>
            </a:p>
            <a:p>
              <a:pPr lvl="1" eaLnBrk="1" hangingPunct="1"/>
              <a:r>
                <a:rPr lang="en-US" altLang="en-US" sz="1600"/>
                <a:t>    } else {</a:t>
              </a:r>
            </a:p>
            <a:p>
              <a:pPr lvl="1" eaLnBrk="1" hangingPunct="1"/>
              <a:r>
                <a:rPr lang="en-US" altLang="en-US" sz="1600"/>
                <a:t>        line = command.join(' ').trim();</a:t>
              </a:r>
            </a:p>
            <a:p>
              <a:pPr lvl="1" eaLnBrk="1" hangingPunct="1"/>
              <a:r>
                <a:rPr lang="en-US" altLang="en-US" sz="1600"/>
                <a:t>    }</a:t>
              </a:r>
            </a:p>
            <a:p>
              <a:pPr lvl="1" eaLnBrk="1" hangingPunct="1"/>
              <a:endParaRPr lang="en-US" altLang="en-US" sz="1600"/>
            </a:p>
            <a:p>
              <a:pPr lvl="1" eaLnBrk="1" hangingPunct="1"/>
              <a:r>
                <a:rPr lang="en-US" altLang="en-US" sz="1600"/>
                <a:t>    </a:t>
              </a:r>
              <a:r>
                <a:rPr lang="en-US" altLang="en-US" sz="1600">
                  <a:solidFill>
                    <a:srgbClr val="00B050"/>
                  </a:solidFill>
                </a:rPr>
                <a:t>// do stuff with line:string …</a:t>
              </a:r>
            </a:p>
            <a:p>
              <a:pPr lvl="1" eaLnBrk="1" hangingPunct="1"/>
              <a:r>
                <a:rPr lang="en-US" altLang="en-US" sz="1600"/>
                <a:t>}</a:t>
              </a:r>
            </a:p>
          </p:txBody>
        </p:sp>
      </p:grpSp>
      <p:sp>
        <p:nvSpPr>
          <p:cNvPr id="128010" name="Rectangle 6">
            <a:extLst>
              <a:ext uri="{FF2B5EF4-FFF2-40B4-BE49-F238E27FC236}">
                <a16:creationId xmlns:a16="http://schemas.microsoft.com/office/drawing/2014/main" id="{CE1F38E0-2835-4714-A286-C4FAC3974AF5}"/>
              </a:ext>
            </a:extLst>
          </p:cNvPr>
          <p:cNvSpPr>
            <a:spLocks/>
          </p:cNvSpPr>
          <p:nvPr/>
        </p:nvSpPr>
        <p:spPr bwMode="auto">
          <a:xfrm>
            <a:off x="889000" y="19431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Allows a property to be one of multiple types (e.g string or a number)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Denoted by the pipe sign | in a type annotation (e.g. string|number)</a:t>
            </a:r>
          </a:p>
        </p:txBody>
      </p:sp>
    </p:spTree>
  </p:cSld>
  <p:clrMapOvr>
    <a:masterClrMapping/>
  </p:clrMapOvr>
  <p:transition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026" name="Picture 2">
            <a:extLst>
              <a:ext uri="{FF2B5EF4-FFF2-40B4-BE49-F238E27FC236}">
                <a16:creationId xmlns:a16="http://schemas.microsoft.com/office/drawing/2014/main" id="{A9BF4127-D7F5-4C44-A38E-D73302AC70D3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027" name="Picture 3">
            <a:extLst>
              <a:ext uri="{FF2B5EF4-FFF2-40B4-BE49-F238E27FC236}">
                <a16:creationId xmlns:a16="http://schemas.microsoft.com/office/drawing/2014/main" id="{030A62DE-66CC-4B03-8922-43BBDC18BEB5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8" name="Rectangle 4">
            <a:extLst>
              <a:ext uri="{FF2B5EF4-FFF2-40B4-BE49-F238E27FC236}">
                <a16:creationId xmlns:a16="http://schemas.microsoft.com/office/drawing/2014/main" id="{9882078D-E9A7-4AD2-AACE-80FDC03F4397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35CAF88-6DA6-4B79-9ECC-B3AA3DB92848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129030" name="Rectangle 6">
            <a:extLst>
              <a:ext uri="{FF2B5EF4-FFF2-40B4-BE49-F238E27FC236}">
                <a16:creationId xmlns:a16="http://schemas.microsoft.com/office/drawing/2014/main" id="{4BB4D04E-DCD3-4F9C-87A3-9C7B08AE1BB1}"/>
              </a:ext>
            </a:extLst>
          </p:cNvPr>
          <p:cNvSpPr>
            <a:spLocks/>
          </p:cNvSpPr>
          <p:nvPr/>
        </p:nvSpPr>
        <p:spPr bwMode="auto">
          <a:xfrm>
            <a:off x="889000" y="25146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556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29031" name="Rectangle 7">
            <a:extLst>
              <a:ext uri="{FF2B5EF4-FFF2-40B4-BE49-F238E27FC236}">
                <a16:creationId xmlns:a16="http://schemas.microsoft.com/office/drawing/2014/main" id="{C19FE48E-DCBB-4F30-ADE5-91E83274932B}"/>
              </a:ext>
            </a:extLst>
          </p:cNvPr>
          <p:cNvSpPr>
            <a:spLocks/>
          </p:cNvSpPr>
          <p:nvPr/>
        </p:nvSpPr>
        <p:spPr bwMode="auto">
          <a:xfrm>
            <a:off x="869950" y="1219200"/>
            <a:ext cx="81153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28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Intersection Type</a:t>
            </a:r>
          </a:p>
          <a:p>
            <a:pPr algn="ctr" eaLnBrk="1" hangingPunct="1">
              <a:spcBef>
                <a:spcPts val="2400"/>
              </a:spcBef>
            </a:pPr>
            <a:endParaRPr lang="en-US" altLang="en-US" sz="2800" b="1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29032" name="Rectangle 8">
            <a:extLst>
              <a:ext uri="{FF2B5EF4-FFF2-40B4-BE49-F238E27FC236}">
                <a16:creationId xmlns:a16="http://schemas.microsoft.com/office/drawing/2014/main" id="{F1F35459-E187-443C-9512-33DEEEC2875F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3CD3F607-5107-48C9-BE32-FD1E6B1D77D1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123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  <p:grpSp>
        <p:nvGrpSpPr>
          <p:cNvPr id="129033" name="Group 9">
            <a:extLst>
              <a:ext uri="{FF2B5EF4-FFF2-40B4-BE49-F238E27FC236}">
                <a16:creationId xmlns:a16="http://schemas.microsoft.com/office/drawing/2014/main" id="{1AB7E93F-4101-4BB2-8912-69B788EE0FAF}"/>
              </a:ext>
            </a:extLst>
          </p:cNvPr>
          <p:cNvGrpSpPr>
            <a:grpSpLocks/>
          </p:cNvGrpSpPr>
          <p:nvPr/>
        </p:nvGrpSpPr>
        <p:grpSpPr bwMode="auto">
          <a:xfrm>
            <a:off x="736600" y="2438400"/>
            <a:ext cx="8610600" cy="3124200"/>
            <a:chOff x="0" y="-177"/>
            <a:chExt cx="8424" cy="1676"/>
          </a:xfrm>
        </p:grpSpPr>
        <p:grpSp>
          <p:nvGrpSpPr>
            <p:cNvPr id="129035" name="Group 10">
              <a:extLst>
                <a:ext uri="{FF2B5EF4-FFF2-40B4-BE49-F238E27FC236}">
                  <a16:creationId xmlns:a16="http://schemas.microsoft.com/office/drawing/2014/main" id="{0A426928-2DAC-4BDC-9FBF-8E573E01A2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177"/>
              <a:ext cx="8424" cy="1676"/>
              <a:chOff x="0" y="-177"/>
              <a:chExt cx="8424" cy="1676"/>
            </a:xfrm>
          </p:grpSpPr>
          <p:sp>
            <p:nvSpPr>
              <p:cNvPr id="129037" name="AutoShape 11">
                <a:extLst>
                  <a:ext uri="{FF2B5EF4-FFF2-40B4-BE49-F238E27FC236}">
                    <a16:creationId xmlns:a16="http://schemas.microsoft.com/office/drawing/2014/main" id="{F2F552AC-D380-4352-928A-C6E4F68A8F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-177"/>
                <a:ext cx="8424" cy="1676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9038" name="Rectangle 12">
                <a:extLst>
                  <a:ext uri="{FF2B5EF4-FFF2-40B4-BE49-F238E27FC236}">
                    <a16:creationId xmlns:a16="http://schemas.microsoft.com/office/drawing/2014/main" id="{CEA23045-F975-4296-924F-C688AF5F8F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29036" name="Rectangle 13">
              <a:extLst>
                <a:ext uri="{FF2B5EF4-FFF2-40B4-BE49-F238E27FC236}">
                  <a16:creationId xmlns:a16="http://schemas.microsoft.com/office/drawing/2014/main" id="{84A11B2A-D78F-4AB8-A6FF-347B30CD7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" y="-145"/>
              <a:ext cx="8251" cy="1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 marL="342900" indent="-3429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lvl="1" eaLnBrk="1" hangingPunct="1"/>
              <a:r>
                <a:rPr lang="en-US" altLang="en-US" sz="1200"/>
                <a:t>function </a:t>
              </a:r>
              <a:r>
                <a:rPr lang="en-US" altLang="en-US" sz="1200" b="1">
                  <a:solidFill>
                    <a:srgbClr val="0070C0"/>
                  </a:solidFill>
                </a:rPr>
                <a:t>extend</a:t>
              </a:r>
              <a:r>
                <a:rPr lang="en-US" altLang="en-US" sz="1200"/>
                <a:t>&lt;T, U&gt;(first: T, second: U): </a:t>
              </a:r>
              <a:r>
                <a:rPr lang="en-US" altLang="en-US" b="1">
                  <a:solidFill>
                    <a:srgbClr val="FF0000"/>
                  </a:solidFill>
                </a:rPr>
                <a:t>T &amp; U</a:t>
              </a:r>
              <a:r>
                <a:rPr lang="en-US" altLang="en-US" sz="1200"/>
                <a:t> {</a:t>
              </a:r>
            </a:p>
            <a:p>
              <a:pPr lvl="1" eaLnBrk="1" hangingPunct="1"/>
              <a:r>
                <a:rPr lang="en-US" altLang="en-US" sz="1200"/>
                <a:t>    let result = </a:t>
              </a:r>
              <a:r>
                <a:rPr lang="en-US" altLang="en-US" b="1">
                  <a:solidFill>
                    <a:srgbClr val="FF0000"/>
                  </a:solidFill>
                </a:rPr>
                <a:t>&lt;T &amp; U&gt; </a:t>
              </a:r>
              <a:r>
                <a:rPr lang="en-US" altLang="en-US" sz="1200"/>
                <a:t>{};</a:t>
              </a:r>
            </a:p>
            <a:p>
              <a:pPr lvl="1" eaLnBrk="1" hangingPunct="1"/>
              <a:r>
                <a:rPr lang="en-US" altLang="en-US" sz="1200"/>
                <a:t>    for (let id in first) {</a:t>
              </a:r>
            </a:p>
            <a:p>
              <a:pPr lvl="1" eaLnBrk="1" hangingPunct="1"/>
              <a:r>
                <a:rPr lang="en-US" altLang="en-US" sz="1200"/>
                <a:t>        result[id] = first[id];</a:t>
              </a:r>
            </a:p>
            <a:p>
              <a:pPr lvl="1" eaLnBrk="1" hangingPunct="1"/>
              <a:r>
                <a:rPr lang="en-US" altLang="en-US" sz="1200"/>
                <a:t>    }</a:t>
              </a:r>
            </a:p>
            <a:p>
              <a:pPr lvl="1" eaLnBrk="1" hangingPunct="1"/>
              <a:r>
                <a:rPr lang="en-US" altLang="en-US" sz="1200"/>
                <a:t>    for (let id in second) {</a:t>
              </a:r>
            </a:p>
            <a:p>
              <a:pPr lvl="1" eaLnBrk="1" hangingPunct="1"/>
              <a:r>
                <a:rPr lang="en-US" altLang="en-US" sz="1200"/>
                <a:t>        if (!result.hasOwnProperty(id)) {</a:t>
              </a:r>
            </a:p>
            <a:p>
              <a:pPr lvl="1" eaLnBrk="1" hangingPunct="1"/>
              <a:r>
                <a:rPr lang="en-US" altLang="en-US" sz="1200"/>
                <a:t>            result[id] = second[id];</a:t>
              </a:r>
            </a:p>
            <a:p>
              <a:pPr lvl="1" eaLnBrk="1" hangingPunct="1"/>
              <a:r>
                <a:rPr lang="en-US" altLang="en-US" sz="1200"/>
                <a:t>        }</a:t>
              </a:r>
            </a:p>
            <a:p>
              <a:pPr lvl="1" eaLnBrk="1" hangingPunct="1"/>
              <a:r>
                <a:rPr lang="en-US" altLang="en-US" sz="1200"/>
                <a:t>    }</a:t>
              </a:r>
            </a:p>
            <a:p>
              <a:pPr lvl="1" eaLnBrk="1" hangingPunct="1"/>
              <a:r>
                <a:rPr lang="en-US" altLang="en-US" sz="1200"/>
                <a:t>    return result;</a:t>
              </a:r>
            </a:p>
            <a:p>
              <a:pPr lvl="1" eaLnBrk="1" hangingPunct="1"/>
              <a:r>
                <a:rPr lang="en-US" altLang="en-US" sz="1200"/>
                <a:t>}</a:t>
              </a:r>
            </a:p>
            <a:p>
              <a:pPr lvl="1" eaLnBrk="1" hangingPunct="1"/>
              <a:endParaRPr lang="en-US" altLang="en-US" sz="1200"/>
            </a:p>
            <a:p>
              <a:pPr lvl="1" eaLnBrk="1" hangingPunct="1"/>
              <a:r>
                <a:rPr lang="en-US" altLang="en-US" sz="1200"/>
                <a:t>var x = extend({ a: "hello" }, { b: 42 }); </a:t>
              </a:r>
              <a:r>
                <a:rPr lang="en-US" altLang="en-US" sz="1200">
                  <a:solidFill>
                    <a:srgbClr val="00B050"/>
                  </a:solidFill>
                </a:rPr>
                <a:t>// x now has both `a` and `b`</a:t>
              </a:r>
            </a:p>
            <a:p>
              <a:pPr lvl="1" eaLnBrk="1" hangingPunct="1"/>
              <a:r>
                <a:rPr lang="en-US" altLang="en-US" sz="1200"/>
                <a:t>console.log(x.a, x.b); </a:t>
              </a:r>
              <a:r>
                <a:rPr lang="en-US" altLang="en-US" sz="1200">
                  <a:solidFill>
                    <a:srgbClr val="00B050"/>
                  </a:solidFill>
                </a:rPr>
                <a:t>// hello 42</a:t>
              </a:r>
            </a:p>
          </p:txBody>
        </p:sp>
      </p:grpSp>
      <p:sp>
        <p:nvSpPr>
          <p:cNvPr id="129034" name="Rectangle 6">
            <a:extLst>
              <a:ext uri="{FF2B5EF4-FFF2-40B4-BE49-F238E27FC236}">
                <a16:creationId xmlns:a16="http://schemas.microsoft.com/office/drawing/2014/main" id="{67E4A519-6227-4112-A20E-662503277FD9}"/>
              </a:ext>
            </a:extLst>
          </p:cNvPr>
          <p:cNvSpPr>
            <a:spLocks/>
          </p:cNvSpPr>
          <p:nvPr/>
        </p:nvSpPr>
        <p:spPr bwMode="auto">
          <a:xfrm>
            <a:off x="889000" y="19431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Allows us to define a type having members of several types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16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Commonly used for mixins (which are convenient replacement for multiple inheritance we don’t have in JS)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16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Note we’re not limited to two types only (e.g. T &amp; U &amp; V &amp; W)</a:t>
            </a:r>
          </a:p>
        </p:txBody>
      </p:sp>
    </p:spTree>
  </p:cSld>
  <p:clrMapOvr>
    <a:masterClrMapping/>
  </p:clrMapOvr>
  <p:transition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50" name="Picture 2">
            <a:extLst>
              <a:ext uri="{FF2B5EF4-FFF2-40B4-BE49-F238E27FC236}">
                <a16:creationId xmlns:a16="http://schemas.microsoft.com/office/drawing/2014/main" id="{48749F36-C52C-4263-B4C2-765E0499E0C3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051" name="Picture 3">
            <a:extLst>
              <a:ext uri="{FF2B5EF4-FFF2-40B4-BE49-F238E27FC236}">
                <a16:creationId xmlns:a16="http://schemas.microsoft.com/office/drawing/2014/main" id="{1396CDD7-1AB2-4A5B-83FB-AEA29064A43B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052" name="Rectangle 4">
            <a:extLst>
              <a:ext uri="{FF2B5EF4-FFF2-40B4-BE49-F238E27FC236}">
                <a16:creationId xmlns:a16="http://schemas.microsoft.com/office/drawing/2014/main" id="{0EB5DC08-63CD-4B58-8063-2E9200EEC9E7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EA7DA948-07FE-4585-B435-BC94ACA6C009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130054" name="Rectangle 6">
            <a:extLst>
              <a:ext uri="{FF2B5EF4-FFF2-40B4-BE49-F238E27FC236}">
                <a16:creationId xmlns:a16="http://schemas.microsoft.com/office/drawing/2014/main" id="{11D29949-D313-4A7B-B5C1-0EA6770EC042}"/>
              </a:ext>
            </a:extLst>
          </p:cNvPr>
          <p:cNvSpPr>
            <a:spLocks/>
          </p:cNvSpPr>
          <p:nvPr/>
        </p:nvSpPr>
        <p:spPr bwMode="auto">
          <a:xfrm>
            <a:off x="889000" y="25146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556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30055" name="Rectangle 7">
            <a:extLst>
              <a:ext uri="{FF2B5EF4-FFF2-40B4-BE49-F238E27FC236}">
                <a16:creationId xmlns:a16="http://schemas.microsoft.com/office/drawing/2014/main" id="{835DEA73-0E1D-4785-9770-39D0C18890DE}"/>
              </a:ext>
            </a:extLst>
          </p:cNvPr>
          <p:cNvSpPr>
            <a:spLocks/>
          </p:cNvSpPr>
          <p:nvPr/>
        </p:nvSpPr>
        <p:spPr bwMode="auto">
          <a:xfrm>
            <a:off x="869950" y="1219200"/>
            <a:ext cx="81153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28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Tuple Type</a:t>
            </a:r>
          </a:p>
          <a:p>
            <a:pPr algn="ctr" eaLnBrk="1" hangingPunct="1">
              <a:spcBef>
                <a:spcPts val="2400"/>
              </a:spcBef>
            </a:pPr>
            <a:endParaRPr lang="en-US" altLang="en-US" sz="2800" b="1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30056" name="Rectangle 8">
            <a:extLst>
              <a:ext uri="{FF2B5EF4-FFF2-40B4-BE49-F238E27FC236}">
                <a16:creationId xmlns:a16="http://schemas.microsoft.com/office/drawing/2014/main" id="{825EFFC4-FE43-4C17-AEB5-D08E8769DDA5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7FD46828-1931-4283-935F-85F2E28B766D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124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  <p:grpSp>
        <p:nvGrpSpPr>
          <p:cNvPr id="130057" name="Group 9">
            <a:extLst>
              <a:ext uri="{FF2B5EF4-FFF2-40B4-BE49-F238E27FC236}">
                <a16:creationId xmlns:a16="http://schemas.microsoft.com/office/drawing/2014/main" id="{2CEE7CBC-29A4-4C00-BB2D-A506891E0690}"/>
              </a:ext>
            </a:extLst>
          </p:cNvPr>
          <p:cNvGrpSpPr>
            <a:grpSpLocks/>
          </p:cNvGrpSpPr>
          <p:nvPr/>
        </p:nvGrpSpPr>
        <p:grpSpPr bwMode="auto">
          <a:xfrm>
            <a:off x="736600" y="3352800"/>
            <a:ext cx="8610600" cy="3124200"/>
            <a:chOff x="0" y="-177"/>
            <a:chExt cx="8424" cy="1676"/>
          </a:xfrm>
        </p:grpSpPr>
        <p:grpSp>
          <p:nvGrpSpPr>
            <p:cNvPr id="130059" name="Group 10">
              <a:extLst>
                <a:ext uri="{FF2B5EF4-FFF2-40B4-BE49-F238E27FC236}">
                  <a16:creationId xmlns:a16="http://schemas.microsoft.com/office/drawing/2014/main" id="{CDC2551F-B9B8-4CF8-9BDE-F0D5B75DDF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177"/>
              <a:ext cx="8424" cy="1676"/>
              <a:chOff x="0" y="-177"/>
              <a:chExt cx="8424" cy="1676"/>
            </a:xfrm>
          </p:grpSpPr>
          <p:sp>
            <p:nvSpPr>
              <p:cNvPr id="130061" name="AutoShape 11">
                <a:extLst>
                  <a:ext uri="{FF2B5EF4-FFF2-40B4-BE49-F238E27FC236}">
                    <a16:creationId xmlns:a16="http://schemas.microsoft.com/office/drawing/2014/main" id="{392F8768-384B-47EF-89ED-216F047610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-177"/>
                <a:ext cx="8424" cy="1676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0062" name="Rectangle 12">
                <a:extLst>
                  <a:ext uri="{FF2B5EF4-FFF2-40B4-BE49-F238E27FC236}">
                    <a16:creationId xmlns:a16="http://schemas.microsoft.com/office/drawing/2014/main" id="{95879A7E-5BCD-4ADB-B8B8-1FF5BCC895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30060" name="Rectangle 13">
              <a:extLst>
                <a:ext uri="{FF2B5EF4-FFF2-40B4-BE49-F238E27FC236}">
                  <a16:creationId xmlns:a16="http://schemas.microsoft.com/office/drawing/2014/main" id="{DC987C7B-1983-4979-9E6E-C42E6786C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" y="-145"/>
              <a:ext cx="8251" cy="1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 marL="342900" indent="-3429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lvl="1" eaLnBrk="1" hangingPunct="1"/>
              <a:r>
                <a:rPr lang="en-US" altLang="en-US" sz="1600"/>
                <a:t>var nameNumber</a:t>
              </a:r>
              <a:r>
                <a:rPr lang="en-US" altLang="en-US" sz="2000" b="1">
                  <a:solidFill>
                    <a:srgbClr val="FF0000"/>
                  </a:solidFill>
                </a:rPr>
                <a:t>: [string, number]</a:t>
              </a:r>
              <a:r>
                <a:rPr lang="en-US" altLang="en-US" sz="1600"/>
                <a:t>;</a:t>
              </a:r>
            </a:p>
            <a:p>
              <a:pPr lvl="1" eaLnBrk="1" hangingPunct="1"/>
              <a:endParaRPr lang="en-US" altLang="en-US" sz="1600"/>
            </a:p>
            <a:p>
              <a:pPr lvl="1" eaLnBrk="1" hangingPunct="1"/>
              <a:r>
                <a:rPr lang="en-US" altLang="en-US" sz="1600"/>
                <a:t>nameNumber = ['Saul Goodman', 5055034455];  </a:t>
              </a:r>
              <a:r>
                <a:rPr lang="en-US" altLang="en-US" sz="1600">
                  <a:solidFill>
                    <a:srgbClr val="00B050"/>
                  </a:solidFill>
                </a:rPr>
                <a:t>// Okay</a:t>
              </a:r>
              <a:endParaRPr lang="en-US" altLang="en-US" sz="1600"/>
            </a:p>
            <a:p>
              <a:pPr lvl="1" eaLnBrk="1" hangingPunct="1"/>
              <a:r>
                <a:rPr lang="en-US" altLang="en-US" sz="1600"/>
                <a:t>nameNumber = ['Saul Goodman', '5055034455']; </a:t>
              </a:r>
              <a:r>
                <a:rPr lang="en-US" altLang="en-US" sz="1600">
                  <a:solidFill>
                    <a:srgbClr val="00B050"/>
                  </a:solidFill>
                </a:rPr>
                <a:t>// Error!</a:t>
              </a:r>
            </a:p>
            <a:p>
              <a:pPr lvl="1" eaLnBrk="1" hangingPunct="1"/>
              <a:endParaRPr lang="en-US" altLang="en-US" sz="1600">
                <a:solidFill>
                  <a:srgbClr val="00B050"/>
                </a:solidFill>
              </a:endParaRPr>
            </a:p>
            <a:p>
              <a:pPr lvl="1" eaLnBrk="1" hangingPunct="1"/>
              <a:r>
                <a:rPr lang="en-US" altLang="en-US" sz="1600"/>
                <a:t>var [name, num] = nameNumber;</a:t>
              </a:r>
              <a:r>
                <a:rPr lang="en-US" altLang="en-US" sz="1600">
                  <a:solidFill>
                    <a:srgbClr val="00B050"/>
                  </a:solidFill>
                </a:rPr>
                <a:t> // destructure</a:t>
              </a:r>
            </a:p>
          </p:txBody>
        </p:sp>
      </p:grpSp>
      <p:sp>
        <p:nvSpPr>
          <p:cNvPr id="130058" name="Rectangle 6">
            <a:extLst>
              <a:ext uri="{FF2B5EF4-FFF2-40B4-BE49-F238E27FC236}">
                <a16:creationId xmlns:a16="http://schemas.microsoft.com/office/drawing/2014/main" id="{388F0BBC-15F8-4A6B-94AE-70BE47A380E9}"/>
              </a:ext>
            </a:extLst>
          </p:cNvPr>
          <p:cNvSpPr>
            <a:spLocks/>
          </p:cNvSpPr>
          <p:nvPr/>
        </p:nvSpPr>
        <p:spPr bwMode="auto">
          <a:xfrm>
            <a:off x="889000" y="19431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Tuples are finite ordered list of elements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Syntax  </a:t>
            </a:r>
            <a:r>
              <a:rPr lang="en-US" altLang="en-US" sz="2000" b="1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:[type1, type2, … typeN]</a:t>
            </a:r>
          </a:p>
        </p:txBody>
      </p:sp>
    </p:spTree>
  </p:cSld>
  <p:clrMapOvr>
    <a:masterClrMapping/>
  </p:clrMapOvr>
  <p:transition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4" name="Picture 2">
            <a:extLst>
              <a:ext uri="{FF2B5EF4-FFF2-40B4-BE49-F238E27FC236}">
                <a16:creationId xmlns:a16="http://schemas.microsoft.com/office/drawing/2014/main" id="{6A3D9D2D-3AF6-48B9-82AD-1354034F3D5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075" name="Picture 3">
            <a:extLst>
              <a:ext uri="{FF2B5EF4-FFF2-40B4-BE49-F238E27FC236}">
                <a16:creationId xmlns:a16="http://schemas.microsoft.com/office/drawing/2014/main" id="{7C70F0D6-B75D-49CC-8928-0BEC68CDAEEB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076" name="Rectangle 4">
            <a:extLst>
              <a:ext uri="{FF2B5EF4-FFF2-40B4-BE49-F238E27FC236}">
                <a16:creationId xmlns:a16="http://schemas.microsoft.com/office/drawing/2014/main" id="{F154D360-C196-4151-BA6F-64497AA1D554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C5EFFD24-4364-48E4-AC8A-D6492DD1B519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131078" name="Rectangle 6">
            <a:extLst>
              <a:ext uri="{FF2B5EF4-FFF2-40B4-BE49-F238E27FC236}">
                <a16:creationId xmlns:a16="http://schemas.microsoft.com/office/drawing/2014/main" id="{120C05E9-AB06-4756-9DF1-A5DBE218A895}"/>
              </a:ext>
            </a:extLst>
          </p:cNvPr>
          <p:cNvSpPr>
            <a:spLocks/>
          </p:cNvSpPr>
          <p:nvPr/>
        </p:nvSpPr>
        <p:spPr bwMode="auto">
          <a:xfrm>
            <a:off x="889000" y="25146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556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31079" name="Rectangle 7">
            <a:extLst>
              <a:ext uri="{FF2B5EF4-FFF2-40B4-BE49-F238E27FC236}">
                <a16:creationId xmlns:a16="http://schemas.microsoft.com/office/drawing/2014/main" id="{DAB7920E-BF55-4161-8770-7AB104BBEAD2}"/>
              </a:ext>
            </a:extLst>
          </p:cNvPr>
          <p:cNvSpPr>
            <a:spLocks/>
          </p:cNvSpPr>
          <p:nvPr/>
        </p:nvSpPr>
        <p:spPr bwMode="auto">
          <a:xfrm>
            <a:off x="869950" y="1219200"/>
            <a:ext cx="81153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28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Type Alias</a:t>
            </a:r>
          </a:p>
          <a:p>
            <a:pPr algn="ctr" eaLnBrk="1" hangingPunct="1">
              <a:spcBef>
                <a:spcPts val="2400"/>
              </a:spcBef>
            </a:pPr>
            <a:endParaRPr lang="en-US" altLang="en-US" sz="2800" b="1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31080" name="Rectangle 8">
            <a:extLst>
              <a:ext uri="{FF2B5EF4-FFF2-40B4-BE49-F238E27FC236}">
                <a16:creationId xmlns:a16="http://schemas.microsoft.com/office/drawing/2014/main" id="{F2712113-37C3-4933-85C4-FA19947CD6D8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BA7700AC-C4CD-4380-8EA6-569972EB44E1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125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  <p:grpSp>
        <p:nvGrpSpPr>
          <p:cNvPr id="131081" name="Group 9">
            <a:extLst>
              <a:ext uri="{FF2B5EF4-FFF2-40B4-BE49-F238E27FC236}">
                <a16:creationId xmlns:a16="http://schemas.microsoft.com/office/drawing/2014/main" id="{0884E1DB-B256-4988-A033-DF2B4EAF7912}"/>
              </a:ext>
            </a:extLst>
          </p:cNvPr>
          <p:cNvGrpSpPr>
            <a:grpSpLocks/>
          </p:cNvGrpSpPr>
          <p:nvPr/>
        </p:nvGrpSpPr>
        <p:grpSpPr bwMode="auto">
          <a:xfrm>
            <a:off x="736600" y="2819400"/>
            <a:ext cx="8610600" cy="1828800"/>
            <a:chOff x="0" y="-177"/>
            <a:chExt cx="8424" cy="1676"/>
          </a:xfrm>
        </p:grpSpPr>
        <p:grpSp>
          <p:nvGrpSpPr>
            <p:cNvPr id="131088" name="Group 10">
              <a:extLst>
                <a:ext uri="{FF2B5EF4-FFF2-40B4-BE49-F238E27FC236}">
                  <a16:creationId xmlns:a16="http://schemas.microsoft.com/office/drawing/2014/main" id="{F30BF7CA-D501-4CA9-AD91-80FF9D2B56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177"/>
              <a:ext cx="8424" cy="1676"/>
              <a:chOff x="0" y="-177"/>
              <a:chExt cx="8424" cy="1676"/>
            </a:xfrm>
          </p:grpSpPr>
          <p:sp>
            <p:nvSpPr>
              <p:cNvPr id="131090" name="AutoShape 11">
                <a:extLst>
                  <a:ext uri="{FF2B5EF4-FFF2-40B4-BE49-F238E27FC236}">
                    <a16:creationId xmlns:a16="http://schemas.microsoft.com/office/drawing/2014/main" id="{9C3FD7A9-CF12-45BC-BDE5-FC43169B12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-177"/>
                <a:ext cx="8424" cy="1676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1091" name="Rectangle 12">
                <a:extLst>
                  <a:ext uri="{FF2B5EF4-FFF2-40B4-BE49-F238E27FC236}">
                    <a16:creationId xmlns:a16="http://schemas.microsoft.com/office/drawing/2014/main" id="{BC921290-3BF0-45A6-B046-EA85EFD104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31089" name="Rectangle 13">
              <a:extLst>
                <a:ext uri="{FF2B5EF4-FFF2-40B4-BE49-F238E27FC236}">
                  <a16:creationId xmlns:a16="http://schemas.microsoft.com/office/drawing/2014/main" id="{CF2E094F-9245-4817-B8FE-3CF3226B85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" y="-145"/>
              <a:ext cx="8251" cy="1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 marL="342900" indent="-3429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lvl="1" eaLnBrk="1" hangingPunct="1"/>
              <a:r>
                <a:rPr lang="en-US" altLang="en-US" b="1">
                  <a:solidFill>
                    <a:srgbClr val="FF0000"/>
                  </a:solidFill>
                </a:rPr>
                <a:t>type StrOrNum = string|number;</a:t>
              </a:r>
            </a:p>
            <a:p>
              <a:pPr lvl="1" eaLnBrk="1" hangingPunct="1"/>
              <a:endParaRPr lang="en-US" altLang="en-US" sz="1400"/>
            </a:p>
            <a:p>
              <a:pPr lvl="1" eaLnBrk="1" hangingPunct="1"/>
              <a:r>
                <a:rPr lang="en-US" altLang="en-US" sz="1400"/>
                <a:t>var sample</a:t>
              </a:r>
              <a:r>
                <a:rPr lang="en-US" altLang="en-US" b="1">
                  <a:solidFill>
                    <a:srgbClr val="FF0000"/>
                  </a:solidFill>
                </a:rPr>
                <a:t>: StrOrNum</a:t>
              </a:r>
              <a:r>
                <a:rPr lang="en-US" altLang="en-US" sz="1400"/>
                <a:t>; </a:t>
              </a:r>
              <a:r>
                <a:rPr lang="en-US" altLang="en-US" sz="1400">
                  <a:solidFill>
                    <a:srgbClr val="00B050"/>
                  </a:solidFill>
                </a:rPr>
                <a:t>// used like any other notation</a:t>
              </a:r>
            </a:p>
            <a:p>
              <a:pPr lvl="1" eaLnBrk="1" hangingPunct="1"/>
              <a:endParaRPr lang="en-US" altLang="en-US" sz="1400"/>
            </a:p>
            <a:p>
              <a:pPr lvl="1" eaLnBrk="1" hangingPunct="1"/>
              <a:r>
                <a:rPr lang="en-US" altLang="en-US" sz="1400"/>
                <a:t>sample = 123;  </a:t>
              </a:r>
              <a:r>
                <a:rPr lang="en-US" altLang="en-US" sz="1400">
                  <a:solidFill>
                    <a:srgbClr val="00B050"/>
                  </a:solidFill>
                </a:rPr>
                <a:t>// okay</a:t>
              </a:r>
            </a:p>
            <a:p>
              <a:pPr lvl="1" eaLnBrk="1" hangingPunct="1"/>
              <a:r>
                <a:rPr lang="en-US" altLang="en-US" sz="1400"/>
                <a:t>sample = '123'; </a:t>
              </a:r>
              <a:r>
                <a:rPr lang="en-US" altLang="en-US" sz="1400">
                  <a:solidFill>
                    <a:srgbClr val="00B050"/>
                  </a:solidFill>
                </a:rPr>
                <a:t>// okay</a:t>
              </a:r>
            </a:p>
            <a:p>
              <a:pPr lvl="1" eaLnBrk="1" hangingPunct="1"/>
              <a:r>
                <a:rPr lang="en-US" altLang="en-US" sz="1400"/>
                <a:t>sample = true;  </a:t>
              </a:r>
              <a:r>
                <a:rPr lang="en-US" altLang="en-US" sz="1400">
                  <a:solidFill>
                    <a:srgbClr val="00B050"/>
                  </a:solidFill>
                </a:rPr>
                <a:t>// error</a:t>
              </a:r>
            </a:p>
          </p:txBody>
        </p:sp>
      </p:grpSp>
      <p:sp>
        <p:nvSpPr>
          <p:cNvPr id="131082" name="Rectangle 6">
            <a:extLst>
              <a:ext uri="{FF2B5EF4-FFF2-40B4-BE49-F238E27FC236}">
                <a16:creationId xmlns:a16="http://schemas.microsoft.com/office/drawing/2014/main" id="{FED003E4-FB41-44A3-B858-BE3B7E89E5AE}"/>
              </a:ext>
            </a:extLst>
          </p:cNvPr>
          <p:cNvSpPr>
            <a:spLocks/>
          </p:cNvSpPr>
          <p:nvPr/>
        </p:nvSpPr>
        <p:spPr bwMode="auto">
          <a:xfrm>
            <a:off x="889000" y="1943100"/>
            <a:ext cx="83439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Used for providing names for reusable type annotations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Syntax </a:t>
            </a:r>
            <a:r>
              <a:rPr lang="en-US" altLang="en-US" sz="2000" b="1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type someName = anyValidTypeAnnotation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 b="1" i="1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 b="1" i="1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 b="1" i="1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 b="1" i="1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 b="1" i="1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Type aliases can be created for any type really</a:t>
            </a:r>
          </a:p>
        </p:txBody>
      </p:sp>
      <p:grpSp>
        <p:nvGrpSpPr>
          <p:cNvPr id="131083" name="Group 9">
            <a:extLst>
              <a:ext uri="{FF2B5EF4-FFF2-40B4-BE49-F238E27FC236}">
                <a16:creationId xmlns:a16="http://schemas.microsoft.com/office/drawing/2014/main" id="{D495CD15-AF33-417F-ADF0-28558F26B36D}"/>
              </a:ext>
            </a:extLst>
          </p:cNvPr>
          <p:cNvGrpSpPr>
            <a:grpSpLocks/>
          </p:cNvGrpSpPr>
          <p:nvPr/>
        </p:nvGrpSpPr>
        <p:grpSpPr bwMode="auto">
          <a:xfrm>
            <a:off x="736600" y="5257800"/>
            <a:ext cx="8610600" cy="1219200"/>
            <a:chOff x="0" y="-177"/>
            <a:chExt cx="8424" cy="1676"/>
          </a:xfrm>
        </p:grpSpPr>
        <p:grpSp>
          <p:nvGrpSpPr>
            <p:cNvPr id="131084" name="Group 10">
              <a:extLst>
                <a:ext uri="{FF2B5EF4-FFF2-40B4-BE49-F238E27FC236}">
                  <a16:creationId xmlns:a16="http://schemas.microsoft.com/office/drawing/2014/main" id="{3165BE42-EA86-451C-889C-C71CACFCC6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177"/>
              <a:ext cx="8424" cy="1676"/>
              <a:chOff x="0" y="-177"/>
              <a:chExt cx="8424" cy="1676"/>
            </a:xfrm>
          </p:grpSpPr>
          <p:sp>
            <p:nvSpPr>
              <p:cNvPr id="131086" name="AutoShape 11">
                <a:extLst>
                  <a:ext uri="{FF2B5EF4-FFF2-40B4-BE49-F238E27FC236}">
                    <a16:creationId xmlns:a16="http://schemas.microsoft.com/office/drawing/2014/main" id="{84CB7357-0FA4-464D-8602-5CCF75B855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-177"/>
                <a:ext cx="8424" cy="1676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1087" name="Rectangle 12">
                <a:extLst>
                  <a:ext uri="{FF2B5EF4-FFF2-40B4-BE49-F238E27FC236}">
                    <a16:creationId xmlns:a16="http://schemas.microsoft.com/office/drawing/2014/main" id="{5D81FC2C-203B-4AB7-ADE4-04E7057AB8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31085" name="Rectangle 13">
              <a:extLst>
                <a:ext uri="{FF2B5EF4-FFF2-40B4-BE49-F238E27FC236}">
                  <a16:creationId xmlns:a16="http://schemas.microsoft.com/office/drawing/2014/main" id="{45BBCFCC-72FE-4FCE-A47D-F56E9AFC5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" y="-145"/>
              <a:ext cx="8251" cy="1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 marL="342900" indent="-3429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lvl="1" eaLnBrk="1" hangingPunct="1"/>
              <a:r>
                <a:rPr lang="en-US" altLang="en-US" sz="1600"/>
                <a:t>type Text = string | { text: string };  </a:t>
              </a:r>
              <a:r>
                <a:rPr lang="en-US" altLang="en-US" sz="1600">
                  <a:solidFill>
                    <a:srgbClr val="00B050"/>
                  </a:solidFill>
                </a:rPr>
                <a:t>//  union</a:t>
              </a:r>
            </a:p>
            <a:p>
              <a:pPr lvl="1" eaLnBrk="1" hangingPunct="1"/>
              <a:r>
                <a:rPr lang="en-US" altLang="en-US" sz="1600"/>
                <a:t>type Coordinates = [number, number];  </a:t>
              </a:r>
              <a:r>
                <a:rPr lang="en-US" altLang="en-US" sz="1600">
                  <a:solidFill>
                    <a:srgbClr val="00B050"/>
                  </a:solidFill>
                </a:rPr>
                <a:t>// tuple</a:t>
              </a:r>
            </a:p>
            <a:p>
              <a:pPr lvl="1" eaLnBrk="1" hangingPunct="1"/>
              <a:r>
                <a:rPr lang="en-US" altLang="en-US" sz="1600"/>
                <a:t>type Callback = (data: string) =&gt; void;  </a:t>
              </a:r>
              <a:r>
                <a:rPr lang="en-US" altLang="en-US" sz="1600">
                  <a:solidFill>
                    <a:srgbClr val="00B050"/>
                  </a:solidFill>
                </a:rPr>
                <a:t>// callback</a:t>
              </a:r>
            </a:p>
          </p:txBody>
        </p:sp>
      </p:grpSp>
    </p:spTree>
  </p:cSld>
  <p:clrMapOvr>
    <a:masterClrMapping/>
  </p:clrMapOvr>
  <p:transition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8" name="Picture 2">
            <a:extLst>
              <a:ext uri="{FF2B5EF4-FFF2-40B4-BE49-F238E27FC236}">
                <a16:creationId xmlns:a16="http://schemas.microsoft.com/office/drawing/2014/main" id="{7FE47A16-9724-4E49-B7BA-4FC220DDAE6F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099" name="Picture 3">
            <a:extLst>
              <a:ext uri="{FF2B5EF4-FFF2-40B4-BE49-F238E27FC236}">
                <a16:creationId xmlns:a16="http://schemas.microsoft.com/office/drawing/2014/main" id="{8CF79C87-1703-44E7-AE66-6B845C6A8A3A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100" name="Rectangle 4">
            <a:extLst>
              <a:ext uri="{FF2B5EF4-FFF2-40B4-BE49-F238E27FC236}">
                <a16:creationId xmlns:a16="http://schemas.microsoft.com/office/drawing/2014/main" id="{54383434-0E91-4EF9-82FB-7D619BFD35E2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956498D9-9C25-47DD-8640-2B43F6812EA9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132102" name="Rectangle 6">
            <a:extLst>
              <a:ext uri="{FF2B5EF4-FFF2-40B4-BE49-F238E27FC236}">
                <a16:creationId xmlns:a16="http://schemas.microsoft.com/office/drawing/2014/main" id="{FE889FF1-20D4-4E2E-B7BF-992B617BE853}"/>
              </a:ext>
            </a:extLst>
          </p:cNvPr>
          <p:cNvSpPr>
            <a:spLocks/>
          </p:cNvSpPr>
          <p:nvPr/>
        </p:nvSpPr>
        <p:spPr bwMode="auto">
          <a:xfrm>
            <a:off x="889000" y="25146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556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32103" name="Rectangle 7">
            <a:extLst>
              <a:ext uri="{FF2B5EF4-FFF2-40B4-BE49-F238E27FC236}">
                <a16:creationId xmlns:a16="http://schemas.microsoft.com/office/drawing/2014/main" id="{070F7FDE-63A2-4A76-862A-53410449C5E2}"/>
              </a:ext>
            </a:extLst>
          </p:cNvPr>
          <p:cNvSpPr>
            <a:spLocks/>
          </p:cNvSpPr>
          <p:nvPr/>
        </p:nvSpPr>
        <p:spPr bwMode="auto">
          <a:xfrm>
            <a:off x="869950" y="1219200"/>
            <a:ext cx="81153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28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lib.d.ts</a:t>
            </a:r>
          </a:p>
          <a:p>
            <a:pPr algn="ctr" eaLnBrk="1" hangingPunct="1">
              <a:spcBef>
                <a:spcPts val="2400"/>
              </a:spcBef>
            </a:pPr>
            <a:endParaRPr lang="en-US" altLang="en-US" sz="2800" b="1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32104" name="Rectangle 8">
            <a:extLst>
              <a:ext uri="{FF2B5EF4-FFF2-40B4-BE49-F238E27FC236}">
                <a16:creationId xmlns:a16="http://schemas.microsoft.com/office/drawing/2014/main" id="{15CF9B31-7805-4943-B383-4022089990D7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B5EA26E4-C339-402A-BE15-66301AC4C982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126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  <p:grpSp>
        <p:nvGrpSpPr>
          <p:cNvPr id="132105" name="Group 9">
            <a:extLst>
              <a:ext uri="{FF2B5EF4-FFF2-40B4-BE49-F238E27FC236}">
                <a16:creationId xmlns:a16="http://schemas.microsoft.com/office/drawing/2014/main" id="{4D9864A2-4ECF-40A9-BFB7-576D4F5ABAB5}"/>
              </a:ext>
            </a:extLst>
          </p:cNvPr>
          <p:cNvGrpSpPr>
            <a:grpSpLocks/>
          </p:cNvGrpSpPr>
          <p:nvPr/>
        </p:nvGrpSpPr>
        <p:grpSpPr bwMode="auto">
          <a:xfrm>
            <a:off x="736600" y="4038600"/>
            <a:ext cx="8610600" cy="2286000"/>
            <a:chOff x="0" y="-177"/>
            <a:chExt cx="8424" cy="1676"/>
          </a:xfrm>
        </p:grpSpPr>
        <p:grpSp>
          <p:nvGrpSpPr>
            <p:cNvPr id="132107" name="Group 10">
              <a:extLst>
                <a:ext uri="{FF2B5EF4-FFF2-40B4-BE49-F238E27FC236}">
                  <a16:creationId xmlns:a16="http://schemas.microsoft.com/office/drawing/2014/main" id="{C9B63EFF-10B2-47CE-B8B6-779012E69B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177"/>
              <a:ext cx="8424" cy="1676"/>
              <a:chOff x="0" y="-177"/>
              <a:chExt cx="8424" cy="1676"/>
            </a:xfrm>
          </p:grpSpPr>
          <p:sp>
            <p:nvSpPr>
              <p:cNvPr id="132109" name="AutoShape 11">
                <a:extLst>
                  <a:ext uri="{FF2B5EF4-FFF2-40B4-BE49-F238E27FC236}">
                    <a16:creationId xmlns:a16="http://schemas.microsoft.com/office/drawing/2014/main" id="{51A1FC02-00E4-4C7A-9852-D59208B5A7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-177"/>
                <a:ext cx="8424" cy="1676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2110" name="Rectangle 12">
                <a:extLst>
                  <a:ext uri="{FF2B5EF4-FFF2-40B4-BE49-F238E27FC236}">
                    <a16:creationId xmlns:a16="http://schemas.microsoft.com/office/drawing/2014/main" id="{3B79553C-C476-4D86-9A1F-08856599C1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32108" name="Rectangle 13">
              <a:extLst>
                <a:ext uri="{FF2B5EF4-FFF2-40B4-BE49-F238E27FC236}">
                  <a16:creationId xmlns:a16="http://schemas.microsoft.com/office/drawing/2014/main" id="{C758948A-E02F-4E19-8F45-CA415925C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" y="-145"/>
              <a:ext cx="8400" cy="1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var foo = 123;</a:t>
              </a:r>
            </a:p>
            <a:p>
              <a:pPr eaLnBrk="1" hangingPunct="1"/>
              <a:r>
                <a:rPr lang="en-US" altLang="en-US" sz="1600"/>
                <a:t>var bar = foo.toString(); </a:t>
              </a:r>
              <a:r>
                <a:rPr lang="en-US" altLang="en-US" sz="1600">
                  <a:solidFill>
                    <a:srgbClr val="00B050"/>
                  </a:solidFill>
                </a:rPr>
                <a:t>// okay since lib.d.ts is included</a:t>
              </a:r>
            </a:p>
            <a:p>
              <a:pPr eaLnBrk="1" hangingPunct="1"/>
              <a:endParaRPr lang="en-US" altLang="en-US" sz="1600"/>
            </a:p>
            <a:p>
              <a:pPr eaLnBrk="1" hangingPunct="1"/>
              <a:r>
                <a:rPr lang="en-US" altLang="en-US" sz="1600">
                  <a:solidFill>
                    <a:srgbClr val="00B050"/>
                  </a:solidFill>
                </a:rPr>
                <a:t>// but if we set compiler flag to noLib: true in tsconfig.json then …</a:t>
              </a:r>
            </a:p>
            <a:p>
              <a:pPr eaLnBrk="1" hangingPunct="1"/>
              <a:endParaRPr lang="en-US" altLang="en-US" sz="1600"/>
            </a:p>
            <a:p>
              <a:pPr eaLnBrk="1" hangingPunct="1"/>
              <a:r>
                <a:rPr lang="en-US" altLang="en-US" sz="1600"/>
                <a:t>var bar = foo.toString();  </a:t>
              </a:r>
              <a:r>
                <a:rPr lang="en-US" altLang="en-US" sz="1600">
                  <a:solidFill>
                    <a:srgbClr val="00B050"/>
                  </a:solidFill>
                </a:rPr>
                <a:t>// ERROR: Property 'toString' does not exist on type 'number'.</a:t>
              </a:r>
            </a:p>
          </p:txBody>
        </p:sp>
      </p:grpSp>
      <p:sp>
        <p:nvSpPr>
          <p:cNvPr id="132106" name="Rectangle 6">
            <a:extLst>
              <a:ext uri="{FF2B5EF4-FFF2-40B4-BE49-F238E27FC236}">
                <a16:creationId xmlns:a16="http://schemas.microsoft.com/office/drawing/2014/main" id="{26624231-4DC2-487B-9FE1-1B6239CA3E61}"/>
              </a:ext>
            </a:extLst>
          </p:cNvPr>
          <p:cNvSpPr>
            <a:spLocks/>
          </p:cNvSpPr>
          <p:nvPr/>
        </p:nvSpPr>
        <p:spPr bwMode="auto">
          <a:xfrm>
            <a:off x="889000" y="1943100"/>
            <a:ext cx="83439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556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 special declaration file that ships with every TS installation 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Contains the </a:t>
            </a:r>
            <a:r>
              <a:rPr lang="en-US" altLang="en-US" sz="2000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ambient declarations </a:t>
            </a: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(next slide)</a:t>
            </a:r>
            <a:r>
              <a:rPr lang="en-US" altLang="en-US" sz="2000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</a:t>
            </a: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for common JS constructs (JS runtimes and the DOM)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Automatically included in compilation context of TS projects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Makes it easy for us to start writing type checked JS code</a:t>
            </a:r>
          </a:p>
        </p:txBody>
      </p:sp>
    </p:spTree>
  </p:cSld>
  <p:clrMapOvr>
    <a:masterClrMapping/>
  </p:clrMapOvr>
  <p:transition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22" name="Picture 2">
            <a:extLst>
              <a:ext uri="{FF2B5EF4-FFF2-40B4-BE49-F238E27FC236}">
                <a16:creationId xmlns:a16="http://schemas.microsoft.com/office/drawing/2014/main" id="{3569E383-90B5-4656-9E73-7CEC5D36BA70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23" name="Picture 3">
            <a:extLst>
              <a:ext uri="{FF2B5EF4-FFF2-40B4-BE49-F238E27FC236}">
                <a16:creationId xmlns:a16="http://schemas.microsoft.com/office/drawing/2014/main" id="{71BD1FD5-296A-47F6-BE36-CE792C1E08B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24" name="Rectangle 4">
            <a:extLst>
              <a:ext uri="{FF2B5EF4-FFF2-40B4-BE49-F238E27FC236}">
                <a16:creationId xmlns:a16="http://schemas.microsoft.com/office/drawing/2014/main" id="{C9A9F22D-B1B2-43AF-B342-C8B6F2C4B623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DA5255E9-F493-460C-AA73-BCF4ACE8D45A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133126" name="Rectangle 6">
            <a:extLst>
              <a:ext uri="{FF2B5EF4-FFF2-40B4-BE49-F238E27FC236}">
                <a16:creationId xmlns:a16="http://schemas.microsoft.com/office/drawing/2014/main" id="{F975D21B-08CD-4392-B75D-521C12D8DCB9}"/>
              </a:ext>
            </a:extLst>
          </p:cNvPr>
          <p:cNvSpPr>
            <a:spLocks/>
          </p:cNvSpPr>
          <p:nvPr/>
        </p:nvSpPr>
        <p:spPr bwMode="auto">
          <a:xfrm>
            <a:off x="889000" y="25146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556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33127" name="Rectangle 7">
            <a:extLst>
              <a:ext uri="{FF2B5EF4-FFF2-40B4-BE49-F238E27FC236}">
                <a16:creationId xmlns:a16="http://schemas.microsoft.com/office/drawing/2014/main" id="{0F432EBE-2EC1-4B2A-A271-D35C153C0893}"/>
              </a:ext>
            </a:extLst>
          </p:cNvPr>
          <p:cNvSpPr>
            <a:spLocks/>
          </p:cNvSpPr>
          <p:nvPr/>
        </p:nvSpPr>
        <p:spPr bwMode="auto">
          <a:xfrm>
            <a:off x="869950" y="1219200"/>
            <a:ext cx="81153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28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Ambient Declarations</a:t>
            </a:r>
          </a:p>
          <a:p>
            <a:pPr algn="ctr" eaLnBrk="1" hangingPunct="1">
              <a:spcBef>
                <a:spcPts val="2400"/>
              </a:spcBef>
            </a:pPr>
            <a:endParaRPr lang="en-US" altLang="en-US" sz="2800" b="1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33128" name="Rectangle 8">
            <a:extLst>
              <a:ext uri="{FF2B5EF4-FFF2-40B4-BE49-F238E27FC236}">
                <a16:creationId xmlns:a16="http://schemas.microsoft.com/office/drawing/2014/main" id="{43D4BCDA-893B-4F01-BE44-4A565579E0C8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615741FF-8AAE-40C0-9193-869F69FE658A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127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  <p:sp>
        <p:nvSpPr>
          <p:cNvPr id="133129" name="Rectangle 6">
            <a:extLst>
              <a:ext uri="{FF2B5EF4-FFF2-40B4-BE49-F238E27FC236}">
                <a16:creationId xmlns:a16="http://schemas.microsoft.com/office/drawing/2014/main" id="{4DF73CA7-E4CE-4F28-95AA-53AAFF4A5896}"/>
              </a:ext>
            </a:extLst>
          </p:cNvPr>
          <p:cNvSpPr>
            <a:spLocks/>
          </p:cNvSpPr>
          <p:nvPr/>
        </p:nvSpPr>
        <p:spPr bwMode="auto">
          <a:xfrm>
            <a:off x="889000" y="1943100"/>
            <a:ext cx="83439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Used to provide type information (definitions) for existing JS code / libraries, either 3</a:t>
            </a:r>
            <a:r>
              <a:rPr lang="en-US" altLang="en-US" sz="2000" baseline="30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rd</a:t>
            </a: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party or our own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Contain the type information but not the implementation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This provides us with type-checking and auto-completion without the need to re-write the code in TS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Files usually end with a </a:t>
            </a:r>
            <a:r>
              <a:rPr lang="en-US" altLang="en-US" sz="20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.d.ts </a:t>
            </a: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extension</a:t>
            </a:r>
            <a:endParaRPr lang="en-US" altLang="en-US" sz="2000" b="1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There are many ambient declarations already written for us (jquery, angular, moment, …)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We can use dev tools such as </a:t>
            </a:r>
            <a:r>
              <a:rPr lang="en-US" altLang="en-US" sz="2000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Typings</a:t>
            </a: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for fetching existing .d.ts files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.d.ts files are actually a great source for documentation and good declaration practices to learn from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46" name="Picture 2">
            <a:extLst>
              <a:ext uri="{FF2B5EF4-FFF2-40B4-BE49-F238E27FC236}">
                <a16:creationId xmlns:a16="http://schemas.microsoft.com/office/drawing/2014/main" id="{63F87F13-A3AF-4768-811C-83A868BDA52D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147" name="Picture 3">
            <a:extLst>
              <a:ext uri="{FF2B5EF4-FFF2-40B4-BE49-F238E27FC236}">
                <a16:creationId xmlns:a16="http://schemas.microsoft.com/office/drawing/2014/main" id="{17DDC11E-1DC3-47FE-97AA-4B1F90F96CA9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148" name="Rectangle 4">
            <a:extLst>
              <a:ext uri="{FF2B5EF4-FFF2-40B4-BE49-F238E27FC236}">
                <a16:creationId xmlns:a16="http://schemas.microsoft.com/office/drawing/2014/main" id="{C6069D1D-17EF-456F-A1BA-1283616BC5CD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54DCE2D7-67DD-4BBA-9C8D-BF62D0FBAD1E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134150" name="Rectangle 6">
            <a:extLst>
              <a:ext uri="{FF2B5EF4-FFF2-40B4-BE49-F238E27FC236}">
                <a16:creationId xmlns:a16="http://schemas.microsoft.com/office/drawing/2014/main" id="{8075DCDE-0A30-43E2-A227-4549A3FF99B8}"/>
              </a:ext>
            </a:extLst>
          </p:cNvPr>
          <p:cNvSpPr>
            <a:spLocks/>
          </p:cNvSpPr>
          <p:nvPr/>
        </p:nvSpPr>
        <p:spPr bwMode="auto">
          <a:xfrm>
            <a:off x="889000" y="25146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556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34151" name="Rectangle 7">
            <a:extLst>
              <a:ext uri="{FF2B5EF4-FFF2-40B4-BE49-F238E27FC236}">
                <a16:creationId xmlns:a16="http://schemas.microsoft.com/office/drawing/2014/main" id="{E25BEF7D-5213-4655-9178-562A909CE167}"/>
              </a:ext>
            </a:extLst>
          </p:cNvPr>
          <p:cNvSpPr>
            <a:spLocks/>
          </p:cNvSpPr>
          <p:nvPr/>
        </p:nvSpPr>
        <p:spPr bwMode="auto">
          <a:xfrm>
            <a:off x="869950" y="1219200"/>
            <a:ext cx="81153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28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JS &amp; Types</a:t>
            </a:r>
          </a:p>
        </p:txBody>
      </p:sp>
      <p:sp>
        <p:nvSpPr>
          <p:cNvPr id="134152" name="Rectangle 8">
            <a:extLst>
              <a:ext uri="{FF2B5EF4-FFF2-40B4-BE49-F238E27FC236}">
                <a16:creationId xmlns:a16="http://schemas.microsoft.com/office/drawing/2014/main" id="{9039AA9D-9A0E-43E3-8896-EBCAEF48F754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955F5817-65EC-4508-98C0-7A786F8013B4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128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  <p:sp>
        <p:nvSpPr>
          <p:cNvPr id="134153" name="Rectangle 6">
            <a:extLst>
              <a:ext uri="{FF2B5EF4-FFF2-40B4-BE49-F238E27FC236}">
                <a16:creationId xmlns:a16="http://schemas.microsoft.com/office/drawing/2014/main" id="{33DBD8F5-9533-4D58-9443-A30376BD96E1}"/>
              </a:ext>
            </a:extLst>
          </p:cNvPr>
          <p:cNvSpPr>
            <a:spLocks/>
          </p:cNvSpPr>
          <p:nvPr/>
        </p:nvSpPr>
        <p:spPr bwMode="auto">
          <a:xfrm>
            <a:off x="889000" y="1943100"/>
            <a:ext cx="83439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The typing system we covered is TS specific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JS knows nothing about it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All types are completely removed when transpiled</a:t>
            </a:r>
          </a:p>
        </p:txBody>
      </p:sp>
      <p:grpSp>
        <p:nvGrpSpPr>
          <p:cNvPr id="134154" name="Group 9">
            <a:extLst>
              <a:ext uri="{FF2B5EF4-FFF2-40B4-BE49-F238E27FC236}">
                <a16:creationId xmlns:a16="http://schemas.microsoft.com/office/drawing/2014/main" id="{C99C509E-2C95-4D1C-A651-84014E8CC0CA}"/>
              </a:ext>
            </a:extLst>
          </p:cNvPr>
          <p:cNvGrpSpPr>
            <a:grpSpLocks/>
          </p:cNvGrpSpPr>
          <p:nvPr/>
        </p:nvGrpSpPr>
        <p:grpSpPr bwMode="auto">
          <a:xfrm>
            <a:off x="736600" y="3276600"/>
            <a:ext cx="3581400" cy="3276600"/>
            <a:chOff x="0" y="-177"/>
            <a:chExt cx="8424" cy="1676"/>
          </a:xfrm>
        </p:grpSpPr>
        <p:grpSp>
          <p:nvGrpSpPr>
            <p:cNvPr id="134161" name="Group 10">
              <a:extLst>
                <a:ext uri="{FF2B5EF4-FFF2-40B4-BE49-F238E27FC236}">
                  <a16:creationId xmlns:a16="http://schemas.microsoft.com/office/drawing/2014/main" id="{2083B2AE-E82F-4B00-97C0-6F382E4F2E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177"/>
              <a:ext cx="8424" cy="1676"/>
              <a:chOff x="0" y="-177"/>
              <a:chExt cx="8424" cy="1676"/>
            </a:xfrm>
          </p:grpSpPr>
          <p:sp>
            <p:nvSpPr>
              <p:cNvPr id="134163" name="AutoShape 11">
                <a:extLst>
                  <a:ext uri="{FF2B5EF4-FFF2-40B4-BE49-F238E27FC236}">
                    <a16:creationId xmlns:a16="http://schemas.microsoft.com/office/drawing/2014/main" id="{B2C27865-0DC5-4DCA-832B-A51D70CBCC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-177"/>
                <a:ext cx="8424" cy="1676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4164" name="Rectangle 12">
                <a:extLst>
                  <a:ext uri="{FF2B5EF4-FFF2-40B4-BE49-F238E27FC236}">
                    <a16:creationId xmlns:a16="http://schemas.microsoft.com/office/drawing/2014/main" id="{69A69439-7FF3-4E19-B52A-518F26403A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34162" name="Rectangle 13">
              <a:extLst>
                <a:ext uri="{FF2B5EF4-FFF2-40B4-BE49-F238E27FC236}">
                  <a16:creationId xmlns:a16="http://schemas.microsoft.com/office/drawing/2014/main" id="{340A6DA4-6FAD-47DA-962A-2CD0E1A9EB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" y="-145"/>
              <a:ext cx="8400" cy="1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/>
                <a:t>class Person {</a:t>
              </a:r>
              <a:br>
                <a:rPr lang="en-US" altLang="en-US" sz="1200"/>
              </a:br>
              <a:r>
                <a:rPr lang="en-US" altLang="en-US" sz="1200"/>
                <a:t>    constructor(public name:string, </a:t>
              </a:r>
              <a:br>
                <a:rPr lang="en-US" altLang="en-US" sz="1200"/>
              </a:br>
              <a:r>
                <a:rPr lang="en-US" altLang="en-US" sz="1200"/>
                <a:t>                        public age:number) { }</a:t>
              </a:r>
              <a:br>
                <a:rPr lang="en-US" altLang="en-US" sz="1200"/>
              </a:br>
              <a:r>
                <a:rPr lang="en-US" altLang="en-US" sz="1200"/>
                <a:t>}</a:t>
              </a:r>
              <a:br>
                <a:rPr lang="en-US" altLang="en-US" sz="1200"/>
              </a:br>
              <a:br>
                <a:rPr lang="en-US" altLang="en-US" sz="1200"/>
              </a:br>
              <a:r>
                <a:rPr lang="en-US" altLang="en-US" sz="1200"/>
                <a:t>function </a:t>
              </a:r>
              <a:r>
                <a:rPr lang="en-US" altLang="en-US" sz="1200" i="1"/>
                <a:t>getAge</a:t>
              </a:r>
              <a:r>
                <a:rPr lang="en-US" altLang="en-US" sz="1200"/>
                <a:t>(x: Person[]): number;</a:t>
              </a:r>
              <a:br>
                <a:rPr lang="en-US" altLang="en-US" sz="1200"/>
              </a:br>
              <a:r>
                <a:rPr lang="en-US" altLang="en-US" sz="1200"/>
                <a:t>function </a:t>
              </a:r>
              <a:r>
                <a:rPr lang="en-US" altLang="en-US" sz="1200" i="1"/>
                <a:t>getAge</a:t>
              </a:r>
              <a:r>
                <a:rPr lang="en-US" altLang="en-US" sz="1200"/>
                <a:t>(x: Person): number {</a:t>
              </a:r>
              <a:br>
                <a:rPr lang="en-US" altLang="en-US" sz="1200"/>
              </a:br>
              <a:r>
                <a:rPr lang="en-US" altLang="en-US" sz="1200"/>
                <a:t>    if (x instanceof Person) {</a:t>
              </a:r>
              <a:br>
                <a:rPr lang="en-US" altLang="en-US" sz="1200"/>
              </a:br>
              <a:r>
                <a:rPr lang="en-US" altLang="en-US" sz="1200"/>
                <a:t>        return x.age;</a:t>
              </a:r>
              <a:br>
                <a:rPr lang="en-US" altLang="en-US" sz="1200"/>
              </a:br>
              <a:r>
                <a:rPr lang="en-US" altLang="en-US" sz="1200"/>
                <a:t>    }</a:t>
              </a:r>
              <a:br>
                <a:rPr lang="en-US" altLang="en-US" sz="1200"/>
              </a:br>
              <a:r>
                <a:rPr lang="en-US" altLang="en-US" sz="1200"/>
                <a:t>    return </a:t>
              </a:r>
              <a:r>
                <a:rPr lang="en-US" altLang="en-US" sz="1200" i="1"/>
                <a:t>group</a:t>
              </a:r>
              <a:r>
                <a:rPr lang="en-US" altLang="en-US" sz="1200"/>
                <a:t>.map(p =&gt; p.age )</a:t>
              </a:r>
            </a:p>
            <a:p>
              <a:pPr eaLnBrk="1" hangingPunct="1"/>
              <a:r>
                <a:rPr lang="en-US" altLang="en-US" sz="1200"/>
                <a:t>       .reduce((a1, a2) =&gt; (a1 + a2), 0);</a:t>
              </a:r>
              <a:br>
                <a:rPr lang="en-US" altLang="en-US" sz="1200"/>
              </a:br>
              <a:r>
                <a:rPr lang="en-US" altLang="en-US" sz="1200"/>
                <a:t>}</a:t>
              </a:r>
              <a:endParaRPr lang="en-US" altLang="en-US" sz="1200">
                <a:solidFill>
                  <a:srgbClr val="00B050"/>
                </a:solidFill>
              </a:endParaRPr>
            </a:p>
          </p:txBody>
        </p:sp>
      </p:grpSp>
      <p:grpSp>
        <p:nvGrpSpPr>
          <p:cNvPr id="134155" name="Group 14">
            <a:extLst>
              <a:ext uri="{FF2B5EF4-FFF2-40B4-BE49-F238E27FC236}">
                <a16:creationId xmlns:a16="http://schemas.microsoft.com/office/drawing/2014/main" id="{C80A6BE2-A74D-4D17-88A6-2B6CCB9059DC}"/>
              </a:ext>
            </a:extLst>
          </p:cNvPr>
          <p:cNvGrpSpPr>
            <a:grpSpLocks/>
          </p:cNvGrpSpPr>
          <p:nvPr/>
        </p:nvGrpSpPr>
        <p:grpSpPr bwMode="auto">
          <a:xfrm>
            <a:off x="5308600" y="3276600"/>
            <a:ext cx="4191000" cy="3276600"/>
            <a:chOff x="0" y="-177"/>
            <a:chExt cx="8424" cy="1676"/>
          </a:xfrm>
        </p:grpSpPr>
        <p:grpSp>
          <p:nvGrpSpPr>
            <p:cNvPr id="134157" name="Group 15">
              <a:extLst>
                <a:ext uri="{FF2B5EF4-FFF2-40B4-BE49-F238E27FC236}">
                  <a16:creationId xmlns:a16="http://schemas.microsoft.com/office/drawing/2014/main" id="{657011A5-7CCA-4CBF-9201-BE0D3BA24B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177"/>
              <a:ext cx="8424" cy="1676"/>
              <a:chOff x="0" y="-177"/>
              <a:chExt cx="8424" cy="1676"/>
            </a:xfrm>
          </p:grpSpPr>
          <p:sp>
            <p:nvSpPr>
              <p:cNvPr id="134159" name="AutoShape 11">
                <a:extLst>
                  <a:ext uri="{FF2B5EF4-FFF2-40B4-BE49-F238E27FC236}">
                    <a16:creationId xmlns:a16="http://schemas.microsoft.com/office/drawing/2014/main" id="{96CCEC31-42CF-41F9-A2D9-0DE085076C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-177"/>
                <a:ext cx="8424" cy="1676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4160" name="Rectangle 12">
                <a:extLst>
                  <a:ext uri="{FF2B5EF4-FFF2-40B4-BE49-F238E27FC236}">
                    <a16:creationId xmlns:a16="http://schemas.microsoft.com/office/drawing/2014/main" id="{CEF648FC-767B-4D16-A534-0D3374937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34158" name="Rectangle 13">
              <a:extLst>
                <a:ext uri="{FF2B5EF4-FFF2-40B4-BE49-F238E27FC236}">
                  <a16:creationId xmlns:a16="http://schemas.microsoft.com/office/drawing/2014/main" id="{3C6EDFA1-B7B4-44B9-8C03-93B92D3A0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" y="-145"/>
              <a:ext cx="8400" cy="1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/>
                <a:t>var </a:t>
              </a:r>
              <a:r>
                <a:rPr lang="en-US" altLang="en-US" sz="1200" i="1"/>
                <a:t>Person </a:t>
              </a:r>
              <a:r>
                <a:rPr lang="en-US" altLang="en-US" sz="1200"/>
                <a:t>= (function () {</a:t>
              </a:r>
              <a:br>
                <a:rPr lang="en-US" altLang="en-US" sz="1200"/>
              </a:br>
              <a:r>
                <a:rPr lang="en-US" altLang="en-US" sz="1200"/>
                <a:t>    function </a:t>
              </a:r>
              <a:r>
                <a:rPr lang="en-US" altLang="en-US" sz="1200" i="1"/>
                <a:t>Person</a:t>
              </a:r>
              <a:r>
                <a:rPr lang="en-US" altLang="en-US" sz="1200"/>
                <a:t>(name, age) {</a:t>
              </a:r>
              <a:br>
                <a:rPr lang="en-US" altLang="en-US" sz="1200"/>
              </a:br>
              <a:r>
                <a:rPr lang="en-US" altLang="en-US" sz="1200"/>
                <a:t>        this.name = name;</a:t>
              </a:r>
              <a:br>
                <a:rPr lang="en-US" altLang="en-US" sz="1200"/>
              </a:br>
              <a:r>
                <a:rPr lang="en-US" altLang="en-US" sz="1200"/>
                <a:t>        this.age = age;</a:t>
              </a:r>
              <a:br>
                <a:rPr lang="en-US" altLang="en-US" sz="1200"/>
              </a:br>
              <a:r>
                <a:rPr lang="en-US" altLang="en-US" sz="1200"/>
                <a:t>    }</a:t>
              </a:r>
              <a:br>
                <a:rPr lang="en-US" altLang="en-US" sz="1200"/>
              </a:br>
              <a:r>
                <a:rPr lang="en-US" altLang="en-US" sz="1200"/>
                <a:t>    return </a:t>
              </a:r>
              <a:r>
                <a:rPr lang="en-US" altLang="en-US" sz="1200" i="1"/>
                <a:t>Person</a:t>
              </a:r>
              <a:r>
                <a:rPr lang="en-US" altLang="en-US" sz="1200"/>
                <a:t>;</a:t>
              </a:r>
              <a:br>
                <a:rPr lang="en-US" altLang="en-US" sz="1200"/>
              </a:br>
              <a:r>
                <a:rPr lang="en-US" altLang="en-US" sz="1200"/>
                <a:t>}());</a:t>
              </a:r>
            </a:p>
            <a:p>
              <a:pPr eaLnBrk="1" hangingPunct="1"/>
              <a:br>
                <a:rPr lang="en-US" altLang="en-US" sz="1200"/>
              </a:br>
              <a:r>
                <a:rPr lang="en-US" altLang="en-US" sz="1200"/>
                <a:t>function </a:t>
              </a:r>
              <a:r>
                <a:rPr lang="en-US" altLang="en-US" sz="1200" i="1"/>
                <a:t>getAge</a:t>
              </a:r>
              <a:r>
                <a:rPr lang="en-US" altLang="en-US" sz="1200"/>
                <a:t>(x) {</a:t>
              </a:r>
              <a:br>
                <a:rPr lang="en-US" altLang="en-US" sz="1200"/>
              </a:br>
              <a:r>
                <a:rPr lang="en-US" altLang="en-US" sz="1200"/>
                <a:t>    if (x instanceof </a:t>
              </a:r>
              <a:r>
                <a:rPr lang="en-US" altLang="en-US" sz="1200" i="1"/>
                <a:t>Person</a:t>
              </a:r>
              <a:r>
                <a:rPr lang="en-US" altLang="en-US" sz="1200"/>
                <a:t>) {</a:t>
              </a:r>
              <a:br>
                <a:rPr lang="en-US" altLang="en-US" sz="1200"/>
              </a:br>
              <a:r>
                <a:rPr lang="en-US" altLang="en-US" sz="1200"/>
                <a:t>        return x.age;</a:t>
              </a:r>
              <a:br>
                <a:rPr lang="en-US" altLang="en-US" sz="1200"/>
              </a:br>
              <a:r>
                <a:rPr lang="en-US" altLang="en-US" sz="1200"/>
                <a:t>    }</a:t>
              </a:r>
              <a:br>
                <a:rPr lang="en-US" altLang="en-US" sz="1200"/>
              </a:br>
              <a:r>
                <a:rPr lang="en-US" altLang="en-US" sz="1200"/>
                <a:t>    return </a:t>
              </a:r>
              <a:r>
                <a:rPr lang="en-US" altLang="en-US" sz="1200" i="1"/>
                <a:t>group</a:t>
              </a:r>
              <a:r>
                <a:rPr lang="en-US" altLang="en-US" sz="1200"/>
                <a:t>.map(function (p) { return p.age; })</a:t>
              </a:r>
            </a:p>
            <a:p>
              <a:pPr eaLnBrk="1" hangingPunct="1"/>
              <a:r>
                <a:rPr lang="en-US" altLang="en-US" sz="1200"/>
                <a:t>         .reduce(function (a1, a2) { return (a1 + a2); }, 0);</a:t>
              </a:r>
              <a:br>
                <a:rPr lang="en-US" altLang="en-US" sz="1200"/>
              </a:br>
              <a:r>
                <a:rPr lang="en-US" altLang="en-US" sz="1200"/>
                <a:t>}</a:t>
              </a:r>
              <a:endParaRPr lang="en-US" altLang="en-US" sz="1200">
                <a:solidFill>
                  <a:srgbClr val="00B050"/>
                </a:solidFill>
              </a:endParaRPr>
            </a:p>
          </p:txBody>
        </p:sp>
      </p:grpSp>
      <p:sp>
        <p:nvSpPr>
          <p:cNvPr id="134156" name="Notched Right Arrow 27">
            <a:extLst>
              <a:ext uri="{FF2B5EF4-FFF2-40B4-BE49-F238E27FC236}">
                <a16:creationId xmlns:a16="http://schemas.microsoft.com/office/drawing/2014/main" id="{ABA5F854-0969-4FF6-B0F3-3CAC10A11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5600" y="4419600"/>
            <a:ext cx="1143000" cy="9906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BBE0E3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170" name="Picture 1">
            <a:extLst>
              <a:ext uri="{FF2B5EF4-FFF2-40B4-BE49-F238E27FC236}">
                <a16:creationId xmlns:a16="http://schemas.microsoft.com/office/drawing/2014/main" id="{76873454-E6AC-4A2D-8244-73A21201086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10156825" cy="761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5171" name="Picture 2">
            <a:extLst>
              <a:ext uri="{FF2B5EF4-FFF2-40B4-BE49-F238E27FC236}">
                <a16:creationId xmlns:a16="http://schemas.microsoft.com/office/drawing/2014/main" id="{FD07D564-342D-401F-B4C9-B5184BA7EC74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172" name="Rectangle 3">
            <a:extLst>
              <a:ext uri="{FF2B5EF4-FFF2-40B4-BE49-F238E27FC236}">
                <a16:creationId xmlns:a16="http://schemas.microsoft.com/office/drawing/2014/main" id="{CA81F858-691C-44DD-9629-255ED1183553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C0747E37-DAB6-4439-95F3-FCFD63D4F553}"/>
              </a:ext>
            </a:extLst>
          </p:cNvPr>
          <p:cNvSpPr>
            <a:spLocks/>
          </p:cNvSpPr>
          <p:nvPr/>
        </p:nvSpPr>
        <p:spPr bwMode="auto">
          <a:xfrm>
            <a:off x="1536700" y="520700"/>
            <a:ext cx="7708900" cy="431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900"/>
              </a:spcBef>
              <a:defRPr/>
            </a:pPr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135174" name="Rectangle 5">
            <a:extLst>
              <a:ext uri="{FF2B5EF4-FFF2-40B4-BE49-F238E27FC236}">
                <a16:creationId xmlns:a16="http://schemas.microsoft.com/office/drawing/2014/main" id="{1F3F8254-2F03-48FE-9987-10410C79865B}"/>
              </a:ext>
            </a:extLst>
          </p:cNvPr>
          <p:cNvSpPr>
            <a:spLocks/>
          </p:cNvSpPr>
          <p:nvPr/>
        </p:nvSpPr>
        <p:spPr bwMode="auto">
          <a:xfrm>
            <a:off x="1778000" y="2032000"/>
            <a:ext cx="7416800" cy="288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2700" bIns="0"/>
          <a:lstStyle>
            <a:lvl1pPr marL="279400" indent="-2794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Enumerable Types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Modules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Types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Types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Iterators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Generators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Promises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Maps, Sets &amp; Friends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endParaRPr lang="en-US" altLang="en-US" sz="24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grpSp>
        <p:nvGrpSpPr>
          <p:cNvPr id="135175" name="Group 6">
            <a:extLst>
              <a:ext uri="{FF2B5EF4-FFF2-40B4-BE49-F238E27FC236}">
                <a16:creationId xmlns:a16="http://schemas.microsoft.com/office/drawing/2014/main" id="{0B8C2BA2-B5B5-463A-9C35-67032119581E}"/>
              </a:ext>
            </a:extLst>
          </p:cNvPr>
          <p:cNvGrpSpPr>
            <a:grpSpLocks/>
          </p:cNvGrpSpPr>
          <p:nvPr/>
        </p:nvGrpSpPr>
        <p:grpSpPr bwMode="auto">
          <a:xfrm>
            <a:off x="1790700" y="3505200"/>
            <a:ext cx="7175500" cy="508000"/>
            <a:chOff x="0" y="0"/>
            <a:chExt cx="4520" cy="320"/>
          </a:xfrm>
        </p:grpSpPr>
        <p:sp>
          <p:nvSpPr>
            <p:cNvPr id="135177" name="AutoShape 7">
              <a:extLst>
                <a:ext uri="{FF2B5EF4-FFF2-40B4-BE49-F238E27FC236}">
                  <a16:creationId xmlns:a16="http://schemas.microsoft.com/office/drawing/2014/main" id="{46306221-FAF4-4C0C-A8B4-6A686D396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520" cy="320"/>
            </a:xfrm>
            <a:prstGeom prst="roundRect">
              <a:avLst>
                <a:gd name="adj" fmla="val 11250"/>
              </a:avLst>
            </a:prstGeom>
            <a:gradFill rotWithShape="0">
              <a:gsLst>
                <a:gs pos="0">
                  <a:srgbClr val="A5C6C9"/>
                </a:gs>
                <a:gs pos="100000">
                  <a:srgbClr val="BBE0E3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5178" name="Rectangle 8">
              <a:extLst>
                <a:ext uri="{FF2B5EF4-FFF2-40B4-BE49-F238E27FC236}">
                  <a16:creationId xmlns:a16="http://schemas.microsoft.com/office/drawing/2014/main" id="{A5AC4EFD-CC3D-4EB4-842A-B4BC24360D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" y="44"/>
              <a:ext cx="449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-12670" bIns="0" anchor="ctr"/>
            <a:lstStyle>
              <a:lvl1pPr marL="279400" indent="-2794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050"/>
                </a:spcBef>
                <a:buClr>
                  <a:srgbClr val="646260"/>
                </a:buClr>
                <a:buSzPct val="100000"/>
                <a:buFont typeface="Verdana" panose="020B0604030504040204" pitchFamily="34" charset="0"/>
                <a:buChar char="•"/>
              </a:pPr>
              <a:r>
                <a:rPr lang="en-US" altLang="en-US" sz="2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Classes</a:t>
              </a:r>
            </a:p>
          </p:txBody>
        </p:sp>
      </p:grpSp>
      <p:sp>
        <p:nvSpPr>
          <p:cNvPr id="135176" name="Rectangle 8">
            <a:extLst>
              <a:ext uri="{FF2B5EF4-FFF2-40B4-BE49-F238E27FC236}">
                <a16:creationId xmlns:a16="http://schemas.microsoft.com/office/drawing/2014/main" id="{02DB2CB2-37A8-4144-8C6E-9FDA1B2C2412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9742A1E2-F31D-4D9E-AAE5-A715C6B999BA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129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>
            <a:extLst>
              <a:ext uri="{FF2B5EF4-FFF2-40B4-BE49-F238E27FC236}">
                <a16:creationId xmlns:a16="http://schemas.microsoft.com/office/drawing/2014/main" id="{7642B929-DC43-4F7C-A9B0-59F11604179C}"/>
              </a:ext>
            </a:extLst>
          </p:cNvPr>
          <p:cNvSpPr>
            <a:spLocks/>
          </p:cNvSpPr>
          <p:nvPr/>
        </p:nvSpPr>
        <p:spPr bwMode="auto">
          <a:xfrm>
            <a:off x="4922838" y="6964363"/>
            <a:ext cx="2524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t>3</a:t>
            </a:r>
          </a:p>
        </p:txBody>
      </p:sp>
      <p:pic>
        <p:nvPicPr>
          <p:cNvPr id="16387" name="Picture 2">
            <a:extLst>
              <a:ext uri="{FF2B5EF4-FFF2-40B4-BE49-F238E27FC236}">
                <a16:creationId xmlns:a16="http://schemas.microsoft.com/office/drawing/2014/main" id="{595D75C8-E2F2-443B-AB86-C1736DC9E16B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3">
            <a:extLst>
              <a:ext uri="{FF2B5EF4-FFF2-40B4-BE49-F238E27FC236}">
                <a16:creationId xmlns:a16="http://schemas.microsoft.com/office/drawing/2014/main" id="{E006459C-656C-4880-AD6C-0DD98664F61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Rectangle 4">
            <a:extLst>
              <a:ext uri="{FF2B5EF4-FFF2-40B4-BE49-F238E27FC236}">
                <a16:creationId xmlns:a16="http://schemas.microsoft.com/office/drawing/2014/main" id="{51F0CBD9-E523-4AC9-80F5-7EEACBA9CC36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F98C18CA-BAE1-453F-B27B-E98DD0802B72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16391" name="Rectangle 6">
            <a:extLst>
              <a:ext uri="{FF2B5EF4-FFF2-40B4-BE49-F238E27FC236}">
                <a16:creationId xmlns:a16="http://schemas.microsoft.com/office/drawing/2014/main" id="{4159AD08-E8B5-4B2C-9F27-184595AAD877}"/>
              </a:ext>
            </a:extLst>
          </p:cNvPr>
          <p:cNvSpPr>
            <a:spLocks/>
          </p:cNvSpPr>
          <p:nvPr/>
        </p:nvSpPr>
        <p:spPr bwMode="auto">
          <a:xfrm>
            <a:off x="877888" y="2232025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556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Using “let” instead (ECMAScript 6) is more intuitive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let Syntax (similar to “var”):</a:t>
            </a:r>
            <a:b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</a:br>
            <a:b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</a:br>
            <a:r>
              <a:rPr lang="nn-NO" altLang="en-US" sz="2400"/>
              <a:t>let var1 [= value1] [, var2 [= value2]] [, ..., varN [= valueN]];</a:t>
            </a: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6392" name="Rectangle 7">
            <a:extLst>
              <a:ext uri="{FF2B5EF4-FFF2-40B4-BE49-F238E27FC236}">
                <a16:creationId xmlns:a16="http://schemas.microsoft.com/office/drawing/2014/main" id="{C9A77E49-265E-427C-9573-321C25930ED0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The let Statement</a:t>
            </a:r>
          </a:p>
        </p:txBody>
      </p:sp>
      <p:grpSp>
        <p:nvGrpSpPr>
          <p:cNvPr id="16393" name="Group 9">
            <a:extLst>
              <a:ext uri="{FF2B5EF4-FFF2-40B4-BE49-F238E27FC236}">
                <a16:creationId xmlns:a16="http://schemas.microsoft.com/office/drawing/2014/main" id="{592E9561-942F-47F6-9CC5-6B930C98329A}"/>
              </a:ext>
            </a:extLst>
          </p:cNvPr>
          <p:cNvGrpSpPr>
            <a:grpSpLocks/>
          </p:cNvGrpSpPr>
          <p:nvPr/>
        </p:nvGrpSpPr>
        <p:grpSpPr bwMode="auto">
          <a:xfrm>
            <a:off x="1117600" y="2971800"/>
            <a:ext cx="7543800" cy="2133600"/>
            <a:chOff x="0" y="0"/>
            <a:chExt cx="4752" cy="1414"/>
          </a:xfrm>
        </p:grpSpPr>
        <p:grpSp>
          <p:nvGrpSpPr>
            <p:cNvPr id="16395" name="Group 10">
              <a:extLst>
                <a:ext uri="{FF2B5EF4-FFF2-40B4-BE49-F238E27FC236}">
                  <a16:creationId xmlns:a16="http://schemas.microsoft.com/office/drawing/2014/main" id="{664D8C57-CB79-4A60-A0F7-E9587DFBBE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752" cy="1414"/>
              <a:chOff x="0" y="0"/>
              <a:chExt cx="4752" cy="1414"/>
            </a:xfrm>
          </p:grpSpPr>
          <p:sp>
            <p:nvSpPr>
              <p:cNvPr id="16397" name="AutoShape 11">
                <a:extLst>
                  <a:ext uri="{FF2B5EF4-FFF2-40B4-BE49-F238E27FC236}">
                    <a16:creationId xmlns:a16="http://schemas.microsoft.com/office/drawing/2014/main" id="{3518A900-5E7A-4EFB-A006-1419B66946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4752" cy="1364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6398" name="Rectangle 12">
                <a:extLst>
                  <a:ext uri="{FF2B5EF4-FFF2-40B4-BE49-F238E27FC236}">
                    <a16:creationId xmlns:a16="http://schemas.microsoft.com/office/drawing/2014/main" id="{BE353BE7-BD10-4301-A35F-0CEE0A8866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6396" name="Rectangle 13">
              <a:extLst>
                <a:ext uri="{FF2B5EF4-FFF2-40B4-BE49-F238E27FC236}">
                  <a16:creationId xmlns:a16="http://schemas.microsoft.com/office/drawing/2014/main" id="{7DD3512E-EAB3-444B-A0B4-225BAB6E1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" y="60"/>
              <a:ext cx="4696" cy="1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cs typeface="Arial" panose="020B0604020202020204" pitchFamily="34" charset="0"/>
                </a:rPr>
                <a:t>function </a:t>
              </a:r>
              <a:r>
                <a:rPr lang="en-US" altLang="en-US" sz="1400" b="1">
                  <a:solidFill>
                    <a:srgbClr val="0070C0"/>
                  </a:solidFill>
                  <a:cs typeface="Arial" panose="020B0604020202020204" pitchFamily="34" charset="0"/>
                </a:rPr>
                <a:t>blocky</a:t>
              </a:r>
              <a:r>
                <a:rPr lang="en-US" altLang="en-US" sz="1400">
                  <a:cs typeface="Arial" panose="020B0604020202020204" pitchFamily="34" charset="0"/>
                </a:rPr>
                <a:t>() {</a:t>
              </a:r>
              <a:br>
                <a:rPr lang="en-US" altLang="en-US" sz="1400">
                  <a:cs typeface="Arial" panose="020B0604020202020204" pitchFamily="34" charset="0"/>
                </a:rPr>
              </a:br>
              <a:r>
                <a:rPr lang="en-US" altLang="en-US" sz="1400">
                  <a:cs typeface="Arial" panose="020B0604020202020204" pitchFamily="34" charset="0"/>
                </a:rPr>
                <a:t>    if (!hoisty) {</a:t>
              </a:r>
              <a:br>
                <a:rPr lang="en-US" altLang="en-US" sz="1400">
                  <a:cs typeface="Arial" panose="020B0604020202020204" pitchFamily="34" charset="0"/>
                </a:rPr>
              </a:br>
              <a:r>
                <a:rPr lang="en-US" altLang="en-US" sz="1400">
                  <a:cs typeface="Arial" panose="020B0604020202020204" pitchFamily="34" charset="0"/>
                </a:rPr>
                <a:t>        </a:t>
              </a:r>
              <a:r>
                <a:rPr lang="en-US" altLang="en-US" sz="2000" b="1">
                  <a:solidFill>
                    <a:srgbClr val="FF0000"/>
                  </a:solidFill>
                  <a:cs typeface="Arial" panose="020B0604020202020204" pitchFamily="34" charset="0"/>
                </a:rPr>
                <a:t>let</a:t>
              </a:r>
              <a:r>
                <a:rPr lang="en-US" altLang="en-US" sz="1400">
                  <a:cs typeface="Arial" panose="020B0604020202020204" pitchFamily="34" charset="0"/>
                </a:rPr>
                <a:t> </a:t>
              </a:r>
              <a:r>
                <a:rPr lang="en-US" altLang="en-US" sz="1400" b="1">
                  <a:solidFill>
                    <a:srgbClr val="0070C0"/>
                  </a:solidFill>
                  <a:cs typeface="Arial" panose="020B0604020202020204" pitchFamily="34" charset="0"/>
                </a:rPr>
                <a:t>hoisty</a:t>
              </a:r>
              <a:r>
                <a:rPr lang="en-US" altLang="en-US" sz="1400">
                  <a:cs typeface="Arial" panose="020B0604020202020204" pitchFamily="34" charset="0"/>
                </a:rPr>
                <a:t> = “gotcha";</a:t>
              </a:r>
              <a:br>
                <a:rPr lang="en-US" altLang="en-US" sz="1400">
                  <a:cs typeface="Arial" panose="020B0604020202020204" pitchFamily="34" charset="0"/>
                </a:rPr>
              </a:br>
              <a:r>
                <a:rPr lang="en-US" altLang="en-US" sz="1400">
                  <a:cs typeface="Arial" panose="020B0604020202020204" pitchFamily="34" charset="0"/>
                </a:rPr>
                <a:t>    }</a:t>
              </a:r>
              <a:br>
                <a:rPr lang="en-US" altLang="en-US" sz="1400">
                  <a:cs typeface="Arial" panose="020B0604020202020204" pitchFamily="34" charset="0"/>
                </a:rPr>
              </a:br>
              <a:r>
                <a:rPr lang="en-US" altLang="en-US" sz="1400">
                  <a:cs typeface="Arial" panose="020B0604020202020204" pitchFamily="34" charset="0"/>
                </a:rPr>
                <a:t>    alert(hoisty);  </a:t>
              </a:r>
              <a:r>
                <a:rPr lang="en-US" altLang="en-US" sz="1400" i="1">
                  <a:solidFill>
                    <a:srgbClr val="00B050"/>
                  </a:solidFill>
                  <a:cs typeface="Arial" panose="020B0604020202020204" pitchFamily="34" charset="0"/>
                </a:rPr>
                <a:t>// reference error: hoisty is not defined</a:t>
              </a:r>
              <a:br>
                <a:rPr lang="en-US" altLang="en-US" sz="1400" i="1">
                  <a:cs typeface="Arial" panose="020B0604020202020204" pitchFamily="34" charset="0"/>
                </a:rPr>
              </a:br>
              <a:r>
                <a:rPr lang="en-US" altLang="en-US" sz="1400">
                  <a:cs typeface="Arial" panose="020B0604020202020204" pitchFamily="34" charset="0"/>
                </a:rPr>
                <a:t>}</a:t>
              </a:r>
              <a:br>
                <a:rPr lang="en-US" altLang="en-US" sz="1400">
                  <a:cs typeface="Arial" panose="020B0604020202020204" pitchFamily="34" charset="0"/>
                </a:rPr>
              </a:br>
              <a:r>
                <a:rPr lang="en-US" altLang="en-US" sz="1400" i="1">
                  <a:cs typeface="Arial" panose="020B0604020202020204" pitchFamily="34" charset="0"/>
                </a:rPr>
                <a:t>blocky</a:t>
              </a:r>
              <a:r>
                <a:rPr lang="en-US" altLang="en-US" sz="1400">
                  <a:cs typeface="Arial" panose="020B0604020202020204" pitchFamily="34" charset="0"/>
                </a:rPr>
                <a:t>();</a:t>
              </a:r>
              <a:br>
                <a:rPr lang="en-US" altLang="en-US" sz="1400"/>
              </a:br>
              <a:endParaRPr lang="en-US" altLang="en-U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endParaRPr>
            </a:p>
          </p:txBody>
        </p:sp>
      </p:grpSp>
      <p:sp>
        <p:nvSpPr>
          <p:cNvPr id="16394" name="Rectangle 8">
            <a:extLst>
              <a:ext uri="{FF2B5EF4-FFF2-40B4-BE49-F238E27FC236}">
                <a16:creationId xmlns:a16="http://schemas.microsoft.com/office/drawing/2014/main" id="{7E87F526-9CAB-4F16-9145-8F24CDAEC29D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0E3AC5DB-0976-4560-B7A3-2C35B44CE437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13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194" name="Picture 2">
            <a:extLst>
              <a:ext uri="{FF2B5EF4-FFF2-40B4-BE49-F238E27FC236}">
                <a16:creationId xmlns:a16="http://schemas.microsoft.com/office/drawing/2014/main" id="{D5F59958-8632-40EE-B861-AF0BC11C475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6195" name="Picture 3">
            <a:extLst>
              <a:ext uri="{FF2B5EF4-FFF2-40B4-BE49-F238E27FC236}">
                <a16:creationId xmlns:a16="http://schemas.microsoft.com/office/drawing/2014/main" id="{8CE0D078-017D-4CE5-917E-CDD959635D1E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196" name="Rectangle 4">
            <a:extLst>
              <a:ext uri="{FF2B5EF4-FFF2-40B4-BE49-F238E27FC236}">
                <a16:creationId xmlns:a16="http://schemas.microsoft.com/office/drawing/2014/main" id="{1756A07A-6A38-4BA6-8A92-E60A2604D37E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AB333884-1DEA-40A4-966E-A4F56206129F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136198" name="Rectangle 6">
            <a:extLst>
              <a:ext uri="{FF2B5EF4-FFF2-40B4-BE49-F238E27FC236}">
                <a16:creationId xmlns:a16="http://schemas.microsoft.com/office/drawing/2014/main" id="{602A9BDF-69C8-4BD4-89F8-DE5796113D82}"/>
              </a:ext>
            </a:extLst>
          </p:cNvPr>
          <p:cNvSpPr>
            <a:spLocks/>
          </p:cNvSpPr>
          <p:nvPr/>
        </p:nvSpPr>
        <p:spPr bwMode="auto">
          <a:xfrm>
            <a:off x="889000" y="19050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ES5 classes are syntactic sugar over prototypical inheritance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Classes provide simpler &amp; clearer syntax for dealing with inheritance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Classes can be defined in similar manner to function expressions and function declarations:</a:t>
            </a:r>
            <a:b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</a:br>
            <a:b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</a:b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36199" name="Rectangle 7">
            <a:extLst>
              <a:ext uri="{FF2B5EF4-FFF2-40B4-BE49-F238E27FC236}">
                <a16:creationId xmlns:a16="http://schemas.microsoft.com/office/drawing/2014/main" id="{95DA924B-19AA-404A-A404-5555F25073B6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Classes</a:t>
            </a:r>
          </a:p>
        </p:txBody>
      </p:sp>
      <p:sp>
        <p:nvSpPr>
          <p:cNvPr id="136200" name="Rectangle 8">
            <a:extLst>
              <a:ext uri="{FF2B5EF4-FFF2-40B4-BE49-F238E27FC236}">
                <a16:creationId xmlns:a16="http://schemas.microsoft.com/office/drawing/2014/main" id="{45C89293-FD0D-44EA-8DDD-521122072E98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CDB7E99A-9CCE-4B24-87CA-BBFF0BE767AF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130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  <p:grpSp>
        <p:nvGrpSpPr>
          <p:cNvPr id="136201" name="Group 9">
            <a:extLst>
              <a:ext uri="{FF2B5EF4-FFF2-40B4-BE49-F238E27FC236}">
                <a16:creationId xmlns:a16="http://schemas.microsoft.com/office/drawing/2014/main" id="{7DBB1713-8736-4681-AFE0-536D4DE6FB56}"/>
              </a:ext>
            </a:extLst>
          </p:cNvPr>
          <p:cNvGrpSpPr>
            <a:grpSpLocks/>
          </p:cNvGrpSpPr>
          <p:nvPr/>
        </p:nvGrpSpPr>
        <p:grpSpPr bwMode="auto">
          <a:xfrm>
            <a:off x="1117600" y="3895725"/>
            <a:ext cx="3505200" cy="2657475"/>
            <a:chOff x="0" y="-177"/>
            <a:chExt cx="8424" cy="1591"/>
          </a:xfrm>
        </p:grpSpPr>
        <p:grpSp>
          <p:nvGrpSpPr>
            <p:cNvPr id="136207" name="Group 10">
              <a:extLst>
                <a:ext uri="{FF2B5EF4-FFF2-40B4-BE49-F238E27FC236}">
                  <a16:creationId xmlns:a16="http://schemas.microsoft.com/office/drawing/2014/main" id="{609C33DE-D4DD-40BD-84F3-EAFD4AFD6F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177"/>
              <a:ext cx="8424" cy="1591"/>
              <a:chOff x="0" y="-177"/>
              <a:chExt cx="8424" cy="1591"/>
            </a:xfrm>
          </p:grpSpPr>
          <p:sp>
            <p:nvSpPr>
              <p:cNvPr id="136209" name="AutoShape 11">
                <a:extLst>
                  <a:ext uri="{FF2B5EF4-FFF2-40B4-BE49-F238E27FC236}">
                    <a16:creationId xmlns:a16="http://schemas.microsoft.com/office/drawing/2014/main" id="{F3883C7C-3271-4FEF-9417-BCDF789027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-177"/>
                <a:ext cx="8424" cy="1591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6210" name="Rectangle 12">
                <a:extLst>
                  <a:ext uri="{FF2B5EF4-FFF2-40B4-BE49-F238E27FC236}">
                    <a16:creationId xmlns:a16="http://schemas.microsoft.com/office/drawing/2014/main" id="{164F0053-D7D9-45B3-83E5-51AEFCF8C3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36208" name="Rectangle 13">
              <a:extLst>
                <a:ext uri="{FF2B5EF4-FFF2-40B4-BE49-F238E27FC236}">
                  <a16:creationId xmlns:a16="http://schemas.microsoft.com/office/drawing/2014/main" id="{5D104CC4-60E5-4324-8E93-98A961835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" y="-177"/>
              <a:ext cx="8251" cy="1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00B05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// class declaration</a:t>
              </a:r>
              <a:br>
                <a:rPr lang="en-US" altLang="en-US" sz="16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</a:br>
              <a:r>
                <a:rPr lang="en-US" altLang="en-US" sz="16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class </a:t>
              </a:r>
              <a:r>
                <a:rPr lang="en-US" altLang="en-US" sz="1600" b="1">
                  <a:solidFill>
                    <a:srgbClr val="0070C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Point</a:t>
              </a:r>
              <a:r>
                <a:rPr lang="en-US" altLang="en-US" sz="16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 {</a:t>
              </a:r>
              <a:br>
                <a:rPr lang="en-US" altLang="en-US" sz="16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</a:br>
              <a:r>
                <a:rPr lang="en-US" altLang="en-US" sz="16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    constructor(x, y) {</a:t>
              </a:r>
              <a:br>
                <a:rPr lang="en-US" altLang="en-US" sz="16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</a:br>
              <a:r>
                <a:rPr lang="en-US" altLang="en-US" sz="16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        this.x = x;</a:t>
              </a:r>
              <a:br>
                <a:rPr lang="en-US" altLang="en-US" sz="16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</a:br>
              <a:r>
                <a:rPr lang="en-US" altLang="en-US" sz="16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        this.y = y;</a:t>
              </a:r>
              <a:br>
                <a:rPr lang="en-US" altLang="en-US" sz="16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</a:br>
              <a:r>
                <a:rPr lang="en-US" altLang="en-US" sz="16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    }</a:t>
              </a:r>
              <a:br>
                <a:rPr lang="en-US" altLang="en-US" sz="16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</a:br>
              <a:r>
                <a:rPr lang="en-US" altLang="en-US" sz="16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}</a:t>
              </a:r>
            </a:p>
            <a:p>
              <a:pPr eaLnBrk="1" hangingPunct="1"/>
              <a:endParaRPr lang="en-US" altLang="en-US" sz="16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endParaRPr>
            </a:p>
            <a:p>
              <a:pPr eaLnBrk="1" hangingPunct="1"/>
              <a:r>
                <a:rPr lang="en-US" altLang="en-US" sz="16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var p = new Point(10, 20);</a:t>
              </a:r>
              <a:endParaRPr lang="en-US" altLang="en-US" sz="1600">
                <a:solidFill>
                  <a:srgbClr val="00B050"/>
                </a:solidFill>
                <a:sym typeface="Courier New" panose="02070309020205020404" pitchFamily="49" charset="0"/>
              </a:endParaRPr>
            </a:p>
          </p:txBody>
        </p:sp>
      </p:grpSp>
      <p:grpSp>
        <p:nvGrpSpPr>
          <p:cNvPr id="136202" name="Group 9">
            <a:extLst>
              <a:ext uri="{FF2B5EF4-FFF2-40B4-BE49-F238E27FC236}">
                <a16:creationId xmlns:a16="http://schemas.microsoft.com/office/drawing/2014/main" id="{5E43A5EC-56DB-4AE7-9CDD-25BCFFCB0E72}"/>
              </a:ext>
            </a:extLst>
          </p:cNvPr>
          <p:cNvGrpSpPr>
            <a:grpSpLocks/>
          </p:cNvGrpSpPr>
          <p:nvPr/>
        </p:nvGrpSpPr>
        <p:grpSpPr bwMode="auto">
          <a:xfrm>
            <a:off x="5003800" y="3886200"/>
            <a:ext cx="3505200" cy="2667000"/>
            <a:chOff x="0" y="-177"/>
            <a:chExt cx="8424" cy="1591"/>
          </a:xfrm>
        </p:grpSpPr>
        <p:grpSp>
          <p:nvGrpSpPr>
            <p:cNvPr id="136203" name="Group 10">
              <a:extLst>
                <a:ext uri="{FF2B5EF4-FFF2-40B4-BE49-F238E27FC236}">
                  <a16:creationId xmlns:a16="http://schemas.microsoft.com/office/drawing/2014/main" id="{0E227550-29C4-4C2C-817B-11A579F2D0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177"/>
              <a:ext cx="8424" cy="1591"/>
              <a:chOff x="0" y="-177"/>
              <a:chExt cx="8424" cy="1591"/>
            </a:xfrm>
          </p:grpSpPr>
          <p:sp>
            <p:nvSpPr>
              <p:cNvPr id="136205" name="AutoShape 11">
                <a:extLst>
                  <a:ext uri="{FF2B5EF4-FFF2-40B4-BE49-F238E27FC236}">
                    <a16:creationId xmlns:a16="http://schemas.microsoft.com/office/drawing/2014/main" id="{2886C58B-3439-44DB-ADDE-4FAC8BC615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-177"/>
                <a:ext cx="8424" cy="1591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6206" name="Rectangle 17">
                <a:extLst>
                  <a:ext uri="{FF2B5EF4-FFF2-40B4-BE49-F238E27FC236}">
                    <a16:creationId xmlns:a16="http://schemas.microsoft.com/office/drawing/2014/main" id="{E4E73451-C609-4F44-8652-E8BEABDFB9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36204" name="Rectangle 13">
              <a:extLst>
                <a:ext uri="{FF2B5EF4-FFF2-40B4-BE49-F238E27FC236}">
                  <a16:creationId xmlns:a16="http://schemas.microsoft.com/office/drawing/2014/main" id="{3CE1A23F-3C1A-478B-80DC-102F125B1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" y="-169"/>
              <a:ext cx="8251" cy="1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00B05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// class expression</a:t>
              </a:r>
              <a:br>
                <a:rPr lang="en-US" altLang="en-US" sz="16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</a:br>
              <a:r>
                <a:rPr lang="en-US" altLang="en-US" sz="16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var </a:t>
              </a:r>
              <a:r>
                <a:rPr lang="en-US" altLang="en-US" sz="1600" b="1">
                  <a:solidFill>
                    <a:srgbClr val="0070C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Point</a:t>
              </a:r>
              <a:r>
                <a:rPr lang="en-US" altLang="en-US" sz="16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  = class {</a:t>
              </a:r>
              <a:br>
                <a:rPr lang="en-US" altLang="en-US" sz="16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</a:br>
              <a:r>
                <a:rPr lang="en-US" altLang="en-US" sz="16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    constructor(x, y) {</a:t>
              </a:r>
              <a:br>
                <a:rPr lang="en-US" altLang="en-US" sz="16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</a:br>
              <a:r>
                <a:rPr lang="en-US" altLang="en-US" sz="16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        this.x = x;</a:t>
              </a:r>
              <a:br>
                <a:rPr lang="en-US" altLang="en-US" sz="16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</a:br>
              <a:r>
                <a:rPr lang="en-US" altLang="en-US" sz="16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        this.y = y;</a:t>
              </a:r>
              <a:br>
                <a:rPr lang="en-US" altLang="en-US" sz="16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</a:br>
              <a:r>
                <a:rPr lang="en-US" altLang="en-US" sz="16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    }</a:t>
              </a:r>
              <a:br>
                <a:rPr lang="en-US" altLang="en-US" sz="16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</a:br>
              <a:r>
                <a:rPr lang="en-US" altLang="en-US" sz="16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}</a:t>
              </a:r>
            </a:p>
            <a:p>
              <a:pPr eaLnBrk="1" hangingPunct="1"/>
              <a:endParaRPr lang="en-US" altLang="en-US" sz="16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endParaRPr>
            </a:p>
            <a:p>
              <a:pPr marL="0" lvl="1" eaLnBrk="1" hangingPunct="1"/>
              <a:r>
                <a:rPr lang="en-US" altLang="en-US" sz="16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var p = new Point(10, 20);</a:t>
              </a:r>
              <a:endParaRPr lang="en-US" altLang="en-US" sz="1600">
                <a:solidFill>
                  <a:srgbClr val="00B050"/>
                </a:solidFill>
                <a:sym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ransition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18" name="Picture 2">
            <a:extLst>
              <a:ext uri="{FF2B5EF4-FFF2-40B4-BE49-F238E27FC236}">
                <a16:creationId xmlns:a16="http://schemas.microsoft.com/office/drawing/2014/main" id="{7A6152D4-BD5F-4B54-AC27-8F66657BB41D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7219" name="Picture 3">
            <a:extLst>
              <a:ext uri="{FF2B5EF4-FFF2-40B4-BE49-F238E27FC236}">
                <a16:creationId xmlns:a16="http://schemas.microsoft.com/office/drawing/2014/main" id="{B71333B2-AC49-44B9-B123-24BB3706A5F5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220" name="Rectangle 4">
            <a:extLst>
              <a:ext uri="{FF2B5EF4-FFF2-40B4-BE49-F238E27FC236}">
                <a16:creationId xmlns:a16="http://schemas.microsoft.com/office/drawing/2014/main" id="{FD0066B4-297B-4588-997F-938B413415AA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51AC1816-BCC0-4D85-B4F2-96C00C081244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137222" name="Rectangle 6">
            <a:extLst>
              <a:ext uri="{FF2B5EF4-FFF2-40B4-BE49-F238E27FC236}">
                <a16:creationId xmlns:a16="http://schemas.microsoft.com/office/drawing/2014/main" id="{AB0886AC-D1A6-4367-9FEB-7E21FCB02744}"/>
              </a:ext>
            </a:extLst>
          </p:cNvPr>
          <p:cNvSpPr>
            <a:spLocks/>
          </p:cNvSpPr>
          <p:nvPr/>
        </p:nvSpPr>
        <p:spPr bwMode="auto">
          <a:xfrm>
            <a:off x="889000" y="1905000"/>
            <a:ext cx="80010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As opposed to function declarations, class declarations are </a:t>
            </a:r>
            <a:r>
              <a:rPr lang="en-US" altLang="en-US" sz="2000" u="sng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not hoisted</a:t>
            </a: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Thus class declarations cannot be used before the declaration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37223" name="Rectangle 7">
            <a:extLst>
              <a:ext uri="{FF2B5EF4-FFF2-40B4-BE49-F238E27FC236}">
                <a16:creationId xmlns:a16="http://schemas.microsoft.com/office/drawing/2014/main" id="{B676516E-81AA-45DA-8D91-40F40E420EA5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Classes – Hoisting</a:t>
            </a:r>
          </a:p>
        </p:txBody>
      </p:sp>
      <p:sp>
        <p:nvSpPr>
          <p:cNvPr id="137224" name="Rectangle 8">
            <a:extLst>
              <a:ext uri="{FF2B5EF4-FFF2-40B4-BE49-F238E27FC236}">
                <a16:creationId xmlns:a16="http://schemas.microsoft.com/office/drawing/2014/main" id="{6C5A8239-62AC-4CA8-AB99-9FE7EAB360F6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1E9BF894-FCB9-450D-AB18-2E82CE223FC8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131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  <p:grpSp>
        <p:nvGrpSpPr>
          <p:cNvPr id="137225" name="Group 9">
            <a:extLst>
              <a:ext uri="{FF2B5EF4-FFF2-40B4-BE49-F238E27FC236}">
                <a16:creationId xmlns:a16="http://schemas.microsoft.com/office/drawing/2014/main" id="{66B114C2-2F8C-41EB-90BE-C9C9AF846A8F}"/>
              </a:ext>
            </a:extLst>
          </p:cNvPr>
          <p:cNvGrpSpPr>
            <a:grpSpLocks/>
          </p:cNvGrpSpPr>
          <p:nvPr/>
        </p:nvGrpSpPr>
        <p:grpSpPr bwMode="auto">
          <a:xfrm>
            <a:off x="1193800" y="3581400"/>
            <a:ext cx="3657600" cy="2514600"/>
            <a:chOff x="0" y="-177"/>
            <a:chExt cx="8424" cy="1591"/>
          </a:xfrm>
        </p:grpSpPr>
        <p:grpSp>
          <p:nvGrpSpPr>
            <p:cNvPr id="137231" name="Group 10">
              <a:extLst>
                <a:ext uri="{FF2B5EF4-FFF2-40B4-BE49-F238E27FC236}">
                  <a16:creationId xmlns:a16="http://schemas.microsoft.com/office/drawing/2014/main" id="{D8B64AE4-A72F-46CD-AEA4-5BF86C7ECA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177"/>
              <a:ext cx="8424" cy="1591"/>
              <a:chOff x="0" y="-177"/>
              <a:chExt cx="8424" cy="1591"/>
            </a:xfrm>
          </p:grpSpPr>
          <p:sp>
            <p:nvSpPr>
              <p:cNvPr id="137233" name="AutoShape 11">
                <a:extLst>
                  <a:ext uri="{FF2B5EF4-FFF2-40B4-BE49-F238E27FC236}">
                    <a16:creationId xmlns:a16="http://schemas.microsoft.com/office/drawing/2014/main" id="{D0B6DEF6-9186-4557-88FB-F88869B814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-177"/>
                <a:ext cx="8424" cy="1591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7234" name="Rectangle 12">
                <a:extLst>
                  <a:ext uri="{FF2B5EF4-FFF2-40B4-BE49-F238E27FC236}">
                    <a16:creationId xmlns:a16="http://schemas.microsoft.com/office/drawing/2014/main" id="{F6BDDE61-70A6-4EA6-B4BB-A08C7BB06E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37232" name="Rectangle 13">
              <a:extLst>
                <a:ext uri="{FF2B5EF4-FFF2-40B4-BE49-F238E27FC236}">
                  <a16:creationId xmlns:a16="http://schemas.microsoft.com/office/drawing/2014/main" id="{CFC70217-5270-40AB-87A9-EDBB67649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" y="-129"/>
              <a:ext cx="8251" cy="1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 marL="342900" indent="-3429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lvl="1" eaLnBrk="1" hangingPunct="1"/>
              <a:r>
                <a:rPr lang="en-US" altLang="en-US" sz="1400">
                  <a:solidFill>
                    <a:srgbClr val="00B05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// </a:t>
              </a:r>
              <a:r>
                <a:rPr lang="en-US" altLang="en-US" sz="1400">
                  <a:solidFill>
                    <a:srgbClr val="FF000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ReferenceError !</a:t>
              </a:r>
              <a:b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</a:br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var p = new Point(10, 20); </a:t>
              </a:r>
              <a:endParaRPr lang="en-US" altLang="en-US" sz="1400">
                <a:solidFill>
                  <a:srgbClr val="00B050"/>
                </a:solidFill>
                <a:latin typeface="Verdana" panose="020B0604030504040204" pitchFamily="34" charset="0"/>
                <a:sym typeface="Verdana" panose="020B0604030504040204" pitchFamily="34" charset="0"/>
              </a:endParaRPr>
            </a:p>
            <a:p>
              <a:pPr lvl="1" eaLnBrk="1" hangingPunct="1"/>
              <a:endParaRPr lang="en-US" altLang="en-US" sz="1400">
                <a:solidFill>
                  <a:srgbClr val="00B050"/>
                </a:solidFill>
                <a:latin typeface="Verdana" panose="020B0604030504040204" pitchFamily="34" charset="0"/>
                <a:sym typeface="Verdana" panose="020B0604030504040204" pitchFamily="34" charset="0"/>
              </a:endParaRPr>
            </a:p>
            <a:p>
              <a:pPr lvl="1" eaLnBrk="1" hangingPunct="1"/>
              <a:r>
                <a:rPr lang="en-US" altLang="en-US" sz="1400">
                  <a:solidFill>
                    <a:srgbClr val="00B05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// class declaration</a:t>
              </a:r>
              <a:b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</a:br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class </a:t>
              </a:r>
              <a:r>
                <a:rPr lang="en-US" altLang="en-US" sz="1400" b="1">
                  <a:solidFill>
                    <a:srgbClr val="0070C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Point</a:t>
              </a:r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 {</a:t>
              </a:r>
              <a:b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</a:br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    constructor(x, y) {</a:t>
              </a:r>
              <a:b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</a:br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        this.x = x;</a:t>
              </a:r>
              <a:b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</a:br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        this.y = y;</a:t>
              </a:r>
              <a:b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</a:br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    }</a:t>
              </a:r>
              <a:b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</a:br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}</a:t>
              </a:r>
              <a:endParaRPr lang="en-US" altLang="en-US" sz="1400">
                <a:solidFill>
                  <a:srgbClr val="00B050"/>
                </a:solidFill>
                <a:sym typeface="Courier New" panose="02070309020205020404" pitchFamily="49" charset="0"/>
              </a:endParaRPr>
            </a:p>
          </p:txBody>
        </p:sp>
      </p:grpSp>
      <p:grpSp>
        <p:nvGrpSpPr>
          <p:cNvPr id="137226" name="Group 9">
            <a:extLst>
              <a:ext uri="{FF2B5EF4-FFF2-40B4-BE49-F238E27FC236}">
                <a16:creationId xmlns:a16="http://schemas.microsoft.com/office/drawing/2014/main" id="{244736CD-3964-421B-8EB5-CF493C8E19A6}"/>
              </a:ext>
            </a:extLst>
          </p:cNvPr>
          <p:cNvGrpSpPr>
            <a:grpSpLocks/>
          </p:cNvGrpSpPr>
          <p:nvPr/>
        </p:nvGrpSpPr>
        <p:grpSpPr bwMode="auto">
          <a:xfrm>
            <a:off x="5308600" y="3581400"/>
            <a:ext cx="3657600" cy="2514600"/>
            <a:chOff x="0" y="-177"/>
            <a:chExt cx="8424" cy="1591"/>
          </a:xfrm>
        </p:grpSpPr>
        <p:grpSp>
          <p:nvGrpSpPr>
            <p:cNvPr id="137227" name="Group 10">
              <a:extLst>
                <a:ext uri="{FF2B5EF4-FFF2-40B4-BE49-F238E27FC236}">
                  <a16:creationId xmlns:a16="http://schemas.microsoft.com/office/drawing/2014/main" id="{AC3BE323-3B3C-4A57-82E4-5FCB07E532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177"/>
              <a:ext cx="8424" cy="1591"/>
              <a:chOff x="0" y="-177"/>
              <a:chExt cx="8424" cy="1591"/>
            </a:xfrm>
          </p:grpSpPr>
          <p:sp>
            <p:nvSpPr>
              <p:cNvPr id="137229" name="AutoShape 11">
                <a:extLst>
                  <a:ext uri="{FF2B5EF4-FFF2-40B4-BE49-F238E27FC236}">
                    <a16:creationId xmlns:a16="http://schemas.microsoft.com/office/drawing/2014/main" id="{6D8E388C-E77A-4A82-9D09-ADA99DEBE8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-177"/>
                <a:ext cx="8424" cy="1591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7230" name="Rectangle 23">
                <a:extLst>
                  <a:ext uri="{FF2B5EF4-FFF2-40B4-BE49-F238E27FC236}">
                    <a16:creationId xmlns:a16="http://schemas.microsoft.com/office/drawing/2014/main" id="{693EF0C1-8215-49C7-A2DF-6B0DB49600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37228" name="Rectangle 13">
              <a:extLst>
                <a:ext uri="{FF2B5EF4-FFF2-40B4-BE49-F238E27FC236}">
                  <a16:creationId xmlns:a16="http://schemas.microsoft.com/office/drawing/2014/main" id="{9DBB1059-A295-4696-874A-91314BB670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" y="-129"/>
              <a:ext cx="8251" cy="1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 marL="342900" indent="-3429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lvl="1" eaLnBrk="1" hangingPunct="1"/>
              <a:r>
                <a:rPr lang="en-US" altLang="en-US" sz="1400">
                  <a:solidFill>
                    <a:srgbClr val="00B05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// Okay</a:t>
              </a:r>
              <a:b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</a:br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var f = calc(10, 20); </a:t>
              </a:r>
              <a:endParaRPr lang="en-US" altLang="en-US" sz="1400">
                <a:solidFill>
                  <a:srgbClr val="00B050"/>
                </a:solidFill>
                <a:latin typeface="Verdana" panose="020B0604030504040204" pitchFamily="34" charset="0"/>
                <a:sym typeface="Verdana" panose="020B0604030504040204" pitchFamily="34" charset="0"/>
              </a:endParaRPr>
            </a:p>
            <a:p>
              <a:pPr lvl="1" eaLnBrk="1" hangingPunct="1"/>
              <a:endParaRPr lang="en-US" altLang="en-US" sz="1400">
                <a:solidFill>
                  <a:srgbClr val="00B050"/>
                </a:solidFill>
                <a:latin typeface="Verdana" panose="020B0604030504040204" pitchFamily="34" charset="0"/>
                <a:sym typeface="Verdana" panose="020B0604030504040204" pitchFamily="34" charset="0"/>
              </a:endParaRPr>
            </a:p>
            <a:p>
              <a:pPr lvl="1" eaLnBrk="1" hangingPunct="1"/>
              <a:r>
                <a:rPr lang="en-US" altLang="en-US" sz="1400">
                  <a:solidFill>
                    <a:srgbClr val="00B05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// function declaration</a:t>
              </a:r>
              <a:b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</a:br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function </a:t>
              </a:r>
              <a:r>
                <a:rPr lang="en-US" altLang="en-US" sz="1400" b="1">
                  <a:solidFill>
                    <a:srgbClr val="0070C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calc </a:t>
              </a:r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(x, y) {</a:t>
              </a:r>
              <a:b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</a:br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    return x * y;</a:t>
              </a:r>
              <a:b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</a:br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}</a:t>
              </a:r>
            </a:p>
            <a:p>
              <a:pPr lvl="1" eaLnBrk="1" hangingPunct="1"/>
              <a:endParaRPr lang="en-US" altLang="en-US" sz="1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endParaRPr>
            </a:p>
            <a:p>
              <a:pPr lvl="1" eaLnBrk="1" hangingPunct="1"/>
              <a:endParaRPr lang="en-US" altLang="en-US" sz="1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endParaRPr>
            </a:p>
            <a:p>
              <a:pPr lvl="1" eaLnBrk="1" hangingPunct="1"/>
              <a:endParaRPr lang="en-US" altLang="en-US" sz="1400">
                <a:solidFill>
                  <a:srgbClr val="00B050"/>
                </a:solidFill>
                <a:sym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ransition/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242" name="Picture 2">
            <a:extLst>
              <a:ext uri="{FF2B5EF4-FFF2-40B4-BE49-F238E27FC236}">
                <a16:creationId xmlns:a16="http://schemas.microsoft.com/office/drawing/2014/main" id="{535C792D-16F5-424D-9275-CBD4D46B108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243" name="Picture 3">
            <a:extLst>
              <a:ext uri="{FF2B5EF4-FFF2-40B4-BE49-F238E27FC236}">
                <a16:creationId xmlns:a16="http://schemas.microsoft.com/office/drawing/2014/main" id="{4F29F0F5-85E7-4B0B-9B89-5B09127A8CF9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244" name="Rectangle 4">
            <a:extLst>
              <a:ext uri="{FF2B5EF4-FFF2-40B4-BE49-F238E27FC236}">
                <a16:creationId xmlns:a16="http://schemas.microsoft.com/office/drawing/2014/main" id="{D038251A-D989-4594-BBF1-8A7ACA8940AD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58A9822A-44CD-48CA-A63E-787C5D16FC57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138246" name="Rectangle 6">
            <a:extLst>
              <a:ext uri="{FF2B5EF4-FFF2-40B4-BE49-F238E27FC236}">
                <a16:creationId xmlns:a16="http://schemas.microsoft.com/office/drawing/2014/main" id="{7FECC51C-B435-47A0-B08D-54518C382411}"/>
              </a:ext>
            </a:extLst>
          </p:cNvPr>
          <p:cNvSpPr>
            <a:spLocks/>
          </p:cNvSpPr>
          <p:nvPr/>
        </p:nvSpPr>
        <p:spPr bwMode="auto">
          <a:xfrm>
            <a:off x="889000" y="19050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The body class is the part within the curly braces {}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This is where we define properties and methods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Body code is executed in strict mode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One special method is the </a:t>
            </a:r>
            <a:r>
              <a:rPr lang="en-US" altLang="en-US" sz="2000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constructor</a:t>
            </a: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, for creating and initializing a class object instance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38247" name="Rectangle 7">
            <a:extLst>
              <a:ext uri="{FF2B5EF4-FFF2-40B4-BE49-F238E27FC236}">
                <a16:creationId xmlns:a16="http://schemas.microsoft.com/office/drawing/2014/main" id="{FC992355-F69D-4D59-83B3-7D78FAC315AD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Classes – Body &amp; CTor</a:t>
            </a:r>
          </a:p>
        </p:txBody>
      </p:sp>
      <p:sp>
        <p:nvSpPr>
          <p:cNvPr id="138248" name="Rectangle 8">
            <a:extLst>
              <a:ext uri="{FF2B5EF4-FFF2-40B4-BE49-F238E27FC236}">
                <a16:creationId xmlns:a16="http://schemas.microsoft.com/office/drawing/2014/main" id="{77BA97A4-1C20-44C3-9A8E-A005912C2852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F13673C1-5EA2-4E59-84CC-D0C9460C34D8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132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  <p:grpSp>
        <p:nvGrpSpPr>
          <p:cNvPr id="138249" name="Group 9">
            <a:extLst>
              <a:ext uri="{FF2B5EF4-FFF2-40B4-BE49-F238E27FC236}">
                <a16:creationId xmlns:a16="http://schemas.microsoft.com/office/drawing/2014/main" id="{85705DF5-6B27-4E8E-A639-5932DECA4A9D}"/>
              </a:ext>
            </a:extLst>
          </p:cNvPr>
          <p:cNvGrpSpPr>
            <a:grpSpLocks/>
          </p:cNvGrpSpPr>
          <p:nvPr/>
        </p:nvGrpSpPr>
        <p:grpSpPr bwMode="auto">
          <a:xfrm>
            <a:off x="1117600" y="4038600"/>
            <a:ext cx="7620000" cy="2209800"/>
            <a:chOff x="0" y="-177"/>
            <a:chExt cx="8424" cy="1591"/>
          </a:xfrm>
        </p:grpSpPr>
        <p:grpSp>
          <p:nvGrpSpPr>
            <p:cNvPr id="138250" name="Group 10">
              <a:extLst>
                <a:ext uri="{FF2B5EF4-FFF2-40B4-BE49-F238E27FC236}">
                  <a16:creationId xmlns:a16="http://schemas.microsoft.com/office/drawing/2014/main" id="{A2BCA180-22D2-475A-961D-8273CA2C47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177"/>
              <a:ext cx="8424" cy="1591"/>
              <a:chOff x="0" y="-177"/>
              <a:chExt cx="8424" cy="1591"/>
            </a:xfrm>
          </p:grpSpPr>
          <p:sp>
            <p:nvSpPr>
              <p:cNvPr id="138252" name="AutoShape 11">
                <a:extLst>
                  <a:ext uri="{FF2B5EF4-FFF2-40B4-BE49-F238E27FC236}">
                    <a16:creationId xmlns:a16="http://schemas.microsoft.com/office/drawing/2014/main" id="{C411D7CE-822C-4BDB-853E-5BC1700CC5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-177"/>
                <a:ext cx="8424" cy="1591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8253" name="Rectangle 35">
                <a:extLst>
                  <a:ext uri="{FF2B5EF4-FFF2-40B4-BE49-F238E27FC236}">
                    <a16:creationId xmlns:a16="http://schemas.microsoft.com/office/drawing/2014/main" id="{10D65270-CA19-4291-BD4E-949F1970D6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38251" name="Rectangle 13">
              <a:extLst>
                <a:ext uri="{FF2B5EF4-FFF2-40B4-BE49-F238E27FC236}">
                  <a16:creationId xmlns:a16="http://schemas.microsoft.com/office/drawing/2014/main" id="{9B3E7C33-8BA3-4B81-9941-84430CCAE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" y="-129"/>
              <a:ext cx="8251" cy="1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 marL="342900" indent="-3429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lvl="1" eaLnBrk="1" hangingPunct="1"/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class </a:t>
              </a:r>
              <a:r>
                <a:rPr lang="en-US" altLang="en-US" sz="1400" b="1">
                  <a:solidFill>
                    <a:srgbClr val="0070C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Point</a:t>
              </a:r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 { </a:t>
              </a:r>
              <a:r>
                <a:rPr lang="en-US" altLang="en-US" sz="1400">
                  <a:solidFill>
                    <a:srgbClr val="00B05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// body starts here</a:t>
              </a:r>
              <a:b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</a:br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    </a:t>
              </a:r>
              <a:r>
                <a:rPr lang="en-US" altLang="en-US" b="1">
                  <a:solidFill>
                    <a:srgbClr val="FF000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constructor</a:t>
              </a:r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(x, y) {</a:t>
              </a:r>
              <a:b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</a:br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        this.x = x;</a:t>
              </a:r>
              <a:b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</a:br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        this.y = y;</a:t>
              </a:r>
            </a:p>
            <a:p>
              <a:pPr lvl="1" eaLnBrk="1" hangingPunct="1"/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	 console.log(‘new point created’);</a:t>
              </a:r>
              <a:b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</a:br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    }</a:t>
              </a:r>
              <a:b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</a:br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} </a:t>
              </a:r>
              <a:r>
                <a:rPr lang="en-US" altLang="en-US" sz="1400">
                  <a:solidFill>
                    <a:srgbClr val="00B05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// body ends here</a:t>
              </a:r>
              <a:endParaRPr lang="en-US" altLang="en-US" sz="1400">
                <a:solidFill>
                  <a:srgbClr val="00B050"/>
                </a:solidFill>
                <a:sym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ransition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266" name="Picture 2">
            <a:extLst>
              <a:ext uri="{FF2B5EF4-FFF2-40B4-BE49-F238E27FC236}">
                <a16:creationId xmlns:a16="http://schemas.microsoft.com/office/drawing/2014/main" id="{2DA098F6-0746-4FED-B030-E1DB181D0B89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9267" name="Picture 3">
            <a:extLst>
              <a:ext uri="{FF2B5EF4-FFF2-40B4-BE49-F238E27FC236}">
                <a16:creationId xmlns:a16="http://schemas.microsoft.com/office/drawing/2014/main" id="{E0FC17A1-C1E2-462A-B239-2861670E5CA6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268" name="Rectangle 4">
            <a:extLst>
              <a:ext uri="{FF2B5EF4-FFF2-40B4-BE49-F238E27FC236}">
                <a16:creationId xmlns:a16="http://schemas.microsoft.com/office/drawing/2014/main" id="{7A4F5686-A6BD-4026-A9A5-659167B9710F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64DF55B2-4B41-4767-81B1-C459D0CB646A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139270" name="Rectangle 6">
            <a:extLst>
              <a:ext uri="{FF2B5EF4-FFF2-40B4-BE49-F238E27FC236}">
                <a16:creationId xmlns:a16="http://schemas.microsoft.com/office/drawing/2014/main" id="{EAAB467B-4B9B-432D-BAF8-353E091578EA}"/>
              </a:ext>
            </a:extLst>
          </p:cNvPr>
          <p:cNvSpPr>
            <a:spLocks/>
          </p:cNvSpPr>
          <p:nvPr/>
        </p:nvSpPr>
        <p:spPr bwMode="auto">
          <a:xfrm>
            <a:off x="889000" y="1905000"/>
            <a:ext cx="86106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Methods are defined within the body as follows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39271" name="Rectangle 7">
            <a:extLst>
              <a:ext uri="{FF2B5EF4-FFF2-40B4-BE49-F238E27FC236}">
                <a16:creationId xmlns:a16="http://schemas.microsoft.com/office/drawing/2014/main" id="{B435F4C4-BE9F-4F17-BC76-C6A5A75E4B64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Classes – Prototype Methods</a:t>
            </a:r>
          </a:p>
        </p:txBody>
      </p:sp>
      <p:sp>
        <p:nvSpPr>
          <p:cNvPr id="139272" name="Rectangle 8">
            <a:extLst>
              <a:ext uri="{FF2B5EF4-FFF2-40B4-BE49-F238E27FC236}">
                <a16:creationId xmlns:a16="http://schemas.microsoft.com/office/drawing/2014/main" id="{999AB669-5903-4335-9103-27E0256FE983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D2183E57-00BE-4C7E-9E81-BFAC7EFF2E17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133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  <p:grpSp>
        <p:nvGrpSpPr>
          <p:cNvPr id="139273" name="Group 9">
            <a:extLst>
              <a:ext uri="{FF2B5EF4-FFF2-40B4-BE49-F238E27FC236}">
                <a16:creationId xmlns:a16="http://schemas.microsoft.com/office/drawing/2014/main" id="{A7DDCAC8-EA81-49F6-B537-E1368347D85D}"/>
              </a:ext>
            </a:extLst>
          </p:cNvPr>
          <p:cNvGrpSpPr>
            <a:grpSpLocks/>
          </p:cNvGrpSpPr>
          <p:nvPr/>
        </p:nvGrpSpPr>
        <p:grpSpPr bwMode="auto">
          <a:xfrm>
            <a:off x="889000" y="2438400"/>
            <a:ext cx="8458200" cy="4191000"/>
            <a:chOff x="0" y="-177"/>
            <a:chExt cx="8424" cy="1591"/>
          </a:xfrm>
        </p:grpSpPr>
        <p:grpSp>
          <p:nvGrpSpPr>
            <p:cNvPr id="139274" name="Group 10">
              <a:extLst>
                <a:ext uri="{FF2B5EF4-FFF2-40B4-BE49-F238E27FC236}">
                  <a16:creationId xmlns:a16="http://schemas.microsoft.com/office/drawing/2014/main" id="{A2C87AFC-19DE-4D1E-82A1-71C915CCBC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177"/>
              <a:ext cx="8424" cy="1591"/>
              <a:chOff x="0" y="-177"/>
              <a:chExt cx="8424" cy="1591"/>
            </a:xfrm>
          </p:grpSpPr>
          <p:sp>
            <p:nvSpPr>
              <p:cNvPr id="139276" name="AutoShape 11">
                <a:extLst>
                  <a:ext uri="{FF2B5EF4-FFF2-40B4-BE49-F238E27FC236}">
                    <a16:creationId xmlns:a16="http://schemas.microsoft.com/office/drawing/2014/main" id="{C4D2DF45-4CD3-4F04-8515-C438BAD5CC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-177"/>
                <a:ext cx="8424" cy="1591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9277" name="Rectangle 25">
                <a:extLst>
                  <a:ext uri="{FF2B5EF4-FFF2-40B4-BE49-F238E27FC236}">
                    <a16:creationId xmlns:a16="http://schemas.microsoft.com/office/drawing/2014/main" id="{708F43AC-C0EB-4824-A27D-FD672992F9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39275" name="Rectangle 13">
              <a:extLst>
                <a:ext uri="{FF2B5EF4-FFF2-40B4-BE49-F238E27FC236}">
                  <a16:creationId xmlns:a16="http://schemas.microsoft.com/office/drawing/2014/main" id="{51DE36F0-E870-4B7A-9A02-A651FFB2DC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" y="-177"/>
              <a:ext cx="8251" cy="1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 marL="342900" indent="-3429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lvl="1" eaLnBrk="1" hangingPunct="1"/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class </a:t>
              </a:r>
              <a:r>
                <a:rPr lang="en-US" altLang="en-US" sz="1400" b="1">
                  <a:solidFill>
                    <a:srgbClr val="0070C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Westeros </a:t>
              </a:r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{</a:t>
              </a:r>
            </a:p>
            <a:p>
              <a:pPr lvl="1" eaLnBrk="1" hangingPunct="1"/>
              <a:endParaRPr lang="en-US" altLang="en-US" sz="1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endParaRPr>
            </a:p>
            <a:p>
              <a:pPr lvl="1" eaLnBrk="1" hangingPunct="1"/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    this.kingdoms = [];</a:t>
              </a:r>
            </a:p>
            <a:p>
              <a:pPr lvl="1" eaLnBrk="1" hangingPunct="1"/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    this.maxKingdoms = 7;</a:t>
              </a:r>
            </a:p>
            <a:p>
              <a:pPr lvl="1" eaLnBrk="1" hangingPunct="1"/>
              <a:b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</a:br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    constructor() {</a:t>
              </a:r>
            </a:p>
            <a:p>
              <a:pPr lvl="1" eaLnBrk="1" hangingPunct="1"/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        console.log(“Westeros initialized”);</a:t>
              </a:r>
              <a:b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</a:br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    }</a:t>
              </a:r>
            </a:p>
            <a:p>
              <a:pPr lvl="1" eaLnBrk="1" hangingPunct="1"/>
              <a:endParaRPr lang="en-US" altLang="en-US" sz="1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endParaRPr>
            </a:p>
            <a:p>
              <a:pPr lvl="1" eaLnBrk="1" hangingPunct="1"/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    </a:t>
              </a:r>
              <a:r>
                <a:rPr lang="en-US" altLang="en-US" sz="1400" b="1">
                  <a:solidFill>
                    <a:srgbClr val="0070C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addKingdom</a:t>
              </a:r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(name) {</a:t>
              </a:r>
            </a:p>
            <a:p>
              <a:pPr lvl="1" eaLnBrk="1" hangingPunct="1"/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        if (this.kingdoms.length &gt;= 7) {</a:t>
              </a:r>
            </a:p>
            <a:p>
              <a:pPr lvl="1" eaLnBrk="1" hangingPunct="1"/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            console.log(“Sorry, max kingdoms reached”);</a:t>
              </a:r>
            </a:p>
            <a:p>
              <a:pPr lvl="1" eaLnBrk="1" hangingPunct="1"/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            return;</a:t>
              </a:r>
            </a:p>
            <a:p>
              <a:pPr lvl="1" eaLnBrk="1" hangingPunct="1"/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        }      </a:t>
              </a:r>
            </a:p>
            <a:p>
              <a:pPr lvl="1" eaLnBrk="1" hangingPunct="1"/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        this.kingdoms.push(name);</a:t>
              </a:r>
            </a:p>
            <a:p>
              <a:pPr lvl="1" eaLnBrk="1" hangingPunct="1"/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    }</a:t>
              </a:r>
              <a:b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</a:br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}</a:t>
              </a:r>
              <a:endParaRPr lang="en-US" altLang="en-US" sz="1400">
                <a:solidFill>
                  <a:srgbClr val="00B050"/>
                </a:solidFill>
                <a:sym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ransition/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290" name="Picture 2">
            <a:extLst>
              <a:ext uri="{FF2B5EF4-FFF2-40B4-BE49-F238E27FC236}">
                <a16:creationId xmlns:a16="http://schemas.microsoft.com/office/drawing/2014/main" id="{1DE90CA0-21CB-4F3F-825B-72DCDA6A485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0291" name="Picture 3">
            <a:extLst>
              <a:ext uri="{FF2B5EF4-FFF2-40B4-BE49-F238E27FC236}">
                <a16:creationId xmlns:a16="http://schemas.microsoft.com/office/drawing/2014/main" id="{16ADE497-FF98-4FA6-B3C2-6466B767F566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292" name="Rectangle 4">
            <a:extLst>
              <a:ext uri="{FF2B5EF4-FFF2-40B4-BE49-F238E27FC236}">
                <a16:creationId xmlns:a16="http://schemas.microsoft.com/office/drawing/2014/main" id="{5FB36426-43DD-4B33-97B1-F41C98727F67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F3860C83-5195-4517-BAB7-2AA5682B12EC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140294" name="Rectangle 6">
            <a:extLst>
              <a:ext uri="{FF2B5EF4-FFF2-40B4-BE49-F238E27FC236}">
                <a16:creationId xmlns:a16="http://schemas.microsoft.com/office/drawing/2014/main" id="{BCA25643-0970-42E1-A388-B9180DC851E3}"/>
              </a:ext>
            </a:extLst>
          </p:cNvPr>
          <p:cNvSpPr>
            <a:spLocks/>
          </p:cNvSpPr>
          <p:nvPr/>
        </p:nvSpPr>
        <p:spPr bwMode="auto">
          <a:xfrm>
            <a:off x="889000" y="1905000"/>
            <a:ext cx="86106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556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The </a:t>
            </a:r>
            <a:r>
              <a:rPr lang="en-US" altLang="en-US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extends</a:t>
            </a: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keyword is used to create a child class (sub-class)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 class can only have a single superclass (i.e. single inheritance) 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The </a:t>
            </a:r>
            <a:r>
              <a:rPr lang="en-US" altLang="en-US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super</a:t>
            </a: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keyword is used to access the parent class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1600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super() </a:t>
            </a:r>
            <a:r>
              <a:rPr lang="en-US" altLang="en-US" sz="16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invokes the object’s parent constructor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1600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super.someMethod()</a:t>
            </a:r>
            <a:r>
              <a:rPr lang="en-US" altLang="en-US" sz="16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invokes </a:t>
            </a:r>
            <a:r>
              <a:rPr lang="en-US" altLang="en-US" sz="1600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someMethod </a:t>
            </a:r>
            <a:r>
              <a:rPr lang="en-US" altLang="en-US" sz="16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on the object's parent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40295" name="Rectangle 7">
            <a:extLst>
              <a:ext uri="{FF2B5EF4-FFF2-40B4-BE49-F238E27FC236}">
                <a16:creationId xmlns:a16="http://schemas.microsoft.com/office/drawing/2014/main" id="{CD945D65-42E9-440C-900C-B00C6586E960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Classes - Sub Classing</a:t>
            </a:r>
          </a:p>
        </p:txBody>
      </p:sp>
      <p:sp>
        <p:nvSpPr>
          <p:cNvPr id="140296" name="Rectangle 8">
            <a:extLst>
              <a:ext uri="{FF2B5EF4-FFF2-40B4-BE49-F238E27FC236}">
                <a16:creationId xmlns:a16="http://schemas.microsoft.com/office/drawing/2014/main" id="{C507CEB0-8AA5-4519-9762-90E838B7C8E3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25326B18-53D5-498E-A802-43C2E14B239C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134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  <p:grpSp>
        <p:nvGrpSpPr>
          <p:cNvPr id="140297" name="Group 9">
            <a:extLst>
              <a:ext uri="{FF2B5EF4-FFF2-40B4-BE49-F238E27FC236}">
                <a16:creationId xmlns:a16="http://schemas.microsoft.com/office/drawing/2014/main" id="{84A2A532-6889-4E1C-9F84-FAE80FF1ED07}"/>
              </a:ext>
            </a:extLst>
          </p:cNvPr>
          <p:cNvGrpSpPr>
            <a:grpSpLocks/>
          </p:cNvGrpSpPr>
          <p:nvPr/>
        </p:nvGrpSpPr>
        <p:grpSpPr bwMode="auto">
          <a:xfrm>
            <a:off x="736600" y="3810000"/>
            <a:ext cx="3429000" cy="1752600"/>
            <a:chOff x="0" y="-177"/>
            <a:chExt cx="8424" cy="1591"/>
          </a:xfrm>
        </p:grpSpPr>
        <p:grpSp>
          <p:nvGrpSpPr>
            <p:cNvPr id="140308" name="Group 10">
              <a:extLst>
                <a:ext uri="{FF2B5EF4-FFF2-40B4-BE49-F238E27FC236}">
                  <a16:creationId xmlns:a16="http://schemas.microsoft.com/office/drawing/2014/main" id="{7C180712-3A06-4D6B-B8BF-D83D577F56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177"/>
              <a:ext cx="8424" cy="1591"/>
              <a:chOff x="0" y="-177"/>
              <a:chExt cx="8424" cy="1591"/>
            </a:xfrm>
          </p:grpSpPr>
          <p:sp>
            <p:nvSpPr>
              <p:cNvPr id="140310" name="AutoShape 11">
                <a:extLst>
                  <a:ext uri="{FF2B5EF4-FFF2-40B4-BE49-F238E27FC236}">
                    <a16:creationId xmlns:a16="http://schemas.microsoft.com/office/drawing/2014/main" id="{9B192BD7-2C39-4B4D-91C3-064A7AD051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-177"/>
                <a:ext cx="8424" cy="1591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0311" name="Rectangle 25">
                <a:extLst>
                  <a:ext uri="{FF2B5EF4-FFF2-40B4-BE49-F238E27FC236}">
                    <a16:creationId xmlns:a16="http://schemas.microsoft.com/office/drawing/2014/main" id="{15C5E235-35EC-4EF9-8000-2F8612DD65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0309" name="Rectangle 13">
              <a:extLst>
                <a:ext uri="{FF2B5EF4-FFF2-40B4-BE49-F238E27FC236}">
                  <a16:creationId xmlns:a16="http://schemas.microsoft.com/office/drawing/2014/main" id="{4FC139B5-C8E4-4666-826C-E6884C227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" y="-177"/>
              <a:ext cx="8251" cy="1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class </a:t>
              </a:r>
              <a:r>
                <a:rPr lang="en-US" altLang="en-US" sz="1400" b="1">
                  <a:solidFill>
                    <a:srgbClr val="0070C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Dothraki </a:t>
              </a:r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{</a:t>
              </a:r>
              <a:b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</a:br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    constructor(name) {</a:t>
              </a:r>
              <a:b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</a:br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        this.name = name;</a:t>
              </a:r>
            </a:p>
            <a:p>
              <a:pPr eaLnBrk="1" hangingPunct="1"/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        console.log(</a:t>
              </a:r>
            </a:p>
            <a:p>
              <a:pPr eaLnBrk="1" hangingPunct="1"/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                name + “ created”);</a:t>
              </a:r>
              <a:b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</a:br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    }</a:t>
              </a:r>
              <a:b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</a:br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}</a:t>
              </a:r>
              <a:endParaRPr lang="en-US" altLang="en-US" sz="1400">
                <a:solidFill>
                  <a:srgbClr val="00B050"/>
                </a:solidFill>
                <a:sym typeface="Courier New" panose="02070309020205020404" pitchFamily="49" charset="0"/>
              </a:endParaRPr>
            </a:p>
          </p:txBody>
        </p:sp>
      </p:grpSp>
      <p:grpSp>
        <p:nvGrpSpPr>
          <p:cNvPr id="140298" name="Group 9">
            <a:extLst>
              <a:ext uri="{FF2B5EF4-FFF2-40B4-BE49-F238E27FC236}">
                <a16:creationId xmlns:a16="http://schemas.microsoft.com/office/drawing/2014/main" id="{43AEA44D-3220-43D4-A8D5-92E5B692D0F1}"/>
              </a:ext>
            </a:extLst>
          </p:cNvPr>
          <p:cNvGrpSpPr>
            <a:grpSpLocks/>
          </p:cNvGrpSpPr>
          <p:nvPr/>
        </p:nvGrpSpPr>
        <p:grpSpPr bwMode="auto">
          <a:xfrm>
            <a:off x="4318000" y="3810000"/>
            <a:ext cx="5105400" cy="1752600"/>
            <a:chOff x="0" y="-177"/>
            <a:chExt cx="8424" cy="1591"/>
          </a:xfrm>
        </p:grpSpPr>
        <p:grpSp>
          <p:nvGrpSpPr>
            <p:cNvPr id="140304" name="Group 10">
              <a:extLst>
                <a:ext uri="{FF2B5EF4-FFF2-40B4-BE49-F238E27FC236}">
                  <a16:creationId xmlns:a16="http://schemas.microsoft.com/office/drawing/2014/main" id="{5842B473-1FE2-4AFF-B92F-88CBCDF906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177"/>
              <a:ext cx="8424" cy="1591"/>
              <a:chOff x="0" y="-177"/>
              <a:chExt cx="8424" cy="1591"/>
            </a:xfrm>
          </p:grpSpPr>
          <p:sp>
            <p:nvSpPr>
              <p:cNvPr id="140306" name="AutoShape 11">
                <a:extLst>
                  <a:ext uri="{FF2B5EF4-FFF2-40B4-BE49-F238E27FC236}">
                    <a16:creationId xmlns:a16="http://schemas.microsoft.com/office/drawing/2014/main" id="{CAF87211-CFC3-4143-BE0D-B45987EEE8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-177"/>
                <a:ext cx="8424" cy="1591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0307" name="Rectangle 30">
                <a:extLst>
                  <a:ext uri="{FF2B5EF4-FFF2-40B4-BE49-F238E27FC236}">
                    <a16:creationId xmlns:a16="http://schemas.microsoft.com/office/drawing/2014/main" id="{0DC6D954-11C0-4DDC-9CCC-950C44851A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0305" name="Rectangle 13">
              <a:extLst>
                <a:ext uri="{FF2B5EF4-FFF2-40B4-BE49-F238E27FC236}">
                  <a16:creationId xmlns:a16="http://schemas.microsoft.com/office/drawing/2014/main" id="{A729FF86-F6E1-474C-A931-2A7B65264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" y="-177"/>
              <a:ext cx="8251" cy="1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class </a:t>
              </a:r>
              <a:r>
                <a:rPr lang="en-US" altLang="en-US" sz="1400" b="1">
                  <a:solidFill>
                    <a:srgbClr val="0070C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DothrakiWarrior </a:t>
              </a:r>
              <a:r>
                <a:rPr lang="en-US" altLang="en-US" b="1">
                  <a:solidFill>
                    <a:srgbClr val="FF000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extends Dothraki</a:t>
              </a:r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{</a:t>
              </a:r>
              <a:b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</a:br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    constructor(name, weapon) {</a:t>
              </a:r>
            </a:p>
            <a:p>
              <a:pPr eaLnBrk="1" hangingPunct="1"/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        </a:t>
              </a:r>
              <a:r>
                <a:rPr lang="en-US" altLang="en-US" b="1">
                  <a:solidFill>
                    <a:srgbClr val="FF000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super(name);</a:t>
              </a:r>
              <a:b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</a:br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        this.weapon= weapon;</a:t>
              </a:r>
            </a:p>
            <a:p>
              <a:pPr eaLnBrk="1" hangingPunct="1"/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        console.log(“Weapon = “ + weapon);</a:t>
              </a:r>
              <a:b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</a:br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    }</a:t>
              </a:r>
              <a:b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</a:br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}</a:t>
              </a:r>
              <a:endParaRPr lang="en-US" altLang="en-US" sz="1400">
                <a:solidFill>
                  <a:srgbClr val="00B050"/>
                </a:solidFill>
                <a:sym typeface="Courier New" panose="02070309020205020404" pitchFamily="49" charset="0"/>
              </a:endParaRPr>
            </a:p>
          </p:txBody>
        </p:sp>
      </p:grpSp>
      <p:grpSp>
        <p:nvGrpSpPr>
          <p:cNvPr id="140299" name="Group 9">
            <a:extLst>
              <a:ext uri="{FF2B5EF4-FFF2-40B4-BE49-F238E27FC236}">
                <a16:creationId xmlns:a16="http://schemas.microsoft.com/office/drawing/2014/main" id="{9FB7A10E-76F5-432E-AB7E-0033C3B5A7E2}"/>
              </a:ext>
            </a:extLst>
          </p:cNvPr>
          <p:cNvGrpSpPr>
            <a:grpSpLocks/>
          </p:cNvGrpSpPr>
          <p:nvPr/>
        </p:nvGrpSpPr>
        <p:grpSpPr bwMode="auto">
          <a:xfrm>
            <a:off x="736600" y="5715000"/>
            <a:ext cx="8686800" cy="838200"/>
            <a:chOff x="0" y="-177"/>
            <a:chExt cx="8424" cy="1591"/>
          </a:xfrm>
        </p:grpSpPr>
        <p:grpSp>
          <p:nvGrpSpPr>
            <p:cNvPr id="140300" name="Group 10">
              <a:extLst>
                <a:ext uri="{FF2B5EF4-FFF2-40B4-BE49-F238E27FC236}">
                  <a16:creationId xmlns:a16="http://schemas.microsoft.com/office/drawing/2014/main" id="{5F275963-D917-4D9B-9516-6E563CCC2F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177"/>
              <a:ext cx="8424" cy="1591"/>
              <a:chOff x="0" y="-177"/>
              <a:chExt cx="8424" cy="1591"/>
            </a:xfrm>
          </p:grpSpPr>
          <p:sp>
            <p:nvSpPr>
              <p:cNvPr id="140302" name="AutoShape 11">
                <a:extLst>
                  <a:ext uri="{FF2B5EF4-FFF2-40B4-BE49-F238E27FC236}">
                    <a16:creationId xmlns:a16="http://schemas.microsoft.com/office/drawing/2014/main" id="{B8C36A96-2A50-4FFE-9F98-098BDD83B5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-177"/>
                <a:ext cx="8424" cy="1591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0303" name="Rectangle 23">
                <a:extLst>
                  <a:ext uri="{FF2B5EF4-FFF2-40B4-BE49-F238E27FC236}">
                    <a16:creationId xmlns:a16="http://schemas.microsoft.com/office/drawing/2014/main" id="{9751E2E7-D08F-4179-A855-6565647B12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0301" name="Rectangle 13">
              <a:extLst>
                <a:ext uri="{FF2B5EF4-FFF2-40B4-BE49-F238E27FC236}">
                  <a16:creationId xmlns:a16="http://schemas.microsoft.com/office/drawing/2014/main" id="{5791F60A-B351-49E1-9354-0584062E03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" y="-111"/>
              <a:ext cx="8251" cy="1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var khalDrogo = new DothrakiWarrior(“Khal Drogo”, “Sword”);</a:t>
              </a:r>
            </a:p>
            <a:p>
              <a:pPr eaLnBrk="1" hangingPunct="1"/>
              <a:endParaRPr lang="en-US" altLang="en-US" sz="1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endParaRPr>
            </a:p>
            <a:p>
              <a:pPr eaLnBrk="1" hangingPunct="1"/>
              <a:r>
                <a:rPr lang="en-US" altLang="en-US" sz="1400">
                  <a:solidFill>
                    <a:srgbClr val="00B05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// Khal Drogo created \n Weapon = Sword</a:t>
              </a:r>
              <a:endParaRPr lang="en-US" altLang="en-US" sz="1400">
                <a:solidFill>
                  <a:srgbClr val="00B050"/>
                </a:solidFill>
                <a:sym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ransition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314" name="Picture 2">
            <a:extLst>
              <a:ext uri="{FF2B5EF4-FFF2-40B4-BE49-F238E27FC236}">
                <a16:creationId xmlns:a16="http://schemas.microsoft.com/office/drawing/2014/main" id="{FE7A83B2-ED6E-4EC5-B3ED-8017323D21AF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315" name="Picture 3">
            <a:extLst>
              <a:ext uri="{FF2B5EF4-FFF2-40B4-BE49-F238E27FC236}">
                <a16:creationId xmlns:a16="http://schemas.microsoft.com/office/drawing/2014/main" id="{C3541BF1-B3EC-42A5-98E8-4926C2F2579D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316" name="Rectangle 4">
            <a:extLst>
              <a:ext uri="{FF2B5EF4-FFF2-40B4-BE49-F238E27FC236}">
                <a16:creationId xmlns:a16="http://schemas.microsoft.com/office/drawing/2014/main" id="{3CE712CF-149F-4BDD-930D-1F633CED3F7E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6BD34331-0AB6-446E-9430-615664ECEEC4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141318" name="Rectangle 6">
            <a:extLst>
              <a:ext uri="{FF2B5EF4-FFF2-40B4-BE49-F238E27FC236}">
                <a16:creationId xmlns:a16="http://schemas.microsoft.com/office/drawing/2014/main" id="{C0846723-F71F-4EFA-888C-BC9FC04E6EB6}"/>
              </a:ext>
            </a:extLst>
          </p:cNvPr>
          <p:cNvSpPr>
            <a:spLocks/>
          </p:cNvSpPr>
          <p:nvPr/>
        </p:nvSpPr>
        <p:spPr bwMode="auto">
          <a:xfrm>
            <a:off x="889000" y="1905000"/>
            <a:ext cx="86106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The </a:t>
            </a:r>
            <a:r>
              <a:rPr lang="en-US" altLang="en-US" sz="2000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static</a:t>
            </a: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keyword defines static methods (shared across all class instances)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They are called using the class name (not an instance)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41319" name="Rectangle 7">
            <a:extLst>
              <a:ext uri="{FF2B5EF4-FFF2-40B4-BE49-F238E27FC236}">
                <a16:creationId xmlns:a16="http://schemas.microsoft.com/office/drawing/2014/main" id="{D3FB0548-D1F7-4416-B6D8-321E4A8F02A6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Classes – Static Methods</a:t>
            </a:r>
          </a:p>
        </p:txBody>
      </p:sp>
      <p:sp>
        <p:nvSpPr>
          <p:cNvPr id="141320" name="Rectangle 8">
            <a:extLst>
              <a:ext uri="{FF2B5EF4-FFF2-40B4-BE49-F238E27FC236}">
                <a16:creationId xmlns:a16="http://schemas.microsoft.com/office/drawing/2014/main" id="{75D3209D-4013-49A9-9CB6-96C4FE19B4D9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A3FCA394-F997-4657-B950-81829EDEB05F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135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  <p:grpSp>
        <p:nvGrpSpPr>
          <p:cNvPr id="141321" name="Group 9">
            <a:extLst>
              <a:ext uri="{FF2B5EF4-FFF2-40B4-BE49-F238E27FC236}">
                <a16:creationId xmlns:a16="http://schemas.microsoft.com/office/drawing/2014/main" id="{EABF8E25-503D-4846-B01E-EF41FA19D988}"/>
              </a:ext>
            </a:extLst>
          </p:cNvPr>
          <p:cNvGrpSpPr>
            <a:grpSpLocks/>
          </p:cNvGrpSpPr>
          <p:nvPr/>
        </p:nvGrpSpPr>
        <p:grpSpPr bwMode="auto">
          <a:xfrm>
            <a:off x="889000" y="3124200"/>
            <a:ext cx="8458200" cy="3505200"/>
            <a:chOff x="0" y="-177"/>
            <a:chExt cx="8424" cy="1591"/>
          </a:xfrm>
        </p:grpSpPr>
        <p:grpSp>
          <p:nvGrpSpPr>
            <p:cNvPr id="141322" name="Group 10">
              <a:extLst>
                <a:ext uri="{FF2B5EF4-FFF2-40B4-BE49-F238E27FC236}">
                  <a16:creationId xmlns:a16="http://schemas.microsoft.com/office/drawing/2014/main" id="{64A11F43-36DE-4266-8AC6-F689D707B1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177"/>
              <a:ext cx="8424" cy="1591"/>
              <a:chOff x="0" y="-177"/>
              <a:chExt cx="8424" cy="1591"/>
            </a:xfrm>
          </p:grpSpPr>
          <p:sp>
            <p:nvSpPr>
              <p:cNvPr id="141324" name="AutoShape 11">
                <a:extLst>
                  <a:ext uri="{FF2B5EF4-FFF2-40B4-BE49-F238E27FC236}">
                    <a16:creationId xmlns:a16="http://schemas.microsoft.com/office/drawing/2014/main" id="{FEC7A530-6FF6-494F-AD2C-4C6E83B6F0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-177"/>
                <a:ext cx="8424" cy="1591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325" name="Rectangle 25">
                <a:extLst>
                  <a:ext uri="{FF2B5EF4-FFF2-40B4-BE49-F238E27FC236}">
                    <a16:creationId xmlns:a16="http://schemas.microsoft.com/office/drawing/2014/main" id="{544B396C-FC9B-4C49-82D4-7E3DB61D8A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1323" name="Rectangle 13">
              <a:extLst>
                <a:ext uri="{FF2B5EF4-FFF2-40B4-BE49-F238E27FC236}">
                  <a16:creationId xmlns:a16="http://schemas.microsoft.com/office/drawing/2014/main" id="{CE359CD8-EFA6-42E1-BB2F-6104C23E39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" y="-177"/>
              <a:ext cx="8251" cy="1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 marL="342900" indent="-3429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lvl="1" eaLnBrk="1" hangingPunct="1"/>
              <a:r>
                <a:rPr lang="en-US" altLang="en-US" sz="1400"/>
                <a:t>class </a:t>
              </a:r>
              <a:r>
                <a:rPr lang="en-US" altLang="en-US" sz="1400" b="1">
                  <a:solidFill>
                    <a:srgbClr val="0070C0"/>
                  </a:solidFill>
                </a:rPr>
                <a:t>Dothraki</a:t>
              </a:r>
              <a:r>
                <a:rPr lang="en-US" altLang="en-US" sz="1400"/>
                <a:t> {</a:t>
              </a:r>
              <a:br>
                <a:rPr lang="en-US" altLang="en-US" sz="1400"/>
              </a:br>
              <a:br>
                <a:rPr lang="en-US" altLang="en-US" sz="1400"/>
              </a:br>
              <a:r>
                <a:rPr lang="en-US" altLang="en-US" sz="1400"/>
                <a:t>    constructor(name) {</a:t>
              </a:r>
              <a:br>
                <a:rPr lang="en-US" altLang="en-US" sz="1400"/>
              </a:br>
              <a:r>
                <a:rPr lang="en-US" altLang="en-US" sz="1400"/>
                <a:t>        this.name = name;</a:t>
              </a:r>
              <a:br>
                <a:rPr lang="en-US" altLang="en-US" sz="1400"/>
              </a:br>
              <a:r>
                <a:rPr lang="en-US" altLang="en-US" sz="1400"/>
                <a:t>        </a:t>
              </a:r>
              <a:r>
                <a:rPr lang="en-US" altLang="en-US" sz="1400" i="1"/>
                <a:t>console</a:t>
              </a:r>
              <a:r>
                <a:rPr lang="en-US" altLang="en-US" sz="1400"/>
                <a:t>.log(name + " created");</a:t>
              </a:r>
              <a:br>
                <a:rPr lang="en-US" altLang="en-US" sz="1400"/>
              </a:br>
              <a:r>
                <a:rPr lang="en-US" altLang="en-US" sz="1400"/>
                <a:t>    }</a:t>
              </a:r>
              <a:br>
                <a:rPr lang="en-US" altLang="en-US" sz="1400"/>
              </a:br>
              <a:br>
                <a:rPr lang="en-US" altLang="en-US" sz="1400"/>
              </a:br>
              <a:r>
                <a:rPr lang="en-US" altLang="en-US" sz="1400"/>
                <a:t>    </a:t>
              </a:r>
              <a:r>
                <a:rPr lang="en-US" altLang="en-US" sz="2000" b="1">
                  <a:solidFill>
                    <a:srgbClr val="FF0000"/>
                  </a:solidFill>
                </a:rPr>
                <a:t>static</a:t>
              </a:r>
              <a:r>
                <a:rPr lang="en-US" altLang="en-US" sz="1400"/>
                <a:t> </a:t>
              </a:r>
              <a:r>
                <a:rPr lang="en-US" altLang="en-US" sz="1400" i="1"/>
                <a:t>greet</a:t>
              </a:r>
              <a:r>
                <a:rPr lang="en-US" altLang="en-US" sz="1400"/>
                <a:t>() {</a:t>
              </a:r>
              <a:br>
                <a:rPr lang="en-US" altLang="en-US" sz="1400"/>
              </a:br>
              <a:r>
                <a:rPr lang="en-US" altLang="en-US" sz="1400"/>
                <a:t>        </a:t>
              </a:r>
              <a:r>
                <a:rPr lang="en-US" altLang="en-US" sz="1400" i="1"/>
                <a:t>console</a:t>
              </a:r>
              <a:r>
                <a:rPr lang="en-US" altLang="en-US" sz="1400"/>
                <a:t>.log("Hello, kirekosi are yeri?");</a:t>
              </a:r>
              <a:br>
                <a:rPr lang="en-US" altLang="en-US" sz="1400"/>
              </a:br>
              <a:r>
                <a:rPr lang="en-US" altLang="en-US" sz="1400"/>
                <a:t>    }</a:t>
              </a:r>
              <a:br>
                <a:rPr lang="en-US" altLang="en-US" sz="1400"/>
              </a:br>
              <a:r>
                <a:rPr lang="en-US" altLang="en-US" sz="1400"/>
                <a:t>}</a:t>
              </a:r>
            </a:p>
            <a:p>
              <a:pPr lvl="1" eaLnBrk="1" hangingPunct="1"/>
              <a:endParaRPr lang="en-US" altLang="en-US" sz="1400">
                <a:solidFill>
                  <a:srgbClr val="00B050"/>
                </a:solidFill>
                <a:sym typeface="Courier New" panose="02070309020205020404" pitchFamily="49" charset="0"/>
              </a:endParaRPr>
            </a:p>
            <a:p>
              <a:pPr lvl="1" eaLnBrk="1" hangingPunct="1"/>
              <a:r>
                <a:rPr lang="en-US" altLang="en-US" sz="1400" i="1"/>
                <a:t>console</a:t>
              </a:r>
              <a:r>
                <a:rPr lang="en-US" altLang="en-US" sz="1400"/>
                <a:t>.log(</a:t>
              </a:r>
              <a:r>
                <a:rPr lang="en-US" altLang="en-US" sz="2000" b="1">
                  <a:solidFill>
                    <a:srgbClr val="FF0000"/>
                  </a:solidFill>
                </a:rPr>
                <a:t>Dothraki.greet()</a:t>
              </a:r>
              <a:r>
                <a:rPr lang="en-US" altLang="en-US" sz="1400"/>
                <a:t>); </a:t>
              </a:r>
              <a:r>
                <a:rPr lang="en-US" altLang="en-US" sz="1400" i="1">
                  <a:solidFill>
                    <a:srgbClr val="00B050"/>
                  </a:solidFill>
                </a:rPr>
                <a:t>// Hello, kirekosi are yeri?</a:t>
              </a:r>
              <a:endParaRPr lang="en-US" altLang="en-US" sz="1400">
                <a:solidFill>
                  <a:srgbClr val="00B050"/>
                </a:solidFill>
                <a:sym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ransition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338" name="Picture 2">
            <a:extLst>
              <a:ext uri="{FF2B5EF4-FFF2-40B4-BE49-F238E27FC236}">
                <a16:creationId xmlns:a16="http://schemas.microsoft.com/office/drawing/2014/main" id="{DB72F091-FF94-4A94-B12C-A649C4D714E9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339" name="Picture 3">
            <a:extLst>
              <a:ext uri="{FF2B5EF4-FFF2-40B4-BE49-F238E27FC236}">
                <a16:creationId xmlns:a16="http://schemas.microsoft.com/office/drawing/2014/main" id="{C9FBEC1F-2F2D-4F9F-A650-36E21A5F564B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340" name="Rectangle 4">
            <a:extLst>
              <a:ext uri="{FF2B5EF4-FFF2-40B4-BE49-F238E27FC236}">
                <a16:creationId xmlns:a16="http://schemas.microsoft.com/office/drawing/2014/main" id="{9DA6F3EC-1327-45C3-B666-E87031DF0827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8DA788AF-DB68-4378-9F2B-7CF3DD6E10FD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142342" name="Rectangle 6">
            <a:extLst>
              <a:ext uri="{FF2B5EF4-FFF2-40B4-BE49-F238E27FC236}">
                <a16:creationId xmlns:a16="http://schemas.microsoft.com/office/drawing/2014/main" id="{EC72A078-32DD-4092-A9C9-1ABCC0DC8DC5}"/>
              </a:ext>
            </a:extLst>
          </p:cNvPr>
          <p:cNvSpPr>
            <a:spLocks/>
          </p:cNvSpPr>
          <p:nvPr/>
        </p:nvSpPr>
        <p:spPr bwMode="auto">
          <a:xfrm>
            <a:off x="889000" y="25146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556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42343" name="Rectangle 7">
            <a:extLst>
              <a:ext uri="{FF2B5EF4-FFF2-40B4-BE49-F238E27FC236}">
                <a16:creationId xmlns:a16="http://schemas.microsoft.com/office/drawing/2014/main" id="{77850C19-A2B1-474B-9678-03B42711CB4F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28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Browser Compatibility - Classes</a:t>
            </a:r>
          </a:p>
        </p:txBody>
      </p:sp>
      <p:sp>
        <p:nvSpPr>
          <p:cNvPr id="142344" name="Rectangle 8">
            <a:extLst>
              <a:ext uri="{FF2B5EF4-FFF2-40B4-BE49-F238E27FC236}">
                <a16:creationId xmlns:a16="http://schemas.microsoft.com/office/drawing/2014/main" id="{748D9981-AADE-4515-93E9-C3FA713F7A0F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41DAAEF7-49E5-4F2C-A234-49F82FC521CF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136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  <p:pic>
        <p:nvPicPr>
          <p:cNvPr id="142345" name="Picture 2">
            <a:extLst>
              <a:ext uri="{FF2B5EF4-FFF2-40B4-BE49-F238E27FC236}">
                <a16:creationId xmlns:a16="http://schemas.microsoft.com/office/drawing/2014/main" id="{AEE4682F-94DB-4658-8725-3020D91D89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2133600"/>
            <a:ext cx="8431213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346" name="Picture 3">
            <a:extLst>
              <a:ext uri="{FF2B5EF4-FFF2-40B4-BE49-F238E27FC236}">
                <a16:creationId xmlns:a16="http://schemas.microsoft.com/office/drawing/2014/main" id="{8626ACCB-E0DC-4233-91B3-80B24EF522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4267200"/>
            <a:ext cx="8450263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62" name="Picture 2">
            <a:extLst>
              <a:ext uri="{FF2B5EF4-FFF2-40B4-BE49-F238E27FC236}">
                <a16:creationId xmlns:a16="http://schemas.microsoft.com/office/drawing/2014/main" id="{A60A2C25-81BA-4ABC-87B5-9E35DF9B18C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63" name="Picture 3">
            <a:extLst>
              <a:ext uri="{FF2B5EF4-FFF2-40B4-BE49-F238E27FC236}">
                <a16:creationId xmlns:a16="http://schemas.microsoft.com/office/drawing/2014/main" id="{5CC46934-4894-43D7-8EF6-0CBAB3956773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64" name="Rectangle 4">
            <a:extLst>
              <a:ext uri="{FF2B5EF4-FFF2-40B4-BE49-F238E27FC236}">
                <a16:creationId xmlns:a16="http://schemas.microsoft.com/office/drawing/2014/main" id="{377D45A0-50EA-4E74-B052-F0EE9813925B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D56625B5-E0C0-4D4E-8200-FB7A5BB13978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143366" name="Rectangle 6">
            <a:extLst>
              <a:ext uri="{FF2B5EF4-FFF2-40B4-BE49-F238E27FC236}">
                <a16:creationId xmlns:a16="http://schemas.microsoft.com/office/drawing/2014/main" id="{91E77D1F-85BC-4CEC-A4D2-ED40D4D13E39}"/>
              </a:ext>
            </a:extLst>
          </p:cNvPr>
          <p:cNvSpPr>
            <a:spLocks/>
          </p:cNvSpPr>
          <p:nvPr/>
        </p:nvSpPr>
        <p:spPr bwMode="auto">
          <a:xfrm>
            <a:off x="889000" y="1981200"/>
            <a:ext cx="86106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TypeScript’s classes have some additional features which do not exist in ES6: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Types</a:t>
            </a: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: covered in previous section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Properties:</a:t>
            </a: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class value members (as opposed to methods)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Access Modifiers</a:t>
            </a:r>
            <a:r>
              <a:rPr lang="en-US" altLang="en-US">
                <a:solidFill>
                  <a:srgbClr val="0070C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*</a:t>
            </a:r>
            <a:r>
              <a:rPr lang="en-US" altLang="en-US" sz="20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</a:t>
            </a: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determine accessibility to class members: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r>
              <a:rPr lang="en-US" altLang="en-US" i="1">
                <a:solidFill>
                  <a:srgbClr val="0070C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* At runtime these have no significance, but will raise errors in compile time if you incorrectly used.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43367" name="Rectangle 7">
            <a:extLst>
              <a:ext uri="{FF2B5EF4-FFF2-40B4-BE49-F238E27FC236}">
                <a16:creationId xmlns:a16="http://schemas.microsoft.com/office/drawing/2014/main" id="{2D2FD0F4-D5F6-4895-8E30-37C08011E146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Classes &amp; TS</a:t>
            </a:r>
          </a:p>
        </p:txBody>
      </p:sp>
      <p:sp>
        <p:nvSpPr>
          <p:cNvPr id="143368" name="Rectangle 8">
            <a:extLst>
              <a:ext uri="{FF2B5EF4-FFF2-40B4-BE49-F238E27FC236}">
                <a16:creationId xmlns:a16="http://schemas.microsoft.com/office/drawing/2014/main" id="{7834E86F-E293-49AC-886C-9CC58FE5C884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E733D110-2CA9-4766-80D8-92856D7BBB44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137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6101CEA-074A-4B68-A0AB-103A36151441}"/>
              </a:ext>
            </a:extLst>
          </p:cNvPr>
          <p:cNvGraphicFramePr>
            <a:graphicFrameLocks noGrp="1"/>
          </p:cNvGraphicFramePr>
          <p:nvPr/>
        </p:nvGraphicFramePr>
        <p:xfrm>
          <a:off x="1193800" y="4038600"/>
          <a:ext cx="79248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r>
                        <a:rPr lang="en-US" dirty="0"/>
                        <a:t>Accessible 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private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protected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/>
                        <a:t>Class instances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/>
                        <a:t>Class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/>
                        <a:t>Class children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386" name="Picture 2">
            <a:extLst>
              <a:ext uri="{FF2B5EF4-FFF2-40B4-BE49-F238E27FC236}">
                <a16:creationId xmlns:a16="http://schemas.microsoft.com/office/drawing/2014/main" id="{CC50DF6F-4B88-4368-9C0B-7FEB35F8EEEF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4387" name="Picture 3">
            <a:extLst>
              <a:ext uri="{FF2B5EF4-FFF2-40B4-BE49-F238E27FC236}">
                <a16:creationId xmlns:a16="http://schemas.microsoft.com/office/drawing/2014/main" id="{646317D8-F800-412B-9821-9E7B29DF1FAB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388" name="Rectangle 4">
            <a:extLst>
              <a:ext uri="{FF2B5EF4-FFF2-40B4-BE49-F238E27FC236}">
                <a16:creationId xmlns:a16="http://schemas.microsoft.com/office/drawing/2014/main" id="{9DA535B5-C978-4D56-BA48-D797882936B0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A7CB3F4A-E8B8-4AE1-9160-2271FA47CE10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144390" name="Rectangle 7">
            <a:extLst>
              <a:ext uri="{FF2B5EF4-FFF2-40B4-BE49-F238E27FC236}">
                <a16:creationId xmlns:a16="http://schemas.microsoft.com/office/drawing/2014/main" id="{0042F9B7-7901-4B91-9CDE-FAB42AEC3837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Classes – TS - Example</a:t>
            </a:r>
          </a:p>
        </p:txBody>
      </p:sp>
      <p:sp>
        <p:nvSpPr>
          <p:cNvPr id="144391" name="Rectangle 8">
            <a:extLst>
              <a:ext uri="{FF2B5EF4-FFF2-40B4-BE49-F238E27FC236}">
                <a16:creationId xmlns:a16="http://schemas.microsoft.com/office/drawing/2014/main" id="{B8A65704-B8CD-4E74-B1FC-FEF122D80031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EDDCC753-FDF3-47F4-B15D-7FB05B0D3BFB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138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  <p:grpSp>
        <p:nvGrpSpPr>
          <p:cNvPr id="144392" name="Group 9">
            <a:extLst>
              <a:ext uri="{FF2B5EF4-FFF2-40B4-BE49-F238E27FC236}">
                <a16:creationId xmlns:a16="http://schemas.microsoft.com/office/drawing/2014/main" id="{8B542D87-1548-4613-BF55-10B9EB5F5C23}"/>
              </a:ext>
            </a:extLst>
          </p:cNvPr>
          <p:cNvGrpSpPr>
            <a:grpSpLocks/>
          </p:cNvGrpSpPr>
          <p:nvPr/>
        </p:nvGrpSpPr>
        <p:grpSpPr bwMode="auto">
          <a:xfrm>
            <a:off x="889000" y="1828800"/>
            <a:ext cx="8458200" cy="4800600"/>
            <a:chOff x="0" y="-177"/>
            <a:chExt cx="8424" cy="1591"/>
          </a:xfrm>
        </p:grpSpPr>
        <p:grpSp>
          <p:nvGrpSpPr>
            <p:cNvPr id="144393" name="Group 10">
              <a:extLst>
                <a:ext uri="{FF2B5EF4-FFF2-40B4-BE49-F238E27FC236}">
                  <a16:creationId xmlns:a16="http://schemas.microsoft.com/office/drawing/2014/main" id="{D9C07096-59EB-4D49-9BF1-1637D9FAFB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177"/>
              <a:ext cx="8424" cy="1591"/>
              <a:chOff x="0" y="-177"/>
              <a:chExt cx="8424" cy="1591"/>
            </a:xfrm>
          </p:grpSpPr>
          <p:sp>
            <p:nvSpPr>
              <p:cNvPr id="144395" name="AutoShape 11">
                <a:extLst>
                  <a:ext uri="{FF2B5EF4-FFF2-40B4-BE49-F238E27FC236}">
                    <a16:creationId xmlns:a16="http://schemas.microsoft.com/office/drawing/2014/main" id="{1797693F-933C-4A24-A0FE-AC7F496FFF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-177"/>
                <a:ext cx="8424" cy="1591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396" name="Rectangle 12">
                <a:extLst>
                  <a:ext uri="{FF2B5EF4-FFF2-40B4-BE49-F238E27FC236}">
                    <a16:creationId xmlns:a16="http://schemas.microsoft.com/office/drawing/2014/main" id="{B7FC6827-47D3-41DD-A4C9-2C81B08B50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394" name="Rectangle 13">
              <a:extLst>
                <a:ext uri="{FF2B5EF4-FFF2-40B4-BE49-F238E27FC236}">
                  <a16:creationId xmlns:a16="http://schemas.microsoft.com/office/drawing/2014/main" id="{FE831653-F942-4D62-9D0A-68B8D9DA5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" y="-177"/>
              <a:ext cx="8251" cy="1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 marL="342900" indent="-3429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lvl="1" eaLnBrk="1" hangingPunct="1"/>
              <a:r>
                <a:rPr lang="en-US" altLang="en-US" sz="1200" b="1"/>
                <a:t>class</a:t>
              </a:r>
              <a:r>
                <a:rPr lang="en-US" altLang="en-US" sz="1200"/>
                <a:t> </a:t>
              </a:r>
              <a:r>
                <a:rPr lang="en-US" altLang="en-US" sz="1200" b="1">
                  <a:solidFill>
                    <a:srgbClr val="0070C0"/>
                  </a:solidFill>
                </a:rPr>
                <a:t>Point</a:t>
              </a:r>
              <a:r>
                <a:rPr lang="en-US" altLang="en-US" sz="1200"/>
                <a:t> {</a:t>
              </a:r>
            </a:p>
            <a:p>
              <a:pPr lvl="1" eaLnBrk="1" hangingPunct="1"/>
              <a:r>
                <a:rPr lang="en-US" altLang="en-US" sz="1200"/>
                <a:t>    x: number;</a:t>
              </a:r>
            </a:p>
            <a:p>
              <a:pPr lvl="1" eaLnBrk="1" hangingPunct="1"/>
              <a:r>
                <a:rPr lang="en-US" altLang="en-US" sz="1200"/>
                <a:t>    y: number;</a:t>
              </a:r>
            </a:p>
            <a:p>
              <a:pPr lvl="1" eaLnBrk="1" hangingPunct="1"/>
              <a:r>
                <a:rPr lang="en-US" altLang="en-US" sz="1200"/>
                <a:t>    static </a:t>
              </a:r>
              <a:r>
                <a:rPr lang="en-US" altLang="en-US" sz="1200" i="1"/>
                <a:t>instances</a:t>
              </a:r>
              <a:r>
                <a:rPr lang="en-US" altLang="en-US" sz="1200"/>
                <a:t>: number = 0;</a:t>
              </a:r>
            </a:p>
            <a:p>
              <a:pPr lvl="1" eaLnBrk="1" hangingPunct="1"/>
              <a:endParaRPr lang="en-US" altLang="en-US" sz="1200"/>
            </a:p>
            <a:p>
              <a:pPr lvl="1" eaLnBrk="1" hangingPunct="1"/>
              <a:r>
                <a:rPr lang="en-US" altLang="en-US" sz="1200"/>
                <a:t>    </a:t>
              </a:r>
              <a:r>
                <a:rPr lang="en-US" altLang="en-US" sz="1200" b="1"/>
                <a:t>constructor</a:t>
              </a:r>
              <a:r>
                <a:rPr lang="en-US" altLang="en-US" sz="1200"/>
                <a:t>(x: number, y: number) {</a:t>
              </a:r>
            </a:p>
            <a:p>
              <a:pPr lvl="1" eaLnBrk="1" hangingPunct="1"/>
              <a:r>
                <a:rPr lang="en-US" altLang="en-US" sz="1200"/>
                <a:t>        this.x = x;</a:t>
              </a:r>
            </a:p>
            <a:p>
              <a:pPr lvl="1" eaLnBrk="1" hangingPunct="1"/>
              <a:r>
                <a:rPr lang="en-US" altLang="en-US" sz="1200"/>
                <a:t>        this.y = y;</a:t>
              </a:r>
            </a:p>
            <a:p>
              <a:pPr lvl="1" eaLnBrk="1" hangingPunct="1"/>
              <a:r>
                <a:rPr lang="en-US" altLang="en-US" sz="1200"/>
                <a:t>        Point.</a:t>
              </a:r>
              <a:r>
                <a:rPr lang="en-US" altLang="en-US" sz="1200" i="1"/>
                <a:t>instances</a:t>
              </a:r>
              <a:r>
                <a:rPr lang="en-US" altLang="en-US" sz="1200"/>
                <a:t>++;</a:t>
              </a:r>
            </a:p>
            <a:p>
              <a:pPr lvl="1" eaLnBrk="1" hangingPunct="1"/>
              <a:r>
                <a:rPr lang="en-US" altLang="en-US" sz="1200"/>
                <a:t>    }</a:t>
              </a:r>
            </a:p>
            <a:p>
              <a:pPr lvl="1" eaLnBrk="1" hangingPunct="1"/>
              <a:endParaRPr lang="en-US" altLang="en-US" sz="1200"/>
            </a:p>
            <a:p>
              <a:pPr lvl="1" eaLnBrk="1" hangingPunct="1"/>
              <a:r>
                <a:rPr lang="en-US" altLang="en-US" sz="1200"/>
                <a:t>    </a:t>
              </a:r>
              <a:r>
                <a:rPr lang="en-US" altLang="en-US" sz="1200" b="1"/>
                <a:t>add</a:t>
              </a:r>
              <a:r>
                <a:rPr lang="en-US" altLang="en-US" sz="1200"/>
                <a:t>(point: Point) {</a:t>
              </a:r>
            </a:p>
            <a:p>
              <a:pPr lvl="1" eaLnBrk="1" hangingPunct="1"/>
              <a:r>
                <a:rPr lang="en-US" altLang="en-US" sz="1200"/>
                <a:t>        return new Point(this.x + point.x, this.y + point.y);</a:t>
              </a:r>
            </a:p>
            <a:p>
              <a:pPr lvl="1" eaLnBrk="1" hangingPunct="1"/>
              <a:r>
                <a:rPr lang="en-US" altLang="en-US" sz="1200"/>
                <a:t>    }</a:t>
              </a:r>
            </a:p>
            <a:p>
              <a:pPr lvl="1" eaLnBrk="1" hangingPunct="1"/>
              <a:endParaRPr lang="en-US" altLang="en-US" sz="1200"/>
            </a:p>
            <a:p>
              <a:pPr lvl="1" eaLnBrk="1" hangingPunct="1"/>
              <a:r>
                <a:rPr lang="en-US" altLang="en-US" sz="1200"/>
                <a:t>    static </a:t>
              </a:r>
              <a:r>
                <a:rPr lang="en-US" altLang="en-US" sz="1200" b="1"/>
                <a:t>printNumInstances</a:t>
              </a:r>
              <a:r>
                <a:rPr lang="en-US" altLang="en-US" sz="1200"/>
                <a:t>() {</a:t>
              </a:r>
              <a:br>
                <a:rPr lang="en-US" altLang="en-US" sz="1200"/>
              </a:br>
              <a:r>
                <a:rPr lang="en-US" altLang="en-US" sz="1200"/>
                <a:t>        </a:t>
              </a:r>
              <a:r>
                <a:rPr lang="en-US" altLang="en-US" sz="1200" i="1"/>
                <a:t>console</a:t>
              </a:r>
              <a:r>
                <a:rPr lang="en-US" altLang="en-US" sz="1200"/>
                <a:t>.log("There are " + Point.instances</a:t>
              </a:r>
              <a:r>
                <a:rPr lang="en-US" altLang="en-US" sz="1200" i="1"/>
                <a:t> </a:t>
              </a:r>
              <a:r>
                <a:rPr lang="en-US" altLang="en-US" sz="1200"/>
                <a:t>+ " points");</a:t>
              </a:r>
              <a:br>
                <a:rPr lang="en-US" altLang="en-US" sz="1200"/>
              </a:br>
              <a:r>
                <a:rPr lang="en-US" altLang="en-US" sz="1200"/>
                <a:t>    }</a:t>
              </a:r>
            </a:p>
            <a:p>
              <a:pPr lvl="1" eaLnBrk="1" hangingPunct="1"/>
              <a:r>
                <a:rPr lang="en-US" altLang="en-US" sz="1200"/>
                <a:t>}</a:t>
              </a:r>
            </a:p>
            <a:p>
              <a:pPr lvl="1" eaLnBrk="1" hangingPunct="1"/>
              <a:endParaRPr lang="en-US" altLang="en-US" sz="1200"/>
            </a:p>
            <a:p>
              <a:pPr lvl="1" eaLnBrk="1" hangingPunct="1"/>
              <a:r>
                <a:rPr lang="en-US" altLang="en-US" sz="1200"/>
                <a:t>var p1 = new Point(0, 10);</a:t>
              </a:r>
            </a:p>
            <a:p>
              <a:pPr lvl="1" eaLnBrk="1" hangingPunct="1"/>
              <a:r>
                <a:rPr lang="en-US" altLang="en-US" sz="1200"/>
                <a:t>var p2 = new Point(10, 20);</a:t>
              </a:r>
            </a:p>
            <a:p>
              <a:pPr lvl="1" eaLnBrk="1" hangingPunct="1"/>
              <a:r>
                <a:rPr lang="en-US" altLang="en-US" sz="1200"/>
                <a:t>var p3 = p1.add(p2); </a:t>
              </a:r>
              <a:r>
                <a:rPr lang="en-US" altLang="en-US" sz="1200">
                  <a:solidFill>
                    <a:srgbClr val="00B050"/>
                  </a:solidFill>
                </a:rPr>
                <a:t>// {x:10,y:30}</a:t>
              </a:r>
            </a:p>
            <a:p>
              <a:pPr lvl="1" eaLnBrk="1" hangingPunct="1"/>
              <a:r>
                <a:rPr lang="en-US" altLang="en-US" sz="1200"/>
                <a:t>Point.</a:t>
              </a:r>
              <a:r>
                <a:rPr lang="en-US" altLang="en-US" sz="1200" i="1"/>
                <a:t>printNumInstances</a:t>
              </a:r>
              <a:r>
                <a:rPr lang="en-US" altLang="en-US" sz="1200"/>
                <a:t>(); </a:t>
              </a:r>
              <a:r>
                <a:rPr lang="en-US" altLang="en-US" sz="1200">
                  <a:solidFill>
                    <a:srgbClr val="00B050"/>
                  </a:solidFill>
                </a:rPr>
                <a:t>// There are 3 points</a:t>
              </a:r>
              <a:endParaRPr lang="en-US" altLang="en-US" sz="1200">
                <a:solidFill>
                  <a:srgbClr val="00B050"/>
                </a:solidFill>
                <a:sym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ransition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410" name="Picture 2">
            <a:extLst>
              <a:ext uri="{FF2B5EF4-FFF2-40B4-BE49-F238E27FC236}">
                <a16:creationId xmlns:a16="http://schemas.microsoft.com/office/drawing/2014/main" id="{9646EAC6-D0CD-4686-B73E-54EACA6CE637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5411" name="Picture 3">
            <a:extLst>
              <a:ext uri="{FF2B5EF4-FFF2-40B4-BE49-F238E27FC236}">
                <a16:creationId xmlns:a16="http://schemas.microsoft.com/office/drawing/2014/main" id="{177CC797-00CA-4543-BF3D-60347B497384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412" name="Rectangle 4">
            <a:extLst>
              <a:ext uri="{FF2B5EF4-FFF2-40B4-BE49-F238E27FC236}">
                <a16:creationId xmlns:a16="http://schemas.microsoft.com/office/drawing/2014/main" id="{3F5B3478-0AE7-40A9-A069-756132E31A50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9D658564-83B4-4694-8705-956251FBAC50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145414" name="Rectangle 7">
            <a:extLst>
              <a:ext uri="{FF2B5EF4-FFF2-40B4-BE49-F238E27FC236}">
                <a16:creationId xmlns:a16="http://schemas.microsoft.com/office/drawing/2014/main" id="{A2AC5713-AF8E-4A5B-B301-E56AEAC0FE37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Classes – TS - Transpiled</a:t>
            </a:r>
          </a:p>
        </p:txBody>
      </p:sp>
      <p:sp>
        <p:nvSpPr>
          <p:cNvPr id="145415" name="Rectangle 8">
            <a:extLst>
              <a:ext uri="{FF2B5EF4-FFF2-40B4-BE49-F238E27FC236}">
                <a16:creationId xmlns:a16="http://schemas.microsoft.com/office/drawing/2014/main" id="{B867AD3E-7B62-43F7-BEAF-8B6E78798D0A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54377CD8-A896-4FFA-AB7E-592344B78FC2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139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  <p:grpSp>
        <p:nvGrpSpPr>
          <p:cNvPr id="145416" name="Group 9">
            <a:extLst>
              <a:ext uri="{FF2B5EF4-FFF2-40B4-BE49-F238E27FC236}">
                <a16:creationId xmlns:a16="http://schemas.microsoft.com/office/drawing/2014/main" id="{00828E15-F227-421A-BC18-49A5A35669B9}"/>
              </a:ext>
            </a:extLst>
          </p:cNvPr>
          <p:cNvGrpSpPr>
            <a:grpSpLocks/>
          </p:cNvGrpSpPr>
          <p:nvPr/>
        </p:nvGrpSpPr>
        <p:grpSpPr bwMode="auto">
          <a:xfrm>
            <a:off x="889000" y="1828800"/>
            <a:ext cx="3581400" cy="4800600"/>
            <a:chOff x="0" y="-177"/>
            <a:chExt cx="8424" cy="1591"/>
          </a:xfrm>
        </p:grpSpPr>
        <p:grpSp>
          <p:nvGrpSpPr>
            <p:cNvPr id="145423" name="Group 10">
              <a:extLst>
                <a:ext uri="{FF2B5EF4-FFF2-40B4-BE49-F238E27FC236}">
                  <a16:creationId xmlns:a16="http://schemas.microsoft.com/office/drawing/2014/main" id="{40FA8EA6-EA8A-41DE-81C7-62101E7FEA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177"/>
              <a:ext cx="8424" cy="1591"/>
              <a:chOff x="0" y="-177"/>
              <a:chExt cx="8424" cy="1591"/>
            </a:xfrm>
          </p:grpSpPr>
          <p:sp>
            <p:nvSpPr>
              <p:cNvPr id="145425" name="AutoShape 11">
                <a:extLst>
                  <a:ext uri="{FF2B5EF4-FFF2-40B4-BE49-F238E27FC236}">
                    <a16:creationId xmlns:a16="http://schemas.microsoft.com/office/drawing/2014/main" id="{D0BEEEC1-590D-4623-818E-F5472FE279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-177"/>
                <a:ext cx="8424" cy="1591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5426" name="Rectangle 12">
                <a:extLst>
                  <a:ext uri="{FF2B5EF4-FFF2-40B4-BE49-F238E27FC236}">
                    <a16:creationId xmlns:a16="http://schemas.microsoft.com/office/drawing/2014/main" id="{8BE25EE0-1D5B-4D2F-BDBB-BBE96B5C96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5424" name="Rectangle 13">
              <a:extLst>
                <a:ext uri="{FF2B5EF4-FFF2-40B4-BE49-F238E27FC236}">
                  <a16:creationId xmlns:a16="http://schemas.microsoft.com/office/drawing/2014/main" id="{FB23BBFF-5FAA-4809-9B0F-795C380C82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" y="-177"/>
              <a:ext cx="8251" cy="1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 b="1"/>
                <a:t>class</a:t>
              </a:r>
              <a:r>
                <a:rPr lang="en-US" altLang="en-US" sz="1200"/>
                <a:t> </a:t>
              </a:r>
              <a:r>
                <a:rPr lang="en-US" altLang="en-US" sz="1200" b="1">
                  <a:solidFill>
                    <a:srgbClr val="0070C0"/>
                  </a:solidFill>
                </a:rPr>
                <a:t>Point</a:t>
              </a:r>
              <a:r>
                <a:rPr lang="en-US" altLang="en-US" sz="1200"/>
                <a:t> {</a:t>
              </a:r>
            </a:p>
            <a:p>
              <a:pPr eaLnBrk="1" hangingPunct="1"/>
              <a:r>
                <a:rPr lang="en-US" altLang="en-US" sz="1200"/>
                <a:t>    x: number;</a:t>
              </a:r>
            </a:p>
            <a:p>
              <a:pPr eaLnBrk="1" hangingPunct="1"/>
              <a:r>
                <a:rPr lang="en-US" altLang="en-US" sz="1200"/>
                <a:t>    y: number;</a:t>
              </a:r>
            </a:p>
            <a:p>
              <a:pPr eaLnBrk="1" hangingPunct="1"/>
              <a:r>
                <a:rPr lang="en-US" altLang="en-US" sz="1200"/>
                <a:t>    static </a:t>
              </a:r>
              <a:r>
                <a:rPr lang="en-US" altLang="en-US" sz="1200" i="1"/>
                <a:t>instances</a:t>
              </a:r>
              <a:r>
                <a:rPr lang="en-US" altLang="en-US" sz="1200"/>
                <a:t>: number = 0;</a:t>
              </a:r>
            </a:p>
            <a:p>
              <a:pPr eaLnBrk="1" hangingPunct="1"/>
              <a:endParaRPr lang="en-US" altLang="en-US" sz="1200"/>
            </a:p>
            <a:p>
              <a:pPr eaLnBrk="1" hangingPunct="1"/>
              <a:r>
                <a:rPr lang="en-US" altLang="en-US" sz="1200"/>
                <a:t>    </a:t>
              </a:r>
              <a:r>
                <a:rPr lang="en-US" altLang="en-US" sz="1200" b="1"/>
                <a:t>constructor</a:t>
              </a:r>
              <a:r>
                <a:rPr lang="en-US" altLang="en-US" sz="1200"/>
                <a:t>(x: number, y: number) {</a:t>
              </a:r>
            </a:p>
            <a:p>
              <a:pPr eaLnBrk="1" hangingPunct="1"/>
              <a:r>
                <a:rPr lang="en-US" altLang="en-US" sz="1200"/>
                <a:t>        this.x = x;</a:t>
              </a:r>
            </a:p>
            <a:p>
              <a:pPr eaLnBrk="1" hangingPunct="1"/>
              <a:r>
                <a:rPr lang="en-US" altLang="en-US" sz="1200"/>
                <a:t>        this.y = y;</a:t>
              </a:r>
            </a:p>
            <a:p>
              <a:pPr eaLnBrk="1" hangingPunct="1"/>
              <a:r>
                <a:rPr lang="en-US" altLang="en-US" sz="1200"/>
                <a:t>        Point.</a:t>
              </a:r>
              <a:r>
                <a:rPr lang="en-US" altLang="en-US" sz="1200" i="1"/>
                <a:t>instances</a:t>
              </a:r>
              <a:r>
                <a:rPr lang="en-US" altLang="en-US" sz="1200"/>
                <a:t>++;</a:t>
              </a:r>
            </a:p>
            <a:p>
              <a:pPr eaLnBrk="1" hangingPunct="1"/>
              <a:r>
                <a:rPr lang="en-US" altLang="en-US" sz="1200"/>
                <a:t>    }</a:t>
              </a:r>
            </a:p>
            <a:p>
              <a:pPr eaLnBrk="1" hangingPunct="1"/>
              <a:endParaRPr lang="en-US" altLang="en-US" sz="1200"/>
            </a:p>
            <a:p>
              <a:pPr eaLnBrk="1" hangingPunct="1"/>
              <a:r>
                <a:rPr lang="en-US" altLang="en-US" sz="1200"/>
                <a:t>    </a:t>
              </a:r>
              <a:r>
                <a:rPr lang="en-US" altLang="en-US" sz="1200" b="1"/>
                <a:t>add</a:t>
              </a:r>
              <a:r>
                <a:rPr lang="en-US" altLang="en-US" sz="1200"/>
                <a:t>(point: Point) {</a:t>
              </a:r>
            </a:p>
            <a:p>
              <a:pPr eaLnBrk="1" hangingPunct="1"/>
              <a:r>
                <a:rPr lang="en-US" altLang="en-US" sz="1200"/>
                <a:t>        return new Point(</a:t>
              </a:r>
              <a:br>
                <a:rPr lang="en-US" altLang="en-US" sz="1200"/>
              </a:br>
              <a:r>
                <a:rPr lang="en-US" altLang="en-US" sz="1200"/>
                <a:t>                this.x + point.x, this.y + point.y);</a:t>
              </a:r>
            </a:p>
            <a:p>
              <a:pPr eaLnBrk="1" hangingPunct="1"/>
              <a:r>
                <a:rPr lang="en-US" altLang="en-US" sz="1200"/>
                <a:t>    }</a:t>
              </a:r>
            </a:p>
            <a:p>
              <a:pPr eaLnBrk="1" hangingPunct="1"/>
              <a:endParaRPr lang="en-US" altLang="en-US" sz="1200"/>
            </a:p>
            <a:p>
              <a:pPr eaLnBrk="1" hangingPunct="1"/>
              <a:r>
                <a:rPr lang="en-US" altLang="en-US" sz="1200"/>
                <a:t>    static </a:t>
              </a:r>
              <a:r>
                <a:rPr lang="en-US" altLang="en-US" sz="1200" b="1"/>
                <a:t>printNumInstances</a:t>
              </a:r>
              <a:r>
                <a:rPr lang="en-US" altLang="en-US" sz="1200"/>
                <a:t>() {</a:t>
              </a:r>
              <a:br>
                <a:rPr lang="en-US" altLang="en-US" sz="1200"/>
              </a:br>
              <a:r>
                <a:rPr lang="en-US" altLang="en-US" sz="1200"/>
                <a:t>        </a:t>
              </a:r>
              <a:r>
                <a:rPr lang="en-US" altLang="en-US" sz="1200" i="1"/>
                <a:t>console</a:t>
              </a:r>
              <a:r>
                <a:rPr lang="en-US" altLang="en-US" sz="1200"/>
                <a:t>.log("There are " + </a:t>
              </a:r>
              <a:br>
                <a:rPr lang="en-US" altLang="en-US" sz="1200"/>
              </a:br>
              <a:r>
                <a:rPr lang="en-US" altLang="en-US" sz="1200"/>
                <a:t>                Point.instances</a:t>
              </a:r>
              <a:r>
                <a:rPr lang="en-US" altLang="en-US" sz="1200" i="1"/>
                <a:t> </a:t>
              </a:r>
              <a:r>
                <a:rPr lang="en-US" altLang="en-US" sz="1200"/>
                <a:t>+ " points");</a:t>
              </a:r>
              <a:br>
                <a:rPr lang="en-US" altLang="en-US" sz="1200"/>
              </a:br>
              <a:r>
                <a:rPr lang="en-US" altLang="en-US" sz="1200"/>
                <a:t>    }</a:t>
              </a:r>
            </a:p>
            <a:p>
              <a:pPr eaLnBrk="1" hangingPunct="1"/>
              <a:r>
                <a:rPr lang="en-US" altLang="en-US" sz="1200"/>
                <a:t>}</a:t>
              </a:r>
            </a:p>
          </p:txBody>
        </p:sp>
      </p:grpSp>
      <p:grpSp>
        <p:nvGrpSpPr>
          <p:cNvPr id="145417" name="Group 9">
            <a:extLst>
              <a:ext uri="{FF2B5EF4-FFF2-40B4-BE49-F238E27FC236}">
                <a16:creationId xmlns:a16="http://schemas.microsoft.com/office/drawing/2014/main" id="{8B4C40D8-FFB5-4FD7-A98B-7ABDE1C8A94D}"/>
              </a:ext>
            </a:extLst>
          </p:cNvPr>
          <p:cNvGrpSpPr>
            <a:grpSpLocks/>
          </p:cNvGrpSpPr>
          <p:nvPr/>
        </p:nvGrpSpPr>
        <p:grpSpPr bwMode="auto">
          <a:xfrm>
            <a:off x="5537200" y="1828800"/>
            <a:ext cx="3962400" cy="4800600"/>
            <a:chOff x="-896" y="-177"/>
            <a:chExt cx="9320" cy="1591"/>
          </a:xfrm>
        </p:grpSpPr>
        <p:grpSp>
          <p:nvGrpSpPr>
            <p:cNvPr id="145419" name="Group 10">
              <a:extLst>
                <a:ext uri="{FF2B5EF4-FFF2-40B4-BE49-F238E27FC236}">
                  <a16:creationId xmlns:a16="http://schemas.microsoft.com/office/drawing/2014/main" id="{D0C9B386-09A9-4223-B595-38273F9AA1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896" y="-177"/>
              <a:ext cx="9320" cy="1591"/>
              <a:chOff x="-896" y="-177"/>
              <a:chExt cx="9320" cy="1591"/>
            </a:xfrm>
          </p:grpSpPr>
          <p:sp>
            <p:nvSpPr>
              <p:cNvPr id="145421" name="AutoShape 11">
                <a:extLst>
                  <a:ext uri="{FF2B5EF4-FFF2-40B4-BE49-F238E27FC236}">
                    <a16:creationId xmlns:a16="http://schemas.microsoft.com/office/drawing/2014/main" id="{A5D77217-F921-48D4-9D2C-1E33795A18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96" y="-177"/>
                <a:ext cx="9320" cy="1591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5422" name="Rectangle 17">
                <a:extLst>
                  <a:ext uri="{FF2B5EF4-FFF2-40B4-BE49-F238E27FC236}">
                    <a16:creationId xmlns:a16="http://schemas.microsoft.com/office/drawing/2014/main" id="{B4284E44-1E42-48A6-9415-B862D7B205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5420" name="Rectangle 13">
              <a:extLst>
                <a:ext uri="{FF2B5EF4-FFF2-40B4-BE49-F238E27FC236}">
                  <a16:creationId xmlns:a16="http://schemas.microsoft.com/office/drawing/2014/main" id="{DD7F21FF-F978-47E8-8FEF-BAF113434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-717" y="-177"/>
              <a:ext cx="8997" cy="1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/>
                <a:t>var </a:t>
              </a:r>
              <a:r>
                <a:rPr lang="en-US" altLang="en-US" sz="1200" b="1">
                  <a:solidFill>
                    <a:srgbClr val="0070C0"/>
                  </a:solidFill>
                </a:rPr>
                <a:t>Point</a:t>
              </a:r>
              <a:r>
                <a:rPr lang="en-US" altLang="en-US" sz="1200"/>
                <a:t> = (function () {</a:t>
              </a:r>
            </a:p>
            <a:p>
              <a:pPr eaLnBrk="1" hangingPunct="1"/>
              <a:br>
                <a:rPr lang="en-US" altLang="en-US" sz="1200"/>
              </a:br>
              <a:r>
                <a:rPr lang="en-US" altLang="en-US" sz="1200"/>
                <a:t>    function </a:t>
              </a:r>
              <a:r>
                <a:rPr lang="en-US" altLang="en-US" sz="1200" b="1">
                  <a:solidFill>
                    <a:srgbClr val="0070C0"/>
                  </a:solidFill>
                </a:rPr>
                <a:t>Point</a:t>
              </a:r>
              <a:r>
                <a:rPr lang="en-US" altLang="en-US" sz="1200"/>
                <a:t> (x, y) {</a:t>
              </a:r>
              <a:br>
                <a:rPr lang="en-US" altLang="en-US" sz="1200"/>
              </a:br>
              <a:r>
                <a:rPr lang="en-US" altLang="en-US" sz="1200"/>
                <a:t>        Point.instances++;</a:t>
              </a:r>
              <a:br>
                <a:rPr lang="en-US" altLang="en-US" sz="1200"/>
              </a:br>
              <a:r>
                <a:rPr lang="en-US" altLang="en-US" sz="1200"/>
                <a:t>    }</a:t>
              </a:r>
            </a:p>
            <a:p>
              <a:pPr eaLnBrk="1" hangingPunct="1"/>
              <a:br>
                <a:rPr lang="en-US" altLang="en-US" sz="1200"/>
              </a:br>
              <a:r>
                <a:rPr lang="en-US" altLang="en-US" sz="1200"/>
                <a:t>    Point.prototype.</a:t>
              </a:r>
              <a:r>
                <a:rPr lang="en-US" altLang="en-US" sz="1200" b="1"/>
                <a:t>add</a:t>
              </a:r>
              <a:r>
                <a:rPr lang="en-US" altLang="en-US" sz="1200"/>
                <a:t> = function (point) {</a:t>
              </a:r>
              <a:br>
                <a:rPr lang="en-US" altLang="en-US" sz="1200"/>
              </a:br>
              <a:r>
                <a:rPr lang="en-US" altLang="en-US" sz="1200"/>
                <a:t>        return new Point(</a:t>
              </a:r>
              <a:br>
                <a:rPr lang="en-US" altLang="en-US" sz="1200"/>
              </a:br>
              <a:r>
                <a:rPr lang="en-US" altLang="en-US" sz="1200"/>
                <a:t>               this.x + point.x, this.y + point.y);</a:t>
              </a:r>
              <a:br>
                <a:rPr lang="en-US" altLang="en-US" sz="1200"/>
              </a:br>
              <a:r>
                <a:rPr lang="en-US" altLang="en-US" sz="1200"/>
                <a:t>    };</a:t>
              </a:r>
            </a:p>
            <a:p>
              <a:pPr eaLnBrk="1" hangingPunct="1"/>
              <a:br>
                <a:rPr lang="en-US" altLang="en-US" sz="1200"/>
              </a:br>
              <a:r>
                <a:rPr lang="en-US" altLang="en-US" sz="1200"/>
                <a:t>    Point.</a:t>
              </a:r>
              <a:r>
                <a:rPr lang="en-US" altLang="en-US" sz="1200" b="1"/>
                <a:t>printNumInstances</a:t>
              </a:r>
              <a:r>
                <a:rPr lang="en-US" altLang="en-US" sz="1200"/>
                <a:t> = function () {</a:t>
              </a:r>
              <a:br>
                <a:rPr lang="en-US" altLang="en-US" sz="1200"/>
              </a:br>
              <a:r>
                <a:rPr lang="en-US" altLang="en-US" sz="1200"/>
                <a:t>        console.log("There are " + </a:t>
              </a:r>
              <a:br>
                <a:rPr lang="en-US" altLang="en-US" sz="1200"/>
              </a:br>
              <a:r>
                <a:rPr lang="en-US" altLang="en-US" sz="1200"/>
                <a:t>                  Point.instances + " points");</a:t>
              </a:r>
              <a:br>
                <a:rPr lang="en-US" altLang="en-US" sz="1200"/>
              </a:br>
              <a:r>
                <a:rPr lang="en-US" altLang="en-US" sz="1200"/>
                <a:t>    };</a:t>
              </a:r>
            </a:p>
            <a:p>
              <a:pPr eaLnBrk="1" hangingPunct="1"/>
              <a:br>
                <a:rPr lang="en-US" altLang="en-US" sz="1200"/>
              </a:br>
              <a:r>
                <a:rPr lang="en-US" altLang="en-US" sz="1200"/>
                <a:t>    Point.instances = 0;</a:t>
              </a:r>
            </a:p>
            <a:p>
              <a:pPr eaLnBrk="1" hangingPunct="1"/>
              <a:br>
                <a:rPr lang="en-US" altLang="en-US" sz="1200"/>
              </a:br>
              <a:r>
                <a:rPr lang="en-US" altLang="en-US" sz="1200"/>
                <a:t>    return Point;</a:t>
              </a:r>
            </a:p>
            <a:p>
              <a:pPr eaLnBrk="1" hangingPunct="1"/>
              <a:br>
                <a:rPr lang="en-US" altLang="en-US" sz="1200"/>
              </a:br>
              <a:r>
                <a:rPr lang="en-US" altLang="en-US" sz="1200"/>
                <a:t>}());</a:t>
              </a:r>
            </a:p>
          </p:txBody>
        </p:sp>
      </p:grpSp>
      <p:sp>
        <p:nvSpPr>
          <p:cNvPr id="145418" name="Notched Right Arrow 27">
            <a:extLst>
              <a:ext uri="{FF2B5EF4-FFF2-40B4-BE49-F238E27FC236}">
                <a16:creationId xmlns:a16="http://schemas.microsoft.com/office/drawing/2014/main" id="{054FCBF2-1AF3-4ECD-B19E-9A3D115BC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5600" y="3581400"/>
            <a:ext cx="1524000" cy="9906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BBE0E3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>
            <a:extLst>
              <a:ext uri="{FF2B5EF4-FFF2-40B4-BE49-F238E27FC236}">
                <a16:creationId xmlns:a16="http://schemas.microsoft.com/office/drawing/2014/main" id="{0F2E1352-F6C5-48E0-985F-7BCABC344AAE}"/>
              </a:ext>
            </a:extLst>
          </p:cNvPr>
          <p:cNvSpPr>
            <a:spLocks/>
          </p:cNvSpPr>
          <p:nvPr/>
        </p:nvSpPr>
        <p:spPr bwMode="auto">
          <a:xfrm>
            <a:off x="4922838" y="6964363"/>
            <a:ext cx="2524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t>3</a:t>
            </a:r>
          </a:p>
        </p:txBody>
      </p:sp>
      <p:pic>
        <p:nvPicPr>
          <p:cNvPr id="17411" name="Picture 2">
            <a:extLst>
              <a:ext uri="{FF2B5EF4-FFF2-40B4-BE49-F238E27FC236}">
                <a16:creationId xmlns:a16="http://schemas.microsoft.com/office/drawing/2014/main" id="{EDE02718-617B-4940-9A1D-4B6E6C1E4EE3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3">
            <a:extLst>
              <a:ext uri="{FF2B5EF4-FFF2-40B4-BE49-F238E27FC236}">
                <a16:creationId xmlns:a16="http://schemas.microsoft.com/office/drawing/2014/main" id="{D654277D-05F8-4D5F-8830-246923DAE63A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Rectangle 4">
            <a:extLst>
              <a:ext uri="{FF2B5EF4-FFF2-40B4-BE49-F238E27FC236}">
                <a16:creationId xmlns:a16="http://schemas.microsoft.com/office/drawing/2014/main" id="{DC17B96D-DBF2-4596-B1F4-F354A9855F19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873ADB58-52D1-4068-B75C-1FDDBB979366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17415" name="Rectangle 6">
            <a:extLst>
              <a:ext uri="{FF2B5EF4-FFF2-40B4-BE49-F238E27FC236}">
                <a16:creationId xmlns:a16="http://schemas.microsoft.com/office/drawing/2014/main" id="{59A474EA-4722-4869-9E2D-74D0892FDB0E}"/>
              </a:ext>
            </a:extLst>
          </p:cNvPr>
          <p:cNvSpPr>
            <a:spLocks/>
          </p:cNvSpPr>
          <p:nvPr/>
        </p:nvSpPr>
        <p:spPr bwMode="auto">
          <a:xfrm>
            <a:off x="877888" y="2232025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The new ES6 keyword </a:t>
            </a:r>
            <a:r>
              <a:rPr lang="en-US" altLang="en-US" sz="22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let</a:t>
            </a: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allows scoping variables at the block level (the nearest curly brackets)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limited in scope to the block, statement, or expression on which it is used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7416" name="Rectangle 7">
            <a:extLst>
              <a:ext uri="{FF2B5EF4-FFF2-40B4-BE49-F238E27FC236}">
                <a16:creationId xmlns:a16="http://schemas.microsoft.com/office/drawing/2014/main" id="{B3F61B69-9ACC-4EA9-A284-B5864AA44C0E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let Semantics</a:t>
            </a:r>
          </a:p>
        </p:txBody>
      </p:sp>
      <p:grpSp>
        <p:nvGrpSpPr>
          <p:cNvPr id="17417" name="Group 9">
            <a:extLst>
              <a:ext uri="{FF2B5EF4-FFF2-40B4-BE49-F238E27FC236}">
                <a16:creationId xmlns:a16="http://schemas.microsoft.com/office/drawing/2014/main" id="{F9E28DF6-1EE2-4298-AE90-7C00AC08BFB2}"/>
              </a:ext>
            </a:extLst>
          </p:cNvPr>
          <p:cNvGrpSpPr>
            <a:grpSpLocks/>
          </p:cNvGrpSpPr>
          <p:nvPr/>
        </p:nvGrpSpPr>
        <p:grpSpPr bwMode="auto">
          <a:xfrm>
            <a:off x="889000" y="3962400"/>
            <a:ext cx="3200400" cy="2590800"/>
            <a:chOff x="0" y="0"/>
            <a:chExt cx="4752" cy="1414"/>
          </a:xfrm>
        </p:grpSpPr>
        <p:grpSp>
          <p:nvGrpSpPr>
            <p:cNvPr id="17424" name="Group 10">
              <a:extLst>
                <a:ext uri="{FF2B5EF4-FFF2-40B4-BE49-F238E27FC236}">
                  <a16:creationId xmlns:a16="http://schemas.microsoft.com/office/drawing/2014/main" id="{A7B01D0F-7816-44A5-B777-93DD811EC4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752" cy="1414"/>
              <a:chOff x="0" y="0"/>
              <a:chExt cx="4752" cy="1414"/>
            </a:xfrm>
          </p:grpSpPr>
          <p:sp>
            <p:nvSpPr>
              <p:cNvPr id="17426" name="AutoShape 11">
                <a:extLst>
                  <a:ext uri="{FF2B5EF4-FFF2-40B4-BE49-F238E27FC236}">
                    <a16:creationId xmlns:a16="http://schemas.microsoft.com/office/drawing/2014/main" id="{E2C4C532-2F1B-4525-954F-AC26CA9F0B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4752" cy="1364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427" name="Rectangle 12">
                <a:extLst>
                  <a:ext uri="{FF2B5EF4-FFF2-40B4-BE49-F238E27FC236}">
                    <a16:creationId xmlns:a16="http://schemas.microsoft.com/office/drawing/2014/main" id="{7AFE36BD-92F9-448A-8E8A-B950912A93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7425" name="Rectangle 13">
              <a:extLst>
                <a:ext uri="{FF2B5EF4-FFF2-40B4-BE49-F238E27FC236}">
                  <a16:creationId xmlns:a16="http://schemas.microsoft.com/office/drawing/2014/main" id="{08B4BB15-3F20-4E2D-9087-C15447FF5D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" y="60"/>
              <a:ext cx="4696" cy="1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cs typeface="Arial" panose="020B0604020202020204" pitchFamily="34" charset="0"/>
                </a:rPr>
                <a:t>var </a:t>
              </a:r>
              <a:r>
                <a:rPr lang="en-US" altLang="en-US" sz="1400" b="1">
                  <a:solidFill>
                    <a:srgbClr val="0070C0"/>
                  </a:solidFill>
                  <a:cs typeface="Arial" panose="020B0604020202020204" pitchFamily="34" charset="0"/>
                </a:rPr>
                <a:t>fruit</a:t>
              </a:r>
              <a:r>
                <a:rPr lang="en-US" altLang="en-US" sz="1400">
                  <a:cs typeface="Arial" panose="020B0604020202020204" pitchFamily="34" charset="0"/>
                </a:rPr>
                <a:t> = “guava”;</a:t>
              </a:r>
            </a:p>
            <a:p>
              <a:pPr eaLnBrk="1" hangingPunct="1"/>
              <a:endParaRPr lang="en-US" altLang="en-US" sz="1400"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1400">
                  <a:cs typeface="Arial" panose="020B0604020202020204" pitchFamily="34" charset="0"/>
                </a:rPr>
                <a:t>if (true) {</a:t>
              </a:r>
            </a:p>
            <a:p>
              <a:pPr eaLnBrk="1" hangingPunct="1"/>
              <a:r>
                <a:rPr lang="en-US" altLang="en-US" b="1">
                  <a:solidFill>
                    <a:srgbClr val="FF0000"/>
                  </a:solidFill>
                  <a:cs typeface="Arial" panose="020B0604020202020204" pitchFamily="34" charset="0"/>
                </a:rPr>
                <a:t>    let</a:t>
              </a:r>
              <a:r>
                <a:rPr lang="en-US" altLang="en-US">
                  <a:cs typeface="Arial" panose="020B0604020202020204" pitchFamily="34" charset="0"/>
                </a:rPr>
                <a:t> </a:t>
              </a:r>
              <a:r>
                <a:rPr lang="en-US" altLang="en-US" sz="1400" b="1">
                  <a:solidFill>
                    <a:srgbClr val="0070C0"/>
                  </a:solidFill>
                  <a:cs typeface="Arial" panose="020B0604020202020204" pitchFamily="34" charset="0"/>
                </a:rPr>
                <a:t>fruit</a:t>
              </a:r>
              <a:r>
                <a:rPr lang="en-US" altLang="en-US" sz="1400">
                  <a:cs typeface="Arial" panose="020B0604020202020204" pitchFamily="34" charset="0"/>
                </a:rPr>
                <a:t> = “mango”;</a:t>
              </a:r>
            </a:p>
            <a:p>
              <a:pPr eaLnBrk="1" hangingPunct="1"/>
              <a:r>
                <a:rPr lang="en-US" altLang="en-US" sz="1400">
                  <a:cs typeface="Arial" panose="020B0604020202020204" pitchFamily="34" charset="0"/>
                </a:rPr>
                <a:t>     console.log(fruit); // mango</a:t>
              </a:r>
            </a:p>
            <a:p>
              <a:pPr eaLnBrk="1" hangingPunct="1"/>
              <a:r>
                <a:rPr lang="en-US" altLang="en-US" sz="1400">
                  <a:cs typeface="Arial" panose="020B0604020202020204" pitchFamily="34" charset="0"/>
                </a:rPr>
                <a:t>}</a:t>
              </a:r>
            </a:p>
            <a:p>
              <a:pPr eaLnBrk="1" hangingPunct="1"/>
              <a:r>
                <a:rPr lang="en-US" altLang="en-US" sz="1400">
                  <a:cs typeface="Arial" panose="020B0604020202020204" pitchFamily="34" charset="0"/>
                </a:rPr>
                <a:t>console.log(fruit); // guava</a:t>
              </a:r>
            </a:p>
            <a:p>
              <a:pPr eaLnBrk="1" hangingPunct="1"/>
              <a:endParaRPr lang="en-US" altLang="en-U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endParaRPr>
            </a:p>
          </p:txBody>
        </p:sp>
      </p:grpSp>
      <p:grpSp>
        <p:nvGrpSpPr>
          <p:cNvPr id="17418" name="Group 9">
            <a:extLst>
              <a:ext uri="{FF2B5EF4-FFF2-40B4-BE49-F238E27FC236}">
                <a16:creationId xmlns:a16="http://schemas.microsoft.com/office/drawing/2014/main" id="{5DD85F24-9545-45B2-AC03-2FE56FB563C0}"/>
              </a:ext>
            </a:extLst>
          </p:cNvPr>
          <p:cNvGrpSpPr>
            <a:grpSpLocks/>
          </p:cNvGrpSpPr>
          <p:nvPr/>
        </p:nvGrpSpPr>
        <p:grpSpPr bwMode="auto">
          <a:xfrm>
            <a:off x="4622800" y="3962400"/>
            <a:ext cx="4572000" cy="2590800"/>
            <a:chOff x="0" y="0"/>
            <a:chExt cx="4752" cy="1414"/>
          </a:xfrm>
        </p:grpSpPr>
        <p:grpSp>
          <p:nvGrpSpPr>
            <p:cNvPr id="17420" name="Group 10">
              <a:extLst>
                <a:ext uri="{FF2B5EF4-FFF2-40B4-BE49-F238E27FC236}">
                  <a16:creationId xmlns:a16="http://schemas.microsoft.com/office/drawing/2014/main" id="{71FD939A-5706-456F-9A06-238F4387BA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752" cy="1414"/>
              <a:chOff x="0" y="0"/>
              <a:chExt cx="4752" cy="1414"/>
            </a:xfrm>
          </p:grpSpPr>
          <p:sp>
            <p:nvSpPr>
              <p:cNvPr id="17422" name="AutoShape 11">
                <a:extLst>
                  <a:ext uri="{FF2B5EF4-FFF2-40B4-BE49-F238E27FC236}">
                    <a16:creationId xmlns:a16="http://schemas.microsoft.com/office/drawing/2014/main" id="{60E72921-8B00-44EA-BC09-911D5DC6CE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4752" cy="1364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423" name="Rectangle 12">
                <a:extLst>
                  <a:ext uri="{FF2B5EF4-FFF2-40B4-BE49-F238E27FC236}">
                    <a16:creationId xmlns:a16="http://schemas.microsoft.com/office/drawing/2014/main" id="{93065174-DFEF-4AA1-9968-CC9B51D629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7421" name="Rectangle 13">
              <a:extLst>
                <a:ext uri="{FF2B5EF4-FFF2-40B4-BE49-F238E27FC236}">
                  <a16:creationId xmlns:a16="http://schemas.microsoft.com/office/drawing/2014/main" id="{5C7E9745-B423-459C-8688-4679A0756A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" y="60"/>
              <a:ext cx="4696" cy="1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cs typeface="Arial" panose="020B0604020202020204" pitchFamily="34" charset="0"/>
                </a:rPr>
                <a:t>var </a:t>
              </a:r>
              <a:r>
                <a:rPr lang="en-US" altLang="en-US" sz="1400" b="1">
                  <a:solidFill>
                    <a:srgbClr val="0070C0"/>
                  </a:solidFill>
                  <a:cs typeface="Arial" panose="020B0604020202020204" pitchFamily="34" charset="0"/>
                </a:rPr>
                <a:t>listItems</a:t>
              </a:r>
              <a:r>
                <a:rPr lang="en-US" altLang="en-US" sz="1400">
                  <a:cs typeface="Arial" panose="020B0604020202020204" pitchFamily="34" charset="0"/>
                </a:rPr>
                <a:t> = document.querySelectorAll(‘li’);</a:t>
              </a:r>
            </a:p>
            <a:p>
              <a:pPr eaLnBrk="1" hangingPunct="1"/>
              <a:endParaRPr lang="en-US" altLang="en-US" sz="1400"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1400">
                  <a:cs typeface="Arial" panose="020B0604020202020204" pitchFamily="34" charset="0"/>
                </a:rPr>
                <a:t>for (</a:t>
              </a:r>
              <a:r>
                <a:rPr lang="en-US" altLang="en-US" b="1">
                  <a:solidFill>
                    <a:srgbClr val="FF0000"/>
                  </a:solidFill>
                  <a:cs typeface="Arial" panose="020B0604020202020204" pitchFamily="34" charset="0"/>
                </a:rPr>
                <a:t>let</a:t>
              </a:r>
              <a:r>
                <a:rPr lang="en-US" altLang="en-US" sz="1400">
                  <a:cs typeface="Arial" panose="020B0604020202020204" pitchFamily="34" charset="0"/>
                </a:rPr>
                <a:t> </a:t>
              </a:r>
              <a:r>
                <a:rPr lang="en-US" altLang="en-US" sz="1400" b="1">
                  <a:solidFill>
                    <a:srgbClr val="0070C0"/>
                  </a:solidFill>
                  <a:cs typeface="Arial" panose="020B0604020202020204" pitchFamily="34" charset="0"/>
                </a:rPr>
                <a:t>i</a:t>
              </a:r>
              <a:r>
                <a:rPr lang="en-US" altLang="en-US" sz="1400">
                  <a:cs typeface="Arial" panose="020B0604020202020204" pitchFamily="34" charset="0"/>
                </a:rPr>
                <a:t> = 0; i &lt; listItems.length; i++) {</a:t>
              </a:r>
            </a:p>
            <a:p>
              <a:pPr eaLnBrk="1" hangingPunct="1"/>
              <a:r>
                <a:rPr lang="en-US" altLang="en-US" sz="1400">
                  <a:cs typeface="Arial" panose="020B0604020202020204" pitchFamily="34" charset="0"/>
                </a:rPr>
                <a:t>    </a:t>
              </a:r>
              <a:r>
                <a:rPr lang="en-US" altLang="en-US" b="1">
                  <a:solidFill>
                    <a:srgbClr val="FF0000"/>
                  </a:solidFill>
                  <a:cs typeface="Arial" panose="020B0604020202020204" pitchFamily="34" charset="0"/>
                </a:rPr>
                <a:t>let</a:t>
              </a:r>
              <a:r>
                <a:rPr lang="en-US" altLang="en-US" sz="1400">
                  <a:cs typeface="Arial" panose="020B0604020202020204" pitchFamily="34" charset="0"/>
                </a:rPr>
                <a:t> </a:t>
              </a:r>
              <a:r>
                <a:rPr lang="en-US" altLang="en-US" sz="1400" b="1">
                  <a:solidFill>
                    <a:srgbClr val="0070C0"/>
                  </a:solidFill>
                  <a:cs typeface="Arial" panose="020B0604020202020204" pitchFamily="34" charset="0"/>
                </a:rPr>
                <a:t>element</a:t>
              </a:r>
              <a:r>
                <a:rPr lang="en-US" altLang="en-US" sz="1400">
                  <a:cs typeface="Arial" panose="020B0604020202020204" pitchFamily="34" charset="0"/>
                </a:rPr>
                <a:t> =  listItems[i];</a:t>
              </a:r>
            </a:p>
            <a:p>
              <a:pPr eaLnBrk="1" hangingPunct="1"/>
              <a:endParaRPr lang="en-US" altLang="en-US" sz="1400"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1400">
                  <a:cs typeface="Arial" panose="020B0604020202020204" pitchFamily="34" charset="0"/>
                </a:rPr>
                <a:t>    element.addEventListenet(‘click’, function() {</a:t>
              </a:r>
            </a:p>
            <a:p>
              <a:pPr eaLnBrk="1" hangingPunct="1"/>
              <a:r>
                <a:rPr lang="en-US" altLang="en-US" sz="1400">
                  <a:cs typeface="Arial" panose="020B0604020202020204" pitchFamily="34" charset="0"/>
                </a:rPr>
                <a:t>        alert(‘Clicked item number ‘ + i);</a:t>
              </a:r>
            </a:p>
            <a:p>
              <a:pPr eaLnBrk="1" hangingPunct="1"/>
              <a:r>
                <a:rPr lang="en-US" altLang="en-US" sz="1400">
                  <a:cs typeface="Arial" panose="020B0604020202020204" pitchFamily="34" charset="0"/>
                </a:rPr>
                <a:t>    });</a:t>
              </a:r>
            </a:p>
            <a:p>
              <a:pPr eaLnBrk="1" hangingPunct="1"/>
              <a:r>
                <a:rPr lang="en-US" altLang="en-US" sz="1400">
                  <a:cs typeface="Arial" panose="020B0604020202020204" pitchFamily="34" charset="0"/>
                </a:rPr>
                <a:t>}</a:t>
              </a:r>
            </a:p>
          </p:txBody>
        </p:sp>
      </p:grpSp>
      <p:sp>
        <p:nvSpPr>
          <p:cNvPr id="17419" name="Rectangle 8">
            <a:extLst>
              <a:ext uri="{FF2B5EF4-FFF2-40B4-BE49-F238E27FC236}">
                <a16:creationId xmlns:a16="http://schemas.microsoft.com/office/drawing/2014/main" id="{243CA90E-D679-442B-B58C-B9A9F59791C6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D9898714-EC66-4390-B59F-73A0DD381A32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14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434" name="Picture 2">
            <a:extLst>
              <a:ext uri="{FF2B5EF4-FFF2-40B4-BE49-F238E27FC236}">
                <a16:creationId xmlns:a16="http://schemas.microsoft.com/office/drawing/2014/main" id="{80D96838-63EB-4A04-B898-95D60A31168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6435" name="Picture 3">
            <a:extLst>
              <a:ext uri="{FF2B5EF4-FFF2-40B4-BE49-F238E27FC236}">
                <a16:creationId xmlns:a16="http://schemas.microsoft.com/office/drawing/2014/main" id="{D692FD08-5BC5-4B64-831C-A97A830D4243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6436" name="Rectangle 4">
            <a:extLst>
              <a:ext uri="{FF2B5EF4-FFF2-40B4-BE49-F238E27FC236}">
                <a16:creationId xmlns:a16="http://schemas.microsoft.com/office/drawing/2014/main" id="{DFC96B66-B026-4AA3-AAB2-FEB94C1F0A07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1BBECF61-C96C-4FA1-94F6-DEDDB2444237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146438" name="Rectangle 6">
            <a:extLst>
              <a:ext uri="{FF2B5EF4-FFF2-40B4-BE49-F238E27FC236}">
                <a16:creationId xmlns:a16="http://schemas.microsoft.com/office/drawing/2014/main" id="{03288312-0E8A-4DAA-A66F-B01795B54F26}"/>
              </a:ext>
            </a:extLst>
          </p:cNvPr>
          <p:cNvSpPr>
            <a:spLocks/>
          </p:cNvSpPr>
          <p:nvPr/>
        </p:nvSpPr>
        <p:spPr bwMode="auto">
          <a:xfrm>
            <a:off x="889000" y="1828800"/>
            <a:ext cx="86106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 very common class member initialization is: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TS thus provides a convenient shorthand annotation that does the same:</a:t>
            </a:r>
          </a:p>
        </p:txBody>
      </p:sp>
      <p:sp>
        <p:nvSpPr>
          <p:cNvPr id="146439" name="Rectangle 7">
            <a:extLst>
              <a:ext uri="{FF2B5EF4-FFF2-40B4-BE49-F238E27FC236}">
                <a16:creationId xmlns:a16="http://schemas.microsoft.com/office/drawing/2014/main" id="{CD81A8CB-AA22-4E43-BA61-4F63830547AF}"/>
              </a:ext>
            </a:extLst>
          </p:cNvPr>
          <p:cNvSpPr>
            <a:spLocks/>
          </p:cNvSpPr>
          <p:nvPr/>
        </p:nvSpPr>
        <p:spPr bwMode="auto">
          <a:xfrm>
            <a:off x="584200" y="1219200"/>
            <a:ext cx="86868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2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Classes – Define Using Constructor</a:t>
            </a:r>
          </a:p>
        </p:txBody>
      </p:sp>
      <p:sp>
        <p:nvSpPr>
          <p:cNvPr id="146440" name="Rectangle 8">
            <a:extLst>
              <a:ext uri="{FF2B5EF4-FFF2-40B4-BE49-F238E27FC236}">
                <a16:creationId xmlns:a16="http://schemas.microsoft.com/office/drawing/2014/main" id="{2692791D-11D2-4245-97CD-51C7049E4663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783A437F-5637-4EAC-BBCF-2C517A1822B8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140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  <p:grpSp>
        <p:nvGrpSpPr>
          <p:cNvPr id="146441" name="Group 9">
            <a:extLst>
              <a:ext uri="{FF2B5EF4-FFF2-40B4-BE49-F238E27FC236}">
                <a16:creationId xmlns:a16="http://schemas.microsoft.com/office/drawing/2014/main" id="{CDA9F88F-5166-42E4-8A2B-1CF8E4350621}"/>
              </a:ext>
            </a:extLst>
          </p:cNvPr>
          <p:cNvGrpSpPr>
            <a:grpSpLocks/>
          </p:cNvGrpSpPr>
          <p:nvPr/>
        </p:nvGrpSpPr>
        <p:grpSpPr bwMode="auto">
          <a:xfrm>
            <a:off x="2870200" y="2286000"/>
            <a:ext cx="4267200" cy="1752600"/>
            <a:chOff x="0" y="-177"/>
            <a:chExt cx="8424" cy="1591"/>
          </a:xfrm>
        </p:grpSpPr>
        <p:grpSp>
          <p:nvGrpSpPr>
            <p:cNvPr id="146447" name="Group 10">
              <a:extLst>
                <a:ext uri="{FF2B5EF4-FFF2-40B4-BE49-F238E27FC236}">
                  <a16:creationId xmlns:a16="http://schemas.microsoft.com/office/drawing/2014/main" id="{0AE4813E-6947-425C-8D64-19AADB8854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177"/>
              <a:ext cx="8424" cy="1591"/>
              <a:chOff x="0" y="-177"/>
              <a:chExt cx="8424" cy="1591"/>
            </a:xfrm>
          </p:grpSpPr>
          <p:sp>
            <p:nvSpPr>
              <p:cNvPr id="146449" name="AutoShape 11">
                <a:extLst>
                  <a:ext uri="{FF2B5EF4-FFF2-40B4-BE49-F238E27FC236}">
                    <a16:creationId xmlns:a16="http://schemas.microsoft.com/office/drawing/2014/main" id="{61D745EF-5DDD-4DD0-A8E8-B4B0F266D6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-177"/>
                <a:ext cx="8424" cy="1591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6450" name="Rectangle 15">
                <a:extLst>
                  <a:ext uri="{FF2B5EF4-FFF2-40B4-BE49-F238E27FC236}">
                    <a16:creationId xmlns:a16="http://schemas.microsoft.com/office/drawing/2014/main" id="{5A1CB86D-30FE-4E3C-82BC-6513EEB4C2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6448" name="Rectangle 13">
              <a:extLst>
                <a:ext uri="{FF2B5EF4-FFF2-40B4-BE49-F238E27FC236}">
                  <a16:creationId xmlns:a16="http://schemas.microsoft.com/office/drawing/2014/main" id="{B8B0505D-F9F3-497E-828E-3DEBE072C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" y="-177"/>
              <a:ext cx="8251" cy="1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 marL="342900" indent="-3429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lvl="1" eaLnBrk="1" hangingPunct="1"/>
              <a:r>
                <a:rPr lang="en-US" altLang="en-US" sz="1400"/>
                <a:t>class </a:t>
              </a:r>
              <a:r>
                <a:rPr lang="en-US" altLang="en-US" sz="1400" b="1">
                  <a:solidFill>
                    <a:srgbClr val="0070C0"/>
                  </a:solidFill>
                </a:rPr>
                <a:t>Foo</a:t>
              </a:r>
              <a:r>
                <a:rPr lang="en-US" altLang="en-US" sz="1400"/>
                <a:t> {</a:t>
              </a:r>
            </a:p>
            <a:p>
              <a:pPr lvl="1" eaLnBrk="1" hangingPunct="1"/>
              <a:r>
                <a:rPr lang="en-US" altLang="en-US"/>
                <a:t>   </a:t>
              </a:r>
              <a:r>
                <a:rPr lang="en-US" altLang="en-US" b="1">
                  <a:solidFill>
                    <a:srgbClr val="FF0000"/>
                  </a:solidFill>
                </a:rPr>
                <a:t>x: number;</a:t>
              </a:r>
            </a:p>
            <a:p>
              <a:pPr lvl="1" eaLnBrk="1" hangingPunct="1"/>
              <a:r>
                <a:rPr lang="en-US" altLang="en-US" sz="1400"/>
                <a:t>    constructor(x:number) {</a:t>
              </a:r>
            </a:p>
            <a:p>
              <a:pPr lvl="1" eaLnBrk="1" hangingPunct="1"/>
              <a:r>
                <a:rPr lang="en-US" altLang="en-US" sz="1400"/>
                <a:t>       </a:t>
              </a:r>
              <a:r>
                <a:rPr lang="en-US" altLang="en-US" b="1">
                  <a:solidFill>
                    <a:srgbClr val="FF0000"/>
                  </a:solidFill>
                </a:rPr>
                <a:t> this.x = x;</a:t>
              </a:r>
              <a:endParaRPr lang="en-US" altLang="en-US" sz="1400" b="1">
                <a:solidFill>
                  <a:srgbClr val="FF0000"/>
                </a:solidFill>
              </a:endParaRPr>
            </a:p>
            <a:p>
              <a:pPr lvl="1" eaLnBrk="1" hangingPunct="1"/>
              <a:r>
                <a:rPr lang="en-US" altLang="en-US" sz="1400"/>
                <a:t>    }</a:t>
              </a:r>
            </a:p>
            <a:p>
              <a:pPr lvl="1" eaLnBrk="1" hangingPunct="1"/>
              <a:r>
                <a:rPr lang="en-US" altLang="en-US" sz="1400"/>
                <a:t>}</a:t>
              </a:r>
              <a:endParaRPr lang="en-US" altLang="en-US" sz="1400">
                <a:solidFill>
                  <a:srgbClr val="00B050"/>
                </a:solidFill>
                <a:sym typeface="Courier New" panose="02070309020205020404" pitchFamily="49" charset="0"/>
              </a:endParaRPr>
            </a:p>
          </p:txBody>
        </p:sp>
      </p:grpSp>
      <p:grpSp>
        <p:nvGrpSpPr>
          <p:cNvPr id="146442" name="Group 9">
            <a:extLst>
              <a:ext uri="{FF2B5EF4-FFF2-40B4-BE49-F238E27FC236}">
                <a16:creationId xmlns:a16="http://schemas.microsoft.com/office/drawing/2014/main" id="{3C08AFA4-63CD-4980-8D6E-849C13EFB422}"/>
              </a:ext>
            </a:extLst>
          </p:cNvPr>
          <p:cNvGrpSpPr>
            <a:grpSpLocks/>
          </p:cNvGrpSpPr>
          <p:nvPr/>
        </p:nvGrpSpPr>
        <p:grpSpPr bwMode="auto">
          <a:xfrm>
            <a:off x="2870200" y="4953000"/>
            <a:ext cx="4267200" cy="1295400"/>
            <a:chOff x="0" y="-177"/>
            <a:chExt cx="8424" cy="1591"/>
          </a:xfrm>
        </p:grpSpPr>
        <p:grpSp>
          <p:nvGrpSpPr>
            <p:cNvPr id="146443" name="Group 10">
              <a:extLst>
                <a:ext uri="{FF2B5EF4-FFF2-40B4-BE49-F238E27FC236}">
                  <a16:creationId xmlns:a16="http://schemas.microsoft.com/office/drawing/2014/main" id="{3D41050E-35EA-44B3-A16D-FE9A68B1F8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177"/>
              <a:ext cx="8424" cy="1591"/>
              <a:chOff x="0" y="-177"/>
              <a:chExt cx="8424" cy="1591"/>
            </a:xfrm>
          </p:grpSpPr>
          <p:sp>
            <p:nvSpPr>
              <p:cNvPr id="146445" name="AutoShape 11">
                <a:extLst>
                  <a:ext uri="{FF2B5EF4-FFF2-40B4-BE49-F238E27FC236}">
                    <a16:creationId xmlns:a16="http://schemas.microsoft.com/office/drawing/2014/main" id="{AD26634E-33EC-4DDB-A018-5017E622F3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-177"/>
                <a:ext cx="8424" cy="1591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6446" name="Rectangle 20">
                <a:extLst>
                  <a:ext uri="{FF2B5EF4-FFF2-40B4-BE49-F238E27FC236}">
                    <a16:creationId xmlns:a16="http://schemas.microsoft.com/office/drawing/2014/main" id="{E36746F7-6826-460B-922D-0E86204017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6444" name="Rectangle 13">
              <a:extLst>
                <a:ext uri="{FF2B5EF4-FFF2-40B4-BE49-F238E27FC236}">
                  <a16:creationId xmlns:a16="http://schemas.microsoft.com/office/drawing/2014/main" id="{7A8E6A14-F176-46B3-A90B-ED6C6F7CE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" y="-177"/>
              <a:ext cx="8251" cy="1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 marL="342900" indent="-3429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lvl="1" eaLnBrk="1" hangingPunct="1"/>
              <a:r>
                <a:rPr lang="en-US" altLang="en-US" sz="1400"/>
                <a:t>class </a:t>
              </a:r>
              <a:r>
                <a:rPr lang="en-US" altLang="en-US" sz="1400" b="1">
                  <a:solidFill>
                    <a:srgbClr val="0070C0"/>
                  </a:solidFill>
                </a:rPr>
                <a:t>Foo</a:t>
              </a:r>
              <a:r>
                <a:rPr lang="en-US" altLang="en-US" sz="1400"/>
                <a:t> {</a:t>
              </a:r>
            </a:p>
            <a:p>
              <a:pPr lvl="1" eaLnBrk="1" hangingPunct="1"/>
              <a:r>
                <a:rPr lang="en-US" altLang="en-US" sz="1400"/>
                <a:t>    constructor(</a:t>
              </a:r>
              <a:r>
                <a:rPr lang="en-US" altLang="en-US" b="1">
                  <a:solidFill>
                    <a:srgbClr val="FF0000"/>
                  </a:solidFill>
                </a:rPr>
                <a:t>public</a:t>
              </a:r>
              <a:r>
                <a:rPr lang="en-US" altLang="en-US" sz="1400"/>
                <a:t> x:number) {</a:t>
              </a:r>
            </a:p>
            <a:p>
              <a:pPr lvl="1" eaLnBrk="1" hangingPunct="1"/>
              <a:r>
                <a:rPr lang="en-US" altLang="en-US" sz="1400"/>
                <a:t>    }</a:t>
              </a:r>
            </a:p>
            <a:p>
              <a:pPr lvl="1" eaLnBrk="1" hangingPunct="1"/>
              <a:r>
                <a:rPr lang="en-US" altLang="en-US" sz="1400"/>
                <a:t>}</a:t>
              </a:r>
              <a:endParaRPr lang="en-US" altLang="en-US" sz="1400">
                <a:solidFill>
                  <a:srgbClr val="00B050"/>
                </a:solidFill>
                <a:sym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ransition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458" name="Picture 2">
            <a:extLst>
              <a:ext uri="{FF2B5EF4-FFF2-40B4-BE49-F238E27FC236}">
                <a16:creationId xmlns:a16="http://schemas.microsoft.com/office/drawing/2014/main" id="{8206C620-16A2-408E-9F67-37196708EFF7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7459" name="Picture 3">
            <a:extLst>
              <a:ext uri="{FF2B5EF4-FFF2-40B4-BE49-F238E27FC236}">
                <a16:creationId xmlns:a16="http://schemas.microsoft.com/office/drawing/2014/main" id="{58C13315-EEF4-4599-B6CE-33F4CC89532B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460" name="Rectangle 4">
            <a:extLst>
              <a:ext uri="{FF2B5EF4-FFF2-40B4-BE49-F238E27FC236}">
                <a16:creationId xmlns:a16="http://schemas.microsoft.com/office/drawing/2014/main" id="{991CB92A-9A68-41D9-99CB-3BEC3C1ABDB4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2E472DC0-FD13-4877-9A3C-DC72E21B5F41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147462" name="Rectangle 7">
            <a:extLst>
              <a:ext uri="{FF2B5EF4-FFF2-40B4-BE49-F238E27FC236}">
                <a16:creationId xmlns:a16="http://schemas.microsoft.com/office/drawing/2014/main" id="{6C8FADD9-C10B-4960-9F0D-A8EE1FB187CC}"/>
              </a:ext>
            </a:extLst>
          </p:cNvPr>
          <p:cNvSpPr>
            <a:spLocks/>
          </p:cNvSpPr>
          <p:nvPr/>
        </p:nvSpPr>
        <p:spPr bwMode="auto">
          <a:xfrm>
            <a:off x="812800" y="1219200"/>
            <a:ext cx="85344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24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Define Using Constructor – TS - Transpiled</a:t>
            </a:r>
          </a:p>
        </p:txBody>
      </p:sp>
      <p:sp>
        <p:nvSpPr>
          <p:cNvPr id="147463" name="Rectangle 8">
            <a:extLst>
              <a:ext uri="{FF2B5EF4-FFF2-40B4-BE49-F238E27FC236}">
                <a16:creationId xmlns:a16="http://schemas.microsoft.com/office/drawing/2014/main" id="{93629549-5A58-483A-9DD0-273137DE8251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D08D8164-D4A9-452C-AE15-97F2736FC8FE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141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  <p:grpSp>
        <p:nvGrpSpPr>
          <p:cNvPr id="147464" name="Group 9">
            <a:extLst>
              <a:ext uri="{FF2B5EF4-FFF2-40B4-BE49-F238E27FC236}">
                <a16:creationId xmlns:a16="http://schemas.microsoft.com/office/drawing/2014/main" id="{F3D92C64-C02C-4957-9624-06C635B09549}"/>
              </a:ext>
            </a:extLst>
          </p:cNvPr>
          <p:cNvGrpSpPr>
            <a:grpSpLocks/>
          </p:cNvGrpSpPr>
          <p:nvPr/>
        </p:nvGrpSpPr>
        <p:grpSpPr bwMode="auto">
          <a:xfrm>
            <a:off x="584200" y="2438400"/>
            <a:ext cx="4343400" cy="3352800"/>
            <a:chOff x="0" y="-177"/>
            <a:chExt cx="8424" cy="1591"/>
          </a:xfrm>
        </p:grpSpPr>
        <p:grpSp>
          <p:nvGrpSpPr>
            <p:cNvPr id="147471" name="Group 10">
              <a:extLst>
                <a:ext uri="{FF2B5EF4-FFF2-40B4-BE49-F238E27FC236}">
                  <a16:creationId xmlns:a16="http://schemas.microsoft.com/office/drawing/2014/main" id="{9B7B3258-A182-40B2-A61A-C331615D4F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177"/>
              <a:ext cx="8424" cy="1591"/>
              <a:chOff x="0" y="-177"/>
              <a:chExt cx="8424" cy="1591"/>
            </a:xfrm>
          </p:grpSpPr>
          <p:sp>
            <p:nvSpPr>
              <p:cNvPr id="147473" name="AutoShape 11">
                <a:extLst>
                  <a:ext uri="{FF2B5EF4-FFF2-40B4-BE49-F238E27FC236}">
                    <a16:creationId xmlns:a16="http://schemas.microsoft.com/office/drawing/2014/main" id="{04BAF8CB-20CA-4320-9ABF-0E67FFB05C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-177"/>
                <a:ext cx="8424" cy="1591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7474" name="Rectangle 12">
                <a:extLst>
                  <a:ext uri="{FF2B5EF4-FFF2-40B4-BE49-F238E27FC236}">
                    <a16:creationId xmlns:a16="http://schemas.microsoft.com/office/drawing/2014/main" id="{BCB11870-A532-4FC6-A224-E7BFABA3EE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7472" name="Rectangle 13">
              <a:extLst>
                <a:ext uri="{FF2B5EF4-FFF2-40B4-BE49-F238E27FC236}">
                  <a16:creationId xmlns:a16="http://schemas.microsoft.com/office/drawing/2014/main" id="{E9A4FB4F-3328-4735-9AA8-C45F164F5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" y="-177"/>
              <a:ext cx="8251" cy="1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class </a:t>
              </a:r>
              <a:r>
                <a:rPr lang="en-US" altLang="en-US" b="1">
                  <a:solidFill>
                    <a:srgbClr val="0070C0"/>
                  </a:solidFill>
                </a:rPr>
                <a:t>Foo</a:t>
              </a:r>
              <a:r>
                <a:rPr lang="en-US" altLang="en-US"/>
                <a:t> {</a:t>
              </a:r>
            </a:p>
            <a:p>
              <a:pPr eaLnBrk="1" hangingPunct="1"/>
              <a:br>
                <a:rPr lang="en-US" altLang="en-US"/>
              </a:br>
              <a:r>
                <a:rPr lang="en-US" altLang="en-US"/>
                <a:t>    </a:t>
              </a:r>
              <a:r>
                <a:rPr lang="en-US" altLang="en-US" b="1"/>
                <a:t>constructor(</a:t>
              </a:r>
              <a:r>
                <a:rPr lang="en-US" altLang="en-US" b="1">
                  <a:solidFill>
                    <a:srgbClr val="FF0000"/>
                  </a:solidFill>
                </a:rPr>
                <a:t>public</a:t>
              </a:r>
              <a:r>
                <a:rPr lang="en-US" altLang="en-US"/>
                <a:t> x:number) {</a:t>
              </a:r>
              <a:br>
                <a:rPr lang="en-US" altLang="en-US"/>
              </a:br>
              <a:r>
                <a:rPr lang="en-US" altLang="en-US"/>
                <a:t>    }</a:t>
              </a:r>
              <a:br>
                <a:rPr lang="en-US" altLang="en-US"/>
              </a:br>
              <a:endParaRPr lang="en-US" altLang="en-US"/>
            </a:p>
            <a:p>
              <a:pPr eaLnBrk="1" hangingPunct="1"/>
              <a:r>
                <a:rPr lang="en-US" altLang="en-US"/>
                <a:t>}</a:t>
              </a:r>
            </a:p>
          </p:txBody>
        </p:sp>
      </p:grpSp>
      <p:grpSp>
        <p:nvGrpSpPr>
          <p:cNvPr id="147465" name="Group 9">
            <a:extLst>
              <a:ext uri="{FF2B5EF4-FFF2-40B4-BE49-F238E27FC236}">
                <a16:creationId xmlns:a16="http://schemas.microsoft.com/office/drawing/2014/main" id="{A85651D4-6B7D-4D8F-A5A0-5215764546EF}"/>
              </a:ext>
            </a:extLst>
          </p:cNvPr>
          <p:cNvGrpSpPr>
            <a:grpSpLocks/>
          </p:cNvGrpSpPr>
          <p:nvPr/>
        </p:nvGrpSpPr>
        <p:grpSpPr bwMode="auto">
          <a:xfrm>
            <a:off x="5689600" y="2438400"/>
            <a:ext cx="3962400" cy="3352800"/>
            <a:chOff x="-896" y="-177"/>
            <a:chExt cx="9320" cy="1591"/>
          </a:xfrm>
        </p:grpSpPr>
        <p:grpSp>
          <p:nvGrpSpPr>
            <p:cNvPr id="147467" name="Group 10">
              <a:extLst>
                <a:ext uri="{FF2B5EF4-FFF2-40B4-BE49-F238E27FC236}">
                  <a16:creationId xmlns:a16="http://schemas.microsoft.com/office/drawing/2014/main" id="{18C0FB58-0667-4B17-8490-4641B29CE9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896" y="-177"/>
              <a:ext cx="9320" cy="1591"/>
              <a:chOff x="-896" y="-177"/>
              <a:chExt cx="9320" cy="1591"/>
            </a:xfrm>
          </p:grpSpPr>
          <p:sp>
            <p:nvSpPr>
              <p:cNvPr id="147469" name="AutoShape 11">
                <a:extLst>
                  <a:ext uri="{FF2B5EF4-FFF2-40B4-BE49-F238E27FC236}">
                    <a16:creationId xmlns:a16="http://schemas.microsoft.com/office/drawing/2014/main" id="{C335B06B-5CA3-41D4-8010-FED16680B3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96" y="-177"/>
                <a:ext cx="9320" cy="1591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7470" name="Rectangle 17">
                <a:extLst>
                  <a:ext uri="{FF2B5EF4-FFF2-40B4-BE49-F238E27FC236}">
                    <a16:creationId xmlns:a16="http://schemas.microsoft.com/office/drawing/2014/main" id="{12F82122-21B4-40ED-AAE9-6441451987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7468" name="Rectangle 13">
              <a:extLst>
                <a:ext uri="{FF2B5EF4-FFF2-40B4-BE49-F238E27FC236}">
                  <a16:creationId xmlns:a16="http://schemas.microsoft.com/office/drawing/2014/main" id="{4B8D2A03-1460-4DA7-B058-C220C0515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-717" y="-177"/>
              <a:ext cx="8997" cy="1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/>
                <a:t>var </a:t>
              </a:r>
              <a:r>
                <a:rPr lang="en-US" altLang="en-US" b="1">
                  <a:solidFill>
                    <a:srgbClr val="0070C0"/>
                  </a:solidFill>
                </a:rPr>
                <a:t>Foo</a:t>
              </a:r>
              <a:r>
                <a:rPr lang="en-US" altLang="en-US" sz="2000"/>
                <a:t> = (function () {</a:t>
              </a:r>
            </a:p>
            <a:p>
              <a:pPr eaLnBrk="1" hangingPunct="1"/>
              <a:br>
                <a:rPr lang="en-US" altLang="en-US" sz="2000"/>
              </a:br>
              <a:r>
                <a:rPr lang="en-US" altLang="en-US" sz="2000"/>
                <a:t>    function Foo(x) {</a:t>
              </a:r>
              <a:br>
                <a:rPr lang="en-US" altLang="en-US" sz="2000"/>
              </a:br>
              <a:r>
                <a:rPr lang="en-US" altLang="en-US" sz="2000"/>
                <a:t>        </a:t>
              </a:r>
              <a:r>
                <a:rPr lang="en-US" altLang="en-US" sz="2000" b="1">
                  <a:solidFill>
                    <a:srgbClr val="FF0000"/>
                  </a:solidFill>
                </a:rPr>
                <a:t>this.x = x;</a:t>
              </a:r>
              <a:br>
                <a:rPr lang="en-US" altLang="en-US" sz="2000"/>
              </a:br>
              <a:r>
                <a:rPr lang="en-US" altLang="en-US" sz="2000"/>
                <a:t>    }</a:t>
              </a:r>
              <a:br>
                <a:rPr lang="en-US" altLang="en-US" sz="2000"/>
              </a:br>
              <a:endParaRPr lang="en-US" altLang="en-US" sz="2000"/>
            </a:p>
            <a:p>
              <a:pPr eaLnBrk="1" hangingPunct="1"/>
              <a:r>
                <a:rPr lang="en-US" altLang="en-US" sz="2000"/>
                <a:t>    return Foo;</a:t>
              </a:r>
              <a:br>
                <a:rPr lang="en-US" altLang="en-US" sz="2000"/>
              </a:br>
              <a:endParaRPr lang="en-US" altLang="en-US" sz="2000"/>
            </a:p>
            <a:p>
              <a:pPr eaLnBrk="1" hangingPunct="1"/>
              <a:r>
                <a:rPr lang="en-US" altLang="en-US" sz="2000"/>
                <a:t>}());</a:t>
              </a:r>
            </a:p>
          </p:txBody>
        </p:sp>
      </p:grpSp>
      <p:sp>
        <p:nvSpPr>
          <p:cNvPr id="147466" name="Notched Right Arrow 27">
            <a:extLst>
              <a:ext uri="{FF2B5EF4-FFF2-40B4-BE49-F238E27FC236}">
                <a16:creationId xmlns:a16="http://schemas.microsoft.com/office/drawing/2014/main" id="{35FA9EA2-005C-4589-93D1-3DE420DD2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000" y="3581400"/>
            <a:ext cx="1143000" cy="9906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BBE0E3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82" name="Picture 1">
            <a:extLst>
              <a:ext uri="{FF2B5EF4-FFF2-40B4-BE49-F238E27FC236}">
                <a16:creationId xmlns:a16="http://schemas.microsoft.com/office/drawing/2014/main" id="{3A7FA8C8-40F7-4529-9EE9-65F87FF96FC9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10156825" cy="761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8483" name="Picture 2">
            <a:extLst>
              <a:ext uri="{FF2B5EF4-FFF2-40B4-BE49-F238E27FC236}">
                <a16:creationId xmlns:a16="http://schemas.microsoft.com/office/drawing/2014/main" id="{AECE08AF-BEF3-4DDF-B94C-3955A8926D2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484" name="Rectangle 3">
            <a:extLst>
              <a:ext uri="{FF2B5EF4-FFF2-40B4-BE49-F238E27FC236}">
                <a16:creationId xmlns:a16="http://schemas.microsoft.com/office/drawing/2014/main" id="{3C86BAF8-14BB-446A-85ED-AB3C893E6305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C6E5BF7B-38D7-4552-A0A5-1F34C6B3DB9E}"/>
              </a:ext>
            </a:extLst>
          </p:cNvPr>
          <p:cNvSpPr>
            <a:spLocks/>
          </p:cNvSpPr>
          <p:nvPr/>
        </p:nvSpPr>
        <p:spPr bwMode="auto">
          <a:xfrm>
            <a:off x="1536700" y="520700"/>
            <a:ext cx="7708900" cy="431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900"/>
              </a:spcBef>
              <a:defRPr/>
            </a:pPr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148486" name="Rectangle 5">
            <a:extLst>
              <a:ext uri="{FF2B5EF4-FFF2-40B4-BE49-F238E27FC236}">
                <a16:creationId xmlns:a16="http://schemas.microsoft.com/office/drawing/2014/main" id="{D0FF9B8E-BE65-4043-987E-81AF775A72A7}"/>
              </a:ext>
            </a:extLst>
          </p:cNvPr>
          <p:cNvSpPr>
            <a:spLocks/>
          </p:cNvSpPr>
          <p:nvPr/>
        </p:nvSpPr>
        <p:spPr bwMode="auto">
          <a:xfrm>
            <a:off x="1778000" y="2032000"/>
            <a:ext cx="7416800" cy="288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2700" bIns="0"/>
          <a:lstStyle>
            <a:lvl1pPr marL="279400" indent="-2794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Enumerable Types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Modules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Types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Types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Iterators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Generators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Promises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Maps, Sets &amp; Friends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endParaRPr lang="en-US" altLang="en-US" sz="24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grpSp>
        <p:nvGrpSpPr>
          <p:cNvPr id="148487" name="Group 6">
            <a:extLst>
              <a:ext uri="{FF2B5EF4-FFF2-40B4-BE49-F238E27FC236}">
                <a16:creationId xmlns:a16="http://schemas.microsoft.com/office/drawing/2014/main" id="{EA138057-0755-43DF-82A5-F7872CEA971C}"/>
              </a:ext>
            </a:extLst>
          </p:cNvPr>
          <p:cNvGrpSpPr>
            <a:grpSpLocks/>
          </p:cNvGrpSpPr>
          <p:nvPr/>
        </p:nvGrpSpPr>
        <p:grpSpPr bwMode="auto">
          <a:xfrm>
            <a:off x="1790700" y="3987800"/>
            <a:ext cx="7175500" cy="508000"/>
            <a:chOff x="0" y="0"/>
            <a:chExt cx="4520" cy="320"/>
          </a:xfrm>
        </p:grpSpPr>
        <p:sp>
          <p:nvSpPr>
            <p:cNvPr id="148489" name="AutoShape 7">
              <a:extLst>
                <a:ext uri="{FF2B5EF4-FFF2-40B4-BE49-F238E27FC236}">
                  <a16:creationId xmlns:a16="http://schemas.microsoft.com/office/drawing/2014/main" id="{42E2DC06-4844-4237-97AB-C725EEA1721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520" cy="320"/>
            </a:xfrm>
            <a:prstGeom prst="roundRect">
              <a:avLst>
                <a:gd name="adj" fmla="val 11250"/>
              </a:avLst>
            </a:prstGeom>
            <a:gradFill rotWithShape="0">
              <a:gsLst>
                <a:gs pos="0">
                  <a:srgbClr val="A5C6C9"/>
                </a:gs>
                <a:gs pos="100000">
                  <a:srgbClr val="BBE0E3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8490" name="Rectangle 8">
              <a:extLst>
                <a:ext uri="{FF2B5EF4-FFF2-40B4-BE49-F238E27FC236}">
                  <a16:creationId xmlns:a16="http://schemas.microsoft.com/office/drawing/2014/main" id="{4C6AEBF6-A7DE-471F-B66C-47E512245E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" y="44"/>
              <a:ext cx="449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-12670" bIns="0" anchor="ctr"/>
            <a:lstStyle>
              <a:lvl1pPr marL="279400" indent="-2794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050"/>
                </a:spcBef>
                <a:buClr>
                  <a:srgbClr val="646260"/>
                </a:buClr>
                <a:buSzPct val="100000"/>
                <a:buFont typeface="Verdana" panose="020B0604030504040204" pitchFamily="34" charset="0"/>
                <a:buChar char="•"/>
              </a:pPr>
              <a:r>
                <a:rPr lang="en-US" altLang="en-US" sz="2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Iterators</a:t>
              </a:r>
            </a:p>
          </p:txBody>
        </p:sp>
      </p:grpSp>
      <p:sp>
        <p:nvSpPr>
          <p:cNvPr id="148488" name="Rectangle 8">
            <a:extLst>
              <a:ext uri="{FF2B5EF4-FFF2-40B4-BE49-F238E27FC236}">
                <a16:creationId xmlns:a16="http://schemas.microsoft.com/office/drawing/2014/main" id="{4705CE1F-19C3-4473-97C4-0E202ED9BAC5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14C66F4B-FA3F-493B-9570-A17025C5FD7F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142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506" name="Picture 2">
            <a:extLst>
              <a:ext uri="{FF2B5EF4-FFF2-40B4-BE49-F238E27FC236}">
                <a16:creationId xmlns:a16="http://schemas.microsoft.com/office/drawing/2014/main" id="{164E818C-D309-4BE4-B63B-BBDDE3FCA0BB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9507" name="Picture 3">
            <a:extLst>
              <a:ext uri="{FF2B5EF4-FFF2-40B4-BE49-F238E27FC236}">
                <a16:creationId xmlns:a16="http://schemas.microsoft.com/office/drawing/2014/main" id="{C9795296-2644-46C0-A7AC-8B3C5CAC4FAA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9508" name="Rectangle 4">
            <a:extLst>
              <a:ext uri="{FF2B5EF4-FFF2-40B4-BE49-F238E27FC236}">
                <a16:creationId xmlns:a16="http://schemas.microsoft.com/office/drawing/2014/main" id="{4B85A833-E0FF-4E3A-9272-3C06676C4F75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EFB212D4-C73D-4492-841C-E9CFBC37F441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149510" name="Rectangle 6">
            <a:extLst>
              <a:ext uri="{FF2B5EF4-FFF2-40B4-BE49-F238E27FC236}">
                <a16:creationId xmlns:a16="http://schemas.microsoft.com/office/drawing/2014/main" id="{FC88AB13-8630-4136-B77A-98A8110962C0}"/>
              </a:ext>
            </a:extLst>
          </p:cNvPr>
          <p:cNvSpPr>
            <a:spLocks/>
          </p:cNvSpPr>
          <p:nvPr/>
        </p:nvSpPr>
        <p:spPr bwMode="auto">
          <a:xfrm>
            <a:off x="889000" y="1905000"/>
            <a:ext cx="8610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556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Iterators are a Behavioral Design Pattern common for OOP languages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Used for processing/going over collations, which is a very common task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Iterators</a:t>
            </a: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bring the iteration concept directly into core JS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Provide a mechanism for customizing the behavior of </a:t>
            </a:r>
            <a:r>
              <a:rPr lang="en-US" altLang="en-US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for…of</a:t>
            </a: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loops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Iterators are objects that know how to access collection items one at a time, keeping track of the current item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An iterator’s </a:t>
            </a:r>
            <a:r>
              <a:rPr lang="en-US" altLang="en-US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next()</a:t>
            </a: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method returns an object with two properties: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done </a:t>
            </a: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– boolean indicating whether no more items left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value</a:t>
            </a: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– the item value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49511" name="Rectangle 7">
            <a:extLst>
              <a:ext uri="{FF2B5EF4-FFF2-40B4-BE49-F238E27FC236}">
                <a16:creationId xmlns:a16="http://schemas.microsoft.com/office/drawing/2014/main" id="{EAB45BC0-C56E-4B28-BAEC-7DDB5C71E0E2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Iterators</a:t>
            </a:r>
          </a:p>
        </p:txBody>
      </p:sp>
      <p:sp>
        <p:nvSpPr>
          <p:cNvPr id="149512" name="Rectangle 8">
            <a:extLst>
              <a:ext uri="{FF2B5EF4-FFF2-40B4-BE49-F238E27FC236}">
                <a16:creationId xmlns:a16="http://schemas.microsoft.com/office/drawing/2014/main" id="{F1CD58BF-E631-4D29-9D40-398C05DDCD42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71DBF113-5E89-47DC-A1FB-02486983B012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143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530" name="Picture 2">
            <a:extLst>
              <a:ext uri="{FF2B5EF4-FFF2-40B4-BE49-F238E27FC236}">
                <a16:creationId xmlns:a16="http://schemas.microsoft.com/office/drawing/2014/main" id="{A95A695E-306C-47E6-B13D-3D5244EC6DE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531" name="Picture 3">
            <a:extLst>
              <a:ext uri="{FF2B5EF4-FFF2-40B4-BE49-F238E27FC236}">
                <a16:creationId xmlns:a16="http://schemas.microsoft.com/office/drawing/2014/main" id="{34C585B1-90ED-4FE2-A094-1E72824335B9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532" name="Rectangle 4">
            <a:extLst>
              <a:ext uri="{FF2B5EF4-FFF2-40B4-BE49-F238E27FC236}">
                <a16:creationId xmlns:a16="http://schemas.microsoft.com/office/drawing/2014/main" id="{7F2BBE19-BE89-4F38-ABAB-F4B9038C27DA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DC844E5A-C1F8-4A5E-ABFE-19A053035AAF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150534" name="Rectangle 6">
            <a:extLst>
              <a:ext uri="{FF2B5EF4-FFF2-40B4-BE49-F238E27FC236}">
                <a16:creationId xmlns:a16="http://schemas.microsoft.com/office/drawing/2014/main" id="{FBE13507-207F-46ED-A3F4-18A9257FE34D}"/>
              </a:ext>
            </a:extLst>
          </p:cNvPr>
          <p:cNvSpPr>
            <a:spLocks/>
          </p:cNvSpPr>
          <p:nvPr/>
        </p:nvSpPr>
        <p:spPr bwMode="auto">
          <a:xfrm>
            <a:off x="889000" y="1905000"/>
            <a:ext cx="8610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50535" name="Rectangle 7">
            <a:extLst>
              <a:ext uri="{FF2B5EF4-FFF2-40B4-BE49-F238E27FC236}">
                <a16:creationId xmlns:a16="http://schemas.microsoft.com/office/drawing/2014/main" id="{01A1DCA2-508B-4D25-AAE5-9955B42838D2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Example</a:t>
            </a:r>
          </a:p>
        </p:txBody>
      </p:sp>
      <p:sp>
        <p:nvSpPr>
          <p:cNvPr id="150536" name="Rectangle 8">
            <a:extLst>
              <a:ext uri="{FF2B5EF4-FFF2-40B4-BE49-F238E27FC236}">
                <a16:creationId xmlns:a16="http://schemas.microsoft.com/office/drawing/2014/main" id="{AAB4505B-D196-4A60-BE3A-3EFB03C8D064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06A1889C-B1BC-4E19-893D-758447B2BFAC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144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  <p:grpSp>
        <p:nvGrpSpPr>
          <p:cNvPr id="150537" name="Group 9">
            <a:extLst>
              <a:ext uri="{FF2B5EF4-FFF2-40B4-BE49-F238E27FC236}">
                <a16:creationId xmlns:a16="http://schemas.microsoft.com/office/drawing/2014/main" id="{859A7D94-D7FA-468E-88A5-358F08C86BC9}"/>
              </a:ext>
            </a:extLst>
          </p:cNvPr>
          <p:cNvGrpSpPr>
            <a:grpSpLocks/>
          </p:cNvGrpSpPr>
          <p:nvPr/>
        </p:nvGrpSpPr>
        <p:grpSpPr bwMode="auto">
          <a:xfrm>
            <a:off x="431800" y="1905000"/>
            <a:ext cx="9144000" cy="4724400"/>
            <a:chOff x="0" y="-177"/>
            <a:chExt cx="8424" cy="1591"/>
          </a:xfrm>
        </p:grpSpPr>
        <p:grpSp>
          <p:nvGrpSpPr>
            <p:cNvPr id="150538" name="Group 10">
              <a:extLst>
                <a:ext uri="{FF2B5EF4-FFF2-40B4-BE49-F238E27FC236}">
                  <a16:creationId xmlns:a16="http://schemas.microsoft.com/office/drawing/2014/main" id="{2B106AA6-85D7-4B24-9506-6A32146C5B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177"/>
              <a:ext cx="8424" cy="1591"/>
              <a:chOff x="0" y="-177"/>
              <a:chExt cx="8424" cy="1591"/>
            </a:xfrm>
          </p:grpSpPr>
          <p:sp>
            <p:nvSpPr>
              <p:cNvPr id="150540" name="AutoShape 11">
                <a:extLst>
                  <a:ext uri="{FF2B5EF4-FFF2-40B4-BE49-F238E27FC236}">
                    <a16:creationId xmlns:a16="http://schemas.microsoft.com/office/drawing/2014/main" id="{74701978-50F9-41CB-AF2B-0BA30F6574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-177"/>
                <a:ext cx="8424" cy="1591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0541" name="Rectangle 15">
                <a:extLst>
                  <a:ext uri="{FF2B5EF4-FFF2-40B4-BE49-F238E27FC236}">
                    <a16:creationId xmlns:a16="http://schemas.microsoft.com/office/drawing/2014/main" id="{51CE8048-84FC-4B48-AD4E-5111A52211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50539" name="Rectangle 13">
              <a:extLst>
                <a:ext uri="{FF2B5EF4-FFF2-40B4-BE49-F238E27FC236}">
                  <a16:creationId xmlns:a16="http://schemas.microsoft.com/office/drawing/2014/main" id="{7BEC2415-BE7F-414D-997F-F6410211C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" y="-177"/>
              <a:ext cx="8251" cy="1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 marL="342900" indent="-3429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lvl="1" eaLnBrk="1" hangingPunct="1"/>
              <a:r>
                <a:rPr lang="en-US" altLang="en-US" sz="1400"/>
                <a:t>function </a:t>
              </a:r>
              <a:r>
                <a:rPr lang="en-US" altLang="en-US" sz="1400" b="1">
                  <a:solidFill>
                    <a:srgbClr val="0070C0"/>
                  </a:solidFill>
                </a:rPr>
                <a:t>makeOddIterator </a:t>
              </a:r>
              <a:r>
                <a:rPr lang="en-US" altLang="en-US" sz="1400"/>
                <a:t>(array){</a:t>
              </a:r>
              <a:br>
                <a:rPr lang="en-US" altLang="en-US" sz="1400"/>
              </a:br>
              <a:r>
                <a:rPr lang="en-US" altLang="en-US" sz="1400"/>
                <a:t>    var nextIndex = 0;</a:t>
              </a:r>
            </a:p>
            <a:p>
              <a:pPr lvl="1" eaLnBrk="1" hangingPunct="1"/>
              <a:br>
                <a:rPr lang="en-US" altLang="en-US" sz="1400"/>
              </a:br>
              <a:r>
                <a:rPr lang="en-US" altLang="en-US" sz="1400"/>
                <a:t>    </a:t>
              </a:r>
              <a:r>
                <a:rPr lang="en-US" altLang="en-US" sz="1400" b="1"/>
                <a:t>return { </a:t>
              </a:r>
              <a:r>
                <a:rPr lang="en-US" altLang="en-US" sz="1400">
                  <a:solidFill>
                    <a:srgbClr val="00B050"/>
                  </a:solidFill>
                </a:rPr>
                <a:t>// the iterator</a:t>
              </a:r>
              <a:br>
                <a:rPr lang="en-US" altLang="en-US" sz="1400"/>
              </a:br>
              <a:r>
                <a:rPr lang="en-US" altLang="en-US" sz="1400"/>
                <a:t>        next: function() {</a:t>
              </a:r>
              <a:br>
                <a:rPr lang="en-US" altLang="en-US" sz="1400"/>
              </a:br>
              <a:r>
                <a:rPr lang="en-US" altLang="en-US" sz="1400"/>
                <a:t>            var retval = nextIndex &lt; array.length ?  {</a:t>
              </a:r>
              <a:r>
                <a:rPr lang="en-US" altLang="en-US" sz="1400" b="1"/>
                <a:t>value</a:t>
              </a:r>
              <a:r>
                <a:rPr lang="en-US" altLang="en-US" sz="1400"/>
                <a:t>: array[nextIndex], </a:t>
              </a:r>
              <a:r>
                <a:rPr lang="en-US" altLang="en-US" sz="1400" b="1"/>
                <a:t>done</a:t>
              </a:r>
              <a:r>
                <a:rPr lang="en-US" altLang="en-US" sz="1400"/>
                <a:t>: false} : {</a:t>
              </a:r>
              <a:r>
                <a:rPr lang="en-US" altLang="en-US" sz="1400" b="1"/>
                <a:t>done</a:t>
              </a:r>
              <a:r>
                <a:rPr lang="en-US" altLang="en-US" sz="1400"/>
                <a:t>: true};</a:t>
              </a:r>
              <a:br>
                <a:rPr lang="en-US" altLang="en-US" sz="1400"/>
              </a:br>
              <a:r>
                <a:rPr lang="en-US" altLang="en-US" sz="1400"/>
                <a:t>            nextIndex += 2;</a:t>
              </a:r>
              <a:br>
                <a:rPr lang="en-US" altLang="en-US" sz="1400"/>
              </a:br>
              <a:r>
                <a:rPr lang="en-US" altLang="en-US" sz="1400"/>
                <a:t>            return retval;</a:t>
              </a:r>
              <a:br>
                <a:rPr lang="en-US" altLang="en-US" sz="1400"/>
              </a:br>
              <a:r>
                <a:rPr lang="en-US" altLang="en-US" sz="1400"/>
                <a:t>        }</a:t>
              </a:r>
              <a:br>
                <a:rPr lang="en-US" altLang="en-US" sz="1400"/>
              </a:br>
              <a:r>
                <a:rPr lang="en-US" altLang="en-US" sz="1400"/>
                <a:t>    </a:t>
              </a:r>
              <a:r>
                <a:rPr lang="en-US" altLang="en-US" sz="1400" b="1"/>
                <a:t>}</a:t>
              </a:r>
              <a:br>
                <a:rPr lang="en-US" altLang="en-US" sz="1400"/>
              </a:br>
              <a:r>
                <a:rPr lang="en-US" altLang="en-US" sz="1400"/>
                <a:t>}</a:t>
              </a:r>
              <a:br>
                <a:rPr lang="en-US" altLang="en-US" sz="1400"/>
              </a:br>
              <a:br>
                <a:rPr lang="en-US" altLang="en-US" sz="1400"/>
              </a:br>
              <a:r>
                <a:rPr lang="en-US" altLang="en-US" sz="1400"/>
                <a:t>var iter = makeOddIterator(['one', 'two', 'three', 'four', 'five', 'six', 'seven', 'eight']);</a:t>
              </a:r>
            </a:p>
            <a:p>
              <a:pPr lvl="1" eaLnBrk="1" hangingPunct="1"/>
              <a:br>
                <a:rPr lang="en-US" altLang="en-US" sz="1400"/>
              </a:br>
              <a:r>
                <a:rPr lang="en-US" altLang="en-US" sz="1400"/>
                <a:t>for (var item = </a:t>
              </a:r>
              <a:r>
                <a:rPr lang="en-US" altLang="en-US" sz="1400" b="1">
                  <a:solidFill>
                    <a:srgbClr val="FF0000"/>
                  </a:solidFill>
                </a:rPr>
                <a:t>iter.next();</a:t>
              </a:r>
              <a:r>
                <a:rPr lang="en-US" altLang="en-US" sz="1400" b="1"/>
                <a:t> </a:t>
              </a:r>
              <a:r>
                <a:rPr lang="en-US" altLang="en-US" sz="1400"/>
                <a:t>!item.done; item = </a:t>
              </a:r>
              <a:r>
                <a:rPr lang="en-US" altLang="en-US" sz="1400" b="1">
                  <a:solidFill>
                    <a:srgbClr val="FF0000"/>
                  </a:solidFill>
                </a:rPr>
                <a:t>iter.next()</a:t>
              </a:r>
              <a:r>
                <a:rPr lang="en-US" altLang="en-US" sz="1400"/>
                <a:t>) {</a:t>
              </a:r>
              <a:br>
                <a:rPr lang="en-US" altLang="en-US" sz="1400"/>
              </a:br>
              <a:r>
                <a:rPr lang="en-US" altLang="en-US" sz="1400"/>
                <a:t>    console.log(item.value);</a:t>
              </a:r>
              <a:br>
                <a:rPr lang="en-US" altLang="en-US" sz="1400"/>
              </a:br>
              <a:r>
                <a:rPr lang="en-US" altLang="en-US" sz="1400"/>
                <a:t>}</a:t>
              </a:r>
            </a:p>
            <a:p>
              <a:pPr lvl="1" eaLnBrk="1" hangingPunct="1"/>
              <a:r>
                <a:rPr lang="en-US" altLang="en-US" sz="1400" b="1">
                  <a:solidFill>
                    <a:srgbClr val="00B050"/>
                  </a:solidFill>
                  <a:sym typeface="Courier New" panose="02070309020205020404" pitchFamily="49" charset="0"/>
                </a:rPr>
                <a:t>// one, three, five, seven</a:t>
              </a:r>
            </a:p>
          </p:txBody>
        </p:sp>
      </p:grpSp>
    </p:spTree>
  </p:cSld>
  <p:clrMapOvr>
    <a:masterClrMapping/>
  </p:clrMapOvr>
  <p:transition/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554" name="Picture 2">
            <a:extLst>
              <a:ext uri="{FF2B5EF4-FFF2-40B4-BE49-F238E27FC236}">
                <a16:creationId xmlns:a16="http://schemas.microsoft.com/office/drawing/2014/main" id="{2C0A0E20-BACA-4060-8DF3-3F01A3411817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555" name="Picture 3">
            <a:extLst>
              <a:ext uri="{FF2B5EF4-FFF2-40B4-BE49-F238E27FC236}">
                <a16:creationId xmlns:a16="http://schemas.microsoft.com/office/drawing/2014/main" id="{2AA14F99-1496-4AE3-92BC-3BC9C45BC2A1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56" name="Rectangle 4">
            <a:extLst>
              <a:ext uri="{FF2B5EF4-FFF2-40B4-BE49-F238E27FC236}">
                <a16:creationId xmlns:a16="http://schemas.microsoft.com/office/drawing/2014/main" id="{1FA1F83C-C5EA-479D-B0A6-11AE404AECDC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E4F933D7-5568-4778-BFDD-9FA130DFB3F9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151558" name="Rectangle 6">
            <a:extLst>
              <a:ext uri="{FF2B5EF4-FFF2-40B4-BE49-F238E27FC236}">
                <a16:creationId xmlns:a16="http://schemas.microsoft.com/office/drawing/2014/main" id="{CAA54033-5CBB-4F2A-9184-4470B8988735}"/>
              </a:ext>
            </a:extLst>
          </p:cNvPr>
          <p:cNvSpPr>
            <a:spLocks/>
          </p:cNvSpPr>
          <p:nvPr/>
        </p:nvSpPr>
        <p:spPr bwMode="auto">
          <a:xfrm>
            <a:off x="889000" y="1905000"/>
            <a:ext cx="8610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556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An object is </a:t>
            </a:r>
            <a:r>
              <a:rPr lang="en-US" altLang="en-US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iterable </a:t>
            </a: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if it defines its iteration behavior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Such as which values are looped over in a </a:t>
            </a:r>
            <a:r>
              <a:rPr lang="en-US" altLang="en-US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for..of </a:t>
            </a: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construct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To be </a:t>
            </a:r>
            <a:r>
              <a:rPr lang="en-US" altLang="en-US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iterable</a:t>
            </a: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, an object must implement the @@iterator method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Some built-in types, such as Array or Map, have a default iteration behavior (e.g. Array, Map, String), while others (e.g Object) do not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Some statements and expressions actually </a:t>
            </a:r>
            <a:r>
              <a:rPr lang="en-US" altLang="en-US" u="sng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expect</a:t>
            </a: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iterables:</a:t>
            </a:r>
          </a:p>
        </p:txBody>
      </p:sp>
      <p:sp>
        <p:nvSpPr>
          <p:cNvPr id="151559" name="Rectangle 7">
            <a:extLst>
              <a:ext uri="{FF2B5EF4-FFF2-40B4-BE49-F238E27FC236}">
                <a16:creationId xmlns:a16="http://schemas.microsoft.com/office/drawing/2014/main" id="{65D0C9C2-4D7F-4E42-A51F-DFAC0A8EA065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Iterables</a:t>
            </a:r>
          </a:p>
        </p:txBody>
      </p:sp>
      <p:sp>
        <p:nvSpPr>
          <p:cNvPr id="151560" name="Rectangle 8">
            <a:extLst>
              <a:ext uri="{FF2B5EF4-FFF2-40B4-BE49-F238E27FC236}">
                <a16:creationId xmlns:a16="http://schemas.microsoft.com/office/drawing/2014/main" id="{6C84BE09-1976-4B9B-8BD9-C3AC093C1515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0D5F1628-B5CE-47AD-856A-CACA79FA7BD0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145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  <p:grpSp>
        <p:nvGrpSpPr>
          <p:cNvPr id="151561" name="Group 9">
            <a:extLst>
              <a:ext uri="{FF2B5EF4-FFF2-40B4-BE49-F238E27FC236}">
                <a16:creationId xmlns:a16="http://schemas.microsoft.com/office/drawing/2014/main" id="{A71AA992-37CE-4671-8D21-09008558B367}"/>
              </a:ext>
            </a:extLst>
          </p:cNvPr>
          <p:cNvGrpSpPr>
            <a:grpSpLocks/>
          </p:cNvGrpSpPr>
          <p:nvPr/>
        </p:nvGrpSpPr>
        <p:grpSpPr bwMode="auto">
          <a:xfrm>
            <a:off x="736600" y="4191000"/>
            <a:ext cx="8686800" cy="2286000"/>
            <a:chOff x="0" y="-177"/>
            <a:chExt cx="8424" cy="1591"/>
          </a:xfrm>
        </p:grpSpPr>
        <p:grpSp>
          <p:nvGrpSpPr>
            <p:cNvPr id="151562" name="Group 10">
              <a:extLst>
                <a:ext uri="{FF2B5EF4-FFF2-40B4-BE49-F238E27FC236}">
                  <a16:creationId xmlns:a16="http://schemas.microsoft.com/office/drawing/2014/main" id="{ABD59E7E-6CDA-4CB7-82DE-D4FD39BC53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177"/>
              <a:ext cx="8424" cy="1591"/>
              <a:chOff x="0" y="-177"/>
              <a:chExt cx="8424" cy="1591"/>
            </a:xfrm>
          </p:grpSpPr>
          <p:sp>
            <p:nvSpPr>
              <p:cNvPr id="151564" name="AutoShape 11">
                <a:extLst>
                  <a:ext uri="{FF2B5EF4-FFF2-40B4-BE49-F238E27FC236}">
                    <a16:creationId xmlns:a16="http://schemas.microsoft.com/office/drawing/2014/main" id="{092F7F95-2B50-4A21-8FAE-DF2026A9C8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-177"/>
                <a:ext cx="8424" cy="1591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1565" name="Rectangle 15">
                <a:extLst>
                  <a:ext uri="{FF2B5EF4-FFF2-40B4-BE49-F238E27FC236}">
                    <a16:creationId xmlns:a16="http://schemas.microsoft.com/office/drawing/2014/main" id="{960D1539-58BD-4BD3-A46F-A5ACC6B202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51563" name="Rectangle 13">
              <a:extLst>
                <a:ext uri="{FF2B5EF4-FFF2-40B4-BE49-F238E27FC236}">
                  <a16:creationId xmlns:a16="http://schemas.microsoft.com/office/drawing/2014/main" id="{2E57C919-7452-4E13-B84A-CAF8536443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" y="-177"/>
              <a:ext cx="8251" cy="1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 marL="342900" indent="-3429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lvl="1" eaLnBrk="1" hangingPunct="1"/>
              <a:r>
                <a:rPr lang="en-US" altLang="en-US" sz="1400"/>
                <a:t>for(let value of ["a", "b", "c"]){ </a:t>
              </a:r>
              <a:r>
                <a:rPr lang="en-US" altLang="en-US" sz="1400">
                  <a:solidFill>
                    <a:srgbClr val="00B050"/>
                  </a:solidFill>
                </a:rPr>
                <a:t>// for...of loop</a:t>
              </a:r>
            </a:p>
            <a:p>
              <a:pPr lvl="1" eaLnBrk="1" hangingPunct="1"/>
              <a:r>
                <a:rPr lang="en-US" altLang="en-US" sz="1400"/>
                <a:t>	// ...</a:t>
              </a:r>
            </a:p>
            <a:p>
              <a:pPr lvl="1" eaLnBrk="1" hangingPunct="1"/>
              <a:r>
                <a:rPr lang="en-US" altLang="en-US" sz="1400"/>
                <a:t>}</a:t>
              </a:r>
            </a:p>
            <a:p>
              <a:pPr lvl="1" eaLnBrk="1" hangingPunct="1"/>
              <a:endParaRPr lang="en-US" altLang="en-US" sz="1400"/>
            </a:p>
            <a:p>
              <a:pPr lvl="1" eaLnBrk="1" hangingPunct="1"/>
              <a:r>
                <a:rPr lang="en-US" altLang="en-US" sz="1400"/>
                <a:t>[..."abc"]; // ["a", "b", "c"] </a:t>
              </a:r>
              <a:r>
                <a:rPr lang="en-US" altLang="en-US" sz="1400">
                  <a:solidFill>
                    <a:srgbClr val="00B050"/>
                  </a:solidFill>
                </a:rPr>
                <a:t>// spread operator</a:t>
              </a:r>
            </a:p>
            <a:p>
              <a:pPr lvl="1" eaLnBrk="1" hangingPunct="1"/>
              <a:endParaRPr lang="en-US" altLang="en-US" sz="1400"/>
            </a:p>
            <a:p>
              <a:pPr lvl="1" eaLnBrk="1" hangingPunct="1"/>
              <a:r>
                <a:rPr lang="en-US" altLang="en-US" sz="1400"/>
                <a:t>[a, b, c] = new Set(["a", "b", "c"]); </a:t>
              </a:r>
              <a:r>
                <a:rPr lang="en-US" altLang="en-US" sz="1400">
                  <a:solidFill>
                    <a:srgbClr val="00B050"/>
                  </a:solidFill>
                </a:rPr>
                <a:t>// destructuring assignment</a:t>
              </a:r>
            </a:p>
          </p:txBody>
        </p:sp>
      </p:grpSp>
    </p:spTree>
  </p:cSld>
  <p:clrMapOvr>
    <a:masterClrMapping/>
  </p:clrMapOvr>
  <p:transition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578" name="Picture 2">
            <a:extLst>
              <a:ext uri="{FF2B5EF4-FFF2-40B4-BE49-F238E27FC236}">
                <a16:creationId xmlns:a16="http://schemas.microsoft.com/office/drawing/2014/main" id="{D22798F7-0AAA-4E8C-9E93-A9D103C8D2E9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579" name="Picture 3">
            <a:extLst>
              <a:ext uri="{FF2B5EF4-FFF2-40B4-BE49-F238E27FC236}">
                <a16:creationId xmlns:a16="http://schemas.microsoft.com/office/drawing/2014/main" id="{4A6A06E3-1D9F-4715-8AEB-F33867E0742A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2580" name="Rectangle 4">
            <a:extLst>
              <a:ext uri="{FF2B5EF4-FFF2-40B4-BE49-F238E27FC236}">
                <a16:creationId xmlns:a16="http://schemas.microsoft.com/office/drawing/2014/main" id="{46D23D09-E766-467A-936D-A4E8812BE33A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1280E1D2-8EF4-40F7-ABCD-9E0D79797803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152582" name="Rectangle 6">
            <a:extLst>
              <a:ext uri="{FF2B5EF4-FFF2-40B4-BE49-F238E27FC236}">
                <a16:creationId xmlns:a16="http://schemas.microsoft.com/office/drawing/2014/main" id="{E8EAE8ED-2A49-4F7D-B00D-5FBF1B2B9125}"/>
              </a:ext>
            </a:extLst>
          </p:cNvPr>
          <p:cNvSpPr>
            <a:spLocks/>
          </p:cNvSpPr>
          <p:nvPr/>
        </p:nvSpPr>
        <p:spPr bwMode="auto">
          <a:xfrm>
            <a:off x="889000" y="1905000"/>
            <a:ext cx="8610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52583" name="Rectangle 7">
            <a:extLst>
              <a:ext uri="{FF2B5EF4-FFF2-40B4-BE49-F238E27FC236}">
                <a16:creationId xmlns:a16="http://schemas.microsoft.com/office/drawing/2014/main" id="{7497029A-542B-4E0C-AC1E-DC5811F8BFC8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User Defined Iterable - ES6</a:t>
            </a:r>
          </a:p>
        </p:txBody>
      </p:sp>
      <p:sp>
        <p:nvSpPr>
          <p:cNvPr id="152584" name="Rectangle 8">
            <a:extLst>
              <a:ext uri="{FF2B5EF4-FFF2-40B4-BE49-F238E27FC236}">
                <a16:creationId xmlns:a16="http://schemas.microsoft.com/office/drawing/2014/main" id="{059121BC-A713-4C7E-96A1-9262EF3F9C8C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A1FA8002-622A-4EA0-9FA3-32D20D6D0879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146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  <p:sp>
        <p:nvSpPr>
          <p:cNvPr id="152585" name="Rectangle 6">
            <a:extLst>
              <a:ext uri="{FF2B5EF4-FFF2-40B4-BE49-F238E27FC236}">
                <a16:creationId xmlns:a16="http://schemas.microsoft.com/office/drawing/2014/main" id="{BEB41024-57BA-433F-8A6B-0491CEFFB15F}"/>
              </a:ext>
            </a:extLst>
          </p:cNvPr>
          <p:cNvSpPr>
            <a:spLocks/>
          </p:cNvSpPr>
          <p:nvPr/>
        </p:nvSpPr>
        <p:spPr bwMode="auto">
          <a:xfrm>
            <a:off x="1041400" y="2057400"/>
            <a:ext cx="8610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grpSp>
        <p:nvGrpSpPr>
          <p:cNvPr id="152586" name="Group 9">
            <a:extLst>
              <a:ext uri="{FF2B5EF4-FFF2-40B4-BE49-F238E27FC236}">
                <a16:creationId xmlns:a16="http://schemas.microsoft.com/office/drawing/2014/main" id="{3122CD23-50E0-4A44-A862-B17695991869}"/>
              </a:ext>
            </a:extLst>
          </p:cNvPr>
          <p:cNvGrpSpPr>
            <a:grpSpLocks/>
          </p:cNvGrpSpPr>
          <p:nvPr/>
        </p:nvGrpSpPr>
        <p:grpSpPr bwMode="auto">
          <a:xfrm>
            <a:off x="431800" y="1905000"/>
            <a:ext cx="9144000" cy="4724400"/>
            <a:chOff x="0" y="-177"/>
            <a:chExt cx="8424" cy="1591"/>
          </a:xfrm>
        </p:grpSpPr>
        <p:grpSp>
          <p:nvGrpSpPr>
            <p:cNvPr id="152587" name="Group 10">
              <a:extLst>
                <a:ext uri="{FF2B5EF4-FFF2-40B4-BE49-F238E27FC236}">
                  <a16:creationId xmlns:a16="http://schemas.microsoft.com/office/drawing/2014/main" id="{E29DD68D-9ACB-4173-87C4-6B7FA3AD2F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177"/>
              <a:ext cx="8424" cy="1591"/>
              <a:chOff x="0" y="-177"/>
              <a:chExt cx="8424" cy="1591"/>
            </a:xfrm>
          </p:grpSpPr>
          <p:sp>
            <p:nvSpPr>
              <p:cNvPr id="152589" name="AutoShape 11">
                <a:extLst>
                  <a:ext uri="{FF2B5EF4-FFF2-40B4-BE49-F238E27FC236}">
                    <a16:creationId xmlns:a16="http://schemas.microsoft.com/office/drawing/2014/main" id="{D52544BE-E0E0-48A1-9AD0-F6A5D5C3A0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-177"/>
                <a:ext cx="8424" cy="1591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2590" name="Rectangle 15">
                <a:extLst>
                  <a:ext uri="{FF2B5EF4-FFF2-40B4-BE49-F238E27FC236}">
                    <a16:creationId xmlns:a16="http://schemas.microsoft.com/office/drawing/2014/main" id="{3893AB96-70F0-47A6-84B8-F9A7E81990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52588" name="Rectangle 13">
              <a:extLst>
                <a:ext uri="{FF2B5EF4-FFF2-40B4-BE49-F238E27FC236}">
                  <a16:creationId xmlns:a16="http://schemas.microsoft.com/office/drawing/2014/main" id="{E4EA59BA-121A-416D-8B83-C64E0A63B0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" y="-177"/>
              <a:ext cx="8251" cy="1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 marL="342900" indent="-3429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lvl="1" eaLnBrk="1" hangingPunct="1"/>
              <a:r>
                <a:rPr lang="en-US" altLang="en-US" sz="1400"/>
                <a:t>let </a:t>
              </a:r>
              <a:r>
                <a:rPr lang="en-US" altLang="en-US" sz="1400" b="1">
                  <a:solidFill>
                    <a:srgbClr val="0070C0"/>
                  </a:solidFill>
                </a:rPr>
                <a:t>iterable</a:t>
              </a:r>
              <a:r>
                <a:rPr lang="en-US" altLang="en-US" sz="1400"/>
                <a:t> = {</a:t>
              </a:r>
            </a:p>
            <a:p>
              <a:pPr lvl="1" eaLnBrk="1" hangingPunct="1"/>
              <a:r>
                <a:rPr lang="en-US" altLang="en-US" sz="1400"/>
                <a:t>    0: 'a',</a:t>
              </a:r>
            </a:p>
            <a:p>
              <a:pPr lvl="1" eaLnBrk="1" hangingPunct="1"/>
              <a:r>
                <a:rPr lang="en-US" altLang="en-US" sz="1400"/>
                <a:t>    1: 'b',</a:t>
              </a:r>
            </a:p>
            <a:p>
              <a:pPr lvl="1" eaLnBrk="1" hangingPunct="1"/>
              <a:r>
                <a:rPr lang="en-US" altLang="en-US" sz="1400"/>
                <a:t>    2: 'c',</a:t>
              </a:r>
            </a:p>
            <a:p>
              <a:pPr lvl="1" eaLnBrk="1" hangingPunct="1"/>
              <a:r>
                <a:rPr lang="en-US" altLang="en-US" sz="1400"/>
                <a:t>    length: 3,</a:t>
              </a:r>
            </a:p>
            <a:p>
              <a:pPr lvl="1" eaLnBrk="1" hangingPunct="1"/>
              <a:r>
                <a:rPr lang="en-US" altLang="en-US" sz="1400"/>
                <a:t>    </a:t>
              </a:r>
              <a:r>
                <a:rPr lang="en-US" altLang="en-US" sz="2000" b="1">
                  <a:solidFill>
                    <a:srgbClr val="FF0000"/>
                  </a:solidFill>
                </a:rPr>
                <a:t>[Symbol.iterator]()</a:t>
              </a:r>
              <a:r>
                <a:rPr lang="en-US" altLang="en-US" sz="1400"/>
                <a:t> {</a:t>
              </a:r>
            </a:p>
            <a:p>
              <a:pPr lvl="1" eaLnBrk="1" hangingPunct="1"/>
              <a:r>
                <a:rPr lang="en-US" altLang="en-US" sz="1400"/>
                <a:t>        let index = 0;</a:t>
              </a:r>
            </a:p>
            <a:p>
              <a:pPr lvl="1" eaLnBrk="1" hangingPunct="1"/>
              <a:r>
                <a:rPr lang="en-US" altLang="en-US" sz="1400"/>
                <a:t>        return {</a:t>
              </a:r>
            </a:p>
            <a:p>
              <a:pPr lvl="1" eaLnBrk="1" hangingPunct="1"/>
              <a:r>
                <a:rPr lang="en-US" altLang="en-US" sz="1400"/>
                <a:t>            next: () =&gt; {</a:t>
              </a:r>
            </a:p>
            <a:p>
              <a:pPr lvl="1" eaLnBrk="1" hangingPunct="1"/>
              <a:r>
                <a:rPr lang="en-US" altLang="en-US" sz="1400"/>
                <a:t>                let value = this[index];</a:t>
              </a:r>
            </a:p>
            <a:p>
              <a:pPr lvl="1" eaLnBrk="1" hangingPunct="1"/>
              <a:r>
                <a:rPr lang="en-US" altLang="en-US" sz="1400"/>
                <a:t>                let done = index &gt;= this.length;</a:t>
              </a:r>
            </a:p>
            <a:p>
              <a:pPr lvl="1" eaLnBrk="1" hangingPunct="1"/>
              <a:r>
                <a:rPr lang="en-US" altLang="en-US" sz="1400"/>
                <a:t>                index++;</a:t>
              </a:r>
            </a:p>
            <a:p>
              <a:pPr lvl="1" eaLnBrk="1" hangingPunct="1"/>
              <a:r>
                <a:rPr lang="en-US" altLang="en-US" sz="1400"/>
                <a:t>                return { value, done };</a:t>
              </a:r>
            </a:p>
            <a:p>
              <a:pPr lvl="1" eaLnBrk="1" hangingPunct="1"/>
              <a:r>
                <a:rPr lang="en-US" altLang="en-US" sz="1400"/>
                <a:t>            }</a:t>
              </a:r>
            </a:p>
            <a:p>
              <a:pPr lvl="1" eaLnBrk="1" hangingPunct="1"/>
              <a:r>
                <a:rPr lang="en-US" altLang="en-US" sz="1400"/>
                <a:t>        };</a:t>
              </a:r>
            </a:p>
            <a:p>
              <a:pPr lvl="1" eaLnBrk="1" hangingPunct="1"/>
              <a:r>
                <a:rPr lang="en-US" altLang="en-US" sz="1400"/>
                <a:t>    }</a:t>
              </a:r>
            </a:p>
            <a:p>
              <a:pPr lvl="1" eaLnBrk="1" hangingPunct="1"/>
              <a:r>
                <a:rPr lang="en-US" altLang="en-US" sz="1400"/>
                <a:t>};</a:t>
              </a:r>
            </a:p>
            <a:p>
              <a:pPr lvl="1" eaLnBrk="1" hangingPunct="1"/>
              <a:r>
                <a:rPr lang="en-US" altLang="en-US" sz="1400"/>
                <a:t>for (let item of iterable) {</a:t>
              </a:r>
            </a:p>
            <a:p>
              <a:pPr lvl="1" eaLnBrk="1" hangingPunct="1"/>
              <a:r>
                <a:rPr lang="en-US" altLang="en-US" sz="1400"/>
                <a:t>    console.log(item); // 'a', 'b', 'c'</a:t>
              </a:r>
            </a:p>
            <a:p>
              <a:pPr lvl="1" eaLnBrk="1" hangingPunct="1"/>
              <a:r>
                <a:rPr lang="en-US" altLang="en-US" sz="1400"/>
                <a:t>}</a:t>
              </a:r>
              <a:endParaRPr lang="en-US" altLang="en-US" sz="1400" b="1">
                <a:solidFill>
                  <a:srgbClr val="00B050"/>
                </a:solidFill>
                <a:sym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ransition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02" name="Picture 2">
            <a:extLst>
              <a:ext uri="{FF2B5EF4-FFF2-40B4-BE49-F238E27FC236}">
                <a16:creationId xmlns:a16="http://schemas.microsoft.com/office/drawing/2014/main" id="{31533D91-2FD7-4F76-961D-8557E938B74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03" name="Picture 3">
            <a:extLst>
              <a:ext uri="{FF2B5EF4-FFF2-40B4-BE49-F238E27FC236}">
                <a16:creationId xmlns:a16="http://schemas.microsoft.com/office/drawing/2014/main" id="{89E5DFFC-28D8-40FF-9389-E190966F1AC8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04" name="Rectangle 4">
            <a:extLst>
              <a:ext uri="{FF2B5EF4-FFF2-40B4-BE49-F238E27FC236}">
                <a16:creationId xmlns:a16="http://schemas.microsoft.com/office/drawing/2014/main" id="{D8E4BFB8-4114-4BE9-990B-AC2F7B075CFA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E98C2578-1E90-4696-9601-CDAFDE6C3BC4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153606" name="Rectangle 6">
            <a:extLst>
              <a:ext uri="{FF2B5EF4-FFF2-40B4-BE49-F238E27FC236}">
                <a16:creationId xmlns:a16="http://schemas.microsoft.com/office/drawing/2014/main" id="{0C3138F0-7D7B-4787-8838-6F92839C5C7B}"/>
              </a:ext>
            </a:extLst>
          </p:cNvPr>
          <p:cNvSpPr>
            <a:spLocks/>
          </p:cNvSpPr>
          <p:nvPr/>
        </p:nvSpPr>
        <p:spPr bwMode="auto">
          <a:xfrm>
            <a:off x="889000" y="1905000"/>
            <a:ext cx="8610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53607" name="Rectangle 7">
            <a:extLst>
              <a:ext uri="{FF2B5EF4-FFF2-40B4-BE49-F238E27FC236}">
                <a16:creationId xmlns:a16="http://schemas.microsoft.com/office/drawing/2014/main" id="{05C0FB53-B41D-46E5-8FF6-1732BD6E6D6E}"/>
              </a:ext>
            </a:extLst>
          </p:cNvPr>
          <p:cNvSpPr>
            <a:spLocks/>
          </p:cNvSpPr>
          <p:nvPr/>
        </p:nvSpPr>
        <p:spPr bwMode="auto">
          <a:xfrm>
            <a:off x="1498600" y="11430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User Defined Iterable - TS</a:t>
            </a:r>
          </a:p>
        </p:txBody>
      </p:sp>
      <p:sp>
        <p:nvSpPr>
          <p:cNvPr id="153608" name="Rectangle 8">
            <a:extLst>
              <a:ext uri="{FF2B5EF4-FFF2-40B4-BE49-F238E27FC236}">
                <a16:creationId xmlns:a16="http://schemas.microsoft.com/office/drawing/2014/main" id="{4836ECBD-6B99-49FB-AC13-18C9015B1F76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7EB5DA90-C66B-4BB4-8842-ABD685880955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147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  <p:sp>
        <p:nvSpPr>
          <p:cNvPr id="153609" name="Rectangle 6">
            <a:extLst>
              <a:ext uri="{FF2B5EF4-FFF2-40B4-BE49-F238E27FC236}">
                <a16:creationId xmlns:a16="http://schemas.microsoft.com/office/drawing/2014/main" id="{DFD3C1A8-E0F9-480B-8D04-B4AB8A34194E}"/>
              </a:ext>
            </a:extLst>
          </p:cNvPr>
          <p:cNvSpPr>
            <a:spLocks/>
          </p:cNvSpPr>
          <p:nvPr/>
        </p:nvSpPr>
        <p:spPr bwMode="auto">
          <a:xfrm>
            <a:off x="1041400" y="2057400"/>
            <a:ext cx="8610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grpSp>
        <p:nvGrpSpPr>
          <p:cNvPr id="153610" name="Group 9">
            <a:extLst>
              <a:ext uri="{FF2B5EF4-FFF2-40B4-BE49-F238E27FC236}">
                <a16:creationId xmlns:a16="http://schemas.microsoft.com/office/drawing/2014/main" id="{31D4215C-323D-4B78-A61F-1FB8443E54FF}"/>
              </a:ext>
            </a:extLst>
          </p:cNvPr>
          <p:cNvGrpSpPr>
            <a:grpSpLocks/>
          </p:cNvGrpSpPr>
          <p:nvPr/>
        </p:nvGrpSpPr>
        <p:grpSpPr bwMode="auto">
          <a:xfrm>
            <a:off x="431800" y="1752600"/>
            <a:ext cx="9144000" cy="4876800"/>
            <a:chOff x="0" y="-177"/>
            <a:chExt cx="8424" cy="1591"/>
          </a:xfrm>
        </p:grpSpPr>
        <p:grpSp>
          <p:nvGrpSpPr>
            <p:cNvPr id="153611" name="Group 10">
              <a:extLst>
                <a:ext uri="{FF2B5EF4-FFF2-40B4-BE49-F238E27FC236}">
                  <a16:creationId xmlns:a16="http://schemas.microsoft.com/office/drawing/2014/main" id="{3A668919-37F3-4898-BBA8-A2BF87ABCE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177"/>
              <a:ext cx="8424" cy="1591"/>
              <a:chOff x="0" y="-177"/>
              <a:chExt cx="8424" cy="1591"/>
            </a:xfrm>
          </p:grpSpPr>
          <p:sp>
            <p:nvSpPr>
              <p:cNvPr id="153613" name="AutoShape 11">
                <a:extLst>
                  <a:ext uri="{FF2B5EF4-FFF2-40B4-BE49-F238E27FC236}">
                    <a16:creationId xmlns:a16="http://schemas.microsoft.com/office/drawing/2014/main" id="{73550DE6-FA2C-42FB-ABB0-95BF513088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-177"/>
                <a:ext cx="8424" cy="1591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3614" name="Rectangle 15">
                <a:extLst>
                  <a:ext uri="{FF2B5EF4-FFF2-40B4-BE49-F238E27FC236}">
                    <a16:creationId xmlns:a16="http://schemas.microsoft.com/office/drawing/2014/main" id="{3BD7EBE4-2B09-410D-8613-CCA3A865FD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53612" name="Rectangle 13">
              <a:extLst>
                <a:ext uri="{FF2B5EF4-FFF2-40B4-BE49-F238E27FC236}">
                  <a16:creationId xmlns:a16="http://schemas.microsoft.com/office/drawing/2014/main" id="{01CBC13E-C230-46B2-87AB-78D9980597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" y="-177"/>
              <a:ext cx="8251" cy="1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 marL="342900" indent="-3429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lvl="1" eaLnBrk="1" hangingPunct="1"/>
              <a:r>
                <a:rPr lang="en-US" altLang="en-US" sz="1200"/>
                <a:t>class </a:t>
              </a:r>
              <a:r>
                <a:rPr lang="en-US" altLang="en-US" sz="1200" b="1">
                  <a:solidFill>
                    <a:srgbClr val="0070C0"/>
                  </a:solidFill>
                </a:rPr>
                <a:t>IterableStuffCollection</a:t>
              </a:r>
              <a:r>
                <a:rPr lang="en-US" altLang="en-US" sz="1200"/>
                <a:t> </a:t>
              </a:r>
              <a:r>
                <a:rPr lang="en-US" altLang="en-US" sz="1600" b="1">
                  <a:solidFill>
                    <a:srgbClr val="FF0000"/>
                  </a:solidFill>
                </a:rPr>
                <a:t>implements IterableIterator&lt;any&gt; </a:t>
              </a:r>
              <a:r>
                <a:rPr lang="en-US" altLang="en-US" sz="1200"/>
                <a:t>{</a:t>
              </a:r>
            </a:p>
            <a:p>
              <a:pPr lvl="1" eaLnBrk="1" hangingPunct="1"/>
              <a:br>
                <a:rPr lang="en-US" altLang="en-US" sz="1200"/>
              </a:br>
              <a:r>
                <a:rPr lang="en-US" altLang="en-US" sz="1200"/>
                <a:t>    private pointer = 0;</a:t>
              </a:r>
              <a:br>
                <a:rPr lang="en-US" altLang="en-US" sz="1200"/>
              </a:br>
              <a:r>
                <a:rPr lang="en-US" altLang="en-US" sz="1200"/>
                <a:t>    constructor(private stuff:any[]) { }</a:t>
              </a:r>
              <a:br>
                <a:rPr lang="en-US" altLang="en-US" sz="1200"/>
              </a:br>
              <a:br>
                <a:rPr lang="en-US" altLang="en-US" sz="1200"/>
              </a:br>
              <a:r>
                <a:rPr lang="en-US" altLang="en-US" sz="1200"/>
                <a:t>    public </a:t>
              </a:r>
              <a:r>
                <a:rPr lang="en-US" altLang="en-US" sz="1600" b="1">
                  <a:solidFill>
                    <a:srgbClr val="FF0000"/>
                  </a:solidFill>
                </a:rPr>
                <a:t>next():IteratorResult&lt;any&gt; </a:t>
              </a:r>
              <a:r>
                <a:rPr lang="en-US" altLang="en-US" sz="1200"/>
                <a:t>{</a:t>
              </a:r>
              <a:br>
                <a:rPr lang="en-US" altLang="en-US" sz="1200"/>
              </a:br>
              <a:r>
                <a:rPr lang="en-US" altLang="en-US" sz="1200"/>
                <a:t>        let value = this.stuff[this.pointer];</a:t>
              </a:r>
              <a:br>
                <a:rPr lang="en-US" altLang="en-US" sz="1200"/>
              </a:br>
              <a:r>
                <a:rPr lang="en-US" altLang="en-US" sz="1200"/>
                <a:t>        let done = this.pointer &gt;= this.stuff.length;</a:t>
              </a:r>
              <a:br>
                <a:rPr lang="en-US" altLang="en-US" sz="1200"/>
              </a:br>
              <a:r>
                <a:rPr lang="en-US" altLang="en-US" sz="1200"/>
                <a:t>        this.pointer++;</a:t>
              </a:r>
              <a:br>
                <a:rPr lang="en-US" altLang="en-US" sz="1200"/>
              </a:br>
              <a:r>
                <a:rPr lang="en-US" altLang="en-US" sz="1200"/>
                <a:t>        return {value, done};</a:t>
              </a:r>
              <a:br>
                <a:rPr lang="en-US" altLang="en-US" sz="1200"/>
              </a:br>
              <a:r>
                <a:rPr lang="en-US" altLang="en-US" sz="1200"/>
                <a:t>    }</a:t>
              </a:r>
              <a:br>
                <a:rPr lang="en-US" altLang="en-US" sz="1200"/>
              </a:br>
              <a:br>
                <a:rPr lang="en-US" altLang="en-US" sz="1200"/>
              </a:br>
              <a:r>
                <a:rPr lang="en-US" altLang="en-US" sz="1600" b="1">
                  <a:solidFill>
                    <a:srgbClr val="FF0000"/>
                  </a:solidFill>
                </a:rPr>
                <a:t>    [Symbol.iterator]():IterableIterator&lt;any&gt; {</a:t>
              </a:r>
              <a:br>
                <a:rPr lang="en-US" altLang="en-US" sz="1600" b="1">
                  <a:solidFill>
                    <a:srgbClr val="FF0000"/>
                  </a:solidFill>
                </a:rPr>
              </a:br>
              <a:r>
                <a:rPr lang="en-US" altLang="en-US" sz="1600" b="1">
                  <a:solidFill>
                    <a:srgbClr val="FF0000"/>
                  </a:solidFill>
                </a:rPr>
                <a:t>        return this;</a:t>
              </a:r>
              <a:br>
                <a:rPr lang="en-US" altLang="en-US" sz="1600" b="1">
                  <a:solidFill>
                    <a:srgbClr val="FF0000"/>
                  </a:solidFill>
                </a:rPr>
              </a:br>
              <a:r>
                <a:rPr lang="en-US" altLang="en-US" sz="1600" b="1">
                  <a:solidFill>
                    <a:srgbClr val="FF0000"/>
                  </a:solidFill>
                </a:rPr>
                <a:t>    }</a:t>
              </a:r>
              <a:br>
                <a:rPr lang="en-US" altLang="en-US" sz="1200"/>
              </a:br>
              <a:r>
                <a:rPr lang="en-US" altLang="en-US" sz="1200"/>
                <a:t>}</a:t>
              </a:r>
              <a:br>
                <a:rPr lang="en-US" altLang="en-US" sz="1200"/>
              </a:br>
              <a:br>
                <a:rPr lang="en-US" altLang="en-US" sz="1200"/>
              </a:br>
              <a:r>
                <a:rPr lang="en-US" altLang="en-US" sz="1200"/>
                <a:t>var </a:t>
              </a:r>
              <a:r>
                <a:rPr lang="en-US" altLang="en-US" sz="1200" i="1"/>
                <a:t>myStuff </a:t>
              </a:r>
              <a:r>
                <a:rPr lang="en-US" altLang="en-US" sz="1200"/>
                <a:t>= new IterableStuffCollection(['XBox One', 42, </a:t>
              </a:r>
              <a:r>
                <a:rPr lang="en-US" altLang="en-US" sz="1200" i="1"/>
                <a:t>Math</a:t>
              </a:r>
              <a:r>
                <a:rPr lang="en-US" altLang="en-US" sz="1200"/>
                <a:t>.PI, 'pokemon go', {oh: 'yeah'}]);</a:t>
              </a:r>
              <a:br>
                <a:rPr lang="en-US" altLang="en-US" sz="1200"/>
              </a:br>
              <a:r>
                <a:rPr lang="en-US" altLang="en-US" sz="1200"/>
                <a:t>for (let </a:t>
              </a:r>
              <a:r>
                <a:rPr lang="en-US" altLang="en-US" sz="1200" i="1"/>
                <a:t>item </a:t>
              </a:r>
              <a:r>
                <a:rPr lang="en-US" altLang="en-US" sz="1200"/>
                <a:t>of </a:t>
              </a:r>
              <a:r>
                <a:rPr lang="en-US" altLang="en-US" sz="1200" i="1"/>
                <a:t>myStuff</a:t>
              </a:r>
              <a:r>
                <a:rPr lang="en-US" altLang="en-US" sz="1200"/>
                <a:t>) {</a:t>
              </a:r>
              <a:br>
                <a:rPr lang="en-US" altLang="en-US" sz="1200"/>
              </a:br>
              <a:r>
                <a:rPr lang="en-US" altLang="en-US" sz="1200"/>
                <a:t>    </a:t>
              </a:r>
              <a:r>
                <a:rPr lang="en-US" altLang="en-US" sz="1200" i="1"/>
                <a:t>console</a:t>
              </a:r>
              <a:r>
                <a:rPr lang="en-US" altLang="en-US" sz="1200"/>
                <a:t>.log(</a:t>
              </a:r>
              <a:r>
                <a:rPr lang="en-US" altLang="en-US" sz="1200" i="1"/>
                <a:t>item</a:t>
              </a:r>
              <a:r>
                <a:rPr lang="en-US" altLang="en-US" sz="1200"/>
                <a:t>);   </a:t>
              </a:r>
              <a:br>
                <a:rPr lang="en-US" altLang="en-US" sz="1200"/>
              </a:br>
              <a:r>
                <a:rPr lang="en-US" altLang="en-US" sz="1200"/>
                <a:t>}</a:t>
              </a:r>
            </a:p>
            <a:p>
              <a:pPr lvl="1" eaLnBrk="1" hangingPunct="1"/>
              <a:endParaRPr lang="en-US" altLang="en-US" sz="1200"/>
            </a:p>
            <a:p>
              <a:pPr lvl="1" eaLnBrk="1" hangingPunct="1"/>
              <a:r>
                <a:rPr lang="en-US" altLang="en-US" sz="1200">
                  <a:solidFill>
                    <a:srgbClr val="00B050"/>
                  </a:solidFill>
                  <a:sym typeface="Courier New" panose="02070309020205020404" pitchFamily="49" charset="0"/>
                </a:rPr>
                <a:t>// XBox One, 42, 3.141592653589793, pokemon go, { oh: 'yeah' }</a:t>
              </a:r>
            </a:p>
            <a:p>
              <a:pPr lvl="1" eaLnBrk="1" hangingPunct="1"/>
              <a:endParaRPr lang="en-US" altLang="en-US" sz="1200"/>
            </a:p>
          </p:txBody>
        </p:sp>
      </p:grpSp>
    </p:spTree>
  </p:cSld>
  <p:clrMapOvr>
    <a:masterClrMapping/>
  </p:clrMapOvr>
  <p:transition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626" name="Picture 2">
            <a:extLst>
              <a:ext uri="{FF2B5EF4-FFF2-40B4-BE49-F238E27FC236}">
                <a16:creationId xmlns:a16="http://schemas.microsoft.com/office/drawing/2014/main" id="{10A98AAD-C100-49F1-A87B-49214123E1B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627" name="Picture 3">
            <a:extLst>
              <a:ext uri="{FF2B5EF4-FFF2-40B4-BE49-F238E27FC236}">
                <a16:creationId xmlns:a16="http://schemas.microsoft.com/office/drawing/2014/main" id="{42506A7F-5A83-4F92-8FB6-5187ABACB294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628" name="Rectangle 4">
            <a:extLst>
              <a:ext uri="{FF2B5EF4-FFF2-40B4-BE49-F238E27FC236}">
                <a16:creationId xmlns:a16="http://schemas.microsoft.com/office/drawing/2014/main" id="{3B825AEA-4C4C-46DA-AE7F-7DC3DD3FB39D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F72B92B9-1097-482B-968C-B8B9BC7E18E9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154630" name="Rectangle 6">
            <a:extLst>
              <a:ext uri="{FF2B5EF4-FFF2-40B4-BE49-F238E27FC236}">
                <a16:creationId xmlns:a16="http://schemas.microsoft.com/office/drawing/2014/main" id="{C2D73A01-AADE-4F34-9D96-D0521B173F09}"/>
              </a:ext>
            </a:extLst>
          </p:cNvPr>
          <p:cNvSpPr>
            <a:spLocks/>
          </p:cNvSpPr>
          <p:nvPr/>
        </p:nvSpPr>
        <p:spPr bwMode="auto">
          <a:xfrm>
            <a:off x="889000" y="1905000"/>
            <a:ext cx="8610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54631" name="Rectangle 7">
            <a:extLst>
              <a:ext uri="{FF2B5EF4-FFF2-40B4-BE49-F238E27FC236}">
                <a16:creationId xmlns:a16="http://schemas.microsoft.com/office/drawing/2014/main" id="{1F1B1CFC-8C2D-44B0-972E-C1B16A87572B}"/>
              </a:ext>
            </a:extLst>
          </p:cNvPr>
          <p:cNvSpPr>
            <a:spLocks/>
          </p:cNvSpPr>
          <p:nvPr/>
        </p:nvSpPr>
        <p:spPr bwMode="auto">
          <a:xfrm>
            <a:off x="442913" y="1143000"/>
            <a:ext cx="896937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User Defined Iterable – TS - Notes</a:t>
            </a:r>
          </a:p>
        </p:txBody>
      </p:sp>
      <p:sp>
        <p:nvSpPr>
          <p:cNvPr id="154632" name="Rectangle 8">
            <a:extLst>
              <a:ext uri="{FF2B5EF4-FFF2-40B4-BE49-F238E27FC236}">
                <a16:creationId xmlns:a16="http://schemas.microsoft.com/office/drawing/2014/main" id="{C48A2C36-7E72-4D4D-A537-9564D9B12919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7489D78D-F534-4536-BF5A-9AB2DB1F13E0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148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  <p:sp>
        <p:nvSpPr>
          <p:cNvPr id="154633" name="Rectangle 6">
            <a:extLst>
              <a:ext uri="{FF2B5EF4-FFF2-40B4-BE49-F238E27FC236}">
                <a16:creationId xmlns:a16="http://schemas.microsoft.com/office/drawing/2014/main" id="{C9DCC8E7-463B-4C09-A56F-6C221176824A}"/>
              </a:ext>
            </a:extLst>
          </p:cNvPr>
          <p:cNvSpPr>
            <a:spLocks/>
          </p:cNvSpPr>
          <p:nvPr/>
        </p:nvSpPr>
        <p:spPr bwMode="auto">
          <a:xfrm>
            <a:off x="1041400" y="2057400"/>
            <a:ext cx="8610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54634" name="Rectangle 6">
            <a:extLst>
              <a:ext uri="{FF2B5EF4-FFF2-40B4-BE49-F238E27FC236}">
                <a16:creationId xmlns:a16="http://schemas.microsoft.com/office/drawing/2014/main" id="{6E5336F5-52FD-4F26-A4C5-4BFB4A6DB839}"/>
              </a:ext>
            </a:extLst>
          </p:cNvPr>
          <p:cNvSpPr>
            <a:spLocks/>
          </p:cNvSpPr>
          <p:nvPr/>
        </p:nvSpPr>
        <p:spPr bwMode="auto">
          <a:xfrm>
            <a:off x="889000" y="1828800"/>
            <a:ext cx="8610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556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Previous code example require ES6 target</a:t>
            </a:r>
            <a:b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</a:br>
            <a:endParaRPr lang="en-US" altLang="en-US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It could also work with ES5 target, but will require: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JS engine supporting Symbol.iterator (nodejs 4+, Google Chrome)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Using ES6 lib with ES5 target (add </a:t>
            </a:r>
            <a:r>
              <a:rPr lang="en-US" altLang="en-US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es6.d.ts</a:t>
            </a: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to your project)</a:t>
            </a:r>
          </a:p>
        </p:txBody>
      </p:sp>
      <p:grpSp>
        <p:nvGrpSpPr>
          <p:cNvPr id="154635" name="Group 9">
            <a:extLst>
              <a:ext uri="{FF2B5EF4-FFF2-40B4-BE49-F238E27FC236}">
                <a16:creationId xmlns:a16="http://schemas.microsoft.com/office/drawing/2014/main" id="{D5B17C27-06C7-4C79-A02B-C47FC27C019B}"/>
              </a:ext>
            </a:extLst>
          </p:cNvPr>
          <p:cNvGrpSpPr>
            <a:grpSpLocks/>
          </p:cNvGrpSpPr>
          <p:nvPr/>
        </p:nvGrpSpPr>
        <p:grpSpPr bwMode="auto">
          <a:xfrm>
            <a:off x="965200" y="5181600"/>
            <a:ext cx="8534400" cy="1295400"/>
            <a:chOff x="0" y="-177"/>
            <a:chExt cx="8424" cy="1591"/>
          </a:xfrm>
        </p:grpSpPr>
        <p:grpSp>
          <p:nvGrpSpPr>
            <p:cNvPr id="154641" name="Group 10">
              <a:extLst>
                <a:ext uri="{FF2B5EF4-FFF2-40B4-BE49-F238E27FC236}">
                  <a16:creationId xmlns:a16="http://schemas.microsoft.com/office/drawing/2014/main" id="{9345B4D2-E41A-4B5A-AC59-5B2B3834F5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177"/>
              <a:ext cx="8424" cy="1591"/>
              <a:chOff x="0" y="-177"/>
              <a:chExt cx="8424" cy="1591"/>
            </a:xfrm>
          </p:grpSpPr>
          <p:sp>
            <p:nvSpPr>
              <p:cNvPr id="154643" name="AutoShape 11">
                <a:extLst>
                  <a:ext uri="{FF2B5EF4-FFF2-40B4-BE49-F238E27FC236}">
                    <a16:creationId xmlns:a16="http://schemas.microsoft.com/office/drawing/2014/main" id="{45DEC7C8-93C0-43B0-B336-97946F1EB9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-177"/>
                <a:ext cx="8424" cy="1591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4644" name="Rectangle 15">
                <a:extLst>
                  <a:ext uri="{FF2B5EF4-FFF2-40B4-BE49-F238E27FC236}">
                    <a16:creationId xmlns:a16="http://schemas.microsoft.com/office/drawing/2014/main" id="{2FF887DC-1D89-46BB-BD41-E95D054CD2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54642" name="Rectangle 13">
              <a:extLst>
                <a:ext uri="{FF2B5EF4-FFF2-40B4-BE49-F238E27FC236}">
                  <a16:creationId xmlns:a16="http://schemas.microsoft.com/office/drawing/2014/main" id="{48DB2F84-60D4-49ED-AFDA-ED017724F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" y="-177"/>
              <a:ext cx="8251" cy="1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 marL="342900" indent="-3429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lvl="1" eaLnBrk="1" hangingPunct="1"/>
              <a:r>
                <a:rPr lang="en-US" altLang="en-US" sz="1400">
                  <a:solidFill>
                    <a:srgbClr val="00B050"/>
                  </a:solidFill>
                </a:rPr>
                <a:t>// lib.es6.d.ts</a:t>
              </a:r>
            </a:p>
            <a:p>
              <a:pPr lvl="1" eaLnBrk="1" hangingPunct="1"/>
              <a:endParaRPr lang="en-US" altLang="en-US" sz="1400">
                <a:solidFill>
                  <a:srgbClr val="00B050"/>
                </a:solidFill>
              </a:endParaRPr>
            </a:p>
            <a:p>
              <a:pPr lvl="1" eaLnBrk="1" hangingPunct="1"/>
              <a:r>
                <a:rPr lang="en-US" altLang="en-US" sz="1400" b="1"/>
                <a:t>interface </a:t>
              </a:r>
              <a:r>
                <a:rPr lang="en-US" altLang="en-US" sz="1400"/>
                <a:t>IterableIterator&lt;T&gt; </a:t>
              </a:r>
              <a:r>
                <a:rPr lang="en-US" altLang="en-US" sz="1400" b="1"/>
                <a:t>extends </a:t>
              </a:r>
              <a:r>
                <a:rPr lang="en-US" altLang="en-US" sz="1400"/>
                <a:t>Iterator&lt;T&gt; {</a:t>
              </a:r>
              <a:br>
                <a:rPr lang="en-US" altLang="en-US" sz="1400"/>
              </a:br>
              <a:r>
                <a:rPr lang="en-US" altLang="en-US" sz="1400"/>
                <a:t>    [Symbol.iterator](): IterableIterator&lt;T&gt;;</a:t>
              </a:r>
              <a:br>
                <a:rPr lang="en-US" altLang="en-US" sz="1400"/>
              </a:br>
              <a:r>
                <a:rPr lang="en-US" altLang="en-US" sz="1400"/>
                <a:t>}</a:t>
              </a:r>
              <a:endParaRPr lang="en-US" altLang="en-US" sz="1400">
                <a:solidFill>
                  <a:srgbClr val="00B050"/>
                </a:solidFill>
              </a:endParaRPr>
            </a:p>
          </p:txBody>
        </p:sp>
      </p:grpSp>
      <p:grpSp>
        <p:nvGrpSpPr>
          <p:cNvPr id="154636" name="Group 9">
            <a:extLst>
              <a:ext uri="{FF2B5EF4-FFF2-40B4-BE49-F238E27FC236}">
                <a16:creationId xmlns:a16="http://schemas.microsoft.com/office/drawing/2014/main" id="{D99FB788-65F5-40B2-A83E-AF0B16815EC5}"/>
              </a:ext>
            </a:extLst>
          </p:cNvPr>
          <p:cNvGrpSpPr>
            <a:grpSpLocks/>
          </p:cNvGrpSpPr>
          <p:nvPr/>
        </p:nvGrpSpPr>
        <p:grpSpPr bwMode="auto">
          <a:xfrm>
            <a:off x="965200" y="2209800"/>
            <a:ext cx="8534400" cy="1447800"/>
            <a:chOff x="0" y="-177"/>
            <a:chExt cx="8424" cy="1591"/>
          </a:xfrm>
        </p:grpSpPr>
        <p:grpSp>
          <p:nvGrpSpPr>
            <p:cNvPr id="154637" name="Group 10">
              <a:extLst>
                <a:ext uri="{FF2B5EF4-FFF2-40B4-BE49-F238E27FC236}">
                  <a16:creationId xmlns:a16="http://schemas.microsoft.com/office/drawing/2014/main" id="{C89BFD22-3CCA-4C1E-A54A-AE6F829C83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177"/>
              <a:ext cx="8424" cy="1591"/>
              <a:chOff x="0" y="-177"/>
              <a:chExt cx="8424" cy="1591"/>
            </a:xfrm>
          </p:grpSpPr>
          <p:sp>
            <p:nvSpPr>
              <p:cNvPr id="154639" name="AutoShape 11">
                <a:extLst>
                  <a:ext uri="{FF2B5EF4-FFF2-40B4-BE49-F238E27FC236}">
                    <a16:creationId xmlns:a16="http://schemas.microsoft.com/office/drawing/2014/main" id="{1E98DB20-A9CD-4388-A95E-FD1559042F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-177"/>
                <a:ext cx="8424" cy="1591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4640" name="Rectangle 15">
                <a:extLst>
                  <a:ext uri="{FF2B5EF4-FFF2-40B4-BE49-F238E27FC236}">
                    <a16:creationId xmlns:a16="http://schemas.microsoft.com/office/drawing/2014/main" id="{436BE6D6-47C0-4405-871F-CD65817C98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54638" name="Rectangle 13">
              <a:extLst>
                <a:ext uri="{FF2B5EF4-FFF2-40B4-BE49-F238E27FC236}">
                  <a16:creationId xmlns:a16="http://schemas.microsoft.com/office/drawing/2014/main" id="{B404E9E1-8699-4BE7-92D8-D20848D02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" y="-177"/>
              <a:ext cx="8251" cy="1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 marL="342900" indent="-3429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lvl="1" eaLnBrk="1" hangingPunct="1"/>
              <a:r>
                <a:rPr lang="en-US" altLang="en-US" sz="1400">
                  <a:solidFill>
                    <a:srgbClr val="00B050"/>
                  </a:solidFill>
                </a:rPr>
                <a:t>// tsconfig.json</a:t>
              </a:r>
            </a:p>
            <a:p>
              <a:pPr lvl="1" eaLnBrk="1" hangingPunct="1"/>
              <a:endParaRPr lang="en-US" altLang="en-US" sz="1400">
                <a:solidFill>
                  <a:srgbClr val="00B050"/>
                </a:solidFill>
              </a:endParaRPr>
            </a:p>
            <a:p>
              <a:pPr lvl="1" eaLnBrk="1" hangingPunct="1"/>
              <a:r>
                <a:rPr lang="en-US" altLang="en-US" sz="1400"/>
                <a:t>"compilerOptions": {</a:t>
              </a:r>
              <a:br>
                <a:rPr lang="en-US" altLang="en-US" sz="1400"/>
              </a:br>
              <a:r>
                <a:rPr lang="en-US" altLang="en-US" sz="1400"/>
                <a:t>       "target": "ES6“</a:t>
              </a:r>
              <a:br>
                <a:rPr lang="en-US" altLang="en-US" sz="1400"/>
              </a:br>
              <a:r>
                <a:rPr lang="en-US" altLang="en-US" sz="1400"/>
                <a:t> }</a:t>
              </a:r>
              <a:endParaRPr lang="en-US" altLang="en-US" sz="1400">
                <a:solidFill>
                  <a:srgbClr val="00B050"/>
                </a:solidFill>
              </a:endParaRPr>
            </a:p>
          </p:txBody>
        </p:sp>
      </p:grpSp>
    </p:spTree>
  </p:cSld>
  <p:clrMapOvr>
    <a:masterClrMapping/>
  </p:clrMapOvr>
  <p:transition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650" name="Picture 2">
            <a:extLst>
              <a:ext uri="{FF2B5EF4-FFF2-40B4-BE49-F238E27FC236}">
                <a16:creationId xmlns:a16="http://schemas.microsoft.com/office/drawing/2014/main" id="{D2C7660D-93FB-4478-9C0B-5122AB6B280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5651" name="Picture 3">
            <a:extLst>
              <a:ext uri="{FF2B5EF4-FFF2-40B4-BE49-F238E27FC236}">
                <a16:creationId xmlns:a16="http://schemas.microsoft.com/office/drawing/2014/main" id="{11AF9C45-2D56-4F5F-AE81-DC55CEA8438A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652" name="Rectangle 4">
            <a:extLst>
              <a:ext uri="{FF2B5EF4-FFF2-40B4-BE49-F238E27FC236}">
                <a16:creationId xmlns:a16="http://schemas.microsoft.com/office/drawing/2014/main" id="{2276B1D2-F644-408C-8970-AC3814DBC666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71CE492D-4C94-49AE-B613-FF51CA88C6B6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155654" name="Rectangle 6">
            <a:extLst>
              <a:ext uri="{FF2B5EF4-FFF2-40B4-BE49-F238E27FC236}">
                <a16:creationId xmlns:a16="http://schemas.microsoft.com/office/drawing/2014/main" id="{2365FDBD-28F0-4EAA-A19C-A648143329BE}"/>
              </a:ext>
            </a:extLst>
          </p:cNvPr>
          <p:cNvSpPr>
            <a:spLocks/>
          </p:cNvSpPr>
          <p:nvPr/>
        </p:nvSpPr>
        <p:spPr bwMode="auto">
          <a:xfrm>
            <a:off x="889000" y="1905000"/>
            <a:ext cx="8610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55655" name="Rectangle 7">
            <a:extLst>
              <a:ext uri="{FF2B5EF4-FFF2-40B4-BE49-F238E27FC236}">
                <a16:creationId xmlns:a16="http://schemas.microsoft.com/office/drawing/2014/main" id="{F5428FB9-0DD2-4CEA-B496-464B81FFEE0E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TS Transpiled Code</a:t>
            </a:r>
          </a:p>
        </p:txBody>
      </p:sp>
      <p:sp>
        <p:nvSpPr>
          <p:cNvPr id="155656" name="Rectangle 8">
            <a:extLst>
              <a:ext uri="{FF2B5EF4-FFF2-40B4-BE49-F238E27FC236}">
                <a16:creationId xmlns:a16="http://schemas.microsoft.com/office/drawing/2014/main" id="{A69E94E1-1FB6-45BE-9662-877090C7D2FC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85BCCF04-5DFA-4D58-BE67-A769A6722D90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149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  <p:sp>
        <p:nvSpPr>
          <p:cNvPr id="155657" name="Rectangle 6">
            <a:extLst>
              <a:ext uri="{FF2B5EF4-FFF2-40B4-BE49-F238E27FC236}">
                <a16:creationId xmlns:a16="http://schemas.microsoft.com/office/drawing/2014/main" id="{BCA696A4-CD64-4668-9C20-28C23B6A0F9A}"/>
              </a:ext>
            </a:extLst>
          </p:cNvPr>
          <p:cNvSpPr>
            <a:spLocks/>
          </p:cNvSpPr>
          <p:nvPr/>
        </p:nvSpPr>
        <p:spPr bwMode="auto">
          <a:xfrm>
            <a:off x="1041400" y="2057400"/>
            <a:ext cx="8610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grpSp>
        <p:nvGrpSpPr>
          <p:cNvPr id="155658" name="Group 9">
            <a:extLst>
              <a:ext uri="{FF2B5EF4-FFF2-40B4-BE49-F238E27FC236}">
                <a16:creationId xmlns:a16="http://schemas.microsoft.com/office/drawing/2014/main" id="{5BDDCBAC-B265-4240-AAB8-EA874E6B39F1}"/>
              </a:ext>
            </a:extLst>
          </p:cNvPr>
          <p:cNvGrpSpPr>
            <a:grpSpLocks/>
          </p:cNvGrpSpPr>
          <p:nvPr/>
        </p:nvGrpSpPr>
        <p:grpSpPr bwMode="auto">
          <a:xfrm>
            <a:off x="431800" y="1905000"/>
            <a:ext cx="9144000" cy="4724400"/>
            <a:chOff x="0" y="-177"/>
            <a:chExt cx="8424" cy="1591"/>
          </a:xfrm>
        </p:grpSpPr>
        <p:grpSp>
          <p:nvGrpSpPr>
            <p:cNvPr id="155659" name="Group 10">
              <a:extLst>
                <a:ext uri="{FF2B5EF4-FFF2-40B4-BE49-F238E27FC236}">
                  <a16:creationId xmlns:a16="http://schemas.microsoft.com/office/drawing/2014/main" id="{8C1074B3-7450-4E12-B124-527C2576A5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177"/>
              <a:ext cx="8424" cy="1591"/>
              <a:chOff x="0" y="-177"/>
              <a:chExt cx="8424" cy="1591"/>
            </a:xfrm>
          </p:grpSpPr>
          <p:sp>
            <p:nvSpPr>
              <p:cNvPr id="155661" name="AutoShape 11">
                <a:extLst>
                  <a:ext uri="{FF2B5EF4-FFF2-40B4-BE49-F238E27FC236}">
                    <a16:creationId xmlns:a16="http://schemas.microsoft.com/office/drawing/2014/main" id="{A0D94FA7-5650-4CBF-BADE-297186B5A0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-177"/>
                <a:ext cx="8424" cy="1591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5662" name="Rectangle 15">
                <a:extLst>
                  <a:ext uri="{FF2B5EF4-FFF2-40B4-BE49-F238E27FC236}">
                    <a16:creationId xmlns:a16="http://schemas.microsoft.com/office/drawing/2014/main" id="{83F76096-00F1-4D23-AE1D-D4F6C126E7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55660" name="Rectangle 13">
              <a:extLst>
                <a:ext uri="{FF2B5EF4-FFF2-40B4-BE49-F238E27FC236}">
                  <a16:creationId xmlns:a16="http://schemas.microsoft.com/office/drawing/2014/main" id="{3171AF1B-D868-44A7-B929-55198CACC9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" y="-177"/>
              <a:ext cx="8251" cy="1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 marL="342900" indent="-3429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lvl="1" eaLnBrk="1" hangingPunct="1"/>
              <a:r>
                <a:rPr lang="en-US" altLang="en-US" sz="1400"/>
                <a:t>class IterableStuffCollection {</a:t>
              </a:r>
              <a:br>
                <a:rPr lang="en-US" altLang="en-US" sz="1400"/>
              </a:br>
              <a:r>
                <a:rPr lang="en-US" altLang="en-US" sz="1400"/>
                <a:t>    constructor(stuff) {</a:t>
              </a:r>
              <a:br>
                <a:rPr lang="en-US" altLang="en-US" sz="1400"/>
              </a:br>
              <a:r>
                <a:rPr lang="en-US" altLang="en-US" sz="1400"/>
                <a:t>        this.stuff = stuff;</a:t>
              </a:r>
              <a:br>
                <a:rPr lang="en-US" altLang="en-US" sz="1400"/>
              </a:br>
              <a:r>
                <a:rPr lang="en-US" altLang="en-US" sz="1400"/>
                <a:t>        this.pointer = 0;</a:t>
              </a:r>
              <a:br>
                <a:rPr lang="en-US" altLang="en-US" sz="1400"/>
              </a:br>
              <a:r>
                <a:rPr lang="en-US" altLang="en-US" sz="1400"/>
                <a:t>    }</a:t>
              </a:r>
              <a:br>
                <a:rPr lang="en-US" altLang="en-US" sz="1400"/>
              </a:br>
              <a:r>
                <a:rPr lang="en-US" altLang="en-US" sz="1400"/>
                <a:t>    next() {</a:t>
              </a:r>
              <a:br>
                <a:rPr lang="en-US" altLang="en-US" sz="1400"/>
              </a:br>
              <a:r>
                <a:rPr lang="en-US" altLang="en-US" sz="1400"/>
                <a:t>        let value = this.stuff[this.pointer];</a:t>
              </a:r>
              <a:br>
                <a:rPr lang="en-US" altLang="en-US" sz="1400"/>
              </a:br>
              <a:r>
                <a:rPr lang="en-US" altLang="en-US" sz="1400"/>
                <a:t>        let done = this.pointer &gt;= this.stuff.length;</a:t>
              </a:r>
              <a:br>
                <a:rPr lang="en-US" altLang="en-US" sz="1400"/>
              </a:br>
              <a:r>
                <a:rPr lang="en-US" altLang="en-US" sz="1400"/>
                <a:t>        this.pointer++;</a:t>
              </a:r>
              <a:br>
                <a:rPr lang="en-US" altLang="en-US" sz="1400"/>
              </a:br>
              <a:r>
                <a:rPr lang="en-US" altLang="en-US" sz="1400"/>
                <a:t>        return { value: value, done: done };</a:t>
              </a:r>
              <a:br>
                <a:rPr lang="en-US" altLang="en-US" sz="1400"/>
              </a:br>
              <a:r>
                <a:rPr lang="en-US" altLang="en-US" sz="1400"/>
                <a:t>    }</a:t>
              </a:r>
              <a:br>
                <a:rPr lang="en-US" altLang="en-US" sz="1400"/>
              </a:br>
              <a:r>
                <a:rPr lang="en-US" altLang="en-US" b="1">
                  <a:solidFill>
                    <a:srgbClr val="FF0000"/>
                  </a:solidFill>
                </a:rPr>
                <a:t>    [Symbol.iterator]() </a:t>
              </a:r>
              <a:r>
                <a:rPr lang="en-US" altLang="en-US" sz="1400"/>
                <a:t>{  </a:t>
              </a:r>
              <a:r>
                <a:rPr lang="en-US" altLang="en-US" sz="1400">
                  <a:solidFill>
                    <a:srgbClr val="00B050"/>
                  </a:solidFill>
                </a:rPr>
                <a:t>// note that ES6 Symbol.iterator / iteration protocol is required</a:t>
              </a:r>
              <a:br>
                <a:rPr lang="en-US" altLang="en-US" sz="1400">
                  <a:solidFill>
                    <a:srgbClr val="00B050"/>
                  </a:solidFill>
                </a:rPr>
              </a:br>
              <a:r>
                <a:rPr lang="en-US" altLang="en-US" sz="1400"/>
                <a:t>        return this;</a:t>
              </a:r>
              <a:br>
                <a:rPr lang="en-US" altLang="en-US" sz="1400"/>
              </a:br>
              <a:r>
                <a:rPr lang="en-US" altLang="en-US" sz="1400"/>
                <a:t>    }</a:t>
              </a:r>
              <a:br>
                <a:rPr lang="en-US" altLang="en-US" sz="1400"/>
              </a:br>
              <a:r>
                <a:rPr lang="en-US" altLang="en-US" sz="1400"/>
                <a:t>}</a:t>
              </a:r>
              <a:br>
                <a:rPr lang="en-US" altLang="en-US" sz="1400"/>
              </a:br>
              <a:r>
                <a:rPr lang="en-US" altLang="en-US" sz="1400"/>
                <a:t>var </a:t>
              </a:r>
              <a:r>
                <a:rPr lang="en-US" altLang="en-US" sz="1400" i="1"/>
                <a:t>myStuff </a:t>
              </a:r>
              <a:r>
                <a:rPr lang="en-US" altLang="en-US" sz="1400"/>
                <a:t>= new IterableStuffCollection(['XBox One', 42, Math.PI, 'pokemon go', { oh: 'yeah' }]);</a:t>
              </a:r>
              <a:br>
                <a:rPr lang="en-US" altLang="en-US" sz="1400"/>
              </a:br>
              <a:r>
                <a:rPr lang="en-US" altLang="en-US" sz="1400"/>
                <a:t>for (let </a:t>
              </a:r>
              <a:r>
                <a:rPr lang="en-US" altLang="en-US" sz="1400" i="1"/>
                <a:t>item </a:t>
              </a:r>
              <a:r>
                <a:rPr lang="en-US" altLang="en-US" sz="1400"/>
                <a:t>of </a:t>
              </a:r>
              <a:r>
                <a:rPr lang="en-US" altLang="en-US" sz="1400" i="1"/>
                <a:t>myStuff</a:t>
              </a:r>
              <a:r>
                <a:rPr lang="en-US" altLang="en-US" sz="1400"/>
                <a:t>) {</a:t>
              </a:r>
              <a:br>
                <a:rPr lang="en-US" altLang="en-US" sz="1400"/>
              </a:br>
              <a:r>
                <a:rPr lang="en-US" altLang="en-US" sz="1400"/>
                <a:t>    console.log(</a:t>
              </a:r>
              <a:r>
                <a:rPr lang="en-US" altLang="en-US" sz="1400" i="1"/>
                <a:t>item</a:t>
              </a:r>
              <a:r>
                <a:rPr lang="en-US" altLang="en-US" sz="1400"/>
                <a:t>);</a:t>
              </a:r>
              <a:br>
                <a:rPr lang="en-US" altLang="en-US" sz="1400"/>
              </a:br>
              <a:r>
                <a:rPr lang="en-US" altLang="en-US" sz="1400"/>
                <a:t>}</a:t>
              </a:r>
              <a:endParaRPr lang="en-US" altLang="en-US" sz="1400">
                <a:solidFill>
                  <a:srgbClr val="00B050"/>
                </a:solidFill>
                <a:sym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>
            <a:extLst>
              <a:ext uri="{FF2B5EF4-FFF2-40B4-BE49-F238E27FC236}">
                <a16:creationId xmlns:a16="http://schemas.microsoft.com/office/drawing/2014/main" id="{CC557239-5AC5-4490-8854-5C43C9F0BB5C}"/>
              </a:ext>
            </a:extLst>
          </p:cNvPr>
          <p:cNvSpPr>
            <a:spLocks/>
          </p:cNvSpPr>
          <p:nvPr/>
        </p:nvSpPr>
        <p:spPr bwMode="auto">
          <a:xfrm>
            <a:off x="4922838" y="6964363"/>
            <a:ext cx="2524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t>3</a:t>
            </a:r>
          </a:p>
        </p:txBody>
      </p:sp>
      <p:pic>
        <p:nvPicPr>
          <p:cNvPr id="18435" name="Picture 2">
            <a:extLst>
              <a:ext uri="{FF2B5EF4-FFF2-40B4-BE49-F238E27FC236}">
                <a16:creationId xmlns:a16="http://schemas.microsoft.com/office/drawing/2014/main" id="{C41E950A-371E-4950-B69C-96046D8CC8CC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3">
            <a:extLst>
              <a:ext uri="{FF2B5EF4-FFF2-40B4-BE49-F238E27FC236}">
                <a16:creationId xmlns:a16="http://schemas.microsoft.com/office/drawing/2014/main" id="{15707B85-E651-4321-88E5-3FC1635F9802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Rectangle 4">
            <a:extLst>
              <a:ext uri="{FF2B5EF4-FFF2-40B4-BE49-F238E27FC236}">
                <a16:creationId xmlns:a16="http://schemas.microsoft.com/office/drawing/2014/main" id="{D5BC696E-92FC-48CE-8F6A-02FABEBEED3E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67F59F58-A7A6-43BE-815D-C6EC78570B9C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18439" name="Rectangle 6">
            <a:extLst>
              <a:ext uri="{FF2B5EF4-FFF2-40B4-BE49-F238E27FC236}">
                <a16:creationId xmlns:a16="http://schemas.microsoft.com/office/drawing/2014/main" id="{A5D5C6AB-33DB-4A17-807D-B0BEA4B54F81}"/>
              </a:ext>
            </a:extLst>
          </p:cNvPr>
          <p:cNvSpPr>
            <a:spLocks/>
          </p:cNvSpPr>
          <p:nvPr/>
        </p:nvSpPr>
        <p:spPr bwMode="auto">
          <a:xfrm>
            <a:off x="736600" y="2133600"/>
            <a:ext cx="86106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556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Cannot be re-declared in same block scope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SyntaxError: Identifier … has already been declared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Also applies in switch-case blocks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Also applies to using </a:t>
            </a:r>
            <a:r>
              <a:rPr lang="en-US" altLang="en-US" sz="20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var x</a:t>
            </a: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after </a:t>
            </a:r>
            <a:r>
              <a:rPr lang="en-US" altLang="en-US" sz="20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let x</a:t>
            </a: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statement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Can’t shadow function argument names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let variables cannot be referenced before their declaration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The variable </a:t>
            </a:r>
            <a:r>
              <a:rPr lang="en-US" altLang="en-US" sz="2000" u="sng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is</a:t>
            </a: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hoisted to top of block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however it is in “temporal dead zone” and cannot be accessed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Will result in ReferenceError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8440" name="Rectangle 7">
            <a:extLst>
              <a:ext uri="{FF2B5EF4-FFF2-40B4-BE49-F238E27FC236}">
                <a16:creationId xmlns:a16="http://schemas.microsoft.com/office/drawing/2014/main" id="{454A6DB6-32E9-43D7-A52A-879E70FECF87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let Limitations</a:t>
            </a:r>
          </a:p>
        </p:txBody>
      </p:sp>
      <p:sp>
        <p:nvSpPr>
          <p:cNvPr id="18441" name="Rectangle 8">
            <a:extLst>
              <a:ext uri="{FF2B5EF4-FFF2-40B4-BE49-F238E27FC236}">
                <a16:creationId xmlns:a16="http://schemas.microsoft.com/office/drawing/2014/main" id="{CE773D17-DC57-48FA-9F25-8BA678955D14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8A40F4B3-3EFB-4F4A-B748-E379F1651A6C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15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674" name="Picture 2">
            <a:extLst>
              <a:ext uri="{FF2B5EF4-FFF2-40B4-BE49-F238E27FC236}">
                <a16:creationId xmlns:a16="http://schemas.microsoft.com/office/drawing/2014/main" id="{C3E7A10B-C368-467D-B431-56C7981E7A8A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6675" name="Picture 3">
            <a:extLst>
              <a:ext uri="{FF2B5EF4-FFF2-40B4-BE49-F238E27FC236}">
                <a16:creationId xmlns:a16="http://schemas.microsoft.com/office/drawing/2014/main" id="{D3CE18A0-6B34-4504-9D7F-D1228181A841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6676" name="Rectangle 4">
            <a:extLst>
              <a:ext uri="{FF2B5EF4-FFF2-40B4-BE49-F238E27FC236}">
                <a16:creationId xmlns:a16="http://schemas.microsoft.com/office/drawing/2014/main" id="{CD49AB29-996E-443B-95EE-59A7CF61CCD4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EC8D56ED-74E2-4E14-9C73-2BABC5A7FAE9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156678" name="Rectangle 6">
            <a:extLst>
              <a:ext uri="{FF2B5EF4-FFF2-40B4-BE49-F238E27FC236}">
                <a16:creationId xmlns:a16="http://schemas.microsoft.com/office/drawing/2014/main" id="{0E7BBFFB-8D1C-47A7-9E56-10897EBBA71C}"/>
              </a:ext>
            </a:extLst>
          </p:cNvPr>
          <p:cNvSpPr>
            <a:spLocks/>
          </p:cNvSpPr>
          <p:nvPr/>
        </p:nvSpPr>
        <p:spPr bwMode="auto">
          <a:xfrm>
            <a:off x="889000" y="1905000"/>
            <a:ext cx="8610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56679" name="Rectangle 7">
            <a:extLst>
              <a:ext uri="{FF2B5EF4-FFF2-40B4-BE49-F238E27FC236}">
                <a16:creationId xmlns:a16="http://schemas.microsoft.com/office/drawing/2014/main" id="{8DE605A2-ED94-4F6F-83B5-B1905B8B2961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Browser Compatibility</a:t>
            </a:r>
          </a:p>
        </p:txBody>
      </p:sp>
      <p:sp>
        <p:nvSpPr>
          <p:cNvPr id="156680" name="Rectangle 8">
            <a:extLst>
              <a:ext uri="{FF2B5EF4-FFF2-40B4-BE49-F238E27FC236}">
                <a16:creationId xmlns:a16="http://schemas.microsoft.com/office/drawing/2014/main" id="{A8B559DA-E5FD-4A19-93F6-8F776A88D973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13770D9F-581C-4656-9805-025B1F22BAF1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150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  <p:pic>
        <p:nvPicPr>
          <p:cNvPr id="156681" name="Picture 2">
            <a:extLst>
              <a:ext uri="{FF2B5EF4-FFF2-40B4-BE49-F238E27FC236}">
                <a16:creationId xmlns:a16="http://schemas.microsoft.com/office/drawing/2014/main" id="{E9E506CB-F63E-4CFC-8B99-E8CA9FD1E8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663" y="1905000"/>
            <a:ext cx="7329487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6682" name="Picture 3">
            <a:extLst>
              <a:ext uri="{FF2B5EF4-FFF2-40B4-BE49-F238E27FC236}">
                <a16:creationId xmlns:a16="http://schemas.microsoft.com/office/drawing/2014/main" id="{5F6D1277-F431-4F42-8AE8-89B98B6F1C71}"/>
              </a:ext>
            </a:extLst>
          </p:cNvPr>
          <p:cNvSpPr>
            <a:spLocks noChangeAspect="1"/>
          </p:cNvSpPr>
          <p:nvPr/>
        </p:nvSpPr>
        <p:spPr bwMode="auto">
          <a:xfrm>
            <a:off x="1311275" y="4056063"/>
            <a:ext cx="7394575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56683" name="Picture 11">
            <a:extLst>
              <a:ext uri="{FF2B5EF4-FFF2-40B4-BE49-F238E27FC236}">
                <a16:creationId xmlns:a16="http://schemas.microsoft.com/office/drawing/2014/main" id="{7C4901DA-9C98-4184-9D82-EEA7B3A2E1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" y="4038600"/>
            <a:ext cx="7315200" cy="257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698" name="Picture 1">
            <a:extLst>
              <a:ext uri="{FF2B5EF4-FFF2-40B4-BE49-F238E27FC236}">
                <a16:creationId xmlns:a16="http://schemas.microsoft.com/office/drawing/2014/main" id="{F6A5C3DE-883C-4E6C-93E8-47D64DCB4E8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10156825" cy="761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7699" name="Picture 2">
            <a:extLst>
              <a:ext uri="{FF2B5EF4-FFF2-40B4-BE49-F238E27FC236}">
                <a16:creationId xmlns:a16="http://schemas.microsoft.com/office/drawing/2014/main" id="{B721422C-518F-428F-AD8D-81A80100788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700" name="Rectangle 3">
            <a:extLst>
              <a:ext uri="{FF2B5EF4-FFF2-40B4-BE49-F238E27FC236}">
                <a16:creationId xmlns:a16="http://schemas.microsoft.com/office/drawing/2014/main" id="{16A4AE5F-F533-4585-B610-E0542E3D7BE6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40DAC799-805B-4608-B0AB-0957C60813C8}"/>
              </a:ext>
            </a:extLst>
          </p:cNvPr>
          <p:cNvSpPr>
            <a:spLocks/>
          </p:cNvSpPr>
          <p:nvPr/>
        </p:nvSpPr>
        <p:spPr bwMode="auto">
          <a:xfrm>
            <a:off x="1536700" y="520700"/>
            <a:ext cx="7708900" cy="431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900"/>
              </a:spcBef>
              <a:defRPr/>
            </a:pPr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157702" name="Rectangle 5">
            <a:extLst>
              <a:ext uri="{FF2B5EF4-FFF2-40B4-BE49-F238E27FC236}">
                <a16:creationId xmlns:a16="http://schemas.microsoft.com/office/drawing/2014/main" id="{284DD6DB-BB86-4930-8EBD-F579CCC56DCE}"/>
              </a:ext>
            </a:extLst>
          </p:cNvPr>
          <p:cNvSpPr>
            <a:spLocks/>
          </p:cNvSpPr>
          <p:nvPr/>
        </p:nvSpPr>
        <p:spPr bwMode="auto">
          <a:xfrm>
            <a:off x="1778000" y="2032000"/>
            <a:ext cx="7416800" cy="288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2700" bIns="0"/>
          <a:lstStyle>
            <a:lvl1pPr marL="279400" indent="-2794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Enumerable Types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Modules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Types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Types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Iterators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Generators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Promises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Maps, Sets &amp; Friends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endParaRPr lang="en-US" altLang="en-US" sz="24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grpSp>
        <p:nvGrpSpPr>
          <p:cNvPr id="157703" name="Group 6">
            <a:extLst>
              <a:ext uri="{FF2B5EF4-FFF2-40B4-BE49-F238E27FC236}">
                <a16:creationId xmlns:a16="http://schemas.microsoft.com/office/drawing/2014/main" id="{D36AC6D3-57E8-499A-94EC-1F99D85ABF66}"/>
              </a:ext>
            </a:extLst>
          </p:cNvPr>
          <p:cNvGrpSpPr>
            <a:grpSpLocks/>
          </p:cNvGrpSpPr>
          <p:nvPr/>
        </p:nvGrpSpPr>
        <p:grpSpPr bwMode="auto">
          <a:xfrm>
            <a:off x="1790700" y="4495800"/>
            <a:ext cx="7175500" cy="508000"/>
            <a:chOff x="0" y="0"/>
            <a:chExt cx="4520" cy="320"/>
          </a:xfrm>
        </p:grpSpPr>
        <p:sp>
          <p:nvSpPr>
            <p:cNvPr id="157705" name="AutoShape 7">
              <a:extLst>
                <a:ext uri="{FF2B5EF4-FFF2-40B4-BE49-F238E27FC236}">
                  <a16:creationId xmlns:a16="http://schemas.microsoft.com/office/drawing/2014/main" id="{05D25148-24C7-42D2-9006-516A52364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520" cy="320"/>
            </a:xfrm>
            <a:prstGeom prst="roundRect">
              <a:avLst>
                <a:gd name="adj" fmla="val 11250"/>
              </a:avLst>
            </a:prstGeom>
            <a:gradFill rotWithShape="0">
              <a:gsLst>
                <a:gs pos="0">
                  <a:srgbClr val="A5C6C9"/>
                </a:gs>
                <a:gs pos="100000">
                  <a:srgbClr val="BBE0E3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7706" name="Rectangle 8">
              <a:extLst>
                <a:ext uri="{FF2B5EF4-FFF2-40B4-BE49-F238E27FC236}">
                  <a16:creationId xmlns:a16="http://schemas.microsoft.com/office/drawing/2014/main" id="{BFBD3586-6745-41C3-95F0-7E09D73FF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" y="44"/>
              <a:ext cx="449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-12670" bIns="0" anchor="ctr"/>
            <a:lstStyle>
              <a:lvl1pPr marL="279400" indent="-2794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050"/>
                </a:spcBef>
                <a:buClr>
                  <a:srgbClr val="646260"/>
                </a:buClr>
                <a:buSzPct val="100000"/>
                <a:buFont typeface="Verdana" panose="020B0604030504040204" pitchFamily="34" charset="0"/>
                <a:buChar char="•"/>
              </a:pPr>
              <a:r>
                <a:rPr lang="en-US" altLang="en-US" sz="2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Generators</a:t>
              </a:r>
            </a:p>
          </p:txBody>
        </p:sp>
      </p:grpSp>
      <p:sp>
        <p:nvSpPr>
          <p:cNvPr id="157704" name="Rectangle 8">
            <a:extLst>
              <a:ext uri="{FF2B5EF4-FFF2-40B4-BE49-F238E27FC236}">
                <a16:creationId xmlns:a16="http://schemas.microsoft.com/office/drawing/2014/main" id="{CFD6027A-51BC-48BD-B7C2-F5A87E85D36E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767B3A23-8FFE-4D90-B91D-BB3EB39F02E3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151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722" name="Picture 2">
            <a:extLst>
              <a:ext uri="{FF2B5EF4-FFF2-40B4-BE49-F238E27FC236}">
                <a16:creationId xmlns:a16="http://schemas.microsoft.com/office/drawing/2014/main" id="{B6D6816D-9909-4271-BC57-D7C7109AF67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8723" name="Picture 3">
            <a:extLst>
              <a:ext uri="{FF2B5EF4-FFF2-40B4-BE49-F238E27FC236}">
                <a16:creationId xmlns:a16="http://schemas.microsoft.com/office/drawing/2014/main" id="{9C944EEB-FB39-40A2-B34D-E5748AA8F15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8724" name="Rectangle 4">
            <a:extLst>
              <a:ext uri="{FF2B5EF4-FFF2-40B4-BE49-F238E27FC236}">
                <a16:creationId xmlns:a16="http://schemas.microsoft.com/office/drawing/2014/main" id="{8BA38C1E-D13C-418E-82BF-A79F278C5D0F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711BE337-2D9B-4361-9641-0D80FA549963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158726" name="Rectangle 6">
            <a:extLst>
              <a:ext uri="{FF2B5EF4-FFF2-40B4-BE49-F238E27FC236}">
                <a16:creationId xmlns:a16="http://schemas.microsoft.com/office/drawing/2014/main" id="{24F55227-FBCF-4A86-A4CB-B5A1DCCF3F8E}"/>
              </a:ext>
            </a:extLst>
          </p:cNvPr>
          <p:cNvSpPr>
            <a:spLocks/>
          </p:cNvSpPr>
          <p:nvPr/>
        </p:nvSpPr>
        <p:spPr bwMode="auto">
          <a:xfrm>
            <a:off x="889000" y="1905000"/>
            <a:ext cx="8610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556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Generators are a new breed of functions in JS, with a new syntax:</a:t>
            </a:r>
            <a:b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</a:br>
            <a:b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</a:br>
            <a:r>
              <a:rPr lang="en-US" altLang="en-US" b="1" i="1">
                <a:solidFill>
                  <a:schemeClr val="tx1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	function *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Calling a generator function does not execute its body immediately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Instead, an </a:t>
            </a:r>
            <a:r>
              <a:rPr lang="en-US" altLang="en-US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iterator</a:t>
            </a: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object for the function is returned 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We then iterate the generator by repeatedly calling </a:t>
            </a:r>
            <a:r>
              <a:rPr lang="en-US" altLang="en-US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next()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next() executes the body function until the next </a:t>
            </a:r>
            <a:r>
              <a:rPr lang="en-US" altLang="en-US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yield </a:t>
            </a: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expression returns a value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Since the generator is really a function, we can call next() with arguments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Execution can be further delegated to another generator function using a </a:t>
            </a:r>
            <a:r>
              <a:rPr lang="en-US" altLang="en-US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yield * generator</a:t>
            </a: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expression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i="1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58727" name="Rectangle 7">
            <a:extLst>
              <a:ext uri="{FF2B5EF4-FFF2-40B4-BE49-F238E27FC236}">
                <a16:creationId xmlns:a16="http://schemas.microsoft.com/office/drawing/2014/main" id="{E320435D-CA7D-4D32-9FB4-80FD8EC850BA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Generators</a:t>
            </a:r>
          </a:p>
        </p:txBody>
      </p:sp>
      <p:sp>
        <p:nvSpPr>
          <p:cNvPr id="158728" name="Rectangle 8">
            <a:extLst>
              <a:ext uri="{FF2B5EF4-FFF2-40B4-BE49-F238E27FC236}">
                <a16:creationId xmlns:a16="http://schemas.microsoft.com/office/drawing/2014/main" id="{87043304-649B-4AE4-92A5-C6EF0544F1FF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B9FD406B-6367-4BC0-BA4A-64CF44CB2D0C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152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746" name="Picture 2">
            <a:extLst>
              <a:ext uri="{FF2B5EF4-FFF2-40B4-BE49-F238E27FC236}">
                <a16:creationId xmlns:a16="http://schemas.microsoft.com/office/drawing/2014/main" id="{7C627D7A-1972-4C30-ACDA-77ABE8A0025C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9747" name="Picture 3">
            <a:extLst>
              <a:ext uri="{FF2B5EF4-FFF2-40B4-BE49-F238E27FC236}">
                <a16:creationId xmlns:a16="http://schemas.microsoft.com/office/drawing/2014/main" id="{9B3DB8B0-4DDC-4C25-A6E5-2812A5E2B331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748" name="Rectangle 4">
            <a:extLst>
              <a:ext uri="{FF2B5EF4-FFF2-40B4-BE49-F238E27FC236}">
                <a16:creationId xmlns:a16="http://schemas.microsoft.com/office/drawing/2014/main" id="{1C6BBAC6-0068-4D64-B904-970869A94E54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2ECE2097-7B78-4921-AE8C-715E41A4B215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70662" name="Rectangle 6">
            <a:extLst>
              <a:ext uri="{FF2B5EF4-FFF2-40B4-BE49-F238E27FC236}">
                <a16:creationId xmlns:a16="http://schemas.microsoft.com/office/drawing/2014/main" id="{EFAD5743-D358-4F05-9D4E-4ECEC7BF1BC9}"/>
              </a:ext>
            </a:extLst>
          </p:cNvPr>
          <p:cNvSpPr>
            <a:spLocks/>
          </p:cNvSpPr>
          <p:nvPr/>
        </p:nvSpPr>
        <p:spPr bwMode="auto">
          <a:xfrm>
            <a:off x="889000" y="1905000"/>
            <a:ext cx="8610600" cy="449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5155" bIns="0"/>
          <a:lstStyle/>
          <a:p>
            <a:pPr marL="298450" indent="-254000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itchFamily="34" charset="0"/>
              <a:buChar char="•"/>
              <a:defRPr/>
            </a:pPr>
            <a:endParaRPr lang="en-US" dirty="0">
              <a:solidFill>
                <a:srgbClr val="646260"/>
              </a:solidFill>
              <a:latin typeface="Verdana" pitchFamily="34" charset="0"/>
              <a:ea typeface="Verdana" pitchFamily="34" charset="0"/>
              <a:cs typeface="Verdana" pitchFamily="34" charset="0"/>
              <a:sym typeface="Verdana" pitchFamily="34" charset="0"/>
            </a:endParaRPr>
          </a:p>
          <a:p>
            <a:pPr marL="387350" indent="-342900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+mj-lt"/>
              <a:buAutoNum type="arabicPeriod"/>
              <a:defRPr/>
            </a:pPr>
            <a:r>
              <a:rPr lang="en-US" b="1" dirty="0">
                <a:solidFill>
                  <a:srgbClr val="64626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Verdana" pitchFamily="34" charset="0"/>
              </a:rPr>
              <a:t>Lazy </a:t>
            </a:r>
            <a:r>
              <a:rPr lang="en-US" b="1" dirty="0" err="1">
                <a:solidFill>
                  <a:srgbClr val="64626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Verdana" pitchFamily="34" charset="0"/>
              </a:rPr>
              <a:t>Iterators</a:t>
            </a:r>
            <a:r>
              <a:rPr lang="en-US" dirty="0">
                <a:solidFill>
                  <a:srgbClr val="64626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Verdana" pitchFamily="34" charset="0"/>
              </a:rPr>
              <a:t> – examples:</a:t>
            </a:r>
            <a:endParaRPr lang="en-US" b="1" dirty="0">
              <a:solidFill>
                <a:srgbClr val="646260"/>
              </a:solidFill>
              <a:latin typeface="Verdana" pitchFamily="34" charset="0"/>
              <a:ea typeface="Verdana" pitchFamily="34" charset="0"/>
              <a:cs typeface="Verdana" pitchFamily="34" charset="0"/>
              <a:sym typeface="Verdana" pitchFamily="34" charset="0"/>
            </a:endParaRPr>
          </a:p>
          <a:p>
            <a:pPr marL="755650" lvl="1" indent="-254000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itchFamily="34" charset="0"/>
              <a:buChar char="•"/>
              <a:defRPr/>
            </a:pPr>
            <a:r>
              <a:rPr lang="en-US" dirty="0">
                <a:solidFill>
                  <a:srgbClr val="64626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Verdana" pitchFamily="34" charset="0"/>
              </a:rPr>
              <a:t>Return a finite or infinite list of values</a:t>
            </a:r>
          </a:p>
          <a:p>
            <a:pPr marL="755650" lvl="1" indent="-254000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itchFamily="34" charset="0"/>
              <a:buChar char="•"/>
              <a:defRPr/>
            </a:pPr>
            <a:r>
              <a:rPr lang="en-US" dirty="0">
                <a:solidFill>
                  <a:srgbClr val="64626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Verdana" pitchFamily="34" charset="0"/>
              </a:rPr>
              <a:t>Lazy execution/loading</a:t>
            </a:r>
          </a:p>
          <a:p>
            <a:pPr marL="387350" indent="-342900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+mj-lt"/>
              <a:buAutoNum type="arabicPeriod"/>
              <a:defRPr/>
            </a:pPr>
            <a:endParaRPr lang="en-US" b="1" dirty="0">
              <a:solidFill>
                <a:srgbClr val="646260"/>
              </a:solidFill>
              <a:latin typeface="Verdana" pitchFamily="34" charset="0"/>
              <a:ea typeface="Verdana" pitchFamily="34" charset="0"/>
              <a:cs typeface="Verdana" pitchFamily="34" charset="0"/>
              <a:sym typeface="Verdana" pitchFamily="34" charset="0"/>
            </a:endParaRPr>
          </a:p>
          <a:p>
            <a:pPr marL="387350" indent="-342900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+mj-lt"/>
              <a:buAutoNum type="arabicPeriod"/>
              <a:defRPr/>
            </a:pPr>
            <a:r>
              <a:rPr lang="en-US" b="1" dirty="0">
                <a:solidFill>
                  <a:srgbClr val="64626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Verdana" pitchFamily="34" charset="0"/>
              </a:rPr>
              <a:t>Externally Controlled Execution</a:t>
            </a:r>
            <a:endParaRPr lang="en-US" dirty="0">
              <a:solidFill>
                <a:srgbClr val="646260"/>
              </a:solidFill>
              <a:latin typeface="Verdana" pitchFamily="34" charset="0"/>
              <a:ea typeface="Verdana" pitchFamily="34" charset="0"/>
              <a:cs typeface="Verdana" pitchFamily="34" charset="0"/>
              <a:sym typeface="Verdana" pitchFamily="34" charset="0"/>
            </a:endParaRPr>
          </a:p>
          <a:p>
            <a:pPr marL="755650" lvl="1" indent="-254000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itchFamily="34" charset="0"/>
              <a:buChar char="•"/>
              <a:defRPr/>
            </a:pPr>
            <a:r>
              <a:rPr lang="en-US" dirty="0">
                <a:solidFill>
                  <a:srgbClr val="64626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Verdana" pitchFamily="34" charset="0"/>
              </a:rPr>
              <a:t>Allows a function to pause execution and pass control to the caller</a:t>
            </a:r>
          </a:p>
          <a:p>
            <a:pPr marL="755650" lvl="1" indent="-254000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itchFamily="34" charset="0"/>
              <a:buChar char="•"/>
              <a:defRPr/>
            </a:pPr>
            <a:r>
              <a:rPr lang="en-US" dirty="0">
                <a:solidFill>
                  <a:srgbClr val="64626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Verdana" pitchFamily="34" charset="0"/>
              </a:rPr>
              <a:t>Re-entering the function again later, while keeping context (variable bindings) across re-entrances</a:t>
            </a:r>
          </a:p>
          <a:p>
            <a:pPr marL="755650" lvl="1" indent="-254000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itchFamily="34" charset="0"/>
              <a:buChar char="•"/>
              <a:defRPr/>
            </a:pPr>
            <a:r>
              <a:rPr lang="en-US" dirty="0">
                <a:solidFill>
                  <a:srgbClr val="64626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Verdana" pitchFamily="34" charset="0"/>
              </a:rPr>
              <a:t>We can control its behavior by passing arguments to the generator</a:t>
            </a:r>
          </a:p>
          <a:p>
            <a:pPr marL="298450" indent="-254000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itchFamily="34" charset="0"/>
              <a:buChar char="•"/>
              <a:defRPr/>
            </a:pPr>
            <a:endParaRPr lang="en-US" dirty="0">
              <a:solidFill>
                <a:srgbClr val="646260"/>
              </a:solidFill>
              <a:latin typeface="Verdana" pitchFamily="34" charset="0"/>
              <a:ea typeface="Verdana" pitchFamily="34" charset="0"/>
              <a:cs typeface="Verdana" pitchFamily="34" charset="0"/>
              <a:sym typeface="Verdana" pitchFamily="34" charset="0"/>
            </a:endParaRPr>
          </a:p>
        </p:txBody>
      </p:sp>
      <p:sp>
        <p:nvSpPr>
          <p:cNvPr id="159751" name="Rectangle 7">
            <a:extLst>
              <a:ext uri="{FF2B5EF4-FFF2-40B4-BE49-F238E27FC236}">
                <a16:creationId xmlns:a16="http://schemas.microsoft.com/office/drawing/2014/main" id="{8248A69E-C29E-4441-BB9F-2EDDBF324972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Generators - Motivation</a:t>
            </a:r>
          </a:p>
        </p:txBody>
      </p:sp>
      <p:sp>
        <p:nvSpPr>
          <p:cNvPr id="159752" name="Rectangle 8">
            <a:extLst>
              <a:ext uri="{FF2B5EF4-FFF2-40B4-BE49-F238E27FC236}">
                <a16:creationId xmlns:a16="http://schemas.microsoft.com/office/drawing/2014/main" id="{CBA514F9-07D2-4336-A0E5-F3BF069DE5D9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E3B6DEE1-AF7C-40F0-A269-B340B57CBD50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153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770" name="Picture 2">
            <a:extLst>
              <a:ext uri="{FF2B5EF4-FFF2-40B4-BE49-F238E27FC236}">
                <a16:creationId xmlns:a16="http://schemas.microsoft.com/office/drawing/2014/main" id="{67A19153-1DC8-4D90-8548-9804360CC20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771" name="Picture 3">
            <a:extLst>
              <a:ext uri="{FF2B5EF4-FFF2-40B4-BE49-F238E27FC236}">
                <a16:creationId xmlns:a16="http://schemas.microsoft.com/office/drawing/2014/main" id="{7656D236-B766-4408-9979-1C13B8EABFC0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0772" name="Rectangle 4">
            <a:extLst>
              <a:ext uri="{FF2B5EF4-FFF2-40B4-BE49-F238E27FC236}">
                <a16:creationId xmlns:a16="http://schemas.microsoft.com/office/drawing/2014/main" id="{71E6FE03-EE61-4D1F-B7DF-56F037F40755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18D1BC63-A915-43DB-9BDA-410BCE460C0E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160774" name="Rectangle 6">
            <a:extLst>
              <a:ext uri="{FF2B5EF4-FFF2-40B4-BE49-F238E27FC236}">
                <a16:creationId xmlns:a16="http://schemas.microsoft.com/office/drawing/2014/main" id="{F1800452-3318-4DC9-B0D8-556D4557DAAA}"/>
              </a:ext>
            </a:extLst>
          </p:cNvPr>
          <p:cNvSpPr>
            <a:spLocks/>
          </p:cNvSpPr>
          <p:nvPr/>
        </p:nvSpPr>
        <p:spPr bwMode="auto">
          <a:xfrm>
            <a:off x="889000" y="1905000"/>
            <a:ext cx="8610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dsds</a:t>
            </a:r>
          </a:p>
        </p:txBody>
      </p:sp>
      <p:sp>
        <p:nvSpPr>
          <p:cNvPr id="160775" name="Rectangle 7">
            <a:extLst>
              <a:ext uri="{FF2B5EF4-FFF2-40B4-BE49-F238E27FC236}">
                <a16:creationId xmlns:a16="http://schemas.microsoft.com/office/drawing/2014/main" id="{5295A783-4112-49A7-8381-62CD8F984E0D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Generators – Lazy Iteration</a:t>
            </a:r>
          </a:p>
        </p:txBody>
      </p:sp>
      <p:sp>
        <p:nvSpPr>
          <p:cNvPr id="160776" name="Rectangle 8">
            <a:extLst>
              <a:ext uri="{FF2B5EF4-FFF2-40B4-BE49-F238E27FC236}">
                <a16:creationId xmlns:a16="http://schemas.microsoft.com/office/drawing/2014/main" id="{64B3D615-A654-4DFB-8D2F-CDF2F9B82B2E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90C4AC07-2041-4726-9FFF-669B4D1C2424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154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  <p:grpSp>
        <p:nvGrpSpPr>
          <p:cNvPr id="160777" name="Group 9">
            <a:extLst>
              <a:ext uri="{FF2B5EF4-FFF2-40B4-BE49-F238E27FC236}">
                <a16:creationId xmlns:a16="http://schemas.microsoft.com/office/drawing/2014/main" id="{F374C13C-866F-40AB-A221-82D6261FC571}"/>
              </a:ext>
            </a:extLst>
          </p:cNvPr>
          <p:cNvGrpSpPr>
            <a:grpSpLocks/>
          </p:cNvGrpSpPr>
          <p:nvPr/>
        </p:nvGrpSpPr>
        <p:grpSpPr bwMode="auto">
          <a:xfrm>
            <a:off x="431800" y="1905000"/>
            <a:ext cx="9144000" cy="4572000"/>
            <a:chOff x="0" y="-177"/>
            <a:chExt cx="8424" cy="1591"/>
          </a:xfrm>
        </p:grpSpPr>
        <p:grpSp>
          <p:nvGrpSpPr>
            <p:cNvPr id="160778" name="Group 10">
              <a:extLst>
                <a:ext uri="{FF2B5EF4-FFF2-40B4-BE49-F238E27FC236}">
                  <a16:creationId xmlns:a16="http://schemas.microsoft.com/office/drawing/2014/main" id="{C398DEDC-D38B-4BCA-B36D-9619B80161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177"/>
              <a:ext cx="8424" cy="1591"/>
              <a:chOff x="0" y="-177"/>
              <a:chExt cx="8424" cy="1591"/>
            </a:xfrm>
          </p:grpSpPr>
          <p:sp>
            <p:nvSpPr>
              <p:cNvPr id="160780" name="AutoShape 11">
                <a:extLst>
                  <a:ext uri="{FF2B5EF4-FFF2-40B4-BE49-F238E27FC236}">
                    <a16:creationId xmlns:a16="http://schemas.microsoft.com/office/drawing/2014/main" id="{85E72680-B6C0-4166-8F42-B0DFCC4437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-177"/>
                <a:ext cx="8424" cy="1591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60781" name="Rectangle 15">
                <a:extLst>
                  <a:ext uri="{FF2B5EF4-FFF2-40B4-BE49-F238E27FC236}">
                    <a16:creationId xmlns:a16="http://schemas.microsoft.com/office/drawing/2014/main" id="{C4B76400-2B4F-4D00-83CE-C38A35EDB8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60779" name="Rectangle 13">
              <a:extLst>
                <a:ext uri="{FF2B5EF4-FFF2-40B4-BE49-F238E27FC236}">
                  <a16:creationId xmlns:a16="http://schemas.microsoft.com/office/drawing/2014/main" id="{E5B12E88-A1DC-4AD4-AADB-9387E641A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" y="-177"/>
              <a:ext cx="8251" cy="1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 marL="342900" indent="-3429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lvl="1" eaLnBrk="1" hangingPunct="1"/>
              <a:r>
                <a:rPr lang="en-US" altLang="en-US" sz="2800" b="1">
                  <a:solidFill>
                    <a:srgbClr val="FF0000"/>
                  </a:solidFill>
                </a:rPr>
                <a:t>function* </a:t>
              </a:r>
              <a:r>
                <a:rPr lang="en-US" altLang="en-US" sz="2000" b="1">
                  <a:solidFill>
                    <a:srgbClr val="00B0F0"/>
                  </a:solidFill>
                </a:rPr>
                <a:t>idMaker</a:t>
              </a:r>
              <a:r>
                <a:rPr lang="en-US" altLang="en-US" sz="2000"/>
                <a:t>() {   </a:t>
              </a:r>
              <a:r>
                <a:rPr lang="en-US" altLang="en-US" sz="2000">
                  <a:solidFill>
                    <a:srgbClr val="00B050"/>
                  </a:solidFill>
                </a:rPr>
                <a:t>// generator function</a:t>
              </a:r>
              <a:endParaRPr lang="en-US" altLang="en-US" sz="2000"/>
            </a:p>
            <a:p>
              <a:pPr lvl="1" eaLnBrk="1" hangingPunct="1"/>
              <a:r>
                <a:rPr lang="en-US" altLang="en-US" sz="2000"/>
                <a:t>  var index = 0;</a:t>
              </a:r>
            </a:p>
            <a:p>
              <a:pPr lvl="1" eaLnBrk="1" hangingPunct="1"/>
              <a:r>
                <a:rPr lang="en-US" altLang="en-US" sz="2000"/>
                <a:t>  while(index &lt; 3)   </a:t>
              </a:r>
              <a:r>
                <a:rPr lang="en-US" altLang="en-US" sz="2000">
                  <a:solidFill>
                    <a:srgbClr val="00B050"/>
                  </a:solidFill>
                </a:rPr>
                <a:t>// note this is a finite iterator</a:t>
              </a:r>
              <a:endParaRPr lang="en-US" altLang="en-US" sz="2000"/>
            </a:p>
            <a:p>
              <a:pPr lvl="1" eaLnBrk="1" hangingPunct="1"/>
              <a:r>
                <a:rPr lang="en-US" altLang="en-US" sz="2000"/>
                <a:t>    yield index++;</a:t>
              </a:r>
            </a:p>
            <a:p>
              <a:pPr lvl="1" eaLnBrk="1" hangingPunct="1"/>
              <a:r>
                <a:rPr lang="en-US" altLang="en-US" sz="2000"/>
                <a:t>}</a:t>
              </a:r>
            </a:p>
            <a:p>
              <a:pPr lvl="1" eaLnBrk="1" hangingPunct="1"/>
              <a:endParaRPr lang="en-US" altLang="en-US" sz="2000"/>
            </a:p>
            <a:p>
              <a:pPr lvl="1" eaLnBrk="1" hangingPunct="1"/>
              <a:r>
                <a:rPr lang="en-US" altLang="en-US" sz="2000"/>
                <a:t>var gen = </a:t>
              </a:r>
              <a:r>
                <a:rPr lang="en-US" altLang="en-US" sz="2800" b="1">
                  <a:solidFill>
                    <a:srgbClr val="FF0000"/>
                  </a:solidFill>
                </a:rPr>
                <a:t>idMaker(); </a:t>
              </a:r>
              <a:r>
                <a:rPr lang="en-US" altLang="en-US" sz="2000">
                  <a:solidFill>
                    <a:srgbClr val="00B050"/>
                  </a:solidFill>
                </a:rPr>
                <a:t>// returns iterator</a:t>
              </a:r>
            </a:p>
            <a:p>
              <a:pPr lvl="1" eaLnBrk="1" hangingPunct="1"/>
              <a:endParaRPr lang="en-US" altLang="en-US" sz="2000"/>
            </a:p>
            <a:p>
              <a:pPr lvl="1" eaLnBrk="1" hangingPunct="1"/>
              <a:r>
                <a:rPr lang="en-US" altLang="en-US" sz="2000"/>
                <a:t>console.log(gen.</a:t>
              </a:r>
              <a:r>
                <a:rPr lang="en-US" altLang="en-US" sz="2800" b="1">
                  <a:solidFill>
                    <a:srgbClr val="FF0000"/>
                  </a:solidFill>
                </a:rPr>
                <a:t>next()</a:t>
              </a:r>
              <a:r>
                <a:rPr lang="en-US" altLang="en-US" sz="2000"/>
                <a:t>.value); 	</a:t>
              </a:r>
              <a:r>
                <a:rPr lang="en-US" altLang="en-US" sz="2000">
                  <a:solidFill>
                    <a:srgbClr val="00B050"/>
                  </a:solidFill>
                </a:rPr>
                <a:t>// 0</a:t>
              </a:r>
            </a:p>
            <a:p>
              <a:pPr lvl="1" eaLnBrk="1" hangingPunct="1"/>
              <a:r>
                <a:rPr lang="en-US" altLang="en-US" sz="2000"/>
                <a:t>console.log(gen.next().value); 	</a:t>
              </a:r>
              <a:r>
                <a:rPr lang="en-US" altLang="en-US" sz="2000">
                  <a:solidFill>
                    <a:srgbClr val="00B050"/>
                  </a:solidFill>
                </a:rPr>
                <a:t>// 1</a:t>
              </a:r>
            </a:p>
            <a:p>
              <a:pPr lvl="1" eaLnBrk="1" hangingPunct="1"/>
              <a:r>
                <a:rPr lang="en-US" altLang="en-US" sz="2000"/>
                <a:t>console.log(gen.next().value); 	</a:t>
              </a:r>
              <a:r>
                <a:rPr lang="en-US" altLang="en-US" sz="2000">
                  <a:solidFill>
                    <a:srgbClr val="00B050"/>
                  </a:solidFill>
                </a:rPr>
                <a:t>// 2</a:t>
              </a:r>
            </a:p>
            <a:p>
              <a:pPr lvl="1" eaLnBrk="1" hangingPunct="1"/>
              <a:r>
                <a:rPr lang="en-US" altLang="en-US" sz="2000"/>
                <a:t>console.log(gen.next().value); 	</a:t>
              </a:r>
              <a:r>
                <a:rPr lang="en-US" altLang="en-US" sz="2000">
                  <a:solidFill>
                    <a:srgbClr val="00B050"/>
                  </a:solidFill>
                </a:rPr>
                <a:t>// undefined</a:t>
              </a:r>
              <a:endParaRPr lang="en-US" altLang="en-US" sz="2000">
                <a:solidFill>
                  <a:srgbClr val="00B050"/>
                </a:solidFill>
                <a:sym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ransition/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794" name="Picture 2">
            <a:extLst>
              <a:ext uri="{FF2B5EF4-FFF2-40B4-BE49-F238E27FC236}">
                <a16:creationId xmlns:a16="http://schemas.microsoft.com/office/drawing/2014/main" id="{C9A0C16B-EFBC-47CD-BAC9-E80D67B7846D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795" name="Picture 3">
            <a:extLst>
              <a:ext uri="{FF2B5EF4-FFF2-40B4-BE49-F238E27FC236}">
                <a16:creationId xmlns:a16="http://schemas.microsoft.com/office/drawing/2014/main" id="{1E1E8640-2803-42D8-BA83-B7950F168230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796" name="Rectangle 4">
            <a:extLst>
              <a:ext uri="{FF2B5EF4-FFF2-40B4-BE49-F238E27FC236}">
                <a16:creationId xmlns:a16="http://schemas.microsoft.com/office/drawing/2014/main" id="{979D2471-CD3F-492C-8618-78538A5ED319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E4BE3D8E-A37A-412B-9A36-555051DD8391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161798" name="Rectangle 6">
            <a:extLst>
              <a:ext uri="{FF2B5EF4-FFF2-40B4-BE49-F238E27FC236}">
                <a16:creationId xmlns:a16="http://schemas.microsoft.com/office/drawing/2014/main" id="{9C54EC6B-9298-4711-85E8-F00FF1BE3590}"/>
              </a:ext>
            </a:extLst>
          </p:cNvPr>
          <p:cNvSpPr>
            <a:spLocks/>
          </p:cNvSpPr>
          <p:nvPr/>
        </p:nvSpPr>
        <p:spPr bwMode="auto">
          <a:xfrm>
            <a:off x="889000" y="1905000"/>
            <a:ext cx="8610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dsds</a:t>
            </a:r>
          </a:p>
        </p:txBody>
      </p:sp>
      <p:sp>
        <p:nvSpPr>
          <p:cNvPr id="161799" name="Rectangle 7">
            <a:extLst>
              <a:ext uri="{FF2B5EF4-FFF2-40B4-BE49-F238E27FC236}">
                <a16:creationId xmlns:a16="http://schemas.microsoft.com/office/drawing/2014/main" id="{8AD4CDAF-03DF-48DF-BC79-BE2A6DABF997}"/>
              </a:ext>
            </a:extLst>
          </p:cNvPr>
          <p:cNvSpPr>
            <a:spLocks/>
          </p:cNvSpPr>
          <p:nvPr/>
        </p:nvSpPr>
        <p:spPr bwMode="auto">
          <a:xfrm>
            <a:off x="760413" y="1219200"/>
            <a:ext cx="833437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Generators – Function Args</a:t>
            </a:r>
          </a:p>
        </p:txBody>
      </p:sp>
      <p:sp>
        <p:nvSpPr>
          <p:cNvPr id="161800" name="Rectangle 8">
            <a:extLst>
              <a:ext uri="{FF2B5EF4-FFF2-40B4-BE49-F238E27FC236}">
                <a16:creationId xmlns:a16="http://schemas.microsoft.com/office/drawing/2014/main" id="{E8C421B9-2E9E-4F65-9886-E46A6826AC4D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8849C5A5-A4DD-4CA1-A08E-EF3195A30102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155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  <p:grpSp>
        <p:nvGrpSpPr>
          <p:cNvPr id="161801" name="Group 9">
            <a:extLst>
              <a:ext uri="{FF2B5EF4-FFF2-40B4-BE49-F238E27FC236}">
                <a16:creationId xmlns:a16="http://schemas.microsoft.com/office/drawing/2014/main" id="{6257C7EC-4095-4ED3-860E-37B1196AD966}"/>
              </a:ext>
            </a:extLst>
          </p:cNvPr>
          <p:cNvGrpSpPr>
            <a:grpSpLocks/>
          </p:cNvGrpSpPr>
          <p:nvPr/>
        </p:nvGrpSpPr>
        <p:grpSpPr bwMode="auto">
          <a:xfrm>
            <a:off x="463550" y="1905000"/>
            <a:ext cx="8956675" cy="4572000"/>
            <a:chOff x="29" y="-177"/>
            <a:chExt cx="8251" cy="1591"/>
          </a:xfrm>
        </p:grpSpPr>
        <p:sp>
          <p:nvSpPr>
            <p:cNvPr id="161807" name="Rectangle 15">
              <a:extLst>
                <a:ext uri="{FF2B5EF4-FFF2-40B4-BE49-F238E27FC236}">
                  <a16:creationId xmlns:a16="http://schemas.microsoft.com/office/drawing/2014/main" id="{47AB3534-57BA-4838-97A9-C3F8F07D8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" y="40"/>
              <a:ext cx="4671" cy="1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1808" name="Rectangle 13">
              <a:extLst>
                <a:ext uri="{FF2B5EF4-FFF2-40B4-BE49-F238E27FC236}">
                  <a16:creationId xmlns:a16="http://schemas.microsoft.com/office/drawing/2014/main" id="{D4E32059-0814-4D89-A5D0-DA190EDA23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" y="-177"/>
              <a:ext cx="8251" cy="1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 marL="342900" indent="-3429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lvl="1" eaLnBrk="1" hangingPunct="1"/>
              <a:endParaRPr lang="en-US" altLang="en-US" sz="2000">
                <a:solidFill>
                  <a:srgbClr val="00B050"/>
                </a:solidFill>
                <a:sym typeface="Courier New" panose="02070309020205020404" pitchFamily="49" charset="0"/>
              </a:endParaRPr>
            </a:p>
          </p:txBody>
        </p:sp>
      </p:grpSp>
      <p:grpSp>
        <p:nvGrpSpPr>
          <p:cNvPr id="161802" name="Group 9">
            <a:extLst>
              <a:ext uri="{FF2B5EF4-FFF2-40B4-BE49-F238E27FC236}">
                <a16:creationId xmlns:a16="http://schemas.microsoft.com/office/drawing/2014/main" id="{1649C565-EFA3-43E0-9AE1-848DF06E60E6}"/>
              </a:ext>
            </a:extLst>
          </p:cNvPr>
          <p:cNvGrpSpPr>
            <a:grpSpLocks/>
          </p:cNvGrpSpPr>
          <p:nvPr/>
        </p:nvGrpSpPr>
        <p:grpSpPr bwMode="auto">
          <a:xfrm>
            <a:off x="431800" y="1905000"/>
            <a:ext cx="9144000" cy="4572000"/>
            <a:chOff x="0" y="-177"/>
            <a:chExt cx="8424" cy="1591"/>
          </a:xfrm>
        </p:grpSpPr>
        <p:grpSp>
          <p:nvGrpSpPr>
            <p:cNvPr id="161803" name="Group 10">
              <a:extLst>
                <a:ext uri="{FF2B5EF4-FFF2-40B4-BE49-F238E27FC236}">
                  <a16:creationId xmlns:a16="http://schemas.microsoft.com/office/drawing/2014/main" id="{27D0F960-E7F1-4B1A-9619-50C3E605CA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177"/>
              <a:ext cx="8424" cy="1591"/>
              <a:chOff x="0" y="-177"/>
              <a:chExt cx="8424" cy="1591"/>
            </a:xfrm>
          </p:grpSpPr>
          <p:sp>
            <p:nvSpPr>
              <p:cNvPr id="161805" name="AutoShape 11">
                <a:extLst>
                  <a:ext uri="{FF2B5EF4-FFF2-40B4-BE49-F238E27FC236}">
                    <a16:creationId xmlns:a16="http://schemas.microsoft.com/office/drawing/2014/main" id="{EEADE55C-DFDD-487A-B145-E66F4E62CF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-177"/>
                <a:ext cx="8424" cy="1591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61806" name="Rectangle 15">
                <a:extLst>
                  <a:ext uri="{FF2B5EF4-FFF2-40B4-BE49-F238E27FC236}">
                    <a16:creationId xmlns:a16="http://schemas.microsoft.com/office/drawing/2014/main" id="{87DA3F71-0AD2-4C60-888F-3609032A41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61804" name="Rectangle 13">
              <a:extLst>
                <a:ext uri="{FF2B5EF4-FFF2-40B4-BE49-F238E27FC236}">
                  <a16:creationId xmlns:a16="http://schemas.microsoft.com/office/drawing/2014/main" id="{B47F13FE-F4FC-4FED-9AAE-DD3E8D1F8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" y="-177"/>
              <a:ext cx="8251" cy="1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 marL="342900" indent="-3429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lvl="1" eaLnBrk="1" hangingPunct="1"/>
              <a:r>
                <a:rPr lang="en-US" altLang="en-US" sz="2000"/>
                <a:t>function* </a:t>
              </a:r>
              <a:r>
                <a:rPr lang="en-US" altLang="en-US" sz="2000" b="1">
                  <a:solidFill>
                    <a:srgbClr val="0070C0"/>
                  </a:solidFill>
                </a:rPr>
                <a:t>addCallNumber </a:t>
              </a:r>
              <a:r>
                <a:rPr lang="en-US" altLang="en-US" sz="2000"/>
                <a:t>(</a:t>
              </a:r>
              <a:r>
                <a:rPr lang="en-US" altLang="en-US" sz="2800" b="1">
                  <a:solidFill>
                    <a:srgbClr val="FF0000"/>
                  </a:solidFill>
                </a:rPr>
                <a:t>base</a:t>
              </a:r>
              <a:r>
                <a:rPr lang="en-US" altLang="en-US" sz="2000"/>
                <a:t>) {</a:t>
              </a:r>
              <a:br>
                <a:rPr lang="en-US" altLang="en-US" sz="2000"/>
              </a:br>
              <a:r>
                <a:rPr lang="en-US" altLang="en-US" sz="2000"/>
                <a:t>    var callNumber = 0;</a:t>
              </a:r>
              <a:br>
                <a:rPr lang="en-US" altLang="en-US" sz="2000"/>
              </a:br>
              <a:r>
                <a:rPr lang="en-US" altLang="en-US" sz="2000"/>
                <a:t>    while (true) {</a:t>
              </a:r>
              <a:br>
                <a:rPr lang="en-US" altLang="en-US" sz="2000"/>
              </a:br>
              <a:r>
                <a:rPr lang="en-US" altLang="en-US" sz="2000"/>
                <a:t>        yield base + callNumber++;</a:t>
              </a:r>
              <a:br>
                <a:rPr lang="en-US" altLang="en-US" sz="2000"/>
              </a:br>
              <a:r>
                <a:rPr lang="en-US" altLang="en-US" sz="2000"/>
                <a:t>    }</a:t>
              </a:r>
              <a:br>
                <a:rPr lang="en-US" altLang="en-US" sz="2000"/>
              </a:br>
              <a:r>
                <a:rPr lang="en-US" altLang="en-US" sz="2000"/>
                <a:t>}</a:t>
              </a:r>
              <a:br>
                <a:rPr lang="en-US" altLang="en-US" sz="2000"/>
              </a:br>
              <a:br>
                <a:rPr lang="en-US" altLang="en-US" sz="2000"/>
              </a:br>
              <a:r>
                <a:rPr lang="en-US" altLang="en-US" sz="2000"/>
                <a:t>var gen = addCallNumber(</a:t>
              </a:r>
              <a:r>
                <a:rPr lang="en-US" altLang="en-US" sz="2800" b="1">
                  <a:solidFill>
                    <a:srgbClr val="FF0000"/>
                  </a:solidFill>
                </a:rPr>
                <a:t>10</a:t>
              </a:r>
              <a:r>
                <a:rPr lang="en-US" altLang="en-US" sz="2000"/>
                <a:t>); </a:t>
              </a:r>
              <a:r>
                <a:rPr lang="en-US" altLang="en-US" sz="2000">
                  <a:solidFill>
                    <a:srgbClr val="00B050"/>
                  </a:solidFill>
                </a:rPr>
                <a:t>// invoke generator with argument(s)</a:t>
              </a:r>
              <a:br>
                <a:rPr lang="en-US" altLang="en-US" sz="2000"/>
              </a:br>
              <a:r>
                <a:rPr lang="en-US" altLang="en-US" sz="2000"/>
                <a:t>console.log(gen.next().value);  </a:t>
              </a:r>
              <a:r>
                <a:rPr lang="en-US" altLang="en-US" sz="2000">
                  <a:solidFill>
                    <a:srgbClr val="00B050"/>
                  </a:solidFill>
                </a:rPr>
                <a:t>// 10</a:t>
              </a:r>
              <a:br>
                <a:rPr lang="en-US" altLang="en-US" sz="2000"/>
              </a:br>
              <a:r>
                <a:rPr lang="en-US" altLang="en-US" sz="2000"/>
                <a:t>console.log(gen.next().value);  </a:t>
              </a:r>
              <a:r>
                <a:rPr lang="en-US" altLang="en-US" sz="2000">
                  <a:solidFill>
                    <a:srgbClr val="00B050"/>
                  </a:solidFill>
                </a:rPr>
                <a:t>// 11</a:t>
              </a:r>
              <a:br>
                <a:rPr lang="en-US" altLang="en-US" sz="2000"/>
              </a:br>
              <a:r>
                <a:rPr lang="en-US" altLang="en-US" sz="2000"/>
                <a:t>console.log(gen.next().value);  </a:t>
              </a:r>
              <a:r>
                <a:rPr lang="en-US" altLang="en-US" sz="2000">
                  <a:solidFill>
                    <a:srgbClr val="00B050"/>
                  </a:solidFill>
                </a:rPr>
                <a:t>// 12</a:t>
              </a:r>
              <a:endParaRPr lang="en-US" altLang="en-US" sz="2000">
                <a:solidFill>
                  <a:srgbClr val="00B050"/>
                </a:solidFill>
                <a:sym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ransition/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818" name="Picture 2">
            <a:extLst>
              <a:ext uri="{FF2B5EF4-FFF2-40B4-BE49-F238E27FC236}">
                <a16:creationId xmlns:a16="http://schemas.microsoft.com/office/drawing/2014/main" id="{1613B5D6-89F2-4907-BF16-9EB2D97A292F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2819" name="Picture 3">
            <a:extLst>
              <a:ext uri="{FF2B5EF4-FFF2-40B4-BE49-F238E27FC236}">
                <a16:creationId xmlns:a16="http://schemas.microsoft.com/office/drawing/2014/main" id="{81B5AEAB-DB6A-4177-871B-EBD6FC56B6C9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2820" name="Rectangle 4">
            <a:extLst>
              <a:ext uri="{FF2B5EF4-FFF2-40B4-BE49-F238E27FC236}">
                <a16:creationId xmlns:a16="http://schemas.microsoft.com/office/drawing/2014/main" id="{578AC6D2-03B3-4C15-B0D9-38CE93ED42B5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075C72C9-7DAC-435E-870F-293E60524675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162822" name="Rectangle 6">
            <a:extLst>
              <a:ext uri="{FF2B5EF4-FFF2-40B4-BE49-F238E27FC236}">
                <a16:creationId xmlns:a16="http://schemas.microsoft.com/office/drawing/2014/main" id="{D3B433D2-506B-4E89-9DD9-CD56ECA5ADBA}"/>
              </a:ext>
            </a:extLst>
          </p:cNvPr>
          <p:cNvSpPr>
            <a:spLocks/>
          </p:cNvSpPr>
          <p:nvPr/>
        </p:nvSpPr>
        <p:spPr bwMode="auto">
          <a:xfrm>
            <a:off x="889000" y="1905000"/>
            <a:ext cx="8610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dsds</a:t>
            </a:r>
          </a:p>
        </p:txBody>
      </p:sp>
      <p:sp>
        <p:nvSpPr>
          <p:cNvPr id="162823" name="Rectangle 7">
            <a:extLst>
              <a:ext uri="{FF2B5EF4-FFF2-40B4-BE49-F238E27FC236}">
                <a16:creationId xmlns:a16="http://schemas.microsoft.com/office/drawing/2014/main" id="{EC4FC341-30A3-4156-AF1E-70E6E5757424}"/>
              </a:ext>
            </a:extLst>
          </p:cNvPr>
          <p:cNvSpPr>
            <a:spLocks/>
          </p:cNvSpPr>
          <p:nvPr/>
        </p:nvSpPr>
        <p:spPr bwMode="auto">
          <a:xfrm>
            <a:off x="406400" y="1219200"/>
            <a:ext cx="90424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2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Passing Arguments Into Generators</a:t>
            </a:r>
          </a:p>
        </p:txBody>
      </p:sp>
      <p:sp>
        <p:nvSpPr>
          <p:cNvPr id="162824" name="Rectangle 8">
            <a:extLst>
              <a:ext uri="{FF2B5EF4-FFF2-40B4-BE49-F238E27FC236}">
                <a16:creationId xmlns:a16="http://schemas.microsoft.com/office/drawing/2014/main" id="{A014AB65-BB04-4FE1-A938-C078A527C09C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7284F10C-F28B-4FEF-B849-BA2603E2EC9D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156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  <p:grpSp>
        <p:nvGrpSpPr>
          <p:cNvPr id="162825" name="Group 9">
            <a:extLst>
              <a:ext uri="{FF2B5EF4-FFF2-40B4-BE49-F238E27FC236}">
                <a16:creationId xmlns:a16="http://schemas.microsoft.com/office/drawing/2014/main" id="{437753E2-F21D-4726-BA20-DC64C3CB6068}"/>
              </a:ext>
            </a:extLst>
          </p:cNvPr>
          <p:cNvGrpSpPr>
            <a:grpSpLocks/>
          </p:cNvGrpSpPr>
          <p:nvPr/>
        </p:nvGrpSpPr>
        <p:grpSpPr bwMode="auto">
          <a:xfrm>
            <a:off x="463550" y="1905000"/>
            <a:ext cx="8956675" cy="4572000"/>
            <a:chOff x="29" y="-177"/>
            <a:chExt cx="8251" cy="1591"/>
          </a:xfrm>
        </p:grpSpPr>
        <p:sp>
          <p:nvSpPr>
            <p:cNvPr id="162837" name="Rectangle 15">
              <a:extLst>
                <a:ext uri="{FF2B5EF4-FFF2-40B4-BE49-F238E27FC236}">
                  <a16:creationId xmlns:a16="http://schemas.microsoft.com/office/drawing/2014/main" id="{8FE5F6E3-F2A5-41A3-92FD-369089741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" y="40"/>
              <a:ext cx="4671" cy="1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2838" name="Rectangle 13">
              <a:extLst>
                <a:ext uri="{FF2B5EF4-FFF2-40B4-BE49-F238E27FC236}">
                  <a16:creationId xmlns:a16="http://schemas.microsoft.com/office/drawing/2014/main" id="{F0441B14-E784-49A8-9D0D-A558B6CD97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" y="-177"/>
              <a:ext cx="8251" cy="1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 marL="342900" indent="-3429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lvl="1" eaLnBrk="1" hangingPunct="1"/>
              <a:endParaRPr lang="en-US" altLang="en-US" sz="2000">
                <a:solidFill>
                  <a:srgbClr val="00B050"/>
                </a:solidFill>
                <a:sym typeface="Courier New" panose="02070309020205020404" pitchFamily="49" charset="0"/>
              </a:endParaRPr>
            </a:p>
          </p:txBody>
        </p:sp>
      </p:grpSp>
      <p:grpSp>
        <p:nvGrpSpPr>
          <p:cNvPr id="162826" name="Group 9">
            <a:extLst>
              <a:ext uri="{FF2B5EF4-FFF2-40B4-BE49-F238E27FC236}">
                <a16:creationId xmlns:a16="http://schemas.microsoft.com/office/drawing/2014/main" id="{D81BEB34-3371-4EC8-B91C-5CE33B2DA105}"/>
              </a:ext>
            </a:extLst>
          </p:cNvPr>
          <p:cNvGrpSpPr>
            <a:grpSpLocks/>
          </p:cNvGrpSpPr>
          <p:nvPr/>
        </p:nvGrpSpPr>
        <p:grpSpPr bwMode="auto">
          <a:xfrm>
            <a:off x="584200" y="1905000"/>
            <a:ext cx="3810000" cy="4572000"/>
            <a:chOff x="0" y="-177"/>
            <a:chExt cx="8424" cy="1591"/>
          </a:xfrm>
        </p:grpSpPr>
        <p:grpSp>
          <p:nvGrpSpPr>
            <p:cNvPr id="162833" name="Group 10">
              <a:extLst>
                <a:ext uri="{FF2B5EF4-FFF2-40B4-BE49-F238E27FC236}">
                  <a16:creationId xmlns:a16="http://schemas.microsoft.com/office/drawing/2014/main" id="{9E7E268B-1657-4CE2-A0AF-2CFBDFBF15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177"/>
              <a:ext cx="8424" cy="1591"/>
              <a:chOff x="0" y="-177"/>
              <a:chExt cx="8424" cy="1591"/>
            </a:xfrm>
          </p:grpSpPr>
          <p:sp>
            <p:nvSpPr>
              <p:cNvPr id="162835" name="AutoShape 11">
                <a:extLst>
                  <a:ext uri="{FF2B5EF4-FFF2-40B4-BE49-F238E27FC236}">
                    <a16:creationId xmlns:a16="http://schemas.microsoft.com/office/drawing/2014/main" id="{B069120C-CC6C-4C54-A4D7-0B90AEF470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-177"/>
                <a:ext cx="8424" cy="1591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62836" name="Rectangle 15">
                <a:extLst>
                  <a:ext uri="{FF2B5EF4-FFF2-40B4-BE49-F238E27FC236}">
                    <a16:creationId xmlns:a16="http://schemas.microsoft.com/office/drawing/2014/main" id="{79B56BF6-1203-43CC-8419-F1C4F3BBD9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62834" name="Rectangle 13">
              <a:extLst>
                <a:ext uri="{FF2B5EF4-FFF2-40B4-BE49-F238E27FC236}">
                  <a16:creationId xmlns:a16="http://schemas.microsoft.com/office/drawing/2014/main" id="{A3811CBC-51B4-4CB5-A59B-ECB7D53B8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" y="-177"/>
              <a:ext cx="8251" cy="1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/>
                <a:t>"use strict";</a:t>
              </a:r>
              <a:br>
                <a:rPr lang="en-US" altLang="en-US" sz="1200"/>
              </a:br>
              <a:br>
                <a:rPr lang="en-US" altLang="en-US" sz="1200"/>
              </a:br>
              <a:r>
                <a:rPr lang="en-US" altLang="en-US" sz="1200"/>
                <a:t>function* </a:t>
              </a:r>
              <a:r>
                <a:rPr lang="en-US" altLang="en-US" sz="1200" b="1">
                  <a:solidFill>
                    <a:srgbClr val="0070C0"/>
                  </a:solidFill>
                </a:rPr>
                <a:t>showPrevCurrGenerator</a:t>
              </a:r>
              <a:r>
                <a:rPr lang="en-US" altLang="en-US" sz="1200"/>
                <a:t>() {</a:t>
              </a:r>
              <a:br>
                <a:rPr lang="en-US" altLang="en-US" sz="1200"/>
              </a:br>
              <a:br>
                <a:rPr lang="en-US" altLang="en-US" sz="1200"/>
              </a:br>
              <a:r>
                <a:rPr lang="en-US" altLang="en-US" sz="1200"/>
                <a:t>    var prev, curr;</a:t>
              </a:r>
              <a:br>
                <a:rPr lang="en-US" altLang="en-US" sz="1200"/>
              </a:br>
              <a:r>
                <a:rPr lang="en-US" altLang="en-US" sz="1200"/>
                <a:t>    while (true) {</a:t>
              </a:r>
              <a:br>
                <a:rPr lang="en-US" altLang="en-US" sz="1200"/>
              </a:br>
              <a:r>
                <a:rPr lang="en-US" altLang="en-US" sz="1200"/>
                <a:t>        </a:t>
              </a:r>
              <a:r>
                <a:rPr lang="en-US" altLang="en-US" sz="1200" i="1"/>
                <a:t>console</a:t>
              </a:r>
              <a:r>
                <a:rPr lang="en-US" altLang="en-US" sz="1200"/>
                <a:t>.log('-------');</a:t>
              </a:r>
              <a:br>
                <a:rPr lang="en-US" altLang="en-US" sz="1200"/>
              </a:br>
              <a:r>
                <a:rPr lang="en-US" altLang="en-US" sz="1200"/>
                <a:t>        prev = curr;</a:t>
              </a:r>
              <a:br>
                <a:rPr lang="en-US" altLang="en-US" sz="1200"/>
              </a:br>
              <a:r>
                <a:rPr lang="en-US" altLang="en-US" sz="1200"/>
                <a:t>        curr = yield;</a:t>
              </a:r>
              <a:br>
                <a:rPr lang="en-US" altLang="en-US" sz="1200"/>
              </a:br>
              <a:r>
                <a:rPr lang="en-US" altLang="en-US" sz="1200"/>
                <a:t>        </a:t>
              </a:r>
              <a:r>
                <a:rPr lang="en-US" altLang="en-US" sz="1200" i="1"/>
                <a:t>console</a:t>
              </a:r>
              <a:r>
                <a:rPr lang="en-US" altLang="en-US" sz="1200"/>
                <a:t>.log('prev = ' + prev);</a:t>
              </a:r>
              <a:br>
                <a:rPr lang="en-US" altLang="en-US" sz="1200"/>
              </a:br>
              <a:r>
                <a:rPr lang="en-US" altLang="en-US" sz="1200"/>
                <a:t>        </a:t>
              </a:r>
              <a:r>
                <a:rPr lang="en-US" altLang="en-US" sz="1200" i="1"/>
                <a:t>console</a:t>
              </a:r>
              <a:r>
                <a:rPr lang="en-US" altLang="en-US" sz="1200"/>
                <a:t>.log('curr = ' + curr);</a:t>
              </a:r>
              <a:br>
                <a:rPr lang="en-US" altLang="en-US" sz="1200"/>
              </a:br>
              <a:r>
                <a:rPr lang="en-US" altLang="en-US" sz="1200"/>
                <a:t>    }</a:t>
              </a:r>
              <a:br>
                <a:rPr lang="en-US" altLang="en-US" sz="1200"/>
              </a:br>
              <a:r>
                <a:rPr lang="en-US" altLang="en-US" sz="1200"/>
                <a:t>}</a:t>
              </a:r>
              <a:br>
                <a:rPr lang="en-US" altLang="en-US" sz="1200"/>
              </a:br>
              <a:br>
                <a:rPr lang="en-US" altLang="en-US" sz="1200"/>
              </a:br>
              <a:r>
                <a:rPr lang="en-US" altLang="en-US" sz="1200"/>
                <a:t>var </a:t>
              </a:r>
              <a:r>
                <a:rPr lang="en-US" altLang="en-US" sz="1200" i="1"/>
                <a:t>gen </a:t>
              </a:r>
              <a:r>
                <a:rPr lang="en-US" altLang="en-US" sz="1200"/>
                <a:t>= showPrevCurrGenerator();</a:t>
              </a:r>
              <a:br>
                <a:rPr lang="en-US" altLang="en-US" sz="1200"/>
              </a:br>
              <a:br>
                <a:rPr lang="en-US" altLang="en-US" sz="1200" i="1"/>
              </a:br>
              <a:r>
                <a:rPr lang="en-US" altLang="en-US" sz="1200" i="1"/>
                <a:t>gen</a:t>
              </a:r>
              <a:r>
                <a:rPr lang="en-US" altLang="en-US" sz="1200"/>
                <a:t>.next(); </a:t>
              </a:r>
              <a:r>
                <a:rPr lang="en-US" altLang="en-US" sz="1200">
                  <a:solidFill>
                    <a:srgbClr val="00B050"/>
                  </a:solidFill>
                </a:rPr>
                <a:t>// executes until the first yield</a:t>
              </a:r>
              <a:br>
                <a:rPr lang="en-US" altLang="en-US" sz="1200">
                  <a:solidFill>
                    <a:srgbClr val="00B050"/>
                  </a:solidFill>
                </a:rPr>
              </a:br>
              <a:r>
                <a:rPr lang="en-US" altLang="en-US" sz="1200" i="1"/>
                <a:t>gen</a:t>
              </a:r>
              <a:r>
                <a:rPr lang="en-US" altLang="en-US" sz="1200"/>
                <a:t>.next(</a:t>
              </a:r>
              <a:r>
                <a:rPr lang="en-US" altLang="en-US" b="1">
                  <a:solidFill>
                    <a:srgbClr val="FF0000"/>
                  </a:solidFill>
                </a:rPr>
                <a:t>'First'</a:t>
              </a:r>
              <a:r>
                <a:rPr lang="en-US" altLang="en-US" sz="1200"/>
                <a:t>); </a:t>
              </a:r>
              <a:br>
                <a:rPr lang="en-US" altLang="en-US" sz="1200" i="1"/>
              </a:br>
              <a:r>
                <a:rPr lang="en-US" altLang="en-US" sz="1200" i="1"/>
                <a:t>gen</a:t>
              </a:r>
              <a:r>
                <a:rPr lang="en-US" altLang="en-US" sz="1200"/>
                <a:t>.next(</a:t>
              </a:r>
              <a:r>
                <a:rPr lang="en-US" altLang="en-US" b="1">
                  <a:solidFill>
                    <a:srgbClr val="FF0000"/>
                  </a:solidFill>
                </a:rPr>
                <a:t>'Second'</a:t>
              </a:r>
              <a:r>
                <a:rPr lang="en-US" altLang="en-US" sz="1200"/>
                <a:t>); </a:t>
              </a:r>
              <a:br>
                <a:rPr lang="en-US" altLang="en-US" sz="1200" i="1"/>
              </a:br>
              <a:r>
                <a:rPr lang="en-US" altLang="en-US" sz="1200" i="1"/>
                <a:t>gen</a:t>
              </a:r>
              <a:r>
                <a:rPr lang="en-US" altLang="en-US" sz="1200"/>
                <a:t>.next(</a:t>
              </a:r>
              <a:r>
                <a:rPr lang="en-US" altLang="en-US" b="1">
                  <a:solidFill>
                    <a:srgbClr val="FF0000"/>
                  </a:solidFill>
                </a:rPr>
                <a:t>'Third'</a:t>
              </a:r>
              <a:r>
                <a:rPr lang="en-US" altLang="en-US" sz="1200"/>
                <a:t>); </a:t>
              </a:r>
              <a:endParaRPr lang="en-US" altLang="en-US" sz="1200">
                <a:solidFill>
                  <a:srgbClr val="00B050"/>
                </a:solidFill>
                <a:sym typeface="Courier New" panose="02070309020205020404" pitchFamily="49" charset="0"/>
              </a:endParaRPr>
            </a:p>
          </p:txBody>
        </p:sp>
      </p:grpSp>
      <p:grpSp>
        <p:nvGrpSpPr>
          <p:cNvPr id="162827" name="Group 9">
            <a:extLst>
              <a:ext uri="{FF2B5EF4-FFF2-40B4-BE49-F238E27FC236}">
                <a16:creationId xmlns:a16="http://schemas.microsoft.com/office/drawing/2014/main" id="{AB7520AB-5A7E-4F6D-92D1-3B39F43081DB}"/>
              </a:ext>
            </a:extLst>
          </p:cNvPr>
          <p:cNvGrpSpPr>
            <a:grpSpLocks/>
          </p:cNvGrpSpPr>
          <p:nvPr/>
        </p:nvGrpSpPr>
        <p:grpSpPr bwMode="auto">
          <a:xfrm>
            <a:off x="5384800" y="1905000"/>
            <a:ext cx="3810000" cy="4572000"/>
            <a:chOff x="0" y="-177"/>
            <a:chExt cx="8424" cy="1591"/>
          </a:xfrm>
        </p:grpSpPr>
        <p:grpSp>
          <p:nvGrpSpPr>
            <p:cNvPr id="162829" name="Group 10">
              <a:extLst>
                <a:ext uri="{FF2B5EF4-FFF2-40B4-BE49-F238E27FC236}">
                  <a16:creationId xmlns:a16="http://schemas.microsoft.com/office/drawing/2014/main" id="{1548B7B2-655A-42BA-8528-79F66E7F16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177"/>
              <a:ext cx="8424" cy="1591"/>
              <a:chOff x="0" y="-177"/>
              <a:chExt cx="8424" cy="1591"/>
            </a:xfrm>
          </p:grpSpPr>
          <p:sp>
            <p:nvSpPr>
              <p:cNvPr id="162831" name="AutoShape 11">
                <a:extLst>
                  <a:ext uri="{FF2B5EF4-FFF2-40B4-BE49-F238E27FC236}">
                    <a16:creationId xmlns:a16="http://schemas.microsoft.com/office/drawing/2014/main" id="{7B1F548B-25EC-4576-9FCE-181491E67E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-177"/>
                <a:ext cx="8424" cy="1591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62832" name="Rectangle 15">
                <a:extLst>
                  <a:ext uri="{FF2B5EF4-FFF2-40B4-BE49-F238E27FC236}">
                    <a16:creationId xmlns:a16="http://schemas.microsoft.com/office/drawing/2014/main" id="{7E539E8E-3645-4C1E-851F-A100575FF8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62830" name="Rectangle 13">
              <a:extLst>
                <a:ext uri="{FF2B5EF4-FFF2-40B4-BE49-F238E27FC236}">
                  <a16:creationId xmlns:a16="http://schemas.microsoft.com/office/drawing/2014/main" id="{3C40174C-4E29-44D9-A0EB-A8E63243C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" y="-177"/>
              <a:ext cx="8251" cy="1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 marL="342900" indent="-3429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lvl="1" eaLnBrk="1" hangingPunct="1"/>
              <a:r>
                <a:rPr lang="en-US" altLang="en-US" sz="2000">
                  <a:solidFill>
                    <a:srgbClr val="00B050"/>
                  </a:solidFill>
                </a:rPr>
                <a:t>-------</a:t>
              </a:r>
            </a:p>
            <a:p>
              <a:pPr lvl="1" eaLnBrk="1" hangingPunct="1"/>
              <a:r>
                <a:rPr lang="en-US" altLang="en-US" sz="2000">
                  <a:solidFill>
                    <a:srgbClr val="00B050"/>
                  </a:solidFill>
                </a:rPr>
                <a:t>prev = undefined</a:t>
              </a:r>
            </a:p>
            <a:p>
              <a:pPr lvl="1" eaLnBrk="1" hangingPunct="1"/>
              <a:r>
                <a:rPr lang="en-US" altLang="en-US" sz="2000">
                  <a:solidFill>
                    <a:srgbClr val="00B050"/>
                  </a:solidFill>
                </a:rPr>
                <a:t>curr = First</a:t>
              </a:r>
            </a:p>
            <a:p>
              <a:pPr lvl="1" eaLnBrk="1" hangingPunct="1"/>
              <a:r>
                <a:rPr lang="en-US" altLang="en-US" sz="2000">
                  <a:solidFill>
                    <a:srgbClr val="00B050"/>
                  </a:solidFill>
                </a:rPr>
                <a:t>-------</a:t>
              </a:r>
            </a:p>
            <a:p>
              <a:pPr lvl="1" eaLnBrk="1" hangingPunct="1"/>
              <a:r>
                <a:rPr lang="en-US" altLang="en-US" sz="2000">
                  <a:solidFill>
                    <a:srgbClr val="00B050"/>
                  </a:solidFill>
                </a:rPr>
                <a:t>prev = First</a:t>
              </a:r>
            </a:p>
            <a:p>
              <a:pPr lvl="1" eaLnBrk="1" hangingPunct="1"/>
              <a:r>
                <a:rPr lang="en-US" altLang="en-US" sz="2000">
                  <a:solidFill>
                    <a:srgbClr val="00B050"/>
                  </a:solidFill>
                </a:rPr>
                <a:t>curr = Second</a:t>
              </a:r>
            </a:p>
            <a:p>
              <a:pPr lvl="1" eaLnBrk="1" hangingPunct="1"/>
              <a:r>
                <a:rPr lang="en-US" altLang="en-US" sz="2000">
                  <a:solidFill>
                    <a:srgbClr val="00B050"/>
                  </a:solidFill>
                </a:rPr>
                <a:t>-------</a:t>
              </a:r>
            </a:p>
            <a:p>
              <a:pPr lvl="1" eaLnBrk="1" hangingPunct="1"/>
              <a:r>
                <a:rPr lang="en-US" altLang="en-US" sz="2000">
                  <a:solidFill>
                    <a:srgbClr val="00B050"/>
                  </a:solidFill>
                </a:rPr>
                <a:t>prev = Second</a:t>
              </a:r>
            </a:p>
            <a:p>
              <a:pPr lvl="1" eaLnBrk="1" hangingPunct="1"/>
              <a:r>
                <a:rPr lang="en-US" altLang="en-US" sz="2000">
                  <a:solidFill>
                    <a:srgbClr val="00B050"/>
                  </a:solidFill>
                </a:rPr>
                <a:t>curr = Third</a:t>
              </a:r>
            </a:p>
            <a:p>
              <a:pPr lvl="1" eaLnBrk="1" hangingPunct="1"/>
              <a:r>
                <a:rPr lang="en-US" altLang="en-US" sz="2000">
                  <a:solidFill>
                    <a:srgbClr val="00B050"/>
                  </a:solidFill>
                </a:rPr>
                <a:t>-------</a:t>
              </a:r>
              <a:endParaRPr lang="en-US" altLang="en-US" sz="2000">
                <a:solidFill>
                  <a:srgbClr val="00B050"/>
                </a:solidFill>
                <a:sym typeface="Courier New" panose="02070309020205020404" pitchFamily="49" charset="0"/>
              </a:endParaRPr>
            </a:p>
          </p:txBody>
        </p:sp>
      </p:grpSp>
      <p:sp>
        <p:nvSpPr>
          <p:cNvPr id="162828" name="Notched Right Arrow 27">
            <a:extLst>
              <a:ext uri="{FF2B5EF4-FFF2-40B4-BE49-F238E27FC236}">
                <a16:creationId xmlns:a16="http://schemas.microsoft.com/office/drawing/2014/main" id="{48126CAA-A373-405F-8914-4B9455BEA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1800" y="3657600"/>
            <a:ext cx="1371600" cy="9906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BBE0E3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/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42" name="Picture 2">
            <a:extLst>
              <a:ext uri="{FF2B5EF4-FFF2-40B4-BE49-F238E27FC236}">
                <a16:creationId xmlns:a16="http://schemas.microsoft.com/office/drawing/2014/main" id="{E7EC9153-0090-4251-A0B8-1904521C517F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43" name="Picture 3">
            <a:extLst>
              <a:ext uri="{FF2B5EF4-FFF2-40B4-BE49-F238E27FC236}">
                <a16:creationId xmlns:a16="http://schemas.microsoft.com/office/drawing/2014/main" id="{86E93363-0D7F-485C-BF55-E5A54C47F84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44" name="Rectangle 4">
            <a:extLst>
              <a:ext uri="{FF2B5EF4-FFF2-40B4-BE49-F238E27FC236}">
                <a16:creationId xmlns:a16="http://schemas.microsoft.com/office/drawing/2014/main" id="{8B433B5B-C4D8-43B4-A17D-926BFAB29928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F506D197-15D5-4A37-A78A-C883336FBB0A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163846" name="Rectangle 6">
            <a:extLst>
              <a:ext uri="{FF2B5EF4-FFF2-40B4-BE49-F238E27FC236}">
                <a16:creationId xmlns:a16="http://schemas.microsoft.com/office/drawing/2014/main" id="{3CA90350-0747-4027-8684-822E85965392}"/>
              </a:ext>
            </a:extLst>
          </p:cNvPr>
          <p:cNvSpPr>
            <a:spLocks/>
          </p:cNvSpPr>
          <p:nvPr/>
        </p:nvSpPr>
        <p:spPr bwMode="auto">
          <a:xfrm>
            <a:off x="889000" y="1905000"/>
            <a:ext cx="8610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dsds</a:t>
            </a:r>
          </a:p>
        </p:txBody>
      </p:sp>
      <p:sp>
        <p:nvSpPr>
          <p:cNvPr id="163847" name="Rectangle 7">
            <a:extLst>
              <a:ext uri="{FF2B5EF4-FFF2-40B4-BE49-F238E27FC236}">
                <a16:creationId xmlns:a16="http://schemas.microsoft.com/office/drawing/2014/main" id="{5FE301EC-B825-4B99-A19B-D58CFAEAD41F}"/>
              </a:ext>
            </a:extLst>
          </p:cNvPr>
          <p:cNvSpPr>
            <a:spLocks/>
          </p:cNvSpPr>
          <p:nvPr/>
        </p:nvSpPr>
        <p:spPr bwMode="auto">
          <a:xfrm>
            <a:off x="760413" y="1219200"/>
            <a:ext cx="833437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Generators – yield*</a:t>
            </a:r>
          </a:p>
        </p:txBody>
      </p:sp>
      <p:sp>
        <p:nvSpPr>
          <p:cNvPr id="163848" name="Rectangle 8">
            <a:extLst>
              <a:ext uri="{FF2B5EF4-FFF2-40B4-BE49-F238E27FC236}">
                <a16:creationId xmlns:a16="http://schemas.microsoft.com/office/drawing/2014/main" id="{1B94B865-2557-47A3-9301-5619932214E2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4BB12BC9-50A6-4DEC-ACC5-A9DAD7163BE6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157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  <p:grpSp>
        <p:nvGrpSpPr>
          <p:cNvPr id="163849" name="Group 9">
            <a:extLst>
              <a:ext uri="{FF2B5EF4-FFF2-40B4-BE49-F238E27FC236}">
                <a16:creationId xmlns:a16="http://schemas.microsoft.com/office/drawing/2014/main" id="{1F2EAB60-4D57-4F77-B70C-626980600158}"/>
              </a:ext>
            </a:extLst>
          </p:cNvPr>
          <p:cNvGrpSpPr>
            <a:grpSpLocks/>
          </p:cNvGrpSpPr>
          <p:nvPr/>
        </p:nvGrpSpPr>
        <p:grpSpPr bwMode="auto">
          <a:xfrm>
            <a:off x="431800" y="1905000"/>
            <a:ext cx="9144000" cy="4572000"/>
            <a:chOff x="0" y="-177"/>
            <a:chExt cx="8424" cy="1591"/>
          </a:xfrm>
        </p:grpSpPr>
        <p:grpSp>
          <p:nvGrpSpPr>
            <p:cNvPr id="163850" name="Group 10">
              <a:extLst>
                <a:ext uri="{FF2B5EF4-FFF2-40B4-BE49-F238E27FC236}">
                  <a16:creationId xmlns:a16="http://schemas.microsoft.com/office/drawing/2014/main" id="{AFE45B1C-2D37-40F9-B05B-F0CAB7AE8A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177"/>
              <a:ext cx="8424" cy="1591"/>
              <a:chOff x="0" y="-177"/>
              <a:chExt cx="8424" cy="1591"/>
            </a:xfrm>
          </p:grpSpPr>
          <p:sp>
            <p:nvSpPr>
              <p:cNvPr id="163852" name="AutoShape 11">
                <a:extLst>
                  <a:ext uri="{FF2B5EF4-FFF2-40B4-BE49-F238E27FC236}">
                    <a16:creationId xmlns:a16="http://schemas.microsoft.com/office/drawing/2014/main" id="{A37BB180-08FC-4AA5-A39A-EC9F2103B6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-177"/>
                <a:ext cx="8424" cy="1591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63853" name="Rectangle 15">
                <a:extLst>
                  <a:ext uri="{FF2B5EF4-FFF2-40B4-BE49-F238E27FC236}">
                    <a16:creationId xmlns:a16="http://schemas.microsoft.com/office/drawing/2014/main" id="{B3F9547B-5BB6-4DA3-AEF8-FEFAFC452E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63851" name="Rectangle 13">
              <a:extLst>
                <a:ext uri="{FF2B5EF4-FFF2-40B4-BE49-F238E27FC236}">
                  <a16:creationId xmlns:a16="http://schemas.microsoft.com/office/drawing/2014/main" id="{9EF9FDF0-93BC-435C-B710-4660730652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" y="-177"/>
              <a:ext cx="8251" cy="1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 marL="342900" indent="-3429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lvl="1" eaLnBrk="1" hangingPunct="1"/>
              <a:r>
                <a:rPr lang="en-US" altLang="en-US" sz="1400"/>
                <a:t>function* </a:t>
              </a:r>
              <a:r>
                <a:rPr lang="en-US" altLang="en-US" sz="1400" b="1">
                  <a:solidFill>
                    <a:srgbClr val="0070C0"/>
                  </a:solidFill>
                </a:rPr>
                <a:t>anotherGenerator</a:t>
              </a:r>
              <a:r>
                <a:rPr lang="en-US" altLang="en-US" sz="1400"/>
                <a:t>(i) {</a:t>
              </a:r>
              <a:br>
                <a:rPr lang="en-US" altLang="en-US" sz="1400"/>
              </a:br>
              <a:r>
                <a:rPr lang="en-US" altLang="en-US" sz="1400"/>
                <a:t>    yield i + 0.1;</a:t>
              </a:r>
              <a:br>
                <a:rPr lang="en-US" altLang="en-US" sz="1400"/>
              </a:br>
              <a:r>
                <a:rPr lang="en-US" altLang="en-US" sz="1400"/>
                <a:t>    yield i + 0.2;</a:t>
              </a:r>
              <a:br>
                <a:rPr lang="en-US" altLang="en-US" sz="1400"/>
              </a:br>
              <a:r>
                <a:rPr lang="en-US" altLang="en-US" sz="1400"/>
                <a:t>    yield i + 0.3;</a:t>
              </a:r>
              <a:br>
                <a:rPr lang="en-US" altLang="en-US" sz="1400"/>
              </a:br>
              <a:r>
                <a:rPr lang="en-US" altLang="en-US" sz="1400"/>
                <a:t>}</a:t>
              </a:r>
              <a:br>
                <a:rPr lang="en-US" altLang="en-US" sz="1400"/>
              </a:br>
              <a:br>
                <a:rPr lang="en-US" altLang="en-US" sz="1400"/>
              </a:br>
              <a:r>
                <a:rPr lang="en-US" altLang="en-US" sz="1400"/>
                <a:t>function* </a:t>
              </a:r>
              <a:r>
                <a:rPr lang="en-US" altLang="en-US" sz="1400" b="1">
                  <a:solidFill>
                    <a:srgbClr val="0070C0"/>
                  </a:solidFill>
                </a:rPr>
                <a:t>generator</a:t>
              </a:r>
              <a:r>
                <a:rPr lang="en-US" altLang="en-US" sz="1400"/>
                <a:t>(i){</a:t>
              </a:r>
              <a:br>
                <a:rPr lang="en-US" altLang="en-US" sz="1400"/>
              </a:br>
              <a:r>
                <a:rPr lang="en-US" altLang="en-US" sz="1400"/>
                <a:t>    yield '0.01';</a:t>
              </a:r>
              <a:br>
                <a:rPr lang="en-US" altLang="en-US" sz="1400"/>
              </a:br>
              <a:r>
                <a:rPr lang="en-US" altLang="en-US" sz="1400"/>
                <a:t>    </a:t>
              </a:r>
              <a:r>
                <a:rPr lang="en-US" altLang="en-US" sz="2000" b="1">
                  <a:solidFill>
                    <a:srgbClr val="FF0000"/>
                  </a:solidFill>
                </a:rPr>
                <a:t>yield* anotherGenerator(i);</a:t>
              </a:r>
              <a:br>
                <a:rPr lang="en-US" altLang="en-US" sz="1400"/>
              </a:br>
              <a:r>
                <a:rPr lang="en-US" altLang="en-US" sz="1400"/>
                <a:t>    yield i * 10;</a:t>
              </a:r>
              <a:br>
                <a:rPr lang="en-US" altLang="en-US" sz="1400"/>
              </a:br>
              <a:r>
                <a:rPr lang="en-US" altLang="en-US" sz="1400"/>
                <a:t>}</a:t>
              </a:r>
              <a:br>
                <a:rPr lang="en-US" altLang="en-US" sz="1400"/>
              </a:br>
              <a:br>
                <a:rPr lang="en-US" altLang="en-US" sz="1400"/>
              </a:br>
              <a:r>
                <a:rPr lang="en-US" altLang="en-US" sz="1400"/>
                <a:t>var gen = generator(10);</a:t>
              </a:r>
              <a:br>
                <a:rPr lang="en-US" altLang="en-US" sz="1400"/>
              </a:br>
              <a:br>
                <a:rPr lang="en-US" altLang="en-US" sz="1400"/>
              </a:br>
              <a:r>
                <a:rPr lang="en-US" altLang="en-US" sz="1400"/>
                <a:t>console.log(gen.next().value); </a:t>
              </a:r>
              <a:r>
                <a:rPr lang="en-US" altLang="en-US" sz="1400">
                  <a:solidFill>
                    <a:srgbClr val="00B050"/>
                  </a:solidFill>
                </a:rPr>
                <a:t>// 0.01</a:t>
              </a:r>
              <a:br>
                <a:rPr lang="en-US" altLang="en-US" sz="1400"/>
              </a:br>
              <a:r>
                <a:rPr lang="en-US" altLang="en-US" sz="1400"/>
                <a:t>console.log(gen.next().value); </a:t>
              </a:r>
              <a:r>
                <a:rPr lang="en-US" altLang="en-US" sz="1400">
                  <a:solidFill>
                    <a:srgbClr val="00B050"/>
                  </a:solidFill>
                </a:rPr>
                <a:t>// 10.1</a:t>
              </a:r>
              <a:br>
                <a:rPr lang="en-US" altLang="en-US" sz="1400"/>
              </a:br>
              <a:r>
                <a:rPr lang="en-US" altLang="en-US" sz="1400"/>
                <a:t>console.log(gen.next().value); </a:t>
              </a:r>
              <a:r>
                <a:rPr lang="en-US" altLang="en-US" sz="1400">
                  <a:solidFill>
                    <a:srgbClr val="00B050"/>
                  </a:solidFill>
                </a:rPr>
                <a:t>// 10.2</a:t>
              </a:r>
              <a:br>
                <a:rPr lang="en-US" altLang="en-US" sz="1400"/>
              </a:br>
              <a:r>
                <a:rPr lang="en-US" altLang="en-US" sz="1400"/>
                <a:t>console.log(gen.next().value); </a:t>
              </a:r>
              <a:r>
                <a:rPr lang="en-US" altLang="en-US" sz="1400">
                  <a:solidFill>
                    <a:srgbClr val="00B050"/>
                  </a:solidFill>
                </a:rPr>
                <a:t>// 10.3</a:t>
              </a:r>
              <a:br>
                <a:rPr lang="en-US" altLang="en-US" sz="1400"/>
              </a:br>
              <a:r>
                <a:rPr lang="en-US" altLang="en-US" sz="1400"/>
                <a:t>console.log(gen.next().value); </a:t>
              </a:r>
              <a:r>
                <a:rPr lang="en-US" altLang="en-US" sz="1400">
                  <a:solidFill>
                    <a:srgbClr val="00B050"/>
                  </a:solidFill>
                </a:rPr>
                <a:t>// 100</a:t>
              </a:r>
              <a:endParaRPr lang="en-US" altLang="en-US" sz="1400">
                <a:solidFill>
                  <a:srgbClr val="00B050"/>
                </a:solidFill>
                <a:sym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ransition/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866" name="Picture 2">
            <a:extLst>
              <a:ext uri="{FF2B5EF4-FFF2-40B4-BE49-F238E27FC236}">
                <a16:creationId xmlns:a16="http://schemas.microsoft.com/office/drawing/2014/main" id="{FC91E58D-65F9-4616-8DA9-00444516FA6D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867" name="Picture 3">
            <a:extLst>
              <a:ext uri="{FF2B5EF4-FFF2-40B4-BE49-F238E27FC236}">
                <a16:creationId xmlns:a16="http://schemas.microsoft.com/office/drawing/2014/main" id="{3E3B13EB-1537-496F-9B2B-72ACB6C458B8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868" name="Rectangle 4">
            <a:extLst>
              <a:ext uri="{FF2B5EF4-FFF2-40B4-BE49-F238E27FC236}">
                <a16:creationId xmlns:a16="http://schemas.microsoft.com/office/drawing/2014/main" id="{8EEA0EDB-6FC2-46A9-ACE4-81D6F07A0626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4B5FA6EF-58CC-42D3-910C-F54FC158248E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164870" name="Rectangle 6">
            <a:extLst>
              <a:ext uri="{FF2B5EF4-FFF2-40B4-BE49-F238E27FC236}">
                <a16:creationId xmlns:a16="http://schemas.microsoft.com/office/drawing/2014/main" id="{D5BBC995-A47A-4FE3-84B9-69B44D7CCB03}"/>
              </a:ext>
            </a:extLst>
          </p:cNvPr>
          <p:cNvSpPr>
            <a:spLocks/>
          </p:cNvSpPr>
          <p:nvPr/>
        </p:nvSpPr>
        <p:spPr bwMode="auto">
          <a:xfrm>
            <a:off x="889000" y="1905000"/>
            <a:ext cx="8610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64871" name="Rectangle 7">
            <a:extLst>
              <a:ext uri="{FF2B5EF4-FFF2-40B4-BE49-F238E27FC236}">
                <a16:creationId xmlns:a16="http://schemas.microsoft.com/office/drawing/2014/main" id="{73292A3C-AEC6-4F99-BE76-3E91DA640E81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TS Transpiled Code</a:t>
            </a:r>
          </a:p>
        </p:txBody>
      </p:sp>
      <p:sp>
        <p:nvSpPr>
          <p:cNvPr id="164872" name="Rectangle 8">
            <a:extLst>
              <a:ext uri="{FF2B5EF4-FFF2-40B4-BE49-F238E27FC236}">
                <a16:creationId xmlns:a16="http://schemas.microsoft.com/office/drawing/2014/main" id="{10038778-07EC-46AB-8269-2481DD854D18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772D0158-E1BA-4F79-AF9B-4D48FCC7F7CC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158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  <p:sp>
        <p:nvSpPr>
          <p:cNvPr id="164873" name="Rectangle 6">
            <a:extLst>
              <a:ext uri="{FF2B5EF4-FFF2-40B4-BE49-F238E27FC236}">
                <a16:creationId xmlns:a16="http://schemas.microsoft.com/office/drawing/2014/main" id="{32010625-42E7-4862-A782-05B324E46019}"/>
              </a:ext>
            </a:extLst>
          </p:cNvPr>
          <p:cNvSpPr>
            <a:spLocks/>
          </p:cNvSpPr>
          <p:nvPr/>
        </p:nvSpPr>
        <p:spPr bwMode="auto">
          <a:xfrm>
            <a:off x="1041400" y="2057400"/>
            <a:ext cx="8610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grpSp>
        <p:nvGrpSpPr>
          <p:cNvPr id="164874" name="Group 9">
            <a:extLst>
              <a:ext uri="{FF2B5EF4-FFF2-40B4-BE49-F238E27FC236}">
                <a16:creationId xmlns:a16="http://schemas.microsoft.com/office/drawing/2014/main" id="{BA8B37F3-917A-4C22-9E5E-4CA3D59FB481}"/>
              </a:ext>
            </a:extLst>
          </p:cNvPr>
          <p:cNvGrpSpPr>
            <a:grpSpLocks/>
          </p:cNvGrpSpPr>
          <p:nvPr/>
        </p:nvGrpSpPr>
        <p:grpSpPr bwMode="auto">
          <a:xfrm>
            <a:off x="431800" y="1905000"/>
            <a:ext cx="9144000" cy="4724400"/>
            <a:chOff x="0" y="-177"/>
            <a:chExt cx="8424" cy="1591"/>
          </a:xfrm>
        </p:grpSpPr>
        <p:grpSp>
          <p:nvGrpSpPr>
            <p:cNvPr id="164875" name="Group 10">
              <a:extLst>
                <a:ext uri="{FF2B5EF4-FFF2-40B4-BE49-F238E27FC236}">
                  <a16:creationId xmlns:a16="http://schemas.microsoft.com/office/drawing/2014/main" id="{E195E3EE-E912-4D62-8DCE-5C598FE8FA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177"/>
              <a:ext cx="8424" cy="1591"/>
              <a:chOff x="0" y="-177"/>
              <a:chExt cx="8424" cy="1591"/>
            </a:xfrm>
          </p:grpSpPr>
          <p:sp>
            <p:nvSpPr>
              <p:cNvPr id="164877" name="AutoShape 11">
                <a:extLst>
                  <a:ext uri="{FF2B5EF4-FFF2-40B4-BE49-F238E27FC236}">
                    <a16:creationId xmlns:a16="http://schemas.microsoft.com/office/drawing/2014/main" id="{D34A73D1-C1D8-422C-94E1-43DE805FE2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-177"/>
                <a:ext cx="8424" cy="1591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64878" name="Rectangle 15">
                <a:extLst>
                  <a:ext uri="{FF2B5EF4-FFF2-40B4-BE49-F238E27FC236}">
                    <a16:creationId xmlns:a16="http://schemas.microsoft.com/office/drawing/2014/main" id="{2E6C663A-842B-4A0C-ADEC-B24ABF01AC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64876" name="Rectangle 13">
              <a:extLst>
                <a:ext uri="{FF2B5EF4-FFF2-40B4-BE49-F238E27FC236}">
                  <a16:creationId xmlns:a16="http://schemas.microsoft.com/office/drawing/2014/main" id="{7EA7BCC3-6A7B-4EE0-9A20-05FB431EC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" y="-177"/>
              <a:ext cx="8251" cy="1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 marL="342900" indent="-3429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lvl="1" eaLnBrk="1" hangingPunct="1"/>
              <a:r>
                <a:rPr lang="en-US" altLang="en-US" sz="2400">
                  <a:solidFill>
                    <a:srgbClr val="00B050"/>
                  </a:solidFill>
                </a:rPr>
                <a:t>// This is a pure ES6 feature, TS doesn't do any magic</a:t>
              </a:r>
            </a:p>
            <a:p>
              <a:pPr lvl="1" eaLnBrk="1" hangingPunct="1"/>
              <a:r>
                <a:rPr lang="en-US" altLang="en-US" sz="2400">
                  <a:solidFill>
                    <a:srgbClr val="00B050"/>
                  </a:solidFill>
                </a:rPr>
                <a:t>// Generators require ES6 support in the browser/node</a:t>
              </a:r>
            </a:p>
            <a:p>
              <a:pPr lvl="1" eaLnBrk="1" hangingPunct="1"/>
              <a:endParaRPr lang="en-US" altLang="en-US" sz="2800"/>
            </a:p>
            <a:p>
              <a:pPr lvl="1" eaLnBrk="1" hangingPunct="1"/>
              <a:r>
                <a:rPr lang="en-US" altLang="en-US" sz="2400"/>
                <a:t>function* idMaker() {</a:t>
              </a:r>
              <a:br>
                <a:rPr lang="en-US" altLang="en-US" sz="2400"/>
              </a:br>
              <a:r>
                <a:rPr lang="en-US" altLang="en-US" sz="2400"/>
                <a:t>    var index = 0;</a:t>
              </a:r>
              <a:br>
                <a:rPr lang="en-US" altLang="en-US" sz="2400"/>
              </a:br>
              <a:r>
                <a:rPr lang="en-US" altLang="en-US" sz="2400"/>
                <a:t>    while (index &lt; 3) {</a:t>
              </a:r>
              <a:br>
                <a:rPr lang="en-US" altLang="en-US" sz="2400"/>
              </a:br>
              <a:r>
                <a:rPr lang="en-US" altLang="en-US" sz="2400"/>
                <a:t>        yield index++;</a:t>
              </a:r>
            </a:p>
            <a:p>
              <a:pPr lvl="1" eaLnBrk="1" hangingPunct="1"/>
              <a:r>
                <a:rPr lang="en-US" altLang="en-US" sz="2400"/>
                <a:t>    }</a:t>
              </a:r>
              <a:br>
                <a:rPr lang="en-US" altLang="en-US" sz="2400"/>
              </a:br>
              <a:r>
                <a:rPr lang="en-US" altLang="en-US" sz="2400"/>
                <a:t>}</a:t>
              </a:r>
              <a:endParaRPr lang="en-US" altLang="en-US" sz="2400">
                <a:solidFill>
                  <a:srgbClr val="00B050"/>
                </a:solidFill>
                <a:sym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ransition/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890" name="Picture 2">
            <a:extLst>
              <a:ext uri="{FF2B5EF4-FFF2-40B4-BE49-F238E27FC236}">
                <a16:creationId xmlns:a16="http://schemas.microsoft.com/office/drawing/2014/main" id="{5DF90A98-C399-45EA-8D06-7B856DB0C884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5891" name="Picture 3">
            <a:extLst>
              <a:ext uri="{FF2B5EF4-FFF2-40B4-BE49-F238E27FC236}">
                <a16:creationId xmlns:a16="http://schemas.microsoft.com/office/drawing/2014/main" id="{E7D05AEC-4BE9-48EC-B4CB-4F05F5E124AF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5892" name="Rectangle 4">
            <a:extLst>
              <a:ext uri="{FF2B5EF4-FFF2-40B4-BE49-F238E27FC236}">
                <a16:creationId xmlns:a16="http://schemas.microsoft.com/office/drawing/2014/main" id="{4182AE5E-E6B8-4E35-BB4F-8A3F68B55D99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AE2C64E5-4CA8-4FD7-BC2A-5CBCA1927B28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165894" name="Rectangle 6">
            <a:extLst>
              <a:ext uri="{FF2B5EF4-FFF2-40B4-BE49-F238E27FC236}">
                <a16:creationId xmlns:a16="http://schemas.microsoft.com/office/drawing/2014/main" id="{4D93AD74-8D2A-469C-8CEB-CD9964A9F9C4}"/>
              </a:ext>
            </a:extLst>
          </p:cNvPr>
          <p:cNvSpPr>
            <a:spLocks/>
          </p:cNvSpPr>
          <p:nvPr/>
        </p:nvSpPr>
        <p:spPr bwMode="auto">
          <a:xfrm>
            <a:off x="889000" y="1905000"/>
            <a:ext cx="8610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65895" name="Rectangle 7">
            <a:extLst>
              <a:ext uri="{FF2B5EF4-FFF2-40B4-BE49-F238E27FC236}">
                <a16:creationId xmlns:a16="http://schemas.microsoft.com/office/drawing/2014/main" id="{404CB7B1-C7D0-483F-99FC-2108B3CD4C89}"/>
              </a:ext>
            </a:extLst>
          </p:cNvPr>
          <p:cNvSpPr>
            <a:spLocks/>
          </p:cNvSpPr>
          <p:nvPr/>
        </p:nvSpPr>
        <p:spPr bwMode="auto">
          <a:xfrm>
            <a:off x="955675" y="1219200"/>
            <a:ext cx="79438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Browser Compatibility - Desktop</a:t>
            </a:r>
          </a:p>
        </p:txBody>
      </p:sp>
      <p:sp>
        <p:nvSpPr>
          <p:cNvPr id="165896" name="Rectangle 8">
            <a:extLst>
              <a:ext uri="{FF2B5EF4-FFF2-40B4-BE49-F238E27FC236}">
                <a16:creationId xmlns:a16="http://schemas.microsoft.com/office/drawing/2014/main" id="{9AF5F58C-8B2E-4912-ACA4-C97A6903145D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612B0C44-E21C-4700-8E02-FE0E0E8972D7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159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  <p:pic>
        <p:nvPicPr>
          <p:cNvPr id="165897" name="Picture 2">
            <a:extLst>
              <a:ext uri="{FF2B5EF4-FFF2-40B4-BE49-F238E27FC236}">
                <a16:creationId xmlns:a16="http://schemas.microsoft.com/office/drawing/2014/main" id="{871D81ED-9DAB-4D56-83C3-2F6BF89E45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2514600"/>
            <a:ext cx="8478838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>
            <a:extLst>
              <a:ext uri="{FF2B5EF4-FFF2-40B4-BE49-F238E27FC236}">
                <a16:creationId xmlns:a16="http://schemas.microsoft.com/office/drawing/2014/main" id="{A6E93E24-62D1-4929-9A19-B13C0095B829}"/>
              </a:ext>
            </a:extLst>
          </p:cNvPr>
          <p:cNvSpPr>
            <a:spLocks/>
          </p:cNvSpPr>
          <p:nvPr/>
        </p:nvSpPr>
        <p:spPr bwMode="auto">
          <a:xfrm>
            <a:off x="4922838" y="6964363"/>
            <a:ext cx="2524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t>3</a:t>
            </a:r>
          </a:p>
        </p:txBody>
      </p:sp>
      <p:pic>
        <p:nvPicPr>
          <p:cNvPr id="19459" name="Picture 2">
            <a:extLst>
              <a:ext uri="{FF2B5EF4-FFF2-40B4-BE49-F238E27FC236}">
                <a16:creationId xmlns:a16="http://schemas.microsoft.com/office/drawing/2014/main" id="{E25D62FF-F005-423B-8E56-3BA2F6BE29A8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3">
            <a:extLst>
              <a:ext uri="{FF2B5EF4-FFF2-40B4-BE49-F238E27FC236}">
                <a16:creationId xmlns:a16="http://schemas.microsoft.com/office/drawing/2014/main" id="{FAA95BEC-D65F-42AE-9673-1199F16A27F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Rectangle 4">
            <a:extLst>
              <a:ext uri="{FF2B5EF4-FFF2-40B4-BE49-F238E27FC236}">
                <a16:creationId xmlns:a16="http://schemas.microsoft.com/office/drawing/2014/main" id="{7E6FC10D-B0F0-45BB-BE81-91BD0BC5F89D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99102AB-3F50-435F-9CA6-860C4F404BB8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19463" name="Rectangle 6">
            <a:extLst>
              <a:ext uri="{FF2B5EF4-FFF2-40B4-BE49-F238E27FC236}">
                <a16:creationId xmlns:a16="http://schemas.microsoft.com/office/drawing/2014/main" id="{CA4E0D9E-B376-45D0-A071-C94CCAEC7069}"/>
              </a:ext>
            </a:extLst>
          </p:cNvPr>
          <p:cNvSpPr>
            <a:spLocks/>
          </p:cNvSpPr>
          <p:nvPr/>
        </p:nvSpPr>
        <p:spPr bwMode="auto">
          <a:xfrm>
            <a:off x="889000" y="25146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556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9464" name="Rectangle 7">
            <a:extLst>
              <a:ext uri="{FF2B5EF4-FFF2-40B4-BE49-F238E27FC236}">
                <a16:creationId xmlns:a16="http://schemas.microsoft.com/office/drawing/2014/main" id="{38EE8F40-C626-4406-A917-C92B2284C9F0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var vs. let</a:t>
            </a:r>
          </a:p>
        </p:txBody>
      </p:sp>
      <p:grpSp>
        <p:nvGrpSpPr>
          <p:cNvPr id="19465" name="Group 9">
            <a:extLst>
              <a:ext uri="{FF2B5EF4-FFF2-40B4-BE49-F238E27FC236}">
                <a16:creationId xmlns:a16="http://schemas.microsoft.com/office/drawing/2014/main" id="{C6CB92CD-C869-48DD-9145-E870DCD8CF10}"/>
              </a:ext>
            </a:extLst>
          </p:cNvPr>
          <p:cNvGrpSpPr>
            <a:grpSpLocks/>
          </p:cNvGrpSpPr>
          <p:nvPr/>
        </p:nvGrpSpPr>
        <p:grpSpPr bwMode="auto">
          <a:xfrm>
            <a:off x="1117600" y="2971800"/>
            <a:ext cx="7543800" cy="2590800"/>
            <a:chOff x="0" y="0"/>
            <a:chExt cx="4752" cy="1414"/>
          </a:xfrm>
        </p:grpSpPr>
        <p:grpSp>
          <p:nvGrpSpPr>
            <p:cNvPr id="19467" name="Group 10">
              <a:extLst>
                <a:ext uri="{FF2B5EF4-FFF2-40B4-BE49-F238E27FC236}">
                  <a16:creationId xmlns:a16="http://schemas.microsoft.com/office/drawing/2014/main" id="{7A6A8CBE-6D41-477C-A134-D2D2CF4EED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752" cy="1414"/>
              <a:chOff x="0" y="0"/>
              <a:chExt cx="4752" cy="1414"/>
            </a:xfrm>
          </p:grpSpPr>
          <p:sp>
            <p:nvSpPr>
              <p:cNvPr id="19469" name="AutoShape 11">
                <a:extLst>
                  <a:ext uri="{FF2B5EF4-FFF2-40B4-BE49-F238E27FC236}">
                    <a16:creationId xmlns:a16="http://schemas.microsoft.com/office/drawing/2014/main" id="{C37BE396-E7D6-4228-AAC0-03EB459C65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4752" cy="1364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9470" name="Rectangle 12">
                <a:extLst>
                  <a:ext uri="{FF2B5EF4-FFF2-40B4-BE49-F238E27FC236}">
                    <a16:creationId xmlns:a16="http://schemas.microsoft.com/office/drawing/2014/main" id="{6A329F91-65C6-431B-8F00-7995279F5C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9468" name="Rectangle 13">
              <a:extLst>
                <a:ext uri="{FF2B5EF4-FFF2-40B4-BE49-F238E27FC236}">
                  <a16:creationId xmlns:a16="http://schemas.microsoft.com/office/drawing/2014/main" id="{18405E09-0ABE-4C2D-8B28-30F170D911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" y="60"/>
              <a:ext cx="4696" cy="1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>
                  <a:solidFill>
                    <a:srgbClr val="FF0000"/>
                  </a:solidFill>
                  <a:cs typeface="Arial" panose="020B0604020202020204" pitchFamily="34" charset="0"/>
                </a:rPr>
                <a:t>var</a:t>
              </a:r>
              <a:r>
                <a:rPr lang="en-US" altLang="en-US" sz="2400">
                  <a:cs typeface="Arial" panose="020B0604020202020204" pitchFamily="34" charset="0"/>
                </a:rPr>
                <a:t> </a:t>
              </a:r>
              <a:r>
                <a:rPr lang="en-US" altLang="en-US" sz="2400" b="1">
                  <a:cs typeface="Arial" panose="020B0604020202020204" pitchFamily="34" charset="0"/>
                </a:rPr>
                <a:t>x</a:t>
              </a:r>
              <a:r>
                <a:rPr lang="en-US" altLang="en-US" sz="2400">
                  <a:cs typeface="Arial" panose="020B0604020202020204" pitchFamily="34" charset="0"/>
                </a:rPr>
                <a:t> = ‘global’;</a:t>
              </a:r>
            </a:p>
            <a:p>
              <a:pPr eaLnBrk="1" hangingPunct="1"/>
              <a:r>
                <a:rPr lang="en-US" altLang="en-US" sz="2400" b="1">
                  <a:solidFill>
                    <a:srgbClr val="FF0000"/>
                  </a:solidFill>
                  <a:cs typeface="Arial" panose="020B0604020202020204" pitchFamily="34" charset="0"/>
                </a:rPr>
                <a:t>let</a:t>
              </a:r>
              <a:r>
                <a:rPr lang="en-US" altLang="en-US" sz="2400">
                  <a:cs typeface="Arial" panose="020B0604020202020204" pitchFamily="34" charset="0"/>
                </a:rPr>
                <a:t> </a:t>
              </a:r>
              <a:r>
                <a:rPr lang="en-US" altLang="en-US" sz="2400" b="1">
                  <a:cs typeface="Arial" panose="020B0604020202020204" pitchFamily="34" charset="0"/>
                </a:rPr>
                <a:t>y</a:t>
              </a:r>
              <a:r>
                <a:rPr lang="en-US" altLang="en-US" sz="2400">
                  <a:cs typeface="Arial" panose="020B0604020202020204" pitchFamily="34" charset="0"/>
                </a:rPr>
                <a:t> = ‘not global’;</a:t>
              </a:r>
            </a:p>
            <a:p>
              <a:pPr eaLnBrk="1" hangingPunct="1"/>
              <a:endParaRPr lang="en-US" altLang="en-US" sz="2400"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2400">
                  <a:cs typeface="Arial" panose="020B0604020202020204" pitchFamily="34" charset="0"/>
                </a:rPr>
                <a:t>console.log(this.</a:t>
              </a:r>
              <a:r>
                <a:rPr lang="en-US" altLang="en-US" sz="2400" b="1">
                  <a:cs typeface="Arial" panose="020B0604020202020204" pitchFamily="34" charset="0"/>
                </a:rPr>
                <a:t>x</a:t>
              </a:r>
              <a:r>
                <a:rPr lang="en-US" altLang="en-US" sz="2400">
                  <a:cs typeface="Arial" panose="020B0604020202020204" pitchFamily="34" charset="0"/>
                </a:rPr>
                <a:t>);  </a:t>
              </a:r>
              <a:r>
                <a:rPr lang="en-US" altLang="en-US" sz="2400" i="1">
                  <a:solidFill>
                    <a:srgbClr val="00B050"/>
                  </a:solidFill>
                  <a:cs typeface="Arial" panose="020B0604020202020204" pitchFamily="34" charset="0"/>
                </a:rPr>
                <a:t>// “global”</a:t>
              </a:r>
            </a:p>
            <a:p>
              <a:pPr eaLnBrk="1" hangingPunct="1"/>
              <a:r>
                <a:rPr lang="en-US" altLang="en-US" sz="2400">
                  <a:cs typeface="Arial" panose="020B0604020202020204" pitchFamily="34" charset="0"/>
                </a:rPr>
                <a:t>console.log(this.</a:t>
              </a:r>
              <a:r>
                <a:rPr lang="en-US" altLang="en-US" sz="2400" b="1">
                  <a:cs typeface="Arial" panose="020B0604020202020204" pitchFamily="34" charset="0"/>
                </a:rPr>
                <a:t>y</a:t>
              </a:r>
              <a:r>
                <a:rPr lang="en-US" altLang="en-US" sz="2400">
                  <a:cs typeface="Arial" panose="020B0604020202020204" pitchFamily="34" charset="0"/>
                </a:rPr>
                <a:t>);  </a:t>
              </a:r>
              <a:r>
                <a:rPr lang="en-US" altLang="en-US" sz="2400" i="1">
                  <a:solidFill>
                    <a:srgbClr val="00B050"/>
                  </a:solidFill>
                  <a:cs typeface="Arial" panose="020B0604020202020204" pitchFamily="34" charset="0"/>
                </a:rPr>
                <a:t>//  undefined</a:t>
              </a:r>
            </a:p>
          </p:txBody>
        </p:sp>
      </p:grpSp>
      <p:sp>
        <p:nvSpPr>
          <p:cNvPr id="19466" name="Rectangle 8">
            <a:extLst>
              <a:ext uri="{FF2B5EF4-FFF2-40B4-BE49-F238E27FC236}">
                <a16:creationId xmlns:a16="http://schemas.microsoft.com/office/drawing/2014/main" id="{DF3FFB93-3C6D-47C6-875E-32B53306B2DD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C6720B8B-929C-473B-9FF5-7910EE20A29F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16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914" name="Picture 2">
            <a:extLst>
              <a:ext uri="{FF2B5EF4-FFF2-40B4-BE49-F238E27FC236}">
                <a16:creationId xmlns:a16="http://schemas.microsoft.com/office/drawing/2014/main" id="{DE4C7F85-67D7-415F-9F26-DBAFC8E7076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6915" name="Picture 3">
            <a:extLst>
              <a:ext uri="{FF2B5EF4-FFF2-40B4-BE49-F238E27FC236}">
                <a16:creationId xmlns:a16="http://schemas.microsoft.com/office/drawing/2014/main" id="{2972BE4A-1727-4B55-8C8A-CA8E70999CB3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916" name="Rectangle 4">
            <a:extLst>
              <a:ext uri="{FF2B5EF4-FFF2-40B4-BE49-F238E27FC236}">
                <a16:creationId xmlns:a16="http://schemas.microsoft.com/office/drawing/2014/main" id="{1107313A-CD6E-404E-AA33-B367EF4F8E4D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BE990FFA-5001-4E8D-AE93-0CF1FDC6D906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166918" name="Rectangle 6">
            <a:extLst>
              <a:ext uri="{FF2B5EF4-FFF2-40B4-BE49-F238E27FC236}">
                <a16:creationId xmlns:a16="http://schemas.microsoft.com/office/drawing/2014/main" id="{1DA30569-27DE-4CAD-AB6C-6FF02A5C7595}"/>
              </a:ext>
            </a:extLst>
          </p:cNvPr>
          <p:cNvSpPr>
            <a:spLocks/>
          </p:cNvSpPr>
          <p:nvPr/>
        </p:nvSpPr>
        <p:spPr bwMode="auto">
          <a:xfrm>
            <a:off x="889000" y="1905000"/>
            <a:ext cx="8610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66919" name="Rectangle 7">
            <a:extLst>
              <a:ext uri="{FF2B5EF4-FFF2-40B4-BE49-F238E27FC236}">
                <a16:creationId xmlns:a16="http://schemas.microsoft.com/office/drawing/2014/main" id="{763DBE1E-BBC2-4F2E-8A04-26F0653A2CAD}"/>
              </a:ext>
            </a:extLst>
          </p:cNvPr>
          <p:cNvSpPr>
            <a:spLocks/>
          </p:cNvSpPr>
          <p:nvPr/>
        </p:nvSpPr>
        <p:spPr bwMode="auto">
          <a:xfrm>
            <a:off x="844550" y="1219200"/>
            <a:ext cx="81661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Browser Compatibility - Mobile</a:t>
            </a:r>
          </a:p>
        </p:txBody>
      </p:sp>
      <p:sp>
        <p:nvSpPr>
          <p:cNvPr id="166920" name="Rectangle 8">
            <a:extLst>
              <a:ext uri="{FF2B5EF4-FFF2-40B4-BE49-F238E27FC236}">
                <a16:creationId xmlns:a16="http://schemas.microsoft.com/office/drawing/2014/main" id="{83EE7CA0-7E19-498B-A9F0-147727C75338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A0685E1E-CDC3-45D0-91E9-87E0C758F431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160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  <p:pic>
        <p:nvPicPr>
          <p:cNvPr id="166921" name="Picture 3">
            <a:extLst>
              <a:ext uri="{FF2B5EF4-FFF2-40B4-BE49-F238E27FC236}">
                <a16:creationId xmlns:a16="http://schemas.microsoft.com/office/drawing/2014/main" id="{CDD5E871-BDAF-4302-9B68-4A9965701F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75" y="2152650"/>
            <a:ext cx="7286625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38" name="Picture 1">
            <a:extLst>
              <a:ext uri="{FF2B5EF4-FFF2-40B4-BE49-F238E27FC236}">
                <a16:creationId xmlns:a16="http://schemas.microsoft.com/office/drawing/2014/main" id="{A929C0E4-11BC-4476-B308-C15BFB365E0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10156825" cy="761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7939" name="Picture 2">
            <a:extLst>
              <a:ext uri="{FF2B5EF4-FFF2-40B4-BE49-F238E27FC236}">
                <a16:creationId xmlns:a16="http://schemas.microsoft.com/office/drawing/2014/main" id="{5FAFF343-5942-478E-92FA-FA31D2B0CC73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7940" name="Rectangle 3">
            <a:extLst>
              <a:ext uri="{FF2B5EF4-FFF2-40B4-BE49-F238E27FC236}">
                <a16:creationId xmlns:a16="http://schemas.microsoft.com/office/drawing/2014/main" id="{9193A035-6BA8-470B-ABEC-5FEEE8B5D96C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B79BF06F-EEB1-4C8B-BB0A-D30DC3DED6A7}"/>
              </a:ext>
            </a:extLst>
          </p:cNvPr>
          <p:cNvSpPr>
            <a:spLocks/>
          </p:cNvSpPr>
          <p:nvPr/>
        </p:nvSpPr>
        <p:spPr bwMode="auto">
          <a:xfrm>
            <a:off x="1536700" y="520700"/>
            <a:ext cx="7708900" cy="431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900"/>
              </a:spcBef>
              <a:defRPr/>
            </a:pPr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167942" name="Rectangle 5">
            <a:extLst>
              <a:ext uri="{FF2B5EF4-FFF2-40B4-BE49-F238E27FC236}">
                <a16:creationId xmlns:a16="http://schemas.microsoft.com/office/drawing/2014/main" id="{581EF158-87F4-4659-B48E-DB775097412B}"/>
              </a:ext>
            </a:extLst>
          </p:cNvPr>
          <p:cNvSpPr>
            <a:spLocks/>
          </p:cNvSpPr>
          <p:nvPr/>
        </p:nvSpPr>
        <p:spPr bwMode="auto">
          <a:xfrm>
            <a:off x="1778000" y="2032000"/>
            <a:ext cx="7416800" cy="288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2700" bIns="0"/>
          <a:lstStyle>
            <a:lvl1pPr marL="279400" indent="-2794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Enumerable Types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Modules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Types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Types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Iterators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Generators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Promises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Maps, Sets &amp; Friends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endParaRPr lang="en-US" altLang="en-US" sz="24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grpSp>
        <p:nvGrpSpPr>
          <p:cNvPr id="167943" name="Group 6">
            <a:extLst>
              <a:ext uri="{FF2B5EF4-FFF2-40B4-BE49-F238E27FC236}">
                <a16:creationId xmlns:a16="http://schemas.microsoft.com/office/drawing/2014/main" id="{74F2106B-3FAE-4A43-8EB3-0BF65142BB6F}"/>
              </a:ext>
            </a:extLst>
          </p:cNvPr>
          <p:cNvGrpSpPr>
            <a:grpSpLocks/>
          </p:cNvGrpSpPr>
          <p:nvPr/>
        </p:nvGrpSpPr>
        <p:grpSpPr bwMode="auto">
          <a:xfrm>
            <a:off x="1790700" y="4978400"/>
            <a:ext cx="7175500" cy="508000"/>
            <a:chOff x="0" y="0"/>
            <a:chExt cx="4520" cy="320"/>
          </a:xfrm>
        </p:grpSpPr>
        <p:sp>
          <p:nvSpPr>
            <p:cNvPr id="167945" name="AutoShape 7">
              <a:extLst>
                <a:ext uri="{FF2B5EF4-FFF2-40B4-BE49-F238E27FC236}">
                  <a16:creationId xmlns:a16="http://schemas.microsoft.com/office/drawing/2014/main" id="{5C8A0879-D186-4026-B987-136D5C11B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520" cy="320"/>
            </a:xfrm>
            <a:prstGeom prst="roundRect">
              <a:avLst>
                <a:gd name="adj" fmla="val 11250"/>
              </a:avLst>
            </a:prstGeom>
            <a:gradFill rotWithShape="0">
              <a:gsLst>
                <a:gs pos="0">
                  <a:srgbClr val="A5C6C9"/>
                </a:gs>
                <a:gs pos="100000">
                  <a:srgbClr val="BBE0E3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7946" name="Rectangle 8">
              <a:extLst>
                <a:ext uri="{FF2B5EF4-FFF2-40B4-BE49-F238E27FC236}">
                  <a16:creationId xmlns:a16="http://schemas.microsoft.com/office/drawing/2014/main" id="{0F9449CA-0D02-4788-A10A-DCB77B8F53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" y="44"/>
              <a:ext cx="449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-12670" bIns="0" anchor="ctr"/>
            <a:lstStyle>
              <a:lvl1pPr marL="279400" indent="-2794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050"/>
                </a:spcBef>
                <a:buClr>
                  <a:srgbClr val="646260"/>
                </a:buClr>
                <a:buSzPct val="100000"/>
                <a:buFont typeface="Verdana" panose="020B0604030504040204" pitchFamily="34" charset="0"/>
                <a:buChar char="•"/>
              </a:pPr>
              <a:r>
                <a:rPr lang="en-US" altLang="en-US" sz="2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Promises</a:t>
              </a:r>
            </a:p>
          </p:txBody>
        </p:sp>
      </p:grpSp>
      <p:sp>
        <p:nvSpPr>
          <p:cNvPr id="167944" name="Rectangle 8">
            <a:extLst>
              <a:ext uri="{FF2B5EF4-FFF2-40B4-BE49-F238E27FC236}">
                <a16:creationId xmlns:a16="http://schemas.microsoft.com/office/drawing/2014/main" id="{6C82AC70-004F-45D8-8927-5A52CAF50AE1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CA542AC0-0F19-46D0-9394-0E8B79C39392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161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962" name="Picture 2">
            <a:extLst>
              <a:ext uri="{FF2B5EF4-FFF2-40B4-BE49-F238E27FC236}">
                <a16:creationId xmlns:a16="http://schemas.microsoft.com/office/drawing/2014/main" id="{7EF0F003-6A6D-4572-A3E2-FBA334F4A0D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8963" name="Picture 3">
            <a:extLst>
              <a:ext uri="{FF2B5EF4-FFF2-40B4-BE49-F238E27FC236}">
                <a16:creationId xmlns:a16="http://schemas.microsoft.com/office/drawing/2014/main" id="{8D2575F2-96A0-4E7C-9A78-938388C71F1E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8964" name="Rectangle 4">
            <a:extLst>
              <a:ext uri="{FF2B5EF4-FFF2-40B4-BE49-F238E27FC236}">
                <a16:creationId xmlns:a16="http://schemas.microsoft.com/office/drawing/2014/main" id="{5E8D1460-64CA-4689-837A-F9B4F028171F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2BFCD31A-213B-4FB6-B968-143A83AA48EF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168966" name="Rectangle 6">
            <a:extLst>
              <a:ext uri="{FF2B5EF4-FFF2-40B4-BE49-F238E27FC236}">
                <a16:creationId xmlns:a16="http://schemas.microsoft.com/office/drawing/2014/main" id="{88621806-51AC-469D-BC81-1B2CAAB00240}"/>
              </a:ext>
            </a:extLst>
          </p:cNvPr>
          <p:cNvSpPr>
            <a:spLocks/>
          </p:cNvSpPr>
          <p:nvPr/>
        </p:nvSpPr>
        <p:spPr bwMode="auto">
          <a:xfrm>
            <a:off x="889000" y="1828800"/>
            <a:ext cx="8610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7556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 Promise represents an operation that hasn't completed yet, but is expected in the future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Used for asynchronous computations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Promises are chainable. This is a key benefit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Syntax:</a:t>
            </a:r>
            <a:b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</a:br>
            <a:br>
              <a:rPr lang="en-US" altLang="en-US" sz="11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</a:b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	</a:t>
            </a:r>
            <a:r>
              <a:rPr lang="en-US" altLang="en-US" sz="2400"/>
              <a:t>new Promise(function(resolve, reject) { ... } );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1200"/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The promise Ctor takes a single argument: an executor function</a:t>
            </a:r>
          </a:p>
          <a:p>
            <a:pPr lvl="2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Executed immediately (even before returning the new Promise object)</a:t>
            </a:r>
          </a:p>
          <a:p>
            <a:pPr lvl="2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resolve </a:t>
            </a: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and </a:t>
            </a:r>
            <a:r>
              <a:rPr lang="en-US" altLang="en-US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reject </a:t>
            </a: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functions are bound to the promise and calling them fulfills or rejects the promise, respectively</a:t>
            </a:r>
          </a:p>
          <a:p>
            <a:pPr lvl="2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The executor function is expected to initiate some async work, and then invoke either </a:t>
            </a:r>
            <a:r>
              <a:rPr lang="en-US" altLang="en-US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resolve</a:t>
            </a: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or </a:t>
            </a:r>
            <a:r>
              <a:rPr lang="en-US" altLang="en-US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reject</a:t>
            </a:r>
            <a:b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</a:b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68967" name="Rectangle 7">
            <a:extLst>
              <a:ext uri="{FF2B5EF4-FFF2-40B4-BE49-F238E27FC236}">
                <a16:creationId xmlns:a16="http://schemas.microsoft.com/office/drawing/2014/main" id="{75676869-8D47-42E7-A843-18A5724EC1EB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Promises</a:t>
            </a:r>
          </a:p>
        </p:txBody>
      </p:sp>
      <p:sp>
        <p:nvSpPr>
          <p:cNvPr id="168968" name="Rectangle 8">
            <a:extLst>
              <a:ext uri="{FF2B5EF4-FFF2-40B4-BE49-F238E27FC236}">
                <a16:creationId xmlns:a16="http://schemas.microsoft.com/office/drawing/2014/main" id="{A84452B9-38F6-453A-BF7F-EACF4523F4CA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CD603041-B29D-4978-9C23-5A373EF671CA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162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986" name="Picture 2">
            <a:extLst>
              <a:ext uri="{FF2B5EF4-FFF2-40B4-BE49-F238E27FC236}">
                <a16:creationId xmlns:a16="http://schemas.microsoft.com/office/drawing/2014/main" id="{CEA19454-FDCE-4ED5-A335-027192DEDA7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987" name="Picture 3">
            <a:extLst>
              <a:ext uri="{FF2B5EF4-FFF2-40B4-BE49-F238E27FC236}">
                <a16:creationId xmlns:a16="http://schemas.microsoft.com/office/drawing/2014/main" id="{48E52847-E20E-422B-B9AC-9D92D072DCA4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9988" name="Rectangle 4">
            <a:extLst>
              <a:ext uri="{FF2B5EF4-FFF2-40B4-BE49-F238E27FC236}">
                <a16:creationId xmlns:a16="http://schemas.microsoft.com/office/drawing/2014/main" id="{14F352BC-B40C-4A2F-9F06-D7346ACD3AB9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65CEEBE5-DF07-4FC7-9614-2C549B7ECFBB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169990" name="Rectangle 6">
            <a:extLst>
              <a:ext uri="{FF2B5EF4-FFF2-40B4-BE49-F238E27FC236}">
                <a16:creationId xmlns:a16="http://schemas.microsoft.com/office/drawing/2014/main" id="{1B931FD0-940D-4071-B2AB-43BCC2E08DDD}"/>
              </a:ext>
            </a:extLst>
          </p:cNvPr>
          <p:cNvSpPr>
            <a:spLocks/>
          </p:cNvSpPr>
          <p:nvPr/>
        </p:nvSpPr>
        <p:spPr bwMode="auto">
          <a:xfrm>
            <a:off x="1193800" y="1752600"/>
            <a:ext cx="8610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69991" name="Rectangle 7">
            <a:extLst>
              <a:ext uri="{FF2B5EF4-FFF2-40B4-BE49-F238E27FC236}">
                <a16:creationId xmlns:a16="http://schemas.microsoft.com/office/drawing/2014/main" id="{6A82C71F-7CE4-4B0B-844D-B8D65EDC4AEE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Promise States</a:t>
            </a:r>
          </a:p>
        </p:txBody>
      </p:sp>
      <p:sp>
        <p:nvSpPr>
          <p:cNvPr id="169992" name="Rectangle 8">
            <a:extLst>
              <a:ext uri="{FF2B5EF4-FFF2-40B4-BE49-F238E27FC236}">
                <a16:creationId xmlns:a16="http://schemas.microsoft.com/office/drawing/2014/main" id="{A5A494B9-504C-4CDF-BD08-86B266444062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7F97531F-06D0-43F3-AF12-7BF71B513AB5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163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  <p:sp>
        <p:nvSpPr>
          <p:cNvPr id="169993" name="Rectangle 9">
            <a:extLst>
              <a:ext uri="{FF2B5EF4-FFF2-40B4-BE49-F238E27FC236}">
                <a16:creationId xmlns:a16="http://schemas.microsoft.com/office/drawing/2014/main" id="{17BCF5E8-C9EC-4B13-B1C1-31DFD07E9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0" y="2209800"/>
            <a:ext cx="2327275" cy="1228725"/>
          </a:xfrm>
          <a:prstGeom prst="rect">
            <a:avLst/>
          </a:prstGeom>
          <a:solidFill>
            <a:srgbClr val="BBE0E3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2000" b="1">
              <a:solidFill>
                <a:srgbClr val="00B0F0"/>
              </a:solidFill>
            </a:endParaRPr>
          </a:p>
          <a:p>
            <a:pPr algn="ctr" eaLnBrk="1" hangingPunct="1"/>
            <a:r>
              <a:rPr lang="en-US" altLang="en-US" sz="2800" b="1">
                <a:solidFill>
                  <a:srgbClr val="00B0F0"/>
                </a:solidFill>
              </a:rPr>
              <a:t>Pending</a:t>
            </a:r>
          </a:p>
        </p:txBody>
      </p:sp>
      <p:sp>
        <p:nvSpPr>
          <p:cNvPr id="169994" name="Rectangle 10">
            <a:extLst>
              <a:ext uri="{FF2B5EF4-FFF2-40B4-BE49-F238E27FC236}">
                <a16:creationId xmlns:a16="http://schemas.microsoft.com/office/drawing/2014/main" id="{4EAD4ECF-8A01-45BD-AA63-A4A4DA618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600" y="4714875"/>
            <a:ext cx="2327275" cy="1228725"/>
          </a:xfrm>
          <a:prstGeom prst="rect">
            <a:avLst/>
          </a:prstGeom>
          <a:solidFill>
            <a:srgbClr val="BBE0E3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2000" b="1">
              <a:solidFill>
                <a:srgbClr val="00B050"/>
              </a:solidFill>
            </a:endParaRPr>
          </a:p>
          <a:p>
            <a:pPr algn="ctr" eaLnBrk="1" hangingPunct="1"/>
            <a:r>
              <a:rPr lang="en-US" altLang="en-US" sz="2800" b="1">
                <a:solidFill>
                  <a:srgbClr val="00B050"/>
                </a:solidFill>
              </a:rPr>
              <a:t>Fulfilled</a:t>
            </a:r>
          </a:p>
        </p:txBody>
      </p:sp>
      <p:sp>
        <p:nvSpPr>
          <p:cNvPr id="169995" name="Rectangle 11">
            <a:extLst>
              <a:ext uri="{FF2B5EF4-FFF2-40B4-BE49-F238E27FC236}">
                <a16:creationId xmlns:a16="http://schemas.microsoft.com/office/drawing/2014/main" id="{1AD9C066-D75C-4A1D-BB43-308E993C8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2400" y="4706938"/>
            <a:ext cx="2327275" cy="1227137"/>
          </a:xfrm>
          <a:prstGeom prst="rect">
            <a:avLst/>
          </a:prstGeom>
          <a:solidFill>
            <a:srgbClr val="BBE0E3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2000">
              <a:solidFill>
                <a:srgbClr val="FF0000"/>
              </a:solidFill>
            </a:endParaRPr>
          </a:p>
          <a:p>
            <a:pPr algn="ctr" eaLnBrk="1" hangingPunct="1"/>
            <a:r>
              <a:rPr lang="en-US" altLang="en-US" sz="2800" b="1">
                <a:solidFill>
                  <a:srgbClr val="FF0000"/>
                </a:solidFill>
              </a:rPr>
              <a:t>Rejected</a:t>
            </a:r>
          </a:p>
        </p:txBody>
      </p:sp>
      <p:cxnSp>
        <p:nvCxnSpPr>
          <p:cNvPr id="169996" name="Shape 13">
            <a:extLst>
              <a:ext uri="{FF2B5EF4-FFF2-40B4-BE49-F238E27FC236}">
                <a16:creationId xmlns:a16="http://schemas.microsoft.com/office/drawing/2014/main" id="{1787CCAC-26E8-49B3-BA54-E5414A6A1D88}"/>
              </a:ext>
            </a:extLst>
          </p:cNvPr>
          <p:cNvCxnSpPr>
            <a:cxnSpLocks noChangeShapeType="1"/>
            <a:stCxn id="169993" idx="1"/>
            <a:endCxn id="169994" idx="0"/>
          </p:cNvCxnSpPr>
          <p:nvPr/>
        </p:nvCxnSpPr>
        <p:spPr bwMode="auto">
          <a:xfrm rot="10800000" flipV="1">
            <a:off x="2281238" y="2824163"/>
            <a:ext cx="893762" cy="1890712"/>
          </a:xfrm>
          <a:prstGeom prst="curvedConnector2">
            <a:avLst/>
          </a:prstGeom>
          <a:noFill/>
          <a:ln w="12700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9997" name="Shape 14">
            <a:extLst>
              <a:ext uri="{FF2B5EF4-FFF2-40B4-BE49-F238E27FC236}">
                <a16:creationId xmlns:a16="http://schemas.microsoft.com/office/drawing/2014/main" id="{E734C1AB-1B3C-4657-A319-DC94BF200CBE}"/>
              </a:ext>
            </a:extLst>
          </p:cNvPr>
          <p:cNvCxnSpPr>
            <a:cxnSpLocks noChangeShapeType="1"/>
            <a:stCxn id="169993" idx="3"/>
            <a:endCxn id="169995" idx="0"/>
          </p:cNvCxnSpPr>
          <p:nvPr/>
        </p:nvCxnSpPr>
        <p:spPr bwMode="auto">
          <a:xfrm>
            <a:off x="5502275" y="2824163"/>
            <a:ext cx="893763" cy="1882775"/>
          </a:xfrm>
          <a:prstGeom prst="curvedConnector2">
            <a:avLst/>
          </a:prstGeom>
          <a:noFill/>
          <a:ln w="12700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9998" name="TextBox 19">
            <a:extLst>
              <a:ext uri="{FF2B5EF4-FFF2-40B4-BE49-F238E27FC236}">
                <a16:creationId xmlns:a16="http://schemas.microsoft.com/office/drawing/2014/main" id="{57064DD3-D9F8-41D6-AEFB-465BA82C70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9200" y="3581400"/>
            <a:ext cx="1608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With a </a:t>
            </a:r>
            <a:r>
              <a:rPr lang="en-US" altLang="en-US" i="1"/>
              <a:t>reason</a:t>
            </a:r>
          </a:p>
        </p:txBody>
      </p:sp>
      <p:sp>
        <p:nvSpPr>
          <p:cNvPr id="169999" name="TextBox 20">
            <a:extLst>
              <a:ext uri="{FF2B5EF4-FFF2-40B4-BE49-F238E27FC236}">
                <a16:creationId xmlns:a16="http://schemas.microsoft.com/office/drawing/2014/main" id="{3A82B2B3-DEFF-4D5F-8B0D-A8B0DAA50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200" y="3581400"/>
            <a:ext cx="145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With a </a:t>
            </a:r>
            <a:r>
              <a:rPr lang="en-US" altLang="en-US" i="1"/>
              <a:t>value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98901C2-A513-4EFB-A68A-742A129BD4B3}"/>
              </a:ext>
            </a:extLst>
          </p:cNvPr>
          <p:cNvSpPr/>
          <p:nvPr/>
        </p:nvSpPr>
        <p:spPr bwMode="auto">
          <a:xfrm>
            <a:off x="812800" y="4267200"/>
            <a:ext cx="7391400" cy="2133600"/>
          </a:xfrm>
          <a:prstGeom prst="rect">
            <a:avLst/>
          </a:prstGeom>
          <a:noFill/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en-US">
              <a:solidFill>
                <a:srgbClr val="000000"/>
              </a:solidFill>
              <a:sym typeface="Arial" charset="0"/>
            </a:endParaRPr>
          </a:p>
        </p:txBody>
      </p:sp>
      <p:sp>
        <p:nvSpPr>
          <p:cNvPr id="170001" name="TextBox 24">
            <a:extLst>
              <a:ext uri="{FF2B5EF4-FFF2-40B4-BE49-F238E27FC236}">
                <a16:creationId xmlns:a16="http://schemas.microsoft.com/office/drawing/2014/main" id="{8093E910-9010-4A9B-B3CD-97A269064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6600" y="5181600"/>
            <a:ext cx="1223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SETTLED</a:t>
            </a:r>
            <a:endParaRPr lang="en-US" altLang="en-US" i="1"/>
          </a:p>
        </p:txBody>
      </p:sp>
    </p:spTree>
  </p:cSld>
  <p:clrMapOvr>
    <a:masterClrMapping/>
  </p:clrMapOvr>
  <p:transition/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010" name="Picture 2">
            <a:extLst>
              <a:ext uri="{FF2B5EF4-FFF2-40B4-BE49-F238E27FC236}">
                <a16:creationId xmlns:a16="http://schemas.microsoft.com/office/drawing/2014/main" id="{02CDDC6D-58BD-4B28-8274-575F527DB3EA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1011" name="Picture 3">
            <a:extLst>
              <a:ext uri="{FF2B5EF4-FFF2-40B4-BE49-F238E27FC236}">
                <a16:creationId xmlns:a16="http://schemas.microsoft.com/office/drawing/2014/main" id="{4AF31E2B-DDAA-4901-AD1F-0323A3471D20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1012" name="Rectangle 4">
            <a:extLst>
              <a:ext uri="{FF2B5EF4-FFF2-40B4-BE49-F238E27FC236}">
                <a16:creationId xmlns:a16="http://schemas.microsoft.com/office/drawing/2014/main" id="{9175E3F3-0B20-4D5E-AE97-0A26C3466C38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DC836528-635B-473D-A7F4-0B1C6D22AE44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171014" name="Rectangle 6">
            <a:extLst>
              <a:ext uri="{FF2B5EF4-FFF2-40B4-BE49-F238E27FC236}">
                <a16:creationId xmlns:a16="http://schemas.microsoft.com/office/drawing/2014/main" id="{A7D88D9C-4965-4967-9A38-CBDC627B09E8}"/>
              </a:ext>
            </a:extLst>
          </p:cNvPr>
          <p:cNvSpPr>
            <a:spLocks/>
          </p:cNvSpPr>
          <p:nvPr/>
        </p:nvSpPr>
        <p:spPr bwMode="auto">
          <a:xfrm>
            <a:off x="889000" y="1905000"/>
            <a:ext cx="8610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556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2128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Promise.then(onFulfilled, onRejected)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Appends fulfillment and rejection handlers to the promise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Returns a new promise resolving to </a:t>
            </a:r>
          </a:p>
          <a:p>
            <a:pPr lvl="2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The return value of the called handler (onFulfilled / onRejected) </a:t>
            </a:r>
          </a:p>
          <a:p>
            <a:pPr lvl="2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Or to its original settled value if the promise was not handled (i.e. if the relevant handler onFulfilled or onRejected are not a function)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We say that promises are “thenable” objects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Allows us to create chains since </a:t>
            </a:r>
            <a:r>
              <a:rPr lang="en-US" altLang="en-US" sz="2000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then()</a:t>
            </a: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returns a promise</a:t>
            </a:r>
          </a:p>
          <a:p>
            <a:pPr lvl="2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We call this “composition”</a:t>
            </a:r>
          </a:p>
        </p:txBody>
      </p:sp>
      <p:sp>
        <p:nvSpPr>
          <p:cNvPr id="171015" name="Rectangle 7">
            <a:extLst>
              <a:ext uri="{FF2B5EF4-FFF2-40B4-BE49-F238E27FC236}">
                <a16:creationId xmlns:a16="http://schemas.microsoft.com/office/drawing/2014/main" id="{9D5FFBC2-F19D-4CF0-9142-EB539395A9F4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Methods - </a:t>
            </a:r>
            <a:r>
              <a:rPr lang="en-US" altLang="en-US" sz="3100" b="1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then</a:t>
            </a:r>
          </a:p>
        </p:txBody>
      </p:sp>
      <p:sp>
        <p:nvSpPr>
          <p:cNvPr id="171016" name="Rectangle 8">
            <a:extLst>
              <a:ext uri="{FF2B5EF4-FFF2-40B4-BE49-F238E27FC236}">
                <a16:creationId xmlns:a16="http://schemas.microsoft.com/office/drawing/2014/main" id="{D5067F50-778E-4742-B182-4845A7204418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A1CEF6DA-DAA6-4E4F-B6C9-DA89FAD7C2A1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164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034" name="Picture 2">
            <a:extLst>
              <a:ext uri="{FF2B5EF4-FFF2-40B4-BE49-F238E27FC236}">
                <a16:creationId xmlns:a16="http://schemas.microsoft.com/office/drawing/2014/main" id="{1D479928-C42E-4D2D-9E3A-A472C025FD17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2035" name="Picture 3">
            <a:extLst>
              <a:ext uri="{FF2B5EF4-FFF2-40B4-BE49-F238E27FC236}">
                <a16:creationId xmlns:a16="http://schemas.microsoft.com/office/drawing/2014/main" id="{273CE6E2-EA07-4107-8B67-8739E987543A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2036" name="Rectangle 4">
            <a:extLst>
              <a:ext uri="{FF2B5EF4-FFF2-40B4-BE49-F238E27FC236}">
                <a16:creationId xmlns:a16="http://schemas.microsoft.com/office/drawing/2014/main" id="{BD27A729-ED17-42F9-A205-A35EC0DF8D11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ADFDC282-8477-4FBB-9DE9-F91FE65356EE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172038" name="Rectangle 6">
            <a:extLst>
              <a:ext uri="{FF2B5EF4-FFF2-40B4-BE49-F238E27FC236}">
                <a16:creationId xmlns:a16="http://schemas.microsoft.com/office/drawing/2014/main" id="{EDEC5967-EB22-435D-8C07-5606449E18FB}"/>
              </a:ext>
            </a:extLst>
          </p:cNvPr>
          <p:cNvSpPr>
            <a:spLocks/>
          </p:cNvSpPr>
          <p:nvPr/>
        </p:nvSpPr>
        <p:spPr bwMode="auto">
          <a:xfrm>
            <a:off x="889000" y="1905000"/>
            <a:ext cx="8610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556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2128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Promise.catch(onRejected)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Appends a rejection handler callback to the promise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Returns a new promise resolving to</a:t>
            </a:r>
          </a:p>
          <a:p>
            <a:pPr lvl="2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The return value of the callback if it is called</a:t>
            </a:r>
          </a:p>
          <a:p>
            <a:pPr lvl="2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Or to original fulfillment value if the promise is fulfilled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Allows us to create chains since </a:t>
            </a:r>
            <a:r>
              <a:rPr lang="en-US" altLang="en-US" sz="2000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catch()</a:t>
            </a: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returns a promise</a:t>
            </a:r>
          </a:p>
        </p:txBody>
      </p:sp>
      <p:sp>
        <p:nvSpPr>
          <p:cNvPr id="172039" name="Rectangle 7">
            <a:extLst>
              <a:ext uri="{FF2B5EF4-FFF2-40B4-BE49-F238E27FC236}">
                <a16:creationId xmlns:a16="http://schemas.microsoft.com/office/drawing/2014/main" id="{1B141D5A-DD2F-44EC-A182-1D4143720069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Methods – </a:t>
            </a:r>
            <a:r>
              <a:rPr lang="en-US" altLang="en-US" sz="3100" b="1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catch</a:t>
            </a:r>
          </a:p>
        </p:txBody>
      </p:sp>
      <p:sp>
        <p:nvSpPr>
          <p:cNvPr id="172040" name="Rectangle 8">
            <a:extLst>
              <a:ext uri="{FF2B5EF4-FFF2-40B4-BE49-F238E27FC236}">
                <a16:creationId xmlns:a16="http://schemas.microsoft.com/office/drawing/2014/main" id="{B4110937-B095-4CA9-BA93-6945F9BECA38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D91BEFB8-193F-43AF-BAD5-7FE795AB7894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165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058" name="Picture 2">
            <a:extLst>
              <a:ext uri="{FF2B5EF4-FFF2-40B4-BE49-F238E27FC236}">
                <a16:creationId xmlns:a16="http://schemas.microsoft.com/office/drawing/2014/main" id="{2A89CEE8-D8AC-4367-9BA4-1E11D007F3CB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3059" name="Picture 3">
            <a:extLst>
              <a:ext uri="{FF2B5EF4-FFF2-40B4-BE49-F238E27FC236}">
                <a16:creationId xmlns:a16="http://schemas.microsoft.com/office/drawing/2014/main" id="{992E74F1-487D-4EBA-B2BF-63B55DD4A979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3060" name="Rectangle 4">
            <a:extLst>
              <a:ext uri="{FF2B5EF4-FFF2-40B4-BE49-F238E27FC236}">
                <a16:creationId xmlns:a16="http://schemas.microsoft.com/office/drawing/2014/main" id="{DD5D35C8-9565-41BE-BD57-F3C55A3BDC65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C5F737E7-FD22-40C9-937E-02EFA1275392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173062" name="Rectangle 6">
            <a:extLst>
              <a:ext uri="{FF2B5EF4-FFF2-40B4-BE49-F238E27FC236}">
                <a16:creationId xmlns:a16="http://schemas.microsoft.com/office/drawing/2014/main" id="{AAC3421F-9AC4-40A5-B906-1BC5028E4F1A}"/>
              </a:ext>
            </a:extLst>
          </p:cNvPr>
          <p:cNvSpPr>
            <a:spLocks/>
          </p:cNvSpPr>
          <p:nvPr/>
        </p:nvSpPr>
        <p:spPr bwMode="auto">
          <a:xfrm>
            <a:off x="889000" y="1905000"/>
            <a:ext cx="8610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556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2128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700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Promise.all(iterable)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Takes a list of promises and returns a promise that </a:t>
            </a:r>
          </a:p>
          <a:p>
            <a:pPr lvl="3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Resolves when all promises resolve</a:t>
            </a:r>
          </a:p>
          <a:p>
            <a:pPr lvl="3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Or rejects as soon as any promise fails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Promise.race(iterable)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Takes a list of promises and returns a promise that</a:t>
            </a:r>
          </a:p>
          <a:p>
            <a:pPr lvl="2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Resolves as soon as any promise resolves</a:t>
            </a:r>
          </a:p>
          <a:p>
            <a:pPr lvl="2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Or rejects as soon as any promise rejects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Promise.resolve(value) / Promise.reject(reason)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Shortcuts returning an already resolved/rejected promise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Useful for example for initiating a chain</a:t>
            </a:r>
          </a:p>
        </p:txBody>
      </p:sp>
      <p:sp>
        <p:nvSpPr>
          <p:cNvPr id="173063" name="Rectangle 7">
            <a:extLst>
              <a:ext uri="{FF2B5EF4-FFF2-40B4-BE49-F238E27FC236}">
                <a16:creationId xmlns:a16="http://schemas.microsoft.com/office/drawing/2014/main" id="{14B7F9D5-C48C-4F82-9FE4-9CF170E9B497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Methods – Other</a:t>
            </a:r>
          </a:p>
        </p:txBody>
      </p:sp>
      <p:sp>
        <p:nvSpPr>
          <p:cNvPr id="173064" name="Rectangle 8">
            <a:extLst>
              <a:ext uri="{FF2B5EF4-FFF2-40B4-BE49-F238E27FC236}">
                <a16:creationId xmlns:a16="http://schemas.microsoft.com/office/drawing/2014/main" id="{1EAA4AC8-3855-4A40-82AD-949A9D4503EB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528F3247-0833-46B3-9841-D79C6BDF1989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166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82" name="Picture 2">
            <a:extLst>
              <a:ext uri="{FF2B5EF4-FFF2-40B4-BE49-F238E27FC236}">
                <a16:creationId xmlns:a16="http://schemas.microsoft.com/office/drawing/2014/main" id="{20501522-B68A-4C52-97CA-802EB4DC4D1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083" name="Picture 3">
            <a:extLst>
              <a:ext uri="{FF2B5EF4-FFF2-40B4-BE49-F238E27FC236}">
                <a16:creationId xmlns:a16="http://schemas.microsoft.com/office/drawing/2014/main" id="{EA6098A0-485B-4DA6-9F01-387095BF9A09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084" name="Rectangle 4">
            <a:extLst>
              <a:ext uri="{FF2B5EF4-FFF2-40B4-BE49-F238E27FC236}">
                <a16:creationId xmlns:a16="http://schemas.microsoft.com/office/drawing/2014/main" id="{06DE5DDD-EDB7-4172-91D0-5ABAD647F728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F0217B05-F9F1-479E-B690-EDCEAD6CFBD4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174086" name="Rectangle 6">
            <a:extLst>
              <a:ext uri="{FF2B5EF4-FFF2-40B4-BE49-F238E27FC236}">
                <a16:creationId xmlns:a16="http://schemas.microsoft.com/office/drawing/2014/main" id="{012F0140-8D24-4AB7-80A4-788950BC0ADE}"/>
              </a:ext>
            </a:extLst>
          </p:cNvPr>
          <p:cNvSpPr>
            <a:spLocks/>
          </p:cNvSpPr>
          <p:nvPr/>
        </p:nvSpPr>
        <p:spPr bwMode="auto">
          <a:xfrm>
            <a:off x="889000" y="1905000"/>
            <a:ext cx="8610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dsds</a:t>
            </a:r>
          </a:p>
        </p:txBody>
      </p:sp>
      <p:sp>
        <p:nvSpPr>
          <p:cNvPr id="174087" name="Rectangle 7">
            <a:extLst>
              <a:ext uri="{FF2B5EF4-FFF2-40B4-BE49-F238E27FC236}">
                <a16:creationId xmlns:a16="http://schemas.microsoft.com/office/drawing/2014/main" id="{15FBD2A0-7B10-4255-98A7-8AEB6704E906}"/>
              </a:ext>
            </a:extLst>
          </p:cNvPr>
          <p:cNvSpPr>
            <a:spLocks/>
          </p:cNvSpPr>
          <p:nvPr/>
        </p:nvSpPr>
        <p:spPr bwMode="auto">
          <a:xfrm>
            <a:off x="760413" y="1219200"/>
            <a:ext cx="833437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Example - Chaining</a:t>
            </a:r>
          </a:p>
        </p:txBody>
      </p:sp>
      <p:sp>
        <p:nvSpPr>
          <p:cNvPr id="174088" name="Rectangle 8">
            <a:extLst>
              <a:ext uri="{FF2B5EF4-FFF2-40B4-BE49-F238E27FC236}">
                <a16:creationId xmlns:a16="http://schemas.microsoft.com/office/drawing/2014/main" id="{1D244D5C-BADD-4591-9065-D18E48C10148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7A005FF0-96AC-4955-B757-803481CD0F65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167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  <p:grpSp>
        <p:nvGrpSpPr>
          <p:cNvPr id="174089" name="Group 9">
            <a:extLst>
              <a:ext uri="{FF2B5EF4-FFF2-40B4-BE49-F238E27FC236}">
                <a16:creationId xmlns:a16="http://schemas.microsoft.com/office/drawing/2014/main" id="{EB3F73C7-5D0A-4470-9709-3C4788BB76DD}"/>
              </a:ext>
            </a:extLst>
          </p:cNvPr>
          <p:cNvGrpSpPr>
            <a:grpSpLocks/>
          </p:cNvGrpSpPr>
          <p:nvPr/>
        </p:nvGrpSpPr>
        <p:grpSpPr bwMode="auto">
          <a:xfrm>
            <a:off x="431800" y="1905000"/>
            <a:ext cx="9144000" cy="4572000"/>
            <a:chOff x="0" y="-177"/>
            <a:chExt cx="8424" cy="1591"/>
          </a:xfrm>
        </p:grpSpPr>
        <p:grpSp>
          <p:nvGrpSpPr>
            <p:cNvPr id="174090" name="Group 10">
              <a:extLst>
                <a:ext uri="{FF2B5EF4-FFF2-40B4-BE49-F238E27FC236}">
                  <a16:creationId xmlns:a16="http://schemas.microsoft.com/office/drawing/2014/main" id="{9098986D-C587-4B07-ADBC-B50C590E6A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177"/>
              <a:ext cx="8424" cy="1591"/>
              <a:chOff x="0" y="-177"/>
              <a:chExt cx="8424" cy="1591"/>
            </a:xfrm>
          </p:grpSpPr>
          <p:sp>
            <p:nvSpPr>
              <p:cNvPr id="174092" name="AutoShape 11">
                <a:extLst>
                  <a:ext uri="{FF2B5EF4-FFF2-40B4-BE49-F238E27FC236}">
                    <a16:creationId xmlns:a16="http://schemas.microsoft.com/office/drawing/2014/main" id="{94AA096C-E51B-4DF1-B47E-75A9428C56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-177"/>
                <a:ext cx="8424" cy="1591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4093" name="Rectangle 15">
                <a:extLst>
                  <a:ext uri="{FF2B5EF4-FFF2-40B4-BE49-F238E27FC236}">
                    <a16:creationId xmlns:a16="http://schemas.microsoft.com/office/drawing/2014/main" id="{EF46EC95-185C-4609-8DF0-4E0DB757B9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74091" name="Rectangle 13">
              <a:extLst>
                <a:ext uri="{FF2B5EF4-FFF2-40B4-BE49-F238E27FC236}">
                  <a16:creationId xmlns:a16="http://schemas.microsoft.com/office/drawing/2014/main" id="{72F9E61D-0B60-4CDF-9FBA-402E9079A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" y="-177"/>
              <a:ext cx="8251" cy="1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 marL="342900" indent="-3429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lvl="1" eaLnBrk="1" hangingPunct="1"/>
              <a:r>
                <a:rPr lang="en-US" altLang="en-US"/>
                <a:t>Promise.resolve(123)</a:t>
              </a:r>
            </a:p>
            <a:p>
              <a:pPr lvl="1" eaLnBrk="1" hangingPunct="1"/>
              <a:r>
                <a:rPr lang="en-US" altLang="en-US"/>
                <a:t>    </a:t>
              </a:r>
              <a:r>
                <a:rPr lang="en-US" altLang="en-US" b="1">
                  <a:solidFill>
                    <a:srgbClr val="FF0000"/>
                  </a:solidFill>
                </a:rPr>
                <a:t>.then</a:t>
              </a:r>
              <a:r>
                <a:rPr lang="en-US" altLang="en-US"/>
                <a:t>((res) =&gt; {</a:t>
              </a:r>
            </a:p>
            <a:p>
              <a:pPr lvl="1" eaLnBrk="1" hangingPunct="1"/>
              <a:r>
                <a:rPr lang="en-US" altLang="en-US"/>
                <a:t>        console.log(res); </a:t>
              </a:r>
              <a:r>
                <a:rPr lang="en-US" altLang="en-US">
                  <a:solidFill>
                    <a:srgbClr val="00B050"/>
                  </a:solidFill>
                </a:rPr>
                <a:t>// 123</a:t>
              </a:r>
            </a:p>
            <a:p>
              <a:pPr lvl="1" eaLnBrk="1" hangingPunct="1"/>
              <a:r>
                <a:rPr lang="en-US" altLang="en-US"/>
                <a:t>        return 456;</a:t>
              </a:r>
            </a:p>
            <a:p>
              <a:pPr lvl="1" eaLnBrk="1" hangingPunct="1"/>
              <a:r>
                <a:rPr lang="en-US" altLang="en-US"/>
                <a:t>    })</a:t>
              </a:r>
            </a:p>
            <a:p>
              <a:pPr lvl="1" eaLnBrk="1" hangingPunct="1"/>
              <a:r>
                <a:rPr lang="en-US" altLang="en-US"/>
                <a:t>    </a:t>
              </a:r>
              <a:r>
                <a:rPr lang="en-US" altLang="en-US" b="1">
                  <a:solidFill>
                    <a:srgbClr val="FF0000"/>
                  </a:solidFill>
                </a:rPr>
                <a:t>.then</a:t>
              </a:r>
              <a:r>
                <a:rPr lang="en-US" altLang="en-US"/>
                <a:t>((res) =&gt; {</a:t>
              </a:r>
            </a:p>
            <a:p>
              <a:pPr lvl="1" eaLnBrk="1" hangingPunct="1"/>
              <a:r>
                <a:rPr lang="en-US" altLang="en-US"/>
                <a:t>        console.log(res); </a:t>
              </a:r>
              <a:r>
                <a:rPr lang="en-US" altLang="en-US">
                  <a:solidFill>
                    <a:srgbClr val="00B050"/>
                  </a:solidFill>
                </a:rPr>
                <a:t>// 456</a:t>
              </a:r>
            </a:p>
            <a:p>
              <a:pPr lvl="1" eaLnBrk="1" hangingPunct="1"/>
              <a:r>
                <a:rPr lang="en-US" altLang="en-US"/>
                <a:t>        return Promise.resolve(123);</a:t>
              </a:r>
            </a:p>
            <a:p>
              <a:pPr lvl="1" eaLnBrk="1" hangingPunct="1"/>
              <a:r>
                <a:rPr lang="en-US" altLang="en-US"/>
                <a:t>    })</a:t>
              </a:r>
            </a:p>
            <a:p>
              <a:pPr lvl="1" eaLnBrk="1" hangingPunct="1"/>
              <a:r>
                <a:rPr lang="en-US" altLang="en-US"/>
                <a:t>    </a:t>
              </a:r>
              <a:r>
                <a:rPr lang="en-US" altLang="en-US" b="1">
                  <a:solidFill>
                    <a:srgbClr val="FF0000"/>
                  </a:solidFill>
                </a:rPr>
                <a:t>.then</a:t>
              </a:r>
              <a:r>
                <a:rPr lang="en-US" altLang="en-US"/>
                <a:t>((res) =&gt; {</a:t>
              </a:r>
            </a:p>
            <a:p>
              <a:pPr lvl="1" eaLnBrk="1" hangingPunct="1"/>
              <a:r>
                <a:rPr lang="en-US" altLang="en-US"/>
                <a:t>        console.log(res);  </a:t>
              </a:r>
              <a:r>
                <a:rPr lang="en-US" altLang="en-US">
                  <a:solidFill>
                    <a:srgbClr val="00B050"/>
                  </a:solidFill>
                </a:rPr>
                <a:t>// 123 : Notice `this` is called with the resolved value</a:t>
              </a:r>
            </a:p>
            <a:p>
              <a:pPr lvl="1" eaLnBrk="1" hangingPunct="1"/>
              <a:r>
                <a:rPr lang="en-US" altLang="en-US"/>
                <a:t>        return Promise.resolve(123);</a:t>
              </a:r>
            </a:p>
            <a:p>
              <a:pPr lvl="1" eaLnBrk="1" hangingPunct="1"/>
              <a:r>
                <a:rPr lang="en-US" altLang="en-US"/>
                <a:t>    })</a:t>
              </a:r>
              <a:endParaRPr lang="en-US" altLang="en-US">
                <a:solidFill>
                  <a:srgbClr val="00B050"/>
                </a:solidFill>
                <a:sym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ransition/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106" name="Picture 2">
            <a:extLst>
              <a:ext uri="{FF2B5EF4-FFF2-40B4-BE49-F238E27FC236}">
                <a16:creationId xmlns:a16="http://schemas.microsoft.com/office/drawing/2014/main" id="{CAD64A4E-2177-400D-BD0A-D97F7640D037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107" name="Picture 3">
            <a:extLst>
              <a:ext uri="{FF2B5EF4-FFF2-40B4-BE49-F238E27FC236}">
                <a16:creationId xmlns:a16="http://schemas.microsoft.com/office/drawing/2014/main" id="{C33B0589-F1D4-4579-A69A-C7CA22CD1EEA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5108" name="Rectangle 4">
            <a:extLst>
              <a:ext uri="{FF2B5EF4-FFF2-40B4-BE49-F238E27FC236}">
                <a16:creationId xmlns:a16="http://schemas.microsoft.com/office/drawing/2014/main" id="{B2024E6C-5A17-4EBE-ADAF-26EC7076ABF8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679AF5BD-F2B5-4198-9C23-B2B891F2FFE9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175110" name="Rectangle 6">
            <a:extLst>
              <a:ext uri="{FF2B5EF4-FFF2-40B4-BE49-F238E27FC236}">
                <a16:creationId xmlns:a16="http://schemas.microsoft.com/office/drawing/2014/main" id="{F8CD787F-EC20-4F5E-8FA8-F1B64CB91756}"/>
              </a:ext>
            </a:extLst>
          </p:cNvPr>
          <p:cNvSpPr>
            <a:spLocks/>
          </p:cNvSpPr>
          <p:nvPr/>
        </p:nvSpPr>
        <p:spPr bwMode="auto">
          <a:xfrm>
            <a:off x="889000" y="1905000"/>
            <a:ext cx="8610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dsds</a:t>
            </a:r>
          </a:p>
        </p:txBody>
      </p:sp>
      <p:sp>
        <p:nvSpPr>
          <p:cNvPr id="175111" name="Rectangle 7">
            <a:extLst>
              <a:ext uri="{FF2B5EF4-FFF2-40B4-BE49-F238E27FC236}">
                <a16:creationId xmlns:a16="http://schemas.microsoft.com/office/drawing/2014/main" id="{290A3EF2-E3D0-40FB-8978-FFA475C2EE56}"/>
              </a:ext>
            </a:extLst>
          </p:cNvPr>
          <p:cNvSpPr>
            <a:spLocks/>
          </p:cNvSpPr>
          <p:nvPr/>
        </p:nvSpPr>
        <p:spPr bwMode="auto">
          <a:xfrm>
            <a:off x="382588" y="1219200"/>
            <a:ext cx="90900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Example – Aggregated Error Handling</a:t>
            </a:r>
          </a:p>
        </p:txBody>
      </p:sp>
      <p:sp>
        <p:nvSpPr>
          <p:cNvPr id="175112" name="Rectangle 8">
            <a:extLst>
              <a:ext uri="{FF2B5EF4-FFF2-40B4-BE49-F238E27FC236}">
                <a16:creationId xmlns:a16="http://schemas.microsoft.com/office/drawing/2014/main" id="{8589DB39-00A5-4A77-B2DE-4888B809052B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49A85CB3-F5B6-4BD6-9B28-379952244E8F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168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  <p:grpSp>
        <p:nvGrpSpPr>
          <p:cNvPr id="175113" name="Group 9">
            <a:extLst>
              <a:ext uri="{FF2B5EF4-FFF2-40B4-BE49-F238E27FC236}">
                <a16:creationId xmlns:a16="http://schemas.microsoft.com/office/drawing/2014/main" id="{1B414BCC-12A2-4720-A0DD-B1E2531EF1C4}"/>
              </a:ext>
            </a:extLst>
          </p:cNvPr>
          <p:cNvGrpSpPr>
            <a:grpSpLocks/>
          </p:cNvGrpSpPr>
          <p:nvPr/>
        </p:nvGrpSpPr>
        <p:grpSpPr bwMode="auto">
          <a:xfrm>
            <a:off x="431800" y="1905000"/>
            <a:ext cx="9144000" cy="4572000"/>
            <a:chOff x="0" y="-177"/>
            <a:chExt cx="8424" cy="1591"/>
          </a:xfrm>
        </p:grpSpPr>
        <p:grpSp>
          <p:nvGrpSpPr>
            <p:cNvPr id="175114" name="Group 10">
              <a:extLst>
                <a:ext uri="{FF2B5EF4-FFF2-40B4-BE49-F238E27FC236}">
                  <a16:creationId xmlns:a16="http://schemas.microsoft.com/office/drawing/2014/main" id="{8253EC1C-1D31-4685-921A-D0FD9CEA74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177"/>
              <a:ext cx="8424" cy="1591"/>
              <a:chOff x="0" y="-177"/>
              <a:chExt cx="8424" cy="1591"/>
            </a:xfrm>
          </p:grpSpPr>
          <p:sp>
            <p:nvSpPr>
              <p:cNvPr id="175116" name="AutoShape 11">
                <a:extLst>
                  <a:ext uri="{FF2B5EF4-FFF2-40B4-BE49-F238E27FC236}">
                    <a16:creationId xmlns:a16="http://schemas.microsoft.com/office/drawing/2014/main" id="{C2165BD0-7AEF-42C9-80CF-B360B29EA8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-177"/>
                <a:ext cx="8424" cy="1591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5117" name="Rectangle 15">
                <a:extLst>
                  <a:ext uri="{FF2B5EF4-FFF2-40B4-BE49-F238E27FC236}">
                    <a16:creationId xmlns:a16="http://schemas.microsoft.com/office/drawing/2014/main" id="{11075287-D358-4E57-8E30-9138B7BA86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75115" name="Rectangle 13">
              <a:extLst>
                <a:ext uri="{FF2B5EF4-FFF2-40B4-BE49-F238E27FC236}">
                  <a16:creationId xmlns:a16="http://schemas.microsoft.com/office/drawing/2014/main" id="{89C5484C-38DC-4D75-9050-D51A7DEF8A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" y="-177"/>
              <a:ext cx="8251" cy="1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 marL="342900" indent="-3429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lvl="1" eaLnBrk="1" hangingPunct="1"/>
              <a:r>
                <a:rPr lang="en-US" altLang="en-US" sz="1600"/>
                <a:t>Promise.reject(new Error('something bad happened'))</a:t>
              </a:r>
            </a:p>
            <a:p>
              <a:pPr lvl="1" eaLnBrk="1" hangingPunct="1"/>
              <a:r>
                <a:rPr lang="en-US" altLang="en-US" sz="1600"/>
                <a:t>    .then((res) =&gt; {</a:t>
              </a:r>
            </a:p>
            <a:p>
              <a:pPr lvl="1" eaLnBrk="1" hangingPunct="1"/>
              <a:r>
                <a:rPr lang="en-US" altLang="en-US" sz="1600"/>
                <a:t>        console.log(res); </a:t>
              </a:r>
              <a:r>
                <a:rPr lang="en-US" altLang="en-US" sz="1600">
                  <a:solidFill>
                    <a:srgbClr val="00B050"/>
                  </a:solidFill>
                </a:rPr>
                <a:t>// not called</a:t>
              </a:r>
            </a:p>
            <a:p>
              <a:pPr lvl="1" eaLnBrk="1" hangingPunct="1"/>
              <a:r>
                <a:rPr lang="en-US" altLang="en-US" sz="1600"/>
                <a:t>        return 456;</a:t>
              </a:r>
            </a:p>
            <a:p>
              <a:pPr lvl="1" eaLnBrk="1" hangingPunct="1"/>
              <a:r>
                <a:rPr lang="en-US" altLang="en-US" sz="1600"/>
                <a:t>    })</a:t>
              </a:r>
            </a:p>
            <a:p>
              <a:pPr lvl="1" eaLnBrk="1" hangingPunct="1"/>
              <a:r>
                <a:rPr lang="en-US" altLang="en-US" sz="1600"/>
                <a:t>    .then((res) =&gt; {</a:t>
              </a:r>
            </a:p>
            <a:p>
              <a:pPr lvl="1" eaLnBrk="1" hangingPunct="1"/>
              <a:r>
                <a:rPr lang="en-US" altLang="en-US" sz="1600"/>
                <a:t>        console.log(res); </a:t>
              </a:r>
              <a:r>
                <a:rPr lang="en-US" altLang="en-US" sz="1600">
                  <a:solidFill>
                    <a:srgbClr val="00B050"/>
                  </a:solidFill>
                </a:rPr>
                <a:t>// not called</a:t>
              </a:r>
            </a:p>
            <a:p>
              <a:pPr lvl="1" eaLnBrk="1" hangingPunct="1"/>
              <a:r>
                <a:rPr lang="en-US" altLang="en-US" sz="1600"/>
                <a:t>        return Promise.resolve(123);</a:t>
              </a:r>
            </a:p>
            <a:p>
              <a:pPr lvl="1" eaLnBrk="1" hangingPunct="1"/>
              <a:r>
                <a:rPr lang="en-US" altLang="en-US" sz="1600"/>
                <a:t>    })</a:t>
              </a:r>
            </a:p>
            <a:p>
              <a:pPr lvl="1" eaLnBrk="1" hangingPunct="1"/>
              <a:r>
                <a:rPr lang="en-US" altLang="en-US" sz="1600"/>
                <a:t>    .then((res) =&gt; {</a:t>
              </a:r>
            </a:p>
            <a:p>
              <a:pPr lvl="1" eaLnBrk="1" hangingPunct="1"/>
              <a:r>
                <a:rPr lang="en-US" altLang="en-US" sz="1600"/>
                <a:t>        console.log(res); </a:t>
              </a:r>
              <a:r>
                <a:rPr lang="en-US" altLang="en-US" sz="1600">
                  <a:solidFill>
                    <a:srgbClr val="00B050"/>
                  </a:solidFill>
                </a:rPr>
                <a:t>// not called</a:t>
              </a:r>
            </a:p>
            <a:p>
              <a:pPr lvl="1" eaLnBrk="1" hangingPunct="1"/>
              <a:r>
                <a:rPr lang="en-US" altLang="en-US" sz="1600"/>
                <a:t>        return Promise.resolve(123);</a:t>
              </a:r>
            </a:p>
            <a:p>
              <a:pPr lvl="1" eaLnBrk="1" hangingPunct="1"/>
              <a:r>
                <a:rPr lang="en-US" altLang="en-US" sz="1600"/>
                <a:t>    })</a:t>
              </a:r>
            </a:p>
            <a:p>
              <a:pPr lvl="1" eaLnBrk="1" hangingPunct="1"/>
              <a:r>
                <a:rPr lang="en-US" altLang="en-US" sz="1600"/>
                <a:t>    </a:t>
              </a:r>
              <a:r>
                <a:rPr lang="en-US" altLang="en-US" sz="1600" b="1">
                  <a:solidFill>
                    <a:srgbClr val="FF0000"/>
                  </a:solidFill>
                </a:rPr>
                <a:t>.catch</a:t>
              </a:r>
              <a:r>
                <a:rPr lang="en-US" altLang="en-US" sz="1600"/>
                <a:t>((err) =&gt; {</a:t>
              </a:r>
            </a:p>
            <a:p>
              <a:pPr lvl="1" eaLnBrk="1" hangingPunct="1"/>
              <a:r>
                <a:rPr lang="en-US" altLang="en-US" sz="1600"/>
                <a:t>        console.log(err.message); </a:t>
              </a:r>
              <a:r>
                <a:rPr lang="en-US" altLang="en-US" sz="1600">
                  <a:solidFill>
                    <a:srgbClr val="00B050"/>
                  </a:solidFill>
                </a:rPr>
                <a:t>// something bad happened </a:t>
              </a:r>
              <a:r>
                <a:rPr lang="en-US" altLang="en-US" sz="1600"/>
                <a:t>       </a:t>
              </a:r>
            </a:p>
            <a:p>
              <a:pPr lvl="1" eaLnBrk="1" hangingPunct="1"/>
              <a:r>
                <a:rPr lang="en-US" altLang="en-US" sz="1600"/>
                <a:t>    });</a:t>
              </a:r>
              <a:endParaRPr lang="en-US" altLang="en-US" sz="1600">
                <a:solidFill>
                  <a:srgbClr val="00B050"/>
                </a:solidFill>
                <a:sym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ransition/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130" name="Picture 2">
            <a:extLst>
              <a:ext uri="{FF2B5EF4-FFF2-40B4-BE49-F238E27FC236}">
                <a16:creationId xmlns:a16="http://schemas.microsoft.com/office/drawing/2014/main" id="{A2F3BF92-9D48-439C-8AAC-5864A20E884C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6131" name="Picture 3">
            <a:extLst>
              <a:ext uri="{FF2B5EF4-FFF2-40B4-BE49-F238E27FC236}">
                <a16:creationId xmlns:a16="http://schemas.microsoft.com/office/drawing/2014/main" id="{EA8BC4D6-31A9-4698-95A9-B26F59AC3B6E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132" name="Rectangle 4">
            <a:extLst>
              <a:ext uri="{FF2B5EF4-FFF2-40B4-BE49-F238E27FC236}">
                <a16:creationId xmlns:a16="http://schemas.microsoft.com/office/drawing/2014/main" id="{476AFF06-1800-40B9-BFC3-5D8642A6A560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977CB5C0-DBAD-41BC-B58E-6E45378720B2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176134" name="Rectangle 6">
            <a:extLst>
              <a:ext uri="{FF2B5EF4-FFF2-40B4-BE49-F238E27FC236}">
                <a16:creationId xmlns:a16="http://schemas.microsoft.com/office/drawing/2014/main" id="{436B8B12-E8F9-4524-9C0D-5D4BF41FAB85}"/>
              </a:ext>
            </a:extLst>
          </p:cNvPr>
          <p:cNvSpPr>
            <a:spLocks/>
          </p:cNvSpPr>
          <p:nvPr/>
        </p:nvSpPr>
        <p:spPr bwMode="auto">
          <a:xfrm>
            <a:off x="889000" y="1905000"/>
            <a:ext cx="8610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dsds</a:t>
            </a:r>
          </a:p>
        </p:txBody>
      </p:sp>
      <p:sp>
        <p:nvSpPr>
          <p:cNvPr id="176135" name="Rectangle 7">
            <a:extLst>
              <a:ext uri="{FF2B5EF4-FFF2-40B4-BE49-F238E27FC236}">
                <a16:creationId xmlns:a16="http://schemas.microsoft.com/office/drawing/2014/main" id="{8801BBDD-B6D0-4E23-8ECF-A85DA4C18E9A}"/>
              </a:ext>
            </a:extLst>
          </p:cNvPr>
          <p:cNvSpPr>
            <a:spLocks/>
          </p:cNvSpPr>
          <p:nvPr/>
        </p:nvSpPr>
        <p:spPr bwMode="auto">
          <a:xfrm>
            <a:off x="382588" y="1219200"/>
            <a:ext cx="90900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Example – </a:t>
            </a:r>
            <a:r>
              <a:rPr lang="en-US" altLang="en-US" sz="3100" b="1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catch</a:t>
            </a: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Chaining</a:t>
            </a:r>
          </a:p>
        </p:txBody>
      </p:sp>
      <p:sp>
        <p:nvSpPr>
          <p:cNvPr id="176136" name="Rectangle 8">
            <a:extLst>
              <a:ext uri="{FF2B5EF4-FFF2-40B4-BE49-F238E27FC236}">
                <a16:creationId xmlns:a16="http://schemas.microsoft.com/office/drawing/2014/main" id="{8215F9AB-AF22-45C9-938C-E684620D6048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3D6250B2-C7A0-4A0B-888D-59512DA04FD0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169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  <p:grpSp>
        <p:nvGrpSpPr>
          <p:cNvPr id="176137" name="Group 9">
            <a:extLst>
              <a:ext uri="{FF2B5EF4-FFF2-40B4-BE49-F238E27FC236}">
                <a16:creationId xmlns:a16="http://schemas.microsoft.com/office/drawing/2014/main" id="{F63E240B-4654-4405-BA0E-344D1F811EE5}"/>
              </a:ext>
            </a:extLst>
          </p:cNvPr>
          <p:cNvGrpSpPr>
            <a:grpSpLocks/>
          </p:cNvGrpSpPr>
          <p:nvPr/>
        </p:nvGrpSpPr>
        <p:grpSpPr bwMode="auto">
          <a:xfrm>
            <a:off x="431800" y="1905000"/>
            <a:ext cx="9144000" cy="4572000"/>
            <a:chOff x="0" y="-177"/>
            <a:chExt cx="8424" cy="1591"/>
          </a:xfrm>
        </p:grpSpPr>
        <p:grpSp>
          <p:nvGrpSpPr>
            <p:cNvPr id="176138" name="Group 10">
              <a:extLst>
                <a:ext uri="{FF2B5EF4-FFF2-40B4-BE49-F238E27FC236}">
                  <a16:creationId xmlns:a16="http://schemas.microsoft.com/office/drawing/2014/main" id="{168D17F4-83A9-44D4-8BBD-397645ECDC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177"/>
              <a:ext cx="8424" cy="1591"/>
              <a:chOff x="0" y="-177"/>
              <a:chExt cx="8424" cy="1591"/>
            </a:xfrm>
          </p:grpSpPr>
          <p:sp>
            <p:nvSpPr>
              <p:cNvPr id="176140" name="AutoShape 11">
                <a:extLst>
                  <a:ext uri="{FF2B5EF4-FFF2-40B4-BE49-F238E27FC236}">
                    <a16:creationId xmlns:a16="http://schemas.microsoft.com/office/drawing/2014/main" id="{654CB8F6-0A86-402E-824B-2436EAC9BC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-177"/>
                <a:ext cx="8424" cy="1591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6141" name="Rectangle 15">
                <a:extLst>
                  <a:ext uri="{FF2B5EF4-FFF2-40B4-BE49-F238E27FC236}">
                    <a16:creationId xmlns:a16="http://schemas.microsoft.com/office/drawing/2014/main" id="{D7C02E4E-D225-4BFA-A07F-65CA54B635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76139" name="Rectangle 13">
              <a:extLst>
                <a:ext uri="{FF2B5EF4-FFF2-40B4-BE49-F238E27FC236}">
                  <a16:creationId xmlns:a16="http://schemas.microsoft.com/office/drawing/2014/main" id="{58124398-C958-4902-9F80-13F0A14A48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" y="-177"/>
              <a:ext cx="8251" cy="1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 marL="342900" indent="-3429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lvl="1" eaLnBrk="1" hangingPunct="1"/>
              <a:r>
                <a:rPr lang="en-US" altLang="en-US"/>
                <a:t>Promise.reject(new Error('something bad happened'))</a:t>
              </a:r>
            </a:p>
            <a:p>
              <a:pPr lvl="1" eaLnBrk="1" hangingPunct="1"/>
              <a:r>
                <a:rPr lang="en-US" altLang="en-US"/>
                <a:t>    .then((res) =&gt; {</a:t>
              </a:r>
            </a:p>
            <a:p>
              <a:pPr lvl="1" eaLnBrk="1" hangingPunct="1"/>
              <a:r>
                <a:rPr lang="en-US" altLang="en-US"/>
                <a:t>        console.log(res);  </a:t>
              </a:r>
              <a:r>
                <a:rPr lang="en-US" altLang="en-US">
                  <a:solidFill>
                    <a:srgbClr val="00B050"/>
                  </a:solidFill>
                </a:rPr>
                <a:t>// not called</a:t>
              </a:r>
            </a:p>
            <a:p>
              <a:pPr lvl="1" eaLnBrk="1" hangingPunct="1"/>
              <a:r>
                <a:rPr lang="en-US" altLang="en-US"/>
                <a:t>        return 456;</a:t>
              </a:r>
            </a:p>
            <a:p>
              <a:pPr lvl="1" eaLnBrk="1" hangingPunct="1"/>
              <a:r>
                <a:rPr lang="en-US" altLang="en-US"/>
                <a:t>    })</a:t>
              </a:r>
            </a:p>
            <a:p>
              <a:pPr lvl="1" eaLnBrk="1" hangingPunct="1"/>
              <a:r>
                <a:rPr lang="en-US" altLang="en-US"/>
                <a:t>    </a:t>
              </a:r>
              <a:r>
                <a:rPr lang="en-US" altLang="en-US" b="1">
                  <a:solidFill>
                    <a:srgbClr val="FF0000"/>
                  </a:solidFill>
                </a:rPr>
                <a:t>.catch</a:t>
              </a:r>
              <a:r>
                <a:rPr lang="en-US" altLang="en-US"/>
                <a:t>((err) =&gt; {</a:t>
              </a:r>
            </a:p>
            <a:p>
              <a:pPr lvl="1" eaLnBrk="1" hangingPunct="1"/>
              <a:r>
                <a:rPr lang="en-US" altLang="en-US"/>
                <a:t>        console.log(err.message);  </a:t>
              </a:r>
              <a:r>
                <a:rPr lang="en-US" altLang="en-US">
                  <a:solidFill>
                    <a:srgbClr val="00B050"/>
                  </a:solidFill>
                </a:rPr>
                <a:t>// something bad happened</a:t>
              </a:r>
            </a:p>
            <a:p>
              <a:pPr lvl="1" eaLnBrk="1" hangingPunct="1"/>
              <a:r>
                <a:rPr lang="en-US" altLang="en-US"/>
                <a:t>        return Promise.resolve(123);</a:t>
              </a:r>
            </a:p>
            <a:p>
              <a:pPr lvl="1" eaLnBrk="1" hangingPunct="1"/>
              <a:r>
                <a:rPr lang="en-US" altLang="en-US"/>
                <a:t>    })</a:t>
              </a:r>
            </a:p>
            <a:p>
              <a:pPr lvl="1" eaLnBrk="1" hangingPunct="1"/>
              <a:r>
                <a:rPr lang="en-US" altLang="en-US"/>
                <a:t>    </a:t>
              </a:r>
              <a:r>
                <a:rPr lang="en-US" altLang="en-US" b="1">
                  <a:solidFill>
                    <a:srgbClr val="FF0000"/>
                  </a:solidFill>
                </a:rPr>
                <a:t>.then</a:t>
              </a:r>
              <a:r>
                <a:rPr lang="en-US" altLang="en-US"/>
                <a:t>((res) =&gt; {</a:t>
              </a:r>
            </a:p>
            <a:p>
              <a:pPr lvl="1" eaLnBrk="1" hangingPunct="1"/>
              <a:r>
                <a:rPr lang="en-US" altLang="en-US"/>
                <a:t>        console.log(res);  </a:t>
              </a:r>
              <a:r>
                <a:rPr lang="en-US" altLang="en-US">
                  <a:solidFill>
                    <a:srgbClr val="00B050"/>
                  </a:solidFill>
                </a:rPr>
                <a:t>// 123</a:t>
              </a:r>
            </a:p>
            <a:p>
              <a:pPr lvl="1" eaLnBrk="1" hangingPunct="1"/>
              <a:r>
                <a:rPr lang="en-US" altLang="en-US"/>
                <a:t>    });</a:t>
              </a:r>
              <a:endParaRPr lang="en-US" altLang="en-US">
                <a:solidFill>
                  <a:srgbClr val="00B050"/>
                </a:solidFill>
                <a:sym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:a16="http://schemas.microsoft.com/office/drawing/2014/main" id="{150DB75B-A795-47B9-B1B4-8CC673758F60}"/>
              </a:ext>
            </a:extLst>
          </p:cNvPr>
          <p:cNvSpPr>
            <a:spLocks/>
          </p:cNvSpPr>
          <p:nvPr/>
        </p:nvSpPr>
        <p:spPr bwMode="auto">
          <a:xfrm>
            <a:off x="4922838" y="6964363"/>
            <a:ext cx="2524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t>3</a:t>
            </a:r>
          </a:p>
        </p:txBody>
      </p:sp>
      <p:pic>
        <p:nvPicPr>
          <p:cNvPr id="20483" name="Picture 2">
            <a:extLst>
              <a:ext uri="{FF2B5EF4-FFF2-40B4-BE49-F238E27FC236}">
                <a16:creationId xmlns:a16="http://schemas.microsoft.com/office/drawing/2014/main" id="{65FDC8E4-094A-487D-BA0B-61BDF206038B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3">
            <a:extLst>
              <a:ext uri="{FF2B5EF4-FFF2-40B4-BE49-F238E27FC236}">
                <a16:creationId xmlns:a16="http://schemas.microsoft.com/office/drawing/2014/main" id="{AC08F8A4-E6BE-452C-9A9D-AB9BF98895B4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Rectangle 4">
            <a:extLst>
              <a:ext uri="{FF2B5EF4-FFF2-40B4-BE49-F238E27FC236}">
                <a16:creationId xmlns:a16="http://schemas.microsoft.com/office/drawing/2014/main" id="{051743B8-E7B0-4F44-9746-F644876B3D73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32BD012A-4EB7-41DC-A684-B7C19D949094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20487" name="Rectangle 6">
            <a:extLst>
              <a:ext uri="{FF2B5EF4-FFF2-40B4-BE49-F238E27FC236}">
                <a16:creationId xmlns:a16="http://schemas.microsoft.com/office/drawing/2014/main" id="{8CE8B5BD-5074-4F86-A8B3-860B637E506D}"/>
              </a:ext>
            </a:extLst>
          </p:cNvPr>
          <p:cNvSpPr>
            <a:spLocks/>
          </p:cNvSpPr>
          <p:nvPr/>
        </p:nvSpPr>
        <p:spPr bwMode="auto">
          <a:xfrm>
            <a:off x="877888" y="2232025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4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20488" name="Rectangle 7">
            <a:extLst>
              <a:ext uri="{FF2B5EF4-FFF2-40B4-BE49-F238E27FC236}">
                <a16:creationId xmlns:a16="http://schemas.microsoft.com/office/drawing/2014/main" id="{F7B0955F-C8D8-4B5B-9286-DB5F6722CAF4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Block Scopes &amp; TS - let</a:t>
            </a:r>
          </a:p>
        </p:txBody>
      </p:sp>
      <p:sp>
        <p:nvSpPr>
          <p:cNvPr id="20489" name="Rectangle 6">
            <a:extLst>
              <a:ext uri="{FF2B5EF4-FFF2-40B4-BE49-F238E27FC236}">
                <a16:creationId xmlns:a16="http://schemas.microsoft.com/office/drawing/2014/main" id="{6BA5169F-FC5D-4B9A-9B9F-3B4D1167C290}"/>
              </a:ext>
            </a:extLst>
          </p:cNvPr>
          <p:cNvSpPr>
            <a:spLocks/>
          </p:cNvSpPr>
          <p:nvPr/>
        </p:nvSpPr>
        <p:spPr bwMode="auto">
          <a:xfrm>
            <a:off x="1030288" y="2384425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TS transpiles </a:t>
            </a:r>
            <a:r>
              <a:rPr lang="en-US" altLang="en-US" sz="2400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let </a:t>
            </a: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to </a:t>
            </a:r>
            <a:r>
              <a:rPr lang="en-US" altLang="en-US" sz="2400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var </a:t>
            </a: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declarations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Renames variable name if it already exists in surrounding scope</a:t>
            </a:r>
            <a:endParaRPr lang="en-US" altLang="en-US" sz="2400" i="1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grpSp>
        <p:nvGrpSpPr>
          <p:cNvPr id="20490" name="Group 9">
            <a:extLst>
              <a:ext uri="{FF2B5EF4-FFF2-40B4-BE49-F238E27FC236}">
                <a16:creationId xmlns:a16="http://schemas.microsoft.com/office/drawing/2014/main" id="{45F98C15-C840-430D-AD5A-EDC675DBEECD}"/>
              </a:ext>
            </a:extLst>
          </p:cNvPr>
          <p:cNvGrpSpPr>
            <a:grpSpLocks/>
          </p:cNvGrpSpPr>
          <p:nvPr/>
        </p:nvGrpSpPr>
        <p:grpSpPr bwMode="auto">
          <a:xfrm>
            <a:off x="1117600" y="4114800"/>
            <a:ext cx="2971800" cy="2209800"/>
            <a:chOff x="0" y="0"/>
            <a:chExt cx="4752" cy="1414"/>
          </a:xfrm>
        </p:grpSpPr>
        <p:grpSp>
          <p:nvGrpSpPr>
            <p:cNvPr id="20498" name="Group 10">
              <a:extLst>
                <a:ext uri="{FF2B5EF4-FFF2-40B4-BE49-F238E27FC236}">
                  <a16:creationId xmlns:a16="http://schemas.microsoft.com/office/drawing/2014/main" id="{6EC95077-B8B8-4A0F-9B9A-60F324982F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752" cy="1414"/>
              <a:chOff x="0" y="0"/>
              <a:chExt cx="4752" cy="1414"/>
            </a:xfrm>
          </p:grpSpPr>
          <p:sp>
            <p:nvSpPr>
              <p:cNvPr id="20500" name="AutoShape 11">
                <a:extLst>
                  <a:ext uri="{FF2B5EF4-FFF2-40B4-BE49-F238E27FC236}">
                    <a16:creationId xmlns:a16="http://schemas.microsoft.com/office/drawing/2014/main" id="{BA814897-05C8-4191-BD33-27C3B88B55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4752" cy="1364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0501" name="Rectangle 12">
                <a:extLst>
                  <a:ext uri="{FF2B5EF4-FFF2-40B4-BE49-F238E27FC236}">
                    <a16:creationId xmlns:a16="http://schemas.microsoft.com/office/drawing/2014/main" id="{94409D59-1607-432B-9680-5A3AA7B5EC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20499" name="Rectangle 13">
              <a:extLst>
                <a:ext uri="{FF2B5EF4-FFF2-40B4-BE49-F238E27FC236}">
                  <a16:creationId xmlns:a16="http://schemas.microsoft.com/office/drawing/2014/main" id="{CAC1FD0E-B60D-4642-8A57-10A0124BC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" y="60"/>
              <a:ext cx="4696" cy="1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B050"/>
                  </a:solidFill>
                  <a:cs typeface="Arial" panose="020B0604020202020204" pitchFamily="34" charset="0"/>
                </a:rPr>
                <a:t>// fooya.ts</a:t>
              </a:r>
            </a:p>
            <a:p>
              <a:pPr eaLnBrk="1" hangingPunct="1"/>
              <a:endParaRPr lang="en-US" altLang="en-US" sz="1400"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1400">
                  <a:cs typeface="Arial" panose="020B0604020202020204" pitchFamily="34" charset="0"/>
                </a:rPr>
                <a:t>var </a:t>
              </a:r>
              <a:r>
                <a:rPr lang="en-US" altLang="en-US" sz="1400" b="1">
                  <a:solidFill>
                    <a:srgbClr val="0070C0"/>
                  </a:solidFill>
                  <a:cs typeface="Arial" panose="020B0604020202020204" pitchFamily="34" charset="0"/>
                </a:rPr>
                <a:t>foo </a:t>
              </a:r>
              <a:r>
                <a:rPr lang="en-US" altLang="en-US" sz="1400">
                  <a:cs typeface="Arial" panose="020B0604020202020204" pitchFamily="34" charset="0"/>
                </a:rPr>
                <a:t>= ‘fooya!’;</a:t>
              </a:r>
            </a:p>
            <a:p>
              <a:pPr eaLnBrk="1" hangingPunct="1"/>
              <a:endParaRPr lang="en-US" altLang="en-US" sz="1400"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1400">
                  <a:cs typeface="Arial" panose="020B0604020202020204" pitchFamily="34" charset="0"/>
                </a:rPr>
                <a:t>If (true) {</a:t>
              </a:r>
            </a:p>
            <a:p>
              <a:pPr eaLnBrk="1" hangingPunct="1"/>
              <a:r>
                <a:rPr lang="en-US" altLang="en-US" sz="1400">
                  <a:cs typeface="Arial" panose="020B0604020202020204" pitchFamily="34" charset="0"/>
                </a:rPr>
                <a:t>    </a:t>
              </a:r>
              <a:r>
                <a:rPr lang="en-US" altLang="en-US" sz="1400" b="1">
                  <a:solidFill>
                    <a:srgbClr val="FF0000"/>
                  </a:solidFill>
                  <a:cs typeface="Arial" panose="020B0604020202020204" pitchFamily="34" charset="0"/>
                </a:rPr>
                <a:t>let</a:t>
              </a:r>
              <a:r>
                <a:rPr lang="en-US" altLang="en-US" sz="1400">
                  <a:cs typeface="Arial" panose="020B0604020202020204" pitchFamily="34" charset="0"/>
                </a:rPr>
                <a:t> </a:t>
              </a:r>
              <a:r>
                <a:rPr lang="en-US" altLang="en-US" sz="1400" b="1">
                  <a:solidFill>
                    <a:srgbClr val="0070C0"/>
                  </a:solidFill>
                  <a:cs typeface="Arial" panose="020B0604020202020204" pitchFamily="34" charset="0"/>
                </a:rPr>
                <a:t>foo</a:t>
              </a:r>
              <a:r>
                <a:rPr lang="en-US" altLang="en-US" sz="1400">
                  <a:cs typeface="Arial" panose="020B0604020202020204" pitchFamily="34" charset="0"/>
                </a:rPr>
                <a:t> = ‘nununu!’;</a:t>
              </a:r>
            </a:p>
            <a:p>
              <a:pPr eaLnBrk="1" hangingPunct="1"/>
              <a:r>
                <a:rPr lang="en-US" altLang="en-US" sz="1400">
                  <a:cs typeface="Arial" panose="020B0604020202020204" pitchFamily="34" charset="0"/>
                </a:rPr>
                <a:t>}</a:t>
              </a:r>
            </a:p>
            <a:p>
              <a:pPr eaLnBrk="1" hangingPunct="1"/>
              <a:endParaRPr lang="en-US" altLang="en-US" sz="1400"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1400">
                  <a:cs typeface="Arial" panose="020B0604020202020204" pitchFamily="34" charset="0"/>
                </a:rPr>
                <a:t>console.log(foo); </a:t>
              </a:r>
              <a:r>
                <a:rPr lang="en-US" altLang="en-US" sz="1400">
                  <a:solidFill>
                    <a:srgbClr val="00B050"/>
                  </a:solidFill>
                  <a:cs typeface="Arial" panose="020B0604020202020204" pitchFamily="34" charset="0"/>
                </a:rPr>
                <a:t>// fooya</a:t>
              </a:r>
            </a:p>
          </p:txBody>
        </p:sp>
      </p:grpSp>
      <p:grpSp>
        <p:nvGrpSpPr>
          <p:cNvPr id="20491" name="Group 9">
            <a:extLst>
              <a:ext uri="{FF2B5EF4-FFF2-40B4-BE49-F238E27FC236}">
                <a16:creationId xmlns:a16="http://schemas.microsoft.com/office/drawing/2014/main" id="{A6C56FCE-58EB-4A4A-831E-58AD88F8C0E8}"/>
              </a:ext>
            </a:extLst>
          </p:cNvPr>
          <p:cNvGrpSpPr>
            <a:grpSpLocks/>
          </p:cNvGrpSpPr>
          <p:nvPr/>
        </p:nvGrpSpPr>
        <p:grpSpPr bwMode="auto">
          <a:xfrm>
            <a:off x="5613400" y="4114800"/>
            <a:ext cx="2971800" cy="2209800"/>
            <a:chOff x="0" y="0"/>
            <a:chExt cx="4752" cy="1414"/>
          </a:xfrm>
        </p:grpSpPr>
        <p:grpSp>
          <p:nvGrpSpPr>
            <p:cNvPr id="20494" name="Group 10">
              <a:extLst>
                <a:ext uri="{FF2B5EF4-FFF2-40B4-BE49-F238E27FC236}">
                  <a16:creationId xmlns:a16="http://schemas.microsoft.com/office/drawing/2014/main" id="{31C4C99E-4020-49E0-91BE-D152F61237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752" cy="1414"/>
              <a:chOff x="0" y="0"/>
              <a:chExt cx="4752" cy="1414"/>
            </a:xfrm>
          </p:grpSpPr>
          <p:sp>
            <p:nvSpPr>
              <p:cNvPr id="20496" name="AutoShape 11">
                <a:extLst>
                  <a:ext uri="{FF2B5EF4-FFF2-40B4-BE49-F238E27FC236}">
                    <a16:creationId xmlns:a16="http://schemas.microsoft.com/office/drawing/2014/main" id="{DECEF2BC-A6D4-466D-BBDA-7B03CAADB0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4752" cy="1364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0497" name="Rectangle 12">
                <a:extLst>
                  <a:ext uri="{FF2B5EF4-FFF2-40B4-BE49-F238E27FC236}">
                    <a16:creationId xmlns:a16="http://schemas.microsoft.com/office/drawing/2014/main" id="{550E0511-48E5-448E-8AD9-EC2CA83C2D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20495" name="Rectangle 13">
              <a:extLst>
                <a:ext uri="{FF2B5EF4-FFF2-40B4-BE49-F238E27FC236}">
                  <a16:creationId xmlns:a16="http://schemas.microsoft.com/office/drawing/2014/main" id="{1E46164A-4DA9-475C-B7EF-B68B05EBC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" y="60"/>
              <a:ext cx="4696" cy="1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B050"/>
                  </a:solidFill>
                  <a:cs typeface="Arial" panose="020B0604020202020204" pitchFamily="34" charset="0"/>
                </a:rPr>
                <a:t>// fooya.js</a:t>
              </a:r>
            </a:p>
            <a:p>
              <a:pPr eaLnBrk="1" hangingPunct="1"/>
              <a:endParaRPr lang="en-US" altLang="en-US" sz="1400"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1400">
                  <a:cs typeface="Arial" panose="020B0604020202020204" pitchFamily="34" charset="0"/>
                </a:rPr>
                <a:t>var </a:t>
              </a:r>
              <a:r>
                <a:rPr lang="en-US" altLang="en-US" sz="1400" b="1">
                  <a:solidFill>
                    <a:srgbClr val="0070C0"/>
                  </a:solidFill>
                  <a:cs typeface="Arial" panose="020B0604020202020204" pitchFamily="34" charset="0"/>
                </a:rPr>
                <a:t>foo </a:t>
              </a:r>
              <a:r>
                <a:rPr lang="en-US" altLang="en-US" sz="1400">
                  <a:cs typeface="Arial" panose="020B0604020202020204" pitchFamily="34" charset="0"/>
                </a:rPr>
                <a:t>= ‘fooya!’;</a:t>
              </a:r>
            </a:p>
            <a:p>
              <a:pPr eaLnBrk="1" hangingPunct="1"/>
              <a:endParaRPr lang="en-US" altLang="en-US" sz="1400"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1400">
                  <a:cs typeface="Arial" panose="020B0604020202020204" pitchFamily="34" charset="0"/>
                </a:rPr>
                <a:t>If (true) {</a:t>
              </a:r>
            </a:p>
            <a:p>
              <a:pPr eaLnBrk="1" hangingPunct="1"/>
              <a:r>
                <a:rPr lang="en-US" altLang="en-US" sz="1200">
                  <a:cs typeface="Arial" panose="020B0604020202020204" pitchFamily="34" charset="0"/>
                </a:rPr>
                <a:t>    </a:t>
              </a:r>
              <a:r>
                <a:rPr lang="en-US" altLang="en-US" sz="2000" b="1">
                  <a:solidFill>
                    <a:srgbClr val="FF0000"/>
                  </a:solidFill>
                  <a:cs typeface="Arial" panose="020B0604020202020204" pitchFamily="34" charset="0"/>
                </a:rPr>
                <a:t>var</a:t>
              </a:r>
              <a:r>
                <a:rPr lang="en-US" altLang="en-US" sz="1400" b="1">
                  <a:solidFill>
                    <a:srgbClr val="FF0000"/>
                  </a:solidFill>
                  <a:cs typeface="Arial" panose="020B0604020202020204" pitchFamily="34" charset="0"/>
                </a:rPr>
                <a:t> </a:t>
              </a:r>
              <a:r>
                <a:rPr lang="en-US" altLang="en-US" b="1">
                  <a:solidFill>
                    <a:srgbClr val="0070C0"/>
                  </a:solidFill>
                  <a:cs typeface="Arial" panose="020B0604020202020204" pitchFamily="34" charset="0"/>
                </a:rPr>
                <a:t>foo_1</a:t>
              </a:r>
              <a:r>
                <a:rPr lang="en-US" altLang="en-US" sz="1200">
                  <a:cs typeface="Arial" panose="020B0604020202020204" pitchFamily="34" charset="0"/>
                </a:rPr>
                <a:t> </a:t>
              </a:r>
              <a:r>
                <a:rPr lang="en-US" altLang="en-US" sz="1400">
                  <a:cs typeface="Arial" panose="020B0604020202020204" pitchFamily="34" charset="0"/>
                </a:rPr>
                <a:t>= ‘nununu!’;</a:t>
              </a:r>
            </a:p>
            <a:p>
              <a:pPr eaLnBrk="1" hangingPunct="1"/>
              <a:r>
                <a:rPr lang="en-US" altLang="en-US" sz="1400">
                  <a:cs typeface="Arial" panose="020B0604020202020204" pitchFamily="34" charset="0"/>
                </a:rPr>
                <a:t>}</a:t>
              </a:r>
            </a:p>
            <a:p>
              <a:pPr eaLnBrk="1" hangingPunct="1"/>
              <a:endParaRPr lang="en-US" altLang="en-US" sz="1400"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1400">
                  <a:cs typeface="Arial" panose="020B0604020202020204" pitchFamily="34" charset="0"/>
                </a:rPr>
                <a:t>console.log(foo); </a:t>
              </a:r>
              <a:r>
                <a:rPr lang="en-US" altLang="en-US" sz="1400">
                  <a:solidFill>
                    <a:srgbClr val="00B050"/>
                  </a:solidFill>
                  <a:cs typeface="Arial" panose="020B0604020202020204" pitchFamily="34" charset="0"/>
                </a:rPr>
                <a:t>// fooya</a:t>
              </a:r>
              <a:endParaRPr lang="en-US" altLang="en-US" sz="1400">
                <a:cs typeface="Arial" panose="020B0604020202020204" pitchFamily="34" charset="0"/>
              </a:endParaRPr>
            </a:p>
          </p:txBody>
        </p:sp>
      </p:grpSp>
      <p:sp>
        <p:nvSpPr>
          <p:cNvPr id="20492" name="Notched Right Arrow 27">
            <a:extLst>
              <a:ext uri="{FF2B5EF4-FFF2-40B4-BE49-F238E27FC236}">
                <a16:creationId xmlns:a16="http://schemas.microsoft.com/office/drawing/2014/main" id="{C566D553-EC64-43ED-8F54-BF3FF6D01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4600" y="4724400"/>
            <a:ext cx="1828800" cy="9906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BBE0E3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93" name="Rectangle 8">
            <a:extLst>
              <a:ext uri="{FF2B5EF4-FFF2-40B4-BE49-F238E27FC236}">
                <a16:creationId xmlns:a16="http://schemas.microsoft.com/office/drawing/2014/main" id="{B051632B-01F6-4CDF-8F7E-034EBB5E81C2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148C502B-973B-4341-8DF1-DA5D443D89E4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17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154" name="Picture 2">
            <a:extLst>
              <a:ext uri="{FF2B5EF4-FFF2-40B4-BE49-F238E27FC236}">
                <a16:creationId xmlns:a16="http://schemas.microsoft.com/office/drawing/2014/main" id="{1F539560-85D2-43A4-8C1D-D0315540A7DB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7155" name="Picture 3">
            <a:extLst>
              <a:ext uri="{FF2B5EF4-FFF2-40B4-BE49-F238E27FC236}">
                <a16:creationId xmlns:a16="http://schemas.microsoft.com/office/drawing/2014/main" id="{85A30997-BD3B-4116-AEF9-D79E3AB3A6E7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7156" name="Rectangle 4">
            <a:extLst>
              <a:ext uri="{FF2B5EF4-FFF2-40B4-BE49-F238E27FC236}">
                <a16:creationId xmlns:a16="http://schemas.microsoft.com/office/drawing/2014/main" id="{43DBC9DB-6AFC-4014-A033-B3ABB2A09BF8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7CF929FA-4305-472A-A6E6-9FC44D631730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177158" name="Rectangle 6">
            <a:extLst>
              <a:ext uri="{FF2B5EF4-FFF2-40B4-BE49-F238E27FC236}">
                <a16:creationId xmlns:a16="http://schemas.microsoft.com/office/drawing/2014/main" id="{98C31785-3956-441E-A776-D89D38ABB9CA}"/>
              </a:ext>
            </a:extLst>
          </p:cNvPr>
          <p:cNvSpPr>
            <a:spLocks/>
          </p:cNvSpPr>
          <p:nvPr/>
        </p:nvSpPr>
        <p:spPr bwMode="auto">
          <a:xfrm>
            <a:off x="889000" y="1905000"/>
            <a:ext cx="8610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/>
              <a:t>TS understands promises flow of values</a:t>
            </a: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77159" name="Rectangle 7">
            <a:extLst>
              <a:ext uri="{FF2B5EF4-FFF2-40B4-BE49-F238E27FC236}">
                <a16:creationId xmlns:a16="http://schemas.microsoft.com/office/drawing/2014/main" id="{7E0C1B53-E33F-429D-92FC-F74F17EFCB7C}"/>
              </a:ext>
            </a:extLst>
          </p:cNvPr>
          <p:cNvSpPr>
            <a:spLocks/>
          </p:cNvSpPr>
          <p:nvPr/>
        </p:nvSpPr>
        <p:spPr bwMode="auto">
          <a:xfrm>
            <a:off x="382588" y="1219200"/>
            <a:ext cx="90900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TS &amp; Promises</a:t>
            </a:r>
          </a:p>
        </p:txBody>
      </p:sp>
      <p:sp>
        <p:nvSpPr>
          <p:cNvPr id="177160" name="Rectangle 8">
            <a:extLst>
              <a:ext uri="{FF2B5EF4-FFF2-40B4-BE49-F238E27FC236}">
                <a16:creationId xmlns:a16="http://schemas.microsoft.com/office/drawing/2014/main" id="{28B7F355-DA4F-4874-9B0D-295F4AB5A266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C0AA2166-5F01-49C1-A0C9-482C4BAA8D83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170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  <p:grpSp>
        <p:nvGrpSpPr>
          <p:cNvPr id="177161" name="Group 9">
            <a:extLst>
              <a:ext uri="{FF2B5EF4-FFF2-40B4-BE49-F238E27FC236}">
                <a16:creationId xmlns:a16="http://schemas.microsoft.com/office/drawing/2014/main" id="{7A01D711-B6CA-4939-91AC-1FB0D74B5B45}"/>
              </a:ext>
            </a:extLst>
          </p:cNvPr>
          <p:cNvGrpSpPr>
            <a:grpSpLocks/>
          </p:cNvGrpSpPr>
          <p:nvPr/>
        </p:nvGrpSpPr>
        <p:grpSpPr bwMode="auto">
          <a:xfrm>
            <a:off x="431800" y="2819400"/>
            <a:ext cx="9144000" cy="3657600"/>
            <a:chOff x="0" y="-177"/>
            <a:chExt cx="8424" cy="1591"/>
          </a:xfrm>
        </p:grpSpPr>
        <p:grpSp>
          <p:nvGrpSpPr>
            <p:cNvPr id="177162" name="Group 10">
              <a:extLst>
                <a:ext uri="{FF2B5EF4-FFF2-40B4-BE49-F238E27FC236}">
                  <a16:creationId xmlns:a16="http://schemas.microsoft.com/office/drawing/2014/main" id="{D15BE59E-DE6E-4AF9-AC04-530F4C06AE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177"/>
              <a:ext cx="8424" cy="1591"/>
              <a:chOff x="0" y="-177"/>
              <a:chExt cx="8424" cy="1591"/>
            </a:xfrm>
          </p:grpSpPr>
          <p:sp>
            <p:nvSpPr>
              <p:cNvPr id="177164" name="AutoShape 11">
                <a:extLst>
                  <a:ext uri="{FF2B5EF4-FFF2-40B4-BE49-F238E27FC236}">
                    <a16:creationId xmlns:a16="http://schemas.microsoft.com/office/drawing/2014/main" id="{4A31E1BD-4A37-4661-91B0-9723600A91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-177"/>
                <a:ext cx="8424" cy="1591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7165" name="Rectangle 15">
                <a:extLst>
                  <a:ext uri="{FF2B5EF4-FFF2-40B4-BE49-F238E27FC236}">
                    <a16:creationId xmlns:a16="http://schemas.microsoft.com/office/drawing/2014/main" id="{C8526ECA-FCE5-4130-B73D-13B4CB8F9D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77163" name="Rectangle 13">
              <a:extLst>
                <a:ext uri="{FF2B5EF4-FFF2-40B4-BE49-F238E27FC236}">
                  <a16:creationId xmlns:a16="http://schemas.microsoft.com/office/drawing/2014/main" id="{82E3CE31-5538-47F4-8EA6-E55C8F957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" y="-177"/>
              <a:ext cx="8251" cy="1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 marL="342900" indent="-3429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lvl="1" eaLnBrk="1" hangingPunct="1"/>
              <a:r>
                <a:rPr lang="en-US" altLang="en-US" sz="2000"/>
                <a:t>Promise.resolve(123)</a:t>
              </a:r>
            </a:p>
            <a:p>
              <a:pPr lvl="1" eaLnBrk="1" hangingPunct="1"/>
              <a:r>
                <a:rPr lang="en-US" altLang="en-US" sz="2000"/>
                <a:t>    .then((res)=&gt;{</a:t>
              </a:r>
            </a:p>
            <a:p>
              <a:pPr lvl="1" eaLnBrk="1" hangingPunct="1"/>
              <a:r>
                <a:rPr lang="en-US" altLang="en-US" sz="2000">
                  <a:solidFill>
                    <a:srgbClr val="00B050"/>
                  </a:solidFill>
                </a:rPr>
                <a:t>         // res is inferred to be of type `number`</a:t>
              </a:r>
            </a:p>
            <a:p>
              <a:pPr lvl="1" eaLnBrk="1" hangingPunct="1"/>
              <a:r>
                <a:rPr lang="en-US" altLang="en-US" sz="2000"/>
                <a:t>         return true;</a:t>
              </a:r>
            </a:p>
            <a:p>
              <a:pPr lvl="1" eaLnBrk="1" hangingPunct="1"/>
              <a:r>
                <a:rPr lang="en-US" altLang="en-US" sz="2000"/>
                <a:t>    })</a:t>
              </a:r>
            </a:p>
            <a:p>
              <a:pPr lvl="1" eaLnBrk="1" hangingPunct="1"/>
              <a:r>
                <a:rPr lang="en-US" altLang="en-US" sz="2000"/>
                <a:t>    .then((res) =&gt; {</a:t>
              </a:r>
            </a:p>
            <a:p>
              <a:pPr lvl="1" eaLnBrk="1" hangingPunct="1"/>
              <a:r>
                <a:rPr lang="en-US" altLang="en-US" sz="2000"/>
                <a:t>        </a:t>
              </a:r>
              <a:r>
                <a:rPr lang="en-US" altLang="en-US" sz="2000">
                  <a:solidFill>
                    <a:srgbClr val="00B050"/>
                  </a:solidFill>
                </a:rPr>
                <a:t>// res is inferred to be of type `boolean`</a:t>
              </a:r>
              <a:endParaRPr lang="en-US" altLang="en-US" sz="2000"/>
            </a:p>
            <a:p>
              <a:pPr lvl="1" eaLnBrk="1" hangingPunct="1"/>
              <a:r>
                <a:rPr lang="en-US" altLang="en-US" sz="2000"/>
                <a:t>    });</a:t>
              </a:r>
              <a:endParaRPr lang="en-US" altLang="en-US" sz="2000">
                <a:solidFill>
                  <a:srgbClr val="00B050"/>
                </a:solidFill>
                <a:sym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ransition/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178" name="Picture 2">
            <a:extLst>
              <a:ext uri="{FF2B5EF4-FFF2-40B4-BE49-F238E27FC236}">
                <a16:creationId xmlns:a16="http://schemas.microsoft.com/office/drawing/2014/main" id="{78B65027-9F86-4271-82AC-7D4019AD9D5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8179" name="Picture 3">
            <a:extLst>
              <a:ext uri="{FF2B5EF4-FFF2-40B4-BE49-F238E27FC236}">
                <a16:creationId xmlns:a16="http://schemas.microsoft.com/office/drawing/2014/main" id="{DEEC5512-8B04-4EA6-9F00-FBD96FD65A31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8180" name="Rectangle 4">
            <a:extLst>
              <a:ext uri="{FF2B5EF4-FFF2-40B4-BE49-F238E27FC236}">
                <a16:creationId xmlns:a16="http://schemas.microsoft.com/office/drawing/2014/main" id="{AC2543A3-D25B-4391-8402-6D8E9360C664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0DB36F7F-F5A1-4471-898F-CB3657365F6D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178182" name="Rectangle 6">
            <a:extLst>
              <a:ext uri="{FF2B5EF4-FFF2-40B4-BE49-F238E27FC236}">
                <a16:creationId xmlns:a16="http://schemas.microsoft.com/office/drawing/2014/main" id="{D3835B08-5311-4C1F-8A31-2319530EC3A6}"/>
              </a:ext>
            </a:extLst>
          </p:cNvPr>
          <p:cNvSpPr>
            <a:spLocks/>
          </p:cNvSpPr>
          <p:nvPr/>
        </p:nvSpPr>
        <p:spPr bwMode="auto">
          <a:xfrm>
            <a:off x="889000" y="1905000"/>
            <a:ext cx="8610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/>
              <a:t>TS also understands unwrapping function calls that return a promise</a:t>
            </a: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78183" name="Rectangle 7">
            <a:extLst>
              <a:ext uri="{FF2B5EF4-FFF2-40B4-BE49-F238E27FC236}">
                <a16:creationId xmlns:a16="http://schemas.microsoft.com/office/drawing/2014/main" id="{888237DD-926B-45F6-80F9-481648FC0061}"/>
              </a:ext>
            </a:extLst>
          </p:cNvPr>
          <p:cNvSpPr>
            <a:spLocks/>
          </p:cNvSpPr>
          <p:nvPr/>
        </p:nvSpPr>
        <p:spPr bwMode="auto">
          <a:xfrm>
            <a:off x="382588" y="1219200"/>
            <a:ext cx="90900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TS &amp; Promises – cont.</a:t>
            </a:r>
          </a:p>
        </p:txBody>
      </p:sp>
      <p:sp>
        <p:nvSpPr>
          <p:cNvPr id="178184" name="Rectangle 8">
            <a:extLst>
              <a:ext uri="{FF2B5EF4-FFF2-40B4-BE49-F238E27FC236}">
                <a16:creationId xmlns:a16="http://schemas.microsoft.com/office/drawing/2014/main" id="{19439865-C464-450C-9885-ABF1A4837BD5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ED8FCAED-3489-4168-B250-02996DABD204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171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  <p:grpSp>
        <p:nvGrpSpPr>
          <p:cNvPr id="178185" name="Group 9">
            <a:extLst>
              <a:ext uri="{FF2B5EF4-FFF2-40B4-BE49-F238E27FC236}">
                <a16:creationId xmlns:a16="http://schemas.microsoft.com/office/drawing/2014/main" id="{EB1F8320-A346-4867-993D-43298C1E9979}"/>
              </a:ext>
            </a:extLst>
          </p:cNvPr>
          <p:cNvGrpSpPr>
            <a:grpSpLocks/>
          </p:cNvGrpSpPr>
          <p:nvPr/>
        </p:nvGrpSpPr>
        <p:grpSpPr bwMode="auto">
          <a:xfrm>
            <a:off x="431800" y="2438400"/>
            <a:ext cx="9144000" cy="4038600"/>
            <a:chOff x="0" y="-177"/>
            <a:chExt cx="8424" cy="1591"/>
          </a:xfrm>
        </p:grpSpPr>
        <p:grpSp>
          <p:nvGrpSpPr>
            <p:cNvPr id="178186" name="Group 10">
              <a:extLst>
                <a:ext uri="{FF2B5EF4-FFF2-40B4-BE49-F238E27FC236}">
                  <a16:creationId xmlns:a16="http://schemas.microsoft.com/office/drawing/2014/main" id="{7CF0EA15-0113-4183-B847-4BABDCB5AA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177"/>
              <a:ext cx="8424" cy="1591"/>
              <a:chOff x="0" y="-177"/>
              <a:chExt cx="8424" cy="1591"/>
            </a:xfrm>
          </p:grpSpPr>
          <p:sp>
            <p:nvSpPr>
              <p:cNvPr id="178188" name="AutoShape 11">
                <a:extLst>
                  <a:ext uri="{FF2B5EF4-FFF2-40B4-BE49-F238E27FC236}">
                    <a16:creationId xmlns:a16="http://schemas.microsoft.com/office/drawing/2014/main" id="{EF693028-1A60-45D9-9DEF-76AF018E57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-177"/>
                <a:ext cx="8424" cy="1591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8189" name="Rectangle 15">
                <a:extLst>
                  <a:ext uri="{FF2B5EF4-FFF2-40B4-BE49-F238E27FC236}">
                    <a16:creationId xmlns:a16="http://schemas.microsoft.com/office/drawing/2014/main" id="{16B4C85E-D5E1-4401-846C-46494E20BF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78187" name="Rectangle 13">
              <a:extLst>
                <a:ext uri="{FF2B5EF4-FFF2-40B4-BE49-F238E27FC236}">
                  <a16:creationId xmlns:a16="http://schemas.microsoft.com/office/drawing/2014/main" id="{A3277D92-9A67-460C-A162-BA142F310E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" y="-177"/>
              <a:ext cx="8251" cy="1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 marL="342900" indent="-3429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lvl="1" eaLnBrk="1" hangingPunct="1"/>
              <a:r>
                <a:rPr lang="en-US" altLang="en-US" sz="1600"/>
                <a:t>function iReturnPromiseAfter1Second()</a:t>
              </a:r>
              <a:r>
                <a:rPr lang="en-US" altLang="en-US" b="1">
                  <a:solidFill>
                    <a:srgbClr val="FF0000"/>
                  </a:solidFill>
                </a:rPr>
                <a:t>:Promise&lt;string&gt;</a:t>
              </a:r>
              <a:r>
                <a:rPr lang="en-US" altLang="en-US"/>
                <a:t> </a:t>
              </a:r>
              <a:r>
                <a:rPr lang="en-US" altLang="en-US" sz="1600"/>
                <a:t>{</a:t>
              </a:r>
            </a:p>
            <a:p>
              <a:pPr lvl="1" eaLnBrk="1" hangingPunct="1"/>
              <a:r>
                <a:rPr lang="en-US" altLang="en-US" sz="1600"/>
                <a:t>    return new Promise((resolve)=&gt;{</a:t>
              </a:r>
            </a:p>
            <a:p>
              <a:pPr lvl="1" eaLnBrk="1" hangingPunct="1"/>
              <a:r>
                <a:rPr lang="en-US" altLang="en-US" sz="1600"/>
                <a:t>        setTimeout(()=&gt;resolve("Hello world!"), 1000);</a:t>
              </a:r>
            </a:p>
            <a:p>
              <a:pPr lvl="1" eaLnBrk="1" hangingPunct="1"/>
              <a:r>
                <a:rPr lang="en-US" altLang="en-US" sz="1600"/>
                <a:t>    });</a:t>
              </a:r>
            </a:p>
            <a:p>
              <a:pPr lvl="1" eaLnBrk="1" hangingPunct="1"/>
              <a:r>
                <a:rPr lang="en-US" altLang="en-US" sz="1600"/>
                <a:t>}</a:t>
              </a:r>
            </a:p>
            <a:p>
              <a:pPr lvl="1" eaLnBrk="1" hangingPunct="1"/>
              <a:endParaRPr lang="en-US" altLang="en-US" sz="1600"/>
            </a:p>
            <a:p>
              <a:pPr lvl="1" eaLnBrk="1" hangingPunct="1"/>
              <a:r>
                <a:rPr lang="en-US" altLang="en-US" sz="1600"/>
                <a:t>Promise.resolve(123)</a:t>
              </a:r>
            </a:p>
            <a:p>
              <a:pPr lvl="1" eaLnBrk="1" hangingPunct="1"/>
              <a:r>
                <a:rPr lang="en-US" altLang="en-US" sz="1600"/>
                <a:t>    .then((res)=&gt;{</a:t>
              </a:r>
            </a:p>
            <a:p>
              <a:pPr lvl="1" eaLnBrk="1" hangingPunct="1"/>
              <a:r>
                <a:rPr lang="en-US" altLang="en-US" sz="1600"/>
                <a:t>         </a:t>
              </a:r>
              <a:r>
                <a:rPr lang="en-US" altLang="en-US" sz="1600">
                  <a:solidFill>
                    <a:srgbClr val="00B050"/>
                  </a:solidFill>
                </a:rPr>
                <a:t>// res is inferred to be of type `number`</a:t>
              </a:r>
            </a:p>
            <a:p>
              <a:pPr lvl="1" eaLnBrk="1" hangingPunct="1"/>
              <a:r>
                <a:rPr lang="en-US" altLang="en-US" sz="1600"/>
                <a:t>         return iReturnPromiseAfter1Second();</a:t>
              </a:r>
            </a:p>
            <a:p>
              <a:pPr lvl="1" eaLnBrk="1" hangingPunct="1"/>
              <a:r>
                <a:rPr lang="en-US" altLang="en-US" sz="1600"/>
                <a:t>    })</a:t>
              </a:r>
            </a:p>
            <a:p>
              <a:pPr lvl="1" eaLnBrk="1" hangingPunct="1"/>
              <a:r>
                <a:rPr lang="en-US" altLang="en-US" sz="1600"/>
                <a:t>    .then((res) =&gt; {</a:t>
              </a:r>
            </a:p>
            <a:p>
              <a:pPr lvl="1" eaLnBrk="1" hangingPunct="1"/>
              <a:r>
                <a:rPr lang="en-US" altLang="en-US" sz="1600">
                  <a:solidFill>
                    <a:srgbClr val="00B050"/>
                  </a:solidFill>
                </a:rPr>
                <a:t>        // res is inferred to be of type `string`</a:t>
              </a:r>
            </a:p>
            <a:p>
              <a:pPr lvl="1" eaLnBrk="1" hangingPunct="1"/>
              <a:r>
                <a:rPr lang="en-US" altLang="en-US" sz="1600"/>
                <a:t>        console.log(res); // Hello world!</a:t>
              </a:r>
            </a:p>
            <a:p>
              <a:pPr lvl="1" eaLnBrk="1" hangingPunct="1"/>
              <a:r>
                <a:rPr lang="en-US" altLang="en-US" sz="1600"/>
                <a:t>    });</a:t>
              </a:r>
              <a:endParaRPr lang="en-US" altLang="en-US" sz="1600">
                <a:solidFill>
                  <a:srgbClr val="00B050"/>
                </a:solidFill>
                <a:sym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ransition/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202" name="Picture 2">
            <a:extLst>
              <a:ext uri="{FF2B5EF4-FFF2-40B4-BE49-F238E27FC236}">
                <a16:creationId xmlns:a16="http://schemas.microsoft.com/office/drawing/2014/main" id="{7E11638A-65DE-4580-BB66-27C9A7A85869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9203" name="Picture 3">
            <a:extLst>
              <a:ext uri="{FF2B5EF4-FFF2-40B4-BE49-F238E27FC236}">
                <a16:creationId xmlns:a16="http://schemas.microsoft.com/office/drawing/2014/main" id="{20379B55-00C6-464B-A7B0-81A89B3468D1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204" name="Rectangle 4">
            <a:extLst>
              <a:ext uri="{FF2B5EF4-FFF2-40B4-BE49-F238E27FC236}">
                <a16:creationId xmlns:a16="http://schemas.microsoft.com/office/drawing/2014/main" id="{91462632-553B-4BE7-945E-0F23628C1909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E8BD3F19-D4AF-44B8-9E4D-6A1DD6C99C5A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179206" name="Rectangle 6">
            <a:extLst>
              <a:ext uri="{FF2B5EF4-FFF2-40B4-BE49-F238E27FC236}">
                <a16:creationId xmlns:a16="http://schemas.microsoft.com/office/drawing/2014/main" id="{9727ED64-1F2F-4F9D-8A38-D346FF9FAD58}"/>
              </a:ext>
            </a:extLst>
          </p:cNvPr>
          <p:cNvSpPr>
            <a:spLocks/>
          </p:cNvSpPr>
          <p:nvPr/>
        </p:nvSpPr>
        <p:spPr bwMode="auto">
          <a:xfrm>
            <a:off x="889000" y="1905000"/>
            <a:ext cx="8610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dsds</a:t>
            </a:r>
          </a:p>
        </p:txBody>
      </p:sp>
      <p:sp>
        <p:nvSpPr>
          <p:cNvPr id="179207" name="Rectangle 7">
            <a:extLst>
              <a:ext uri="{FF2B5EF4-FFF2-40B4-BE49-F238E27FC236}">
                <a16:creationId xmlns:a16="http://schemas.microsoft.com/office/drawing/2014/main" id="{62C4E70B-2D05-46C4-8E5B-B533F0198B36}"/>
              </a:ext>
            </a:extLst>
          </p:cNvPr>
          <p:cNvSpPr>
            <a:spLocks/>
          </p:cNvSpPr>
          <p:nvPr/>
        </p:nvSpPr>
        <p:spPr bwMode="auto">
          <a:xfrm>
            <a:off x="382588" y="1219200"/>
            <a:ext cx="90900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TS – Converting CB </a:t>
            </a: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to Promise</a:t>
            </a:r>
            <a:endParaRPr lang="en-US" altLang="en-US" sz="3100" b="1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79208" name="Rectangle 8">
            <a:extLst>
              <a:ext uri="{FF2B5EF4-FFF2-40B4-BE49-F238E27FC236}">
                <a16:creationId xmlns:a16="http://schemas.microsoft.com/office/drawing/2014/main" id="{A662B010-A973-48EA-8E01-9ECDD3494F1E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5D88D0B4-971B-463D-BD27-3B8940BE94F9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172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  <p:grpSp>
        <p:nvGrpSpPr>
          <p:cNvPr id="179209" name="Group 9">
            <a:extLst>
              <a:ext uri="{FF2B5EF4-FFF2-40B4-BE49-F238E27FC236}">
                <a16:creationId xmlns:a16="http://schemas.microsoft.com/office/drawing/2014/main" id="{BF5A4781-D61D-472D-BFEB-3B63AF0EEA48}"/>
              </a:ext>
            </a:extLst>
          </p:cNvPr>
          <p:cNvGrpSpPr>
            <a:grpSpLocks/>
          </p:cNvGrpSpPr>
          <p:nvPr/>
        </p:nvGrpSpPr>
        <p:grpSpPr bwMode="auto">
          <a:xfrm>
            <a:off x="431800" y="1905000"/>
            <a:ext cx="9144000" cy="4572000"/>
            <a:chOff x="0" y="-177"/>
            <a:chExt cx="8424" cy="1591"/>
          </a:xfrm>
        </p:grpSpPr>
        <p:grpSp>
          <p:nvGrpSpPr>
            <p:cNvPr id="179210" name="Group 10">
              <a:extLst>
                <a:ext uri="{FF2B5EF4-FFF2-40B4-BE49-F238E27FC236}">
                  <a16:creationId xmlns:a16="http://schemas.microsoft.com/office/drawing/2014/main" id="{374F3380-E602-4CA7-A7E5-A2345F185C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177"/>
              <a:ext cx="8424" cy="1591"/>
              <a:chOff x="0" y="-177"/>
              <a:chExt cx="8424" cy="1591"/>
            </a:xfrm>
          </p:grpSpPr>
          <p:sp>
            <p:nvSpPr>
              <p:cNvPr id="179212" name="AutoShape 11">
                <a:extLst>
                  <a:ext uri="{FF2B5EF4-FFF2-40B4-BE49-F238E27FC236}">
                    <a16:creationId xmlns:a16="http://schemas.microsoft.com/office/drawing/2014/main" id="{0CA19237-0C34-4C6E-81EE-03B58618B0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-177"/>
                <a:ext cx="8424" cy="1591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9213" name="Rectangle 15">
                <a:extLst>
                  <a:ext uri="{FF2B5EF4-FFF2-40B4-BE49-F238E27FC236}">
                    <a16:creationId xmlns:a16="http://schemas.microsoft.com/office/drawing/2014/main" id="{543C0431-500D-4C03-8B2F-3154DCD47B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79211" name="Rectangle 13">
              <a:extLst>
                <a:ext uri="{FF2B5EF4-FFF2-40B4-BE49-F238E27FC236}">
                  <a16:creationId xmlns:a16="http://schemas.microsoft.com/office/drawing/2014/main" id="{3F2A79FA-7C1C-4B7A-AC47-2CD23B341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" y="-177"/>
              <a:ext cx="8251" cy="1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 marL="342900" indent="-3429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lvl="1" eaLnBrk="1" hangingPunct="1"/>
              <a:r>
                <a:rPr lang="en-US" altLang="en-US" sz="2400"/>
                <a:t>import fs = require('fs');</a:t>
              </a:r>
            </a:p>
            <a:p>
              <a:pPr lvl="1" eaLnBrk="1" hangingPunct="1"/>
              <a:endParaRPr lang="en-US" altLang="en-US" sz="2400"/>
            </a:p>
            <a:p>
              <a:pPr lvl="1" eaLnBrk="1" hangingPunct="1"/>
              <a:r>
                <a:rPr lang="en-US" altLang="en-US" sz="2400"/>
                <a:t>function </a:t>
              </a:r>
              <a:r>
                <a:rPr lang="en-US" altLang="en-US" sz="2400" b="1">
                  <a:solidFill>
                    <a:srgbClr val="0070C0"/>
                  </a:solidFill>
                </a:rPr>
                <a:t>readFileAsync</a:t>
              </a:r>
              <a:r>
                <a:rPr lang="en-US" altLang="en-US" sz="2400"/>
                <a:t> (filename:string)</a:t>
              </a:r>
              <a:r>
                <a:rPr lang="en-US" altLang="en-US" sz="2400" b="1">
                  <a:solidFill>
                    <a:srgbClr val="FF0000"/>
                  </a:solidFill>
                </a:rPr>
                <a:t>:Promise&lt;any&gt;</a:t>
              </a:r>
              <a:r>
                <a:rPr lang="en-US" altLang="en-US" sz="2400"/>
                <a:t> {</a:t>
              </a:r>
            </a:p>
            <a:p>
              <a:pPr lvl="1" eaLnBrk="1" hangingPunct="1"/>
              <a:r>
                <a:rPr lang="en-US" altLang="en-US" sz="2400"/>
                <a:t>    </a:t>
              </a:r>
              <a:r>
                <a:rPr lang="en-US" altLang="en-US" sz="2400" b="1">
                  <a:solidFill>
                    <a:srgbClr val="FF0000"/>
                  </a:solidFill>
                </a:rPr>
                <a:t>return new Promise</a:t>
              </a:r>
              <a:r>
                <a:rPr lang="en-US" altLang="en-US" sz="2400"/>
                <a:t>((resolve,reject)=&gt; {</a:t>
              </a:r>
            </a:p>
            <a:p>
              <a:pPr lvl="1" eaLnBrk="1" hangingPunct="1"/>
              <a:r>
                <a:rPr lang="en-US" altLang="en-US" sz="2400"/>
                <a:t>        fs.readFile(filename,(err,result) =&gt; {</a:t>
              </a:r>
            </a:p>
            <a:p>
              <a:pPr lvl="1" eaLnBrk="1" hangingPunct="1"/>
              <a:r>
                <a:rPr lang="en-US" altLang="en-US" sz="2400"/>
                <a:t>            if (err) </a:t>
              </a:r>
              <a:r>
                <a:rPr lang="en-US" altLang="en-US" sz="2400" b="1">
                  <a:solidFill>
                    <a:srgbClr val="FF0000"/>
                  </a:solidFill>
                </a:rPr>
                <a:t>reject</a:t>
              </a:r>
              <a:r>
                <a:rPr lang="en-US" altLang="en-US" sz="2400"/>
                <a:t>(err);</a:t>
              </a:r>
            </a:p>
            <a:p>
              <a:pPr lvl="1" eaLnBrk="1" hangingPunct="1"/>
              <a:r>
                <a:rPr lang="en-US" altLang="en-US" sz="2400"/>
                <a:t>            else </a:t>
              </a:r>
              <a:r>
                <a:rPr lang="en-US" altLang="en-US" sz="2400" b="1">
                  <a:solidFill>
                    <a:srgbClr val="FF0000"/>
                  </a:solidFill>
                </a:rPr>
                <a:t>resolve</a:t>
              </a:r>
              <a:r>
                <a:rPr lang="en-US" altLang="en-US" sz="2400"/>
                <a:t>(result);</a:t>
              </a:r>
            </a:p>
            <a:p>
              <a:pPr lvl="1" eaLnBrk="1" hangingPunct="1"/>
              <a:r>
                <a:rPr lang="en-US" altLang="en-US" sz="2400"/>
                <a:t>        });</a:t>
              </a:r>
            </a:p>
            <a:p>
              <a:pPr lvl="1" eaLnBrk="1" hangingPunct="1"/>
              <a:r>
                <a:rPr lang="en-US" altLang="en-US" sz="2400"/>
                <a:t>    });</a:t>
              </a:r>
            </a:p>
            <a:p>
              <a:pPr lvl="1" eaLnBrk="1" hangingPunct="1"/>
              <a:r>
                <a:rPr lang="en-US" altLang="en-US" sz="2400"/>
                <a:t>}</a:t>
              </a:r>
              <a:endParaRPr lang="en-US" altLang="en-US" sz="2400">
                <a:solidFill>
                  <a:srgbClr val="00B050"/>
                </a:solidFill>
                <a:sym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ransition/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226" name="Picture 2">
            <a:extLst>
              <a:ext uri="{FF2B5EF4-FFF2-40B4-BE49-F238E27FC236}">
                <a16:creationId xmlns:a16="http://schemas.microsoft.com/office/drawing/2014/main" id="{C6C8B4CF-A5C0-40AC-8E2F-D8C3994D8D80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0227" name="Picture 3">
            <a:extLst>
              <a:ext uri="{FF2B5EF4-FFF2-40B4-BE49-F238E27FC236}">
                <a16:creationId xmlns:a16="http://schemas.microsoft.com/office/drawing/2014/main" id="{396017A1-D15E-423F-9A33-E340D380C43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0228" name="Rectangle 4">
            <a:extLst>
              <a:ext uri="{FF2B5EF4-FFF2-40B4-BE49-F238E27FC236}">
                <a16:creationId xmlns:a16="http://schemas.microsoft.com/office/drawing/2014/main" id="{3CDE99E0-C68E-466A-864C-C172AE2CDB18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160C697F-F60B-4476-8039-E3FC0396E9FC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180230" name="Rectangle 6">
            <a:extLst>
              <a:ext uri="{FF2B5EF4-FFF2-40B4-BE49-F238E27FC236}">
                <a16:creationId xmlns:a16="http://schemas.microsoft.com/office/drawing/2014/main" id="{B2DBC930-A8E8-4355-A1B7-D80F62359B04}"/>
              </a:ext>
            </a:extLst>
          </p:cNvPr>
          <p:cNvSpPr>
            <a:spLocks/>
          </p:cNvSpPr>
          <p:nvPr/>
        </p:nvSpPr>
        <p:spPr bwMode="auto">
          <a:xfrm>
            <a:off x="889000" y="1905000"/>
            <a:ext cx="8610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TS does not do any “magic” with promises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It relies on ES6 promises or a polyfill</a:t>
            </a:r>
          </a:p>
        </p:txBody>
      </p:sp>
      <p:sp>
        <p:nvSpPr>
          <p:cNvPr id="180231" name="Rectangle 7">
            <a:extLst>
              <a:ext uri="{FF2B5EF4-FFF2-40B4-BE49-F238E27FC236}">
                <a16:creationId xmlns:a16="http://schemas.microsoft.com/office/drawing/2014/main" id="{95C44E05-CC0B-4A0D-A54F-5940B22894E5}"/>
              </a:ext>
            </a:extLst>
          </p:cNvPr>
          <p:cNvSpPr>
            <a:spLocks/>
          </p:cNvSpPr>
          <p:nvPr/>
        </p:nvSpPr>
        <p:spPr bwMode="auto">
          <a:xfrm>
            <a:off x="382588" y="1219200"/>
            <a:ext cx="90900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TS – Transpiled Code</a:t>
            </a:r>
          </a:p>
        </p:txBody>
      </p:sp>
      <p:sp>
        <p:nvSpPr>
          <p:cNvPr id="180232" name="Rectangle 8">
            <a:extLst>
              <a:ext uri="{FF2B5EF4-FFF2-40B4-BE49-F238E27FC236}">
                <a16:creationId xmlns:a16="http://schemas.microsoft.com/office/drawing/2014/main" id="{E436A341-3727-439C-BB78-3C8ECAEB8908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EE95B481-A614-4AA5-A523-BFC9EA3C230D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173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  <p:grpSp>
        <p:nvGrpSpPr>
          <p:cNvPr id="180233" name="Group 9">
            <a:extLst>
              <a:ext uri="{FF2B5EF4-FFF2-40B4-BE49-F238E27FC236}">
                <a16:creationId xmlns:a16="http://schemas.microsoft.com/office/drawing/2014/main" id="{D8933D05-F67C-4E47-B786-2412B3957DD5}"/>
              </a:ext>
            </a:extLst>
          </p:cNvPr>
          <p:cNvGrpSpPr>
            <a:grpSpLocks/>
          </p:cNvGrpSpPr>
          <p:nvPr/>
        </p:nvGrpSpPr>
        <p:grpSpPr bwMode="auto">
          <a:xfrm>
            <a:off x="431800" y="2743200"/>
            <a:ext cx="9144000" cy="3733800"/>
            <a:chOff x="0" y="-177"/>
            <a:chExt cx="8424" cy="1591"/>
          </a:xfrm>
        </p:grpSpPr>
        <p:grpSp>
          <p:nvGrpSpPr>
            <p:cNvPr id="180234" name="Group 10">
              <a:extLst>
                <a:ext uri="{FF2B5EF4-FFF2-40B4-BE49-F238E27FC236}">
                  <a16:creationId xmlns:a16="http://schemas.microsoft.com/office/drawing/2014/main" id="{90118C6E-7779-4DBE-B52F-4134E462E7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177"/>
              <a:ext cx="8424" cy="1591"/>
              <a:chOff x="0" y="-177"/>
              <a:chExt cx="8424" cy="1591"/>
            </a:xfrm>
          </p:grpSpPr>
          <p:sp>
            <p:nvSpPr>
              <p:cNvPr id="180236" name="AutoShape 11">
                <a:extLst>
                  <a:ext uri="{FF2B5EF4-FFF2-40B4-BE49-F238E27FC236}">
                    <a16:creationId xmlns:a16="http://schemas.microsoft.com/office/drawing/2014/main" id="{A6D828F7-C212-4582-8A43-10053FDC04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-177"/>
                <a:ext cx="8424" cy="1591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80237" name="Rectangle 15">
                <a:extLst>
                  <a:ext uri="{FF2B5EF4-FFF2-40B4-BE49-F238E27FC236}">
                    <a16:creationId xmlns:a16="http://schemas.microsoft.com/office/drawing/2014/main" id="{2C43E4AB-8A17-46A2-BA3E-63D3AF74A4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80235" name="Rectangle 13">
              <a:extLst>
                <a:ext uri="{FF2B5EF4-FFF2-40B4-BE49-F238E27FC236}">
                  <a16:creationId xmlns:a16="http://schemas.microsoft.com/office/drawing/2014/main" id="{341CBBFC-FDC9-4B47-AFAB-DD665921EF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" y="-177"/>
              <a:ext cx="8251" cy="1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 marL="342900" indent="-3429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lvl="1" eaLnBrk="1" hangingPunct="1"/>
              <a:r>
                <a:rPr lang="en-US" altLang="en-US" sz="1600"/>
                <a:t>function iReturnPromiseAfter1Second() {</a:t>
              </a:r>
              <a:br>
                <a:rPr lang="en-US" altLang="en-US" sz="1600"/>
              </a:br>
              <a:r>
                <a:rPr lang="en-US" altLang="en-US" sz="1600"/>
                <a:t>    return new Promise((resolve) =&gt; {</a:t>
              </a:r>
              <a:br>
                <a:rPr lang="en-US" altLang="en-US" sz="1600"/>
              </a:br>
              <a:r>
                <a:rPr lang="en-US" altLang="en-US" sz="1600"/>
                <a:t>        setTimeout(() =&gt; resolve("Hello world!"), 1000);</a:t>
              </a:r>
              <a:br>
                <a:rPr lang="en-US" altLang="en-US" sz="1600"/>
              </a:br>
              <a:r>
                <a:rPr lang="en-US" altLang="en-US" sz="1600"/>
                <a:t>    });</a:t>
              </a:r>
              <a:br>
                <a:rPr lang="en-US" altLang="en-US" sz="1600"/>
              </a:br>
              <a:r>
                <a:rPr lang="en-US" altLang="en-US" sz="1600"/>
                <a:t>}</a:t>
              </a:r>
              <a:br>
                <a:rPr lang="en-US" altLang="en-US" sz="1600"/>
              </a:br>
              <a:r>
                <a:rPr lang="en-US" altLang="en-US" sz="1600"/>
                <a:t>Promise.resolve(123)</a:t>
              </a:r>
              <a:br>
                <a:rPr lang="en-US" altLang="en-US" sz="1600"/>
              </a:br>
              <a:r>
                <a:rPr lang="en-US" altLang="en-US" sz="1600"/>
                <a:t>    .then((res) =&gt; {</a:t>
              </a:r>
              <a:br>
                <a:rPr lang="en-US" altLang="en-US" sz="1600"/>
              </a:br>
              <a:r>
                <a:rPr lang="en-US" altLang="en-US" sz="1600"/>
                <a:t>    return iReturnPromiseAfter1Second();</a:t>
              </a:r>
              <a:br>
                <a:rPr lang="en-US" altLang="en-US" sz="1600"/>
              </a:br>
              <a:r>
                <a:rPr lang="en-US" altLang="en-US" sz="1600"/>
                <a:t>})</a:t>
              </a:r>
              <a:br>
                <a:rPr lang="en-US" altLang="en-US" sz="1600"/>
              </a:br>
              <a:r>
                <a:rPr lang="en-US" altLang="en-US" sz="1600"/>
                <a:t>    .then((res) =&gt; {</a:t>
              </a:r>
              <a:br>
                <a:rPr lang="en-US" altLang="en-US" sz="1600"/>
              </a:br>
              <a:r>
                <a:rPr lang="en-US" altLang="en-US" sz="1600"/>
                <a:t>    console.log(res); // Hello world!</a:t>
              </a:r>
              <a:br>
                <a:rPr lang="en-US" altLang="en-US" sz="1600"/>
              </a:br>
              <a:r>
                <a:rPr lang="en-US" altLang="en-US" sz="1600"/>
                <a:t>});</a:t>
              </a:r>
              <a:endParaRPr lang="en-US" altLang="en-US" sz="1600">
                <a:solidFill>
                  <a:srgbClr val="00B050"/>
                </a:solidFill>
                <a:sym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ransition/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250" name="Picture 2">
            <a:extLst>
              <a:ext uri="{FF2B5EF4-FFF2-40B4-BE49-F238E27FC236}">
                <a16:creationId xmlns:a16="http://schemas.microsoft.com/office/drawing/2014/main" id="{ED650007-01B7-45A7-AD87-5D459CE7F868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1251" name="Picture 3">
            <a:extLst>
              <a:ext uri="{FF2B5EF4-FFF2-40B4-BE49-F238E27FC236}">
                <a16:creationId xmlns:a16="http://schemas.microsoft.com/office/drawing/2014/main" id="{C9EA81CD-B7A8-48F9-9AD6-E198E9C208D6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1252" name="Rectangle 4">
            <a:extLst>
              <a:ext uri="{FF2B5EF4-FFF2-40B4-BE49-F238E27FC236}">
                <a16:creationId xmlns:a16="http://schemas.microsoft.com/office/drawing/2014/main" id="{DDF8630B-F145-45AC-89F1-8140C309DE29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94C7FDEE-482F-4CA6-97BB-505AA78B6152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181254" name="Rectangle 6">
            <a:extLst>
              <a:ext uri="{FF2B5EF4-FFF2-40B4-BE49-F238E27FC236}">
                <a16:creationId xmlns:a16="http://schemas.microsoft.com/office/drawing/2014/main" id="{4D2FB3A6-4BAA-4A10-9089-60F3EDC4CD2D}"/>
              </a:ext>
            </a:extLst>
          </p:cNvPr>
          <p:cNvSpPr>
            <a:spLocks/>
          </p:cNvSpPr>
          <p:nvPr/>
        </p:nvSpPr>
        <p:spPr bwMode="auto">
          <a:xfrm>
            <a:off x="889000" y="1905000"/>
            <a:ext cx="8610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81255" name="Rectangle 7">
            <a:extLst>
              <a:ext uri="{FF2B5EF4-FFF2-40B4-BE49-F238E27FC236}">
                <a16:creationId xmlns:a16="http://schemas.microsoft.com/office/drawing/2014/main" id="{6031DB05-047D-4DDA-BD1F-1D3A058FB09F}"/>
              </a:ext>
            </a:extLst>
          </p:cNvPr>
          <p:cNvSpPr>
            <a:spLocks/>
          </p:cNvSpPr>
          <p:nvPr/>
        </p:nvSpPr>
        <p:spPr bwMode="auto">
          <a:xfrm>
            <a:off x="955675" y="1219200"/>
            <a:ext cx="79438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Browser Compatibility - Desktop</a:t>
            </a:r>
          </a:p>
        </p:txBody>
      </p:sp>
      <p:sp>
        <p:nvSpPr>
          <p:cNvPr id="181256" name="Rectangle 8">
            <a:extLst>
              <a:ext uri="{FF2B5EF4-FFF2-40B4-BE49-F238E27FC236}">
                <a16:creationId xmlns:a16="http://schemas.microsoft.com/office/drawing/2014/main" id="{58EDE94A-CCE2-4DE0-84AC-AAC06E74DDB7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71955319-C6BB-4869-A7E5-31F463B60D76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174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  <p:pic>
        <p:nvPicPr>
          <p:cNvPr id="181257" name="Picture 2">
            <a:extLst>
              <a:ext uri="{FF2B5EF4-FFF2-40B4-BE49-F238E27FC236}">
                <a16:creationId xmlns:a16="http://schemas.microsoft.com/office/drawing/2014/main" id="{A844CA99-374F-4A85-97A7-2F2264F8A4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0" y="1981200"/>
            <a:ext cx="526097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274" name="Picture 2">
            <a:extLst>
              <a:ext uri="{FF2B5EF4-FFF2-40B4-BE49-F238E27FC236}">
                <a16:creationId xmlns:a16="http://schemas.microsoft.com/office/drawing/2014/main" id="{C1F445D9-6678-454F-B12C-6401369BAAE0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2275" name="Picture 3">
            <a:extLst>
              <a:ext uri="{FF2B5EF4-FFF2-40B4-BE49-F238E27FC236}">
                <a16:creationId xmlns:a16="http://schemas.microsoft.com/office/drawing/2014/main" id="{E5EC9A04-0794-4592-A7FE-E5D12D526D2A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2276" name="Rectangle 4">
            <a:extLst>
              <a:ext uri="{FF2B5EF4-FFF2-40B4-BE49-F238E27FC236}">
                <a16:creationId xmlns:a16="http://schemas.microsoft.com/office/drawing/2014/main" id="{1E85609F-D797-4A9C-A2B5-BCBEE7875665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2907731E-A6E3-4834-8D04-C65ED37BBEBC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182278" name="Rectangle 6">
            <a:extLst>
              <a:ext uri="{FF2B5EF4-FFF2-40B4-BE49-F238E27FC236}">
                <a16:creationId xmlns:a16="http://schemas.microsoft.com/office/drawing/2014/main" id="{B10F6D09-4179-4A44-9904-D151266774AF}"/>
              </a:ext>
            </a:extLst>
          </p:cNvPr>
          <p:cNvSpPr>
            <a:spLocks/>
          </p:cNvSpPr>
          <p:nvPr/>
        </p:nvSpPr>
        <p:spPr bwMode="auto">
          <a:xfrm>
            <a:off x="889000" y="1905000"/>
            <a:ext cx="8610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82279" name="Rectangle 7">
            <a:extLst>
              <a:ext uri="{FF2B5EF4-FFF2-40B4-BE49-F238E27FC236}">
                <a16:creationId xmlns:a16="http://schemas.microsoft.com/office/drawing/2014/main" id="{3B814843-8D58-4D79-9742-A4744DE12192}"/>
              </a:ext>
            </a:extLst>
          </p:cNvPr>
          <p:cNvSpPr>
            <a:spLocks/>
          </p:cNvSpPr>
          <p:nvPr/>
        </p:nvSpPr>
        <p:spPr bwMode="auto">
          <a:xfrm>
            <a:off x="955675" y="1219200"/>
            <a:ext cx="79438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Browser Compatibility - Mobile</a:t>
            </a:r>
          </a:p>
        </p:txBody>
      </p:sp>
      <p:sp>
        <p:nvSpPr>
          <p:cNvPr id="182280" name="Rectangle 8">
            <a:extLst>
              <a:ext uri="{FF2B5EF4-FFF2-40B4-BE49-F238E27FC236}">
                <a16:creationId xmlns:a16="http://schemas.microsoft.com/office/drawing/2014/main" id="{F4AAD235-4D95-41D0-972D-4C5539211653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CA6E15AD-CB03-4B78-A931-6D1205414B3E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175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  <p:pic>
        <p:nvPicPr>
          <p:cNvPr id="182281" name="Picture 2">
            <a:extLst>
              <a:ext uri="{FF2B5EF4-FFF2-40B4-BE49-F238E27FC236}">
                <a16:creationId xmlns:a16="http://schemas.microsoft.com/office/drawing/2014/main" id="{0455F7EA-FD38-4B29-8AEB-8BB6F69BF9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0" y="1905000"/>
            <a:ext cx="5419725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298" name="Picture 1">
            <a:extLst>
              <a:ext uri="{FF2B5EF4-FFF2-40B4-BE49-F238E27FC236}">
                <a16:creationId xmlns:a16="http://schemas.microsoft.com/office/drawing/2014/main" id="{E39BCA3F-87E7-4E9B-8941-BB9D6E4F0BFF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10156825" cy="761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3299" name="Picture 2">
            <a:extLst>
              <a:ext uri="{FF2B5EF4-FFF2-40B4-BE49-F238E27FC236}">
                <a16:creationId xmlns:a16="http://schemas.microsoft.com/office/drawing/2014/main" id="{199FF2ED-BDF6-4D4F-8D9E-503E7106658B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3300" name="Rectangle 3">
            <a:extLst>
              <a:ext uri="{FF2B5EF4-FFF2-40B4-BE49-F238E27FC236}">
                <a16:creationId xmlns:a16="http://schemas.microsoft.com/office/drawing/2014/main" id="{AA3DE5D4-C5AD-46BF-ABAA-F75E39940141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C9EF18AD-17E9-4B80-93EF-D80D40EF0C3C}"/>
              </a:ext>
            </a:extLst>
          </p:cNvPr>
          <p:cNvSpPr>
            <a:spLocks/>
          </p:cNvSpPr>
          <p:nvPr/>
        </p:nvSpPr>
        <p:spPr bwMode="auto">
          <a:xfrm>
            <a:off x="1536700" y="520700"/>
            <a:ext cx="7708900" cy="431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900"/>
              </a:spcBef>
              <a:defRPr/>
            </a:pPr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183302" name="Rectangle 5">
            <a:extLst>
              <a:ext uri="{FF2B5EF4-FFF2-40B4-BE49-F238E27FC236}">
                <a16:creationId xmlns:a16="http://schemas.microsoft.com/office/drawing/2014/main" id="{9C8B9DF4-E494-4D67-86AE-E4C5F18F7564}"/>
              </a:ext>
            </a:extLst>
          </p:cNvPr>
          <p:cNvSpPr>
            <a:spLocks/>
          </p:cNvSpPr>
          <p:nvPr/>
        </p:nvSpPr>
        <p:spPr bwMode="auto">
          <a:xfrm>
            <a:off x="1778000" y="2032000"/>
            <a:ext cx="7416800" cy="288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2700" bIns="0"/>
          <a:lstStyle>
            <a:lvl1pPr marL="279400" indent="-2794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Enumerable Types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Modules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Types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Types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Iterators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Generators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Promises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Maps, Sets &amp; Friends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endParaRPr lang="en-US" altLang="en-US" sz="24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grpSp>
        <p:nvGrpSpPr>
          <p:cNvPr id="183303" name="Group 6">
            <a:extLst>
              <a:ext uri="{FF2B5EF4-FFF2-40B4-BE49-F238E27FC236}">
                <a16:creationId xmlns:a16="http://schemas.microsoft.com/office/drawing/2014/main" id="{D5323DB1-3FF7-4AB9-B83D-AC4BB46AD057}"/>
              </a:ext>
            </a:extLst>
          </p:cNvPr>
          <p:cNvGrpSpPr>
            <a:grpSpLocks/>
          </p:cNvGrpSpPr>
          <p:nvPr/>
        </p:nvGrpSpPr>
        <p:grpSpPr bwMode="auto">
          <a:xfrm>
            <a:off x="1790700" y="5511800"/>
            <a:ext cx="7175500" cy="508000"/>
            <a:chOff x="0" y="0"/>
            <a:chExt cx="4520" cy="320"/>
          </a:xfrm>
        </p:grpSpPr>
        <p:sp>
          <p:nvSpPr>
            <p:cNvPr id="183305" name="AutoShape 7">
              <a:extLst>
                <a:ext uri="{FF2B5EF4-FFF2-40B4-BE49-F238E27FC236}">
                  <a16:creationId xmlns:a16="http://schemas.microsoft.com/office/drawing/2014/main" id="{4BC69BB0-66DF-4189-B45D-26F94E205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520" cy="320"/>
            </a:xfrm>
            <a:prstGeom prst="roundRect">
              <a:avLst>
                <a:gd name="adj" fmla="val 11250"/>
              </a:avLst>
            </a:prstGeom>
            <a:gradFill rotWithShape="0">
              <a:gsLst>
                <a:gs pos="0">
                  <a:srgbClr val="A5C6C9"/>
                </a:gs>
                <a:gs pos="100000">
                  <a:srgbClr val="BBE0E3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3306" name="Rectangle 8">
              <a:extLst>
                <a:ext uri="{FF2B5EF4-FFF2-40B4-BE49-F238E27FC236}">
                  <a16:creationId xmlns:a16="http://schemas.microsoft.com/office/drawing/2014/main" id="{D81A0377-6478-4C8D-B749-772A6710F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" y="44"/>
              <a:ext cx="449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-12670" bIns="0" anchor="ctr"/>
            <a:lstStyle>
              <a:lvl1pPr marL="279400" indent="-2794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050"/>
                </a:spcBef>
                <a:buClr>
                  <a:srgbClr val="646260"/>
                </a:buClr>
                <a:buSzPct val="100000"/>
                <a:buFont typeface="Verdana" panose="020B0604030504040204" pitchFamily="34" charset="0"/>
                <a:buChar char="•"/>
              </a:pPr>
              <a:r>
                <a:rPr lang="en-US" altLang="en-US" sz="2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Maps, Sets &amp; Friends</a:t>
              </a:r>
            </a:p>
          </p:txBody>
        </p:sp>
      </p:grpSp>
      <p:sp>
        <p:nvSpPr>
          <p:cNvPr id="183304" name="Rectangle 8">
            <a:extLst>
              <a:ext uri="{FF2B5EF4-FFF2-40B4-BE49-F238E27FC236}">
                <a16:creationId xmlns:a16="http://schemas.microsoft.com/office/drawing/2014/main" id="{F905D59D-3CAA-4398-8878-1043DA0BAFD4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0A74F4C5-BC30-47EB-A649-81F4FD58BEDD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176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22" name="Picture 2">
            <a:extLst>
              <a:ext uri="{FF2B5EF4-FFF2-40B4-BE49-F238E27FC236}">
                <a16:creationId xmlns:a16="http://schemas.microsoft.com/office/drawing/2014/main" id="{EC295312-F266-474A-A1C7-AC01A240CD23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23" name="Picture 3">
            <a:extLst>
              <a:ext uri="{FF2B5EF4-FFF2-40B4-BE49-F238E27FC236}">
                <a16:creationId xmlns:a16="http://schemas.microsoft.com/office/drawing/2014/main" id="{699A827B-121D-4B0F-B13B-9F0472E2EDBA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24" name="Rectangle 4">
            <a:extLst>
              <a:ext uri="{FF2B5EF4-FFF2-40B4-BE49-F238E27FC236}">
                <a16:creationId xmlns:a16="http://schemas.microsoft.com/office/drawing/2014/main" id="{BACCCA75-641E-46EA-B16E-0EBF041E9726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BC15092F-6297-4BFC-93D6-9C67809C669A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184326" name="Rectangle 6">
            <a:extLst>
              <a:ext uri="{FF2B5EF4-FFF2-40B4-BE49-F238E27FC236}">
                <a16:creationId xmlns:a16="http://schemas.microsoft.com/office/drawing/2014/main" id="{0CBC277F-0ECD-4B9E-99C8-ECD8419C3587}"/>
              </a:ext>
            </a:extLst>
          </p:cNvPr>
          <p:cNvSpPr>
            <a:spLocks/>
          </p:cNvSpPr>
          <p:nvPr/>
        </p:nvSpPr>
        <p:spPr bwMode="auto">
          <a:xfrm>
            <a:off x="889000" y="1828800"/>
            <a:ext cx="8610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556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The Map object is a simple key/value dictionary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Any value (both objects and primitive values) may be used as either a key or a value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Syntax:</a:t>
            </a:r>
            <a:b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</a:br>
            <a:br>
              <a:rPr lang="en-US" altLang="en-US" sz="11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</a:b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	</a:t>
            </a:r>
            <a:r>
              <a:rPr lang="en-US" altLang="en-US" sz="2800"/>
              <a:t> new Map([iterable])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6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Iterable</a:t>
            </a: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is an optional other iterable object whose elements are key-value pairs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for…of looping on a map returns an [key, value] array (in insertion order) each iteration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Key equality is based on “same value” algorithm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NaN is considered same as Nan (although in JS they’re not)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All other values go by the === semantics</a:t>
            </a:r>
          </a:p>
        </p:txBody>
      </p:sp>
      <p:sp>
        <p:nvSpPr>
          <p:cNvPr id="184327" name="Rectangle 7">
            <a:extLst>
              <a:ext uri="{FF2B5EF4-FFF2-40B4-BE49-F238E27FC236}">
                <a16:creationId xmlns:a16="http://schemas.microsoft.com/office/drawing/2014/main" id="{8300812E-A056-4B86-8182-667750581CCF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Maps</a:t>
            </a:r>
          </a:p>
        </p:txBody>
      </p:sp>
      <p:sp>
        <p:nvSpPr>
          <p:cNvPr id="184328" name="Rectangle 8">
            <a:extLst>
              <a:ext uri="{FF2B5EF4-FFF2-40B4-BE49-F238E27FC236}">
                <a16:creationId xmlns:a16="http://schemas.microsoft.com/office/drawing/2014/main" id="{C2BD79F2-A9F9-49F3-AFC0-C6F7A9452335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0A2ADF0A-8538-47FA-AD08-C67805B6CA83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177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46" name="Picture 2">
            <a:extLst>
              <a:ext uri="{FF2B5EF4-FFF2-40B4-BE49-F238E27FC236}">
                <a16:creationId xmlns:a16="http://schemas.microsoft.com/office/drawing/2014/main" id="{4BD0BE08-0484-49AF-B746-82410E36E54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5347" name="Picture 3">
            <a:extLst>
              <a:ext uri="{FF2B5EF4-FFF2-40B4-BE49-F238E27FC236}">
                <a16:creationId xmlns:a16="http://schemas.microsoft.com/office/drawing/2014/main" id="{918C2BC9-EB96-4440-8217-3C46773332E0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5348" name="Rectangle 4">
            <a:extLst>
              <a:ext uri="{FF2B5EF4-FFF2-40B4-BE49-F238E27FC236}">
                <a16:creationId xmlns:a16="http://schemas.microsoft.com/office/drawing/2014/main" id="{1AE9299D-865E-4ED7-8F3A-AE113AB75A07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210871F0-9CC9-4B05-BCBA-699A1D364921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185350" name="Rectangle 6">
            <a:extLst>
              <a:ext uri="{FF2B5EF4-FFF2-40B4-BE49-F238E27FC236}">
                <a16:creationId xmlns:a16="http://schemas.microsoft.com/office/drawing/2014/main" id="{5F9EE43D-98F1-41A4-8325-44E4D83BA1E2}"/>
              </a:ext>
            </a:extLst>
          </p:cNvPr>
          <p:cNvSpPr>
            <a:spLocks/>
          </p:cNvSpPr>
          <p:nvPr/>
        </p:nvSpPr>
        <p:spPr bwMode="auto">
          <a:xfrm>
            <a:off x="889000" y="1828800"/>
            <a:ext cx="8610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556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Similar in that both let us set/retrieve/delete/check values by keys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The main differences are: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An Object has a prototype, so we might have default keys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Object keys are Strings or Symbols, but can be any value for Map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Map’s size can be retrieved easily, difficult with an Object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Still, in many cases it is perfectly okay to continue using Objects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85351" name="Rectangle 7">
            <a:extLst>
              <a:ext uri="{FF2B5EF4-FFF2-40B4-BE49-F238E27FC236}">
                <a16:creationId xmlns:a16="http://schemas.microsoft.com/office/drawing/2014/main" id="{D442A6EB-87D2-4D2B-8665-0FE49245DD44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Maps vs. JS Objects</a:t>
            </a:r>
          </a:p>
        </p:txBody>
      </p:sp>
      <p:sp>
        <p:nvSpPr>
          <p:cNvPr id="185352" name="Rectangle 8">
            <a:extLst>
              <a:ext uri="{FF2B5EF4-FFF2-40B4-BE49-F238E27FC236}">
                <a16:creationId xmlns:a16="http://schemas.microsoft.com/office/drawing/2014/main" id="{7458AA34-5986-46F9-AC6A-53D5609B4EE5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5EE9E6D6-E45A-4B93-AD9C-34CA93557026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178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370" name="Picture 2">
            <a:extLst>
              <a:ext uri="{FF2B5EF4-FFF2-40B4-BE49-F238E27FC236}">
                <a16:creationId xmlns:a16="http://schemas.microsoft.com/office/drawing/2014/main" id="{3721E5E9-A710-4C14-9B45-B4B93CFD135A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6371" name="Picture 3">
            <a:extLst>
              <a:ext uri="{FF2B5EF4-FFF2-40B4-BE49-F238E27FC236}">
                <a16:creationId xmlns:a16="http://schemas.microsoft.com/office/drawing/2014/main" id="{CD66B675-8398-4500-B142-F848E735C4D2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6372" name="Rectangle 4">
            <a:extLst>
              <a:ext uri="{FF2B5EF4-FFF2-40B4-BE49-F238E27FC236}">
                <a16:creationId xmlns:a16="http://schemas.microsoft.com/office/drawing/2014/main" id="{7D28008F-BE8F-4F69-BE2B-EA099CDACC94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BFEF9CEF-8771-490F-BC67-166AF7B1122F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186374" name="Rectangle 6">
            <a:extLst>
              <a:ext uri="{FF2B5EF4-FFF2-40B4-BE49-F238E27FC236}">
                <a16:creationId xmlns:a16="http://schemas.microsoft.com/office/drawing/2014/main" id="{C59A05B2-77AB-424B-A318-E06E384C33CC}"/>
              </a:ext>
            </a:extLst>
          </p:cNvPr>
          <p:cNvSpPr>
            <a:spLocks/>
          </p:cNvSpPr>
          <p:nvPr/>
        </p:nvSpPr>
        <p:spPr bwMode="auto">
          <a:xfrm>
            <a:off x="889000" y="1524000"/>
            <a:ext cx="8610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556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b="1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size</a:t>
            </a: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– Returns the number of k/v pairs in the Map object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b="1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clear()</a:t>
            </a:r>
            <a:r>
              <a:rPr lang="en-US" altLang="en-US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</a:t>
            </a: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– Removes all k/v pairs</a:t>
            </a:r>
            <a:endParaRPr lang="en-US" altLang="en-US" b="1" i="1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b="1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delete(key)</a:t>
            </a:r>
            <a:r>
              <a:rPr lang="en-US" altLang="en-US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</a:t>
            </a: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– Removes value, returns true/false if deleted/not-found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b="1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entries()</a:t>
            </a:r>
            <a:r>
              <a:rPr lang="en-US" altLang="en-US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</a:t>
            </a: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– returns a new Iterator containing an array of [k,v] pairs per each iteration, in insertion order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b="1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keys()</a:t>
            </a:r>
            <a:r>
              <a:rPr lang="en-US" altLang="en-US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</a:t>
            </a: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– Returns a new Iterator containing keys in insertion order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b="1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values()</a:t>
            </a:r>
            <a:r>
              <a:rPr lang="en-US" altLang="en-US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</a:t>
            </a: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– Returns a new Iterator containing values in insertion order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b="1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forEach(cbFn)</a:t>
            </a:r>
            <a:r>
              <a:rPr lang="en-US" altLang="en-US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</a:t>
            </a: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– calls cbFn for each k/v pair in insertion order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b="1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has(k)</a:t>
            </a:r>
            <a:r>
              <a:rPr lang="en-US" altLang="en-US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</a:t>
            </a: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– Returns true if key exists in the Map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b="1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get(k)</a:t>
            </a:r>
            <a:r>
              <a:rPr lang="en-US" altLang="en-US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</a:t>
            </a: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– Returns the value if key k exists, undefined otherwise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b="1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set(k, v)</a:t>
            </a:r>
            <a:r>
              <a:rPr lang="en-US" altLang="en-US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</a:t>
            </a: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– Sets the value for the key, returns the Map (for chaining)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b="1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[@@iterator]()</a:t>
            </a:r>
            <a:r>
              <a:rPr lang="en-US" altLang="en-US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– </a:t>
            </a: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Returns a new Iterator containing [k,v] array for each element in insertion order</a:t>
            </a:r>
            <a:endParaRPr lang="en-US" altLang="en-US" b="1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b="1" i="1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b="1" i="1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b="1" i="1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86375" name="Rectangle 7">
            <a:extLst>
              <a:ext uri="{FF2B5EF4-FFF2-40B4-BE49-F238E27FC236}">
                <a16:creationId xmlns:a16="http://schemas.microsoft.com/office/drawing/2014/main" id="{D13A487B-B5B8-43BA-BAF7-EC7496ED233D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Map Properties &amp; Methods</a:t>
            </a:r>
          </a:p>
        </p:txBody>
      </p:sp>
      <p:sp>
        <p:nvSpPr>
          <p:cNvPr id="186376" name="Rectangle 8">
            <a:extLst>
              <a:ext uri="{FF2B5EF4-FFF2-40B4-BE49-F238E27FC236}">
                <a16:creationId xmlns:a16="http://schemas.microsoft.com/office/drawing/2014/main" id="{7C560BE7-AD00-4C36-936E-A0AE6BB5AA40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B45E9606-6230-4934-AE68-CCA95481F6E6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179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>
            <a:extLst>
              <a:ext uri="{FF2B5EF4-FFF2-40B4-BE49-F238E27FC236}">
                <a16:creationId xmlns:a16="http://schemas.microsoft.com/office/drawing/2014/main" id="{BDCF86C2-7BA3-4925-A273-BEEABCD16EA7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>
            <a:extLst>
              <a:ext uri="{FF2B5EF4-FFF2-40B4-BE49-F238E27FC236}">
                <a16:creationId xmlns:a16="http://schemas.microsoft.com/office/drawing/2014/main" id="{E211460C-A024-42DE-BF12-9FFD294FF5D4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Rectangle 4">
            <a:extLst>
              <a:ext uri="{FF2B5EF4-FFF2-40B4-BE49-F238E27FC236}">
                <a16:creationId xmlns:a16="http://schemas.microsoft.com/office/drawing/2014/main" id="{37E180DC-C371-49C1-9110-FA53C5BC43C8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A8F493ED-A2ED-40A4-AC36-B8E37D0C54F6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id="{9EB82A03-090F-4CFF-8A45-71E5B0CD336D}"/>
              </a:ext>
            </a:extLst>
          </p:cNvPr>
          <p:cNvSpPr>
            <a:spLocks/>
          </p:cNvSpPr>
          <p:nvPr/>
        </p:nvSpPr>
        <p:spPr bwMode="auto">
          <a:xfrm>
            <a:off x="877888" y="2232025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4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21511" name="Rectangle 7">
            <a:extLst>
              <a:ext uri="{FF2B5EF4-FFF2-40B4-BE49-F238E27FC236}">
                <a16:creationId xmlns:a16="http://schemas.microsoft.com/office/drawing/2014/main" id="{A06A7C91-7F1A-42FA-A7F2-9AA09508D159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Block Scopes &amp; TS – let cont.</a:t>
            </a:r>
          </a:p>
        </p:txBody>
      </p:sp>
      <p:sp>
        <p:nvSpPr>
          <p:cNvPr id="21512" name="Rectangle 6">
            <a:extLst>
              <a:ext uri="{FF2B5EF4-FFF2-40B4-BE49-F238E27FC236}">
                <a16:creationId xmlns:a16="http://schemas.microsoft.com/office/drawing/2014/main" id="{00187485-E8FB-4F50-9CDD-1F298870B46F}"/>
              </a:ext>
            </a:extLst>
          </p:cNvPr>
          <p:cNvSpPr>
            <a:spLocks/>
          </p:cNvSpPr>
          <p:nvPr/>
        </p:nvSpPr>
        <p:spPr bwMode="auto">
          <a:xfrm>
            <a:off x="1030288" y="2384425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TS transpiles </a:t>
            </a:r>
            <a:r>
              <a:rPr lang="en-US" altLang="en-US" sz="2400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let </a:t>
            </a: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to </a:t>
            </a:r>
            <a:r>
              <a:rPr lang="en-US" altLang="en-US" sz="2400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var </a:t>
            </a: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in for loops too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For simple loops, TS ends it there</a:t>
            </a:r>
          </a:p>
        </p:txBody>
      </p:sp>
      <p:grpSp>
        <p:nvGrpSpPr>
          <p:cNvPr id="21513" name="Group 9">
            <a:extLst>
              <a:ext uri="{FF2B5EF4-FFF2-40B4-BE49-F238E27FC236}">
                <a16:creationId xmlns:a16="http://schemas.microsoft.com/office/drawing/2014/main" id="{E8DBE0B1-BB82-4304-A176-3CBB6CC0678B}"/>
              </a:ext>
            </a:extLst>
          </p:cNvPr>
          <p:cNvGrpSpPr>
            <a:grpSpLocks/>
          </p:cNvGrpSpPr>
          <p:nvPr/>
        </p:nvGrpSpPr>
        <p:grpSpPr bwMode="auto">
          <a:xfrm>
            <a:off x="1117600" y="4114800"/>
            <a:ext cx="2971800" cy="2209800"/>
            <a:chOff x="0" y="0"/>
            <a:chExt cx="4752" cy="1414"/>
          </a:xfrm>
        </p:grpSpPr>
        <p:grpSp>
          <p:nvGrpSpPr>
            <p:cNvPr id="21521" name="Group 10">
              <a:extLst>
                <a:ext uri="{FF2B5EF4-FFF2-40B4-BE49-F238E27FC236}">
                  <a16:creationId xmlns:a16="http://schemas.microsoft.com/office/drawing/2014/main" id="{A4AA684E-178A-4AD4-9873-33B28624C2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752" cy="1414"/>
              <a:chOff x="0" y="0"/>
              <a:chExt cx="4752" cy="1414"/>
            </a:xfrm>
          </p:grpSpPr>
          <p:sp>
            <p:nvSpPr>
              <p:cNvPr id="21523" name="AutoShape 11">
                <a:extLst>
                  <a:ext uri="{FF2B5EF4-FFF2-40B4-BE49-F238E27FC236}">
                    <a16:creationId xmlns:a16="http://schemas.microsoft.com/office/drawing/2014/main" id="{15E494AE-B3D4-4F4D-A289-75B74F5825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4752" cy="1364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1524" name="Rectangle 12">
                <a:extLst>
                  <a:ext uri="{FF2B5EF4-FFF2-40B4-BE49-F238E27FC236}">
                    <a16:creationId xmlns:a16="http://schemas.microsoft.com/office/drawing/2014/main" id="{2E4F0814-AE7B-450D-A8DA-C1E910C441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21522" name="Rectangle 13">
              <a:extLst>
                <a:ext uri="{FF2B5EF4-FFF2-40B4-BE49-F238E27FC236}">
                  <a16:creationId xmlns:a16="http://schemas.microsoft.com/office/drawing/2014/main" id="{59C933E9-AD60-4589-96D5-4F3CF90AC2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" y="60"/>
              <a:ext cx="4696" cy="1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B050"/>
                  </a:solidFill>
                  <a:cs typeface="Arial" panose="020B0604020202020204" pitchFamily="34" charset="0"/>
                </a:rPr>
                <a:t>// loopy.ts</a:t>
              </a:r>
            </a:p>
            <a:p>
              <a:pPr eaLnBrk="1" hangingPunct="1"/>
              <a:endParaRPr lang="en-US" altLang="en-US" sz="1400"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1400">
                  <a:cs typeface="Arial" panose="020B0604020202020204" pitchFamily="34" charset="0"/>
                </a:rPr>
                <a:t>for (</a:t>
              </a:r>
              <a:r>
                <a:rPr lang="en-US" altLang="en-US" sz="2400" b="1">
                  <a:solidFill>
                    <a:srgbClr val="FF0000"/>
                  </a:solidFill>
                  <a:cs typeface="Arial" panose="020B0604020202020204" pitchFamily="34" charset="0"/>
                </a:rPr>
                <a:t>let</a:t>
              </a:r>
              <a:r>
                <a:rPr lang="en-US" altLang="en-US" sz="1400">
                  <a:cs typeface="Arial" panose="020B0604020202020204" pitchFamily="34" charset="0"/>
                </a:rPr>
                <a:t>  </a:t>
              </a:r>
              <a:r>
                <a:rPr lang="en-US" altLang="en-US" sz="1400" b="1">
                  <a:solidFill>
                    <a:srgbClr val="0070C0"/>
                  </a:solidFill>
                  <a:cs typeface="Arial" panose="020B0604020202020204" pitchFamily="34" charset="0"/>
                </a:rPr>
                <a:t>i </a:t>
              </a:r>
              <a:r>
                <a:rPr lang="en-US" altLang="en-US" sz="1400">
                  <a:cs typeface="Arial" panose="020B0604020202020204" pitchFamily="34" charset="0"/>
                </a:rPr>
                <a:t>= 0; I &lt; 5; i++) {</a:t>
              </a:r>
            </a:p>
            <a:p>
              <a:pPr eaLnBrk="1" hangingPunct="1"/>
              <a:r>
                <a:rPr lang="en-US" altLang="en-US" sz="1400">
                  <a:cs typeface="Arial" panose="020B0604020202020204" pitchFamily="34" charset="0"/>
                </a:rPr>
                <a:t>    console.log(i);</a:t>
              </a:r>
            </a:p>
            <a:p>
              <a:pPr eaLnBrk="1" hangingPunct="1"/>
              <a:r>
                <a:rPr lang="en-US" altLang="en-US" sz="1400">
                  <a:cs typeface="Arial" panose="020B0604020202020204" pitchFamily="34" charset="0"/>
                </a:rPr>
                <a:t>}</a:t>
              </a:r>
            </a:p>
            <a:p>
              <a:pPr eaLnBrk="1" hangingPunct="1"/>
              <a:endParaRPr lang="en-US" altLang="en-US" sz="1400">
                <a:cs typeface="Arial" panose="020B0604020202020204" pitchFamily="34" charset="0"/>
              </a:endParaRPr>
            </a:p>
            <a:p>
              <a:pPr eaLnBrk="1" hangingPunct="1"/>
              <a:endParaRPr lang="en-US" altLang="en-US" sz="1400">
                <a:cs typeface="Arial" panose="020B0604020202020204" pitchFamily="34" charset="0"/>
              </a:endParaRPr>
            </a:p>
            <a:p>
              <a:pPr eaLnBrk="1" hangingPunct="1"/>
              <a:endParaRPr lang="en-US" altLang="en-US" sz="1400">
                <a:cs typeface="Arial" panose="020B0604020202020204" pitchFamily="34" charset="0"/>
              </a:endParaRPr>
            </a:p>
          </p:txBody>
        </p:sp>
      </p:grpSp>
      <p:grpSp>
        <p:nvGrpSpPr>
          <p:cNvPr id="21514" name="Group 9">
            <a:extLst>
              <a:ext uri="{FF2B5EF4-FFF2-40B4-BE49-F238E27FC236}">
                <a16:creationId xmlns:a16="http://schemas.microsoft.com/office/drawing/2014/main" id="{BB88FDF9-4BA1-4412-AAD3-CAAEE5D1E730}"/>
              </a:ext>
            </a:extLst>
          </p:cNvPr>
          <p:cNvGrpSpPr>
            <a:grpSpLocks/>
          </p:cNvGrpSpPr>
          <p:nvPr/>
        </p:nvGrpSpPr>
        <p:grpSpPr bwMode="auto">
          <a:xfrm>
            <a:off x="5613400" y="4114800"/>
            <a:ext cx="2971800" cy="2209800"/>
            <a:chOff x="0" y="0"/>
            <a:chExt cx="4752" cy="1414"/>
          </a:xfrm>
        </p:grpSpPr>
        <p:grpSp>
          <p:nvGrpSpPr>
            <p:cNvPr id="21517" name="Group 10">
              <a:extLst>
                <a:ext uri="{FF2B5EF4-FFF2-40B4-BE49-F238E27FC236}">
                  <a16:creationId xmlns:a16="http://schemas.microsoft.com/office/drawing/2014/main" id="{BC70A92C-4FA1-486E-AE67-DE91F2BEE0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752" cy="1414"/>
              <a:chOff x="0" y="0"/>
              <a:chExt cx="4752" cy="1414"/>
            </a:xfrm>
          </p:grpSpPr>
          <p:sp>
            <p:nvSpPr>
              <p:cNvPr id="21519" name="AutoShape 11">
                <a:extLst>
                  <a:ext uri="{FF2B5EF4-FFF2-40B4-BE49-F238E27FC236}">
                    <a16:creationId xmlns:a16="http://schemas.microsoft.com/office/drawing/2014/main" id="{8DDA85D7-907F-4E7C-9913-3AEEC34F87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4752" cy="1364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1520" name="Rectangle 12">
                <a:extLst>
                  <a:ext uri="{FF2B5EF4-FFF2-40B4-BE49-F238E27FC236}">
                    <a16:creationId xmlns:a16="http://schemas.microsoft.com/office/drawing/2014/main" id="{696FFDB8-F1E4-45E0-91C6-C328F3B710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21518" name="Rectangle 13">
              <a:extLst>
                <a:ext uri="{FF2B5EF4-FFF2-40B4-BE49-F238E27FC236}">
                  <a16:creationId xmlns:a16="http://schemas.microsoft.com/office/drawing/2014/main" id="{C50C0229-72E7-4ECA-979A-3FEEF1D79E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" y="60"/>
              <a:ext cx="4696" cy="1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B050"/>
                  </a:solidFill>
                  <a:cs typeface="Arial" panose="020B0604020202020204" pitchFamily="34" charset="0"/>
                </a:rPr>
                <a:t>// loopy.js</a:t>
              </a:r>
            </a:p>
            <a:p>
              <a:pPr eaLnBrk="1" hangingPunct="1"/>
              <a:endParaRPr lang="en-US" altLang="en-US" sz="1400"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1400">
                  <a:cs typeface="Arial" panose="020B0604020202020204" pitchFamily="34" charset="0"/>
                </a:rPr>
                <a:t>for (</a:t>
              </a:r>
              <a:r>
                <a:rPr lang="en-US" altLang="en-US" sz="2400" b="1">
                  <a:solidFill>
                    <a:srgbClr val="FF0000"/>
                  </a:solidFill>
                  <a:cs typeface="Arial" panose="020B0604020202020204" pitchFamily="34" charset="0"/>
                </a:rPr>
                <a:t>var</a:t>
              </a:r>
              <a:r>
                <a:rPr lang="en-US" altLang="en-US" sz="1400" b="1">
                  <a:solidFill>
                    <a:srgbClr val="FF0000"/>
                  </a:solidFill>
                  <a:cs typeface="Arial" panose="020B0604020202020204" pitchFamily="34" charset="0"/>
                </a:rPr>
                <a:t> </a:t>
              </a:r>
              <a:r>
                <a:rPr lang="en-US" altLang="en-US" sz="1400" b="1">
                  <a:solidFill>
                    <a:srgbClr val="0070C0"/>
                  </a:solidFill>
                  <a:cs typeface="Arial" panose="020B0604020202020204" pitchFamily="34" charset="0"/>
                </a:rPr>
                <a:t>i </a:t>
              </a:r>
              <a:r>
                <a:rPr lang="en-US" altLang="en-US" sz="1400">
                  <a:cs typeface="Arial" panose="020B0604020202020204" pitchFamily="34" charset="0"/>
                </a:rPr>
                <a:t>= 0; I &lt; 5; i++) {</a:t>
              </a:r>
            </a:p>
            <a:p>
              <a:pPr eaLnBrk="1" hangingPunct="1"/>
              <a:r>
                <a:rPr lang="en-US" altLang="en-US" sz="1400">
                  <a:cs typeface="Arial" panose="020B0604020202020204" pitchFamily="34" charset="0"/>
                </a:rPr>
                <a:t>    console.log(i);</a:t>
              </a:r>
            </a:p>
            <a:p>
              <a:pPr eaLnBrk="1" hangingPunct="1"/>
              <a:r>
                <a:rPr lang="en-US" altLang="en-US" sz="1400">
                  <a:cs typeface="Arial" panose="020B0604020202020204" pitchFamily="34" charset="0"/>
                </a:rPr>
                <a:t>}</a:t>
              </a:r>
            </a:p>
            <a:p>
              <a:pPr eaLnBrk="1" hangingPunct="1"/>
              <a:endParaRPr lang="en-US" altLang="en-US" sz="1400">
                <a:cs typeface="Arial" panose="020B0604020202020204" pitchFamily="34" charset="0"/>
              </a:endParaRPr>
            </a:p>
            <a:p>
              <a:pPr eaLnBrk="1" hangingPunct="1"/>
              <a:endParaRPr lang="en-US" altLang="en-US" sz="1400">
                <a:cs typeface="Arial" panose="020B0604020202020204" pitchFamily="34" charset="0"/>
              </a:endParaRPr>
            </a:p>
            <a:p>
              <a:pPr eaLnBrk="1" hangingPunct="1"/>
              <a:endParaRPr lang="en-US" altLang="en-US" sz="1400">
                <a:cs typeface="Arial" panose="020B0604020202020204" pitchFamily="34" charset="0"/>
              </a:endParaRPr>
            </a:p>
          </p:txBody>
        </p:sp>
      </p:grpSp>
      <p:sp>
        <p:nvSpPr>
          <p:cNvPr id="21515" name="Notched Right Arrow 27">
            <a:extLst>
              <a:ext uri="{FF2B5EF4-FFF2-40B4-BE49-F238E27FC236}">
                <a16:creationId xmlns:a16="http://schemas.microsoft.com/office/drawing/2014/main" id="{4F1A167B-5730-4288-96E7-A09DF661E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4600" y="4724400"/>
            <a:ext cx="1828800" cy="9906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BBE0E3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6" name="Rectangle 8">
            <a:extLst>
              <a:ext uri="{FF2B5EF4-FFF2-40B4-BE49-F238E27FC236}">
                <a16:creationId xmlns:a16="http://schemas.microsoft.com/office/drawing/2014/main" id="{570FE409-8CAE-4751-8886-113470103DD0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D9694189-5DF7-469A-A583-02539ED7EA39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18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394" name="Picture 2">
            <a:extLst>
              <a:ext uri="{FF2B5EF4-FFF2-40B4-BE49-F238E27FC236}">
                <a16:creationId xmlns:a16="http://schemas.microsoft.com/office/drawing/2014/main" id="{E6F65BDE-4A55-40DA-9875-C6D94F0275C3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7395" name="Picture 3">
            <a:extLst>
              <a:ext uri="{FF2B5EF4-FFF2-40B4-BE49-F238E27FC236}">
                <a16:creationId xmlns:a16="http://schemas.microsoft.com/office/drawing/2014/main" id="{8A7EBF41-8F4A-4DD7-8856-4CD448CD2D34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7396" name="Rectangle 4">
            <a:extLst>
              <a:ext uri="{FF2B5EF4-FFF2-40B4-BE49-F238E27FC236}">
                <a16:creationId xmlns:a16="http://schemas.microsoft.com/office/drawing/2014/main" id="{2FA4CD9F-1309-47FF-B67A-863D2A3BFAEA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BEB8723E-AFF4-4C76-9628-FFC51D125685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187398" name="Rectangle 6">
            <a:extLst>
              <a:ext uri="{FF2B5EF4-FFF2-40B4-BE49-F238E27FC236}">
                <a16:creationId xmlns:a16="http://schemas.microsoft.com/office/drawing/2014/main" id="{F471ED19-A175-4AEA-99B1-1FC04CBEBF33}"/>
              </a:ext>
            </a:extLst>
          </p:cNvPr>
          <p:cNvSpPr>
            <a:spLocks/>
          </p:cNvSpPr>
          <p:nvPr/>
        </p:nvSpPr>
        <p:spPr bwMode="auto">
          <a:xfrm>
            <a:off x="889000" y="1905000"/>
            <a:ext cx="8610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dsds</a:t>
            </a:r>
          </a:p>
        </p:txBody>
      </p:sp>
      <p:sp>
        <p:nvSpPr>
          <p:cNvPr id="187399" name="Rectangle 7">
            <a:extLst>
              <a:ext uri="{FF2B5EF4-FFF2-40B4-BE49-F238E27FC236}">
                <a16:creationId xmlns:a16="http://schemas.microsoft.com/office/drawing/2014/main" id="{1D1DCC01-C05B-471A-B3BE-9C4B529A4A39}"/>
              </a:ext>
            </a:extLst>
          </p:cNvPr>
          <p:cNvSpPr>
            <a:spLocks/>
          </p:cNvSpPr>
          <p:nvPr/>
        </p:nvSpPr>
        <p:spPr bwMode="auto">
          <a:xfrm>
            <a:off x="382588" y="1219200"/>
            <a:ext cx="90900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Maps – Example: Simple</a:t>
            </a:r>
          </a:p>
        </p:txBody>
      </p:sp>
      <p:sp>
        <p:nvSpPr>
          <p:cNvPr id="187400" name="Rectangle 8">
            <a:extLst>
              <a:ext uri="{FF2B5EF4-FFF2-40B4-BE49-F238E27FC236}">
                <a16:creationId xmlns:a16="http://schemas.microsoft.com/office/drawing/2014/main" id="{15CEA415-10EB-40AE-AF62-34B481AB0647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213FCDF6-1F2C-4BB4-BD83-72656F62F42B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180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  <p:grpSp>
        <p:nvGrpSpPr>
          <p:cNvPr id="187401" name="Group 9">
            <a:extLst>
              <a:ext uri="{FF2B5EF4-FFF2-40B4-BE49-F238E27FC236}">
                <a16:creationId xmlns:a16="http://schemas.microsoft.com/office/drawing/2014/main" id="{68FE759C-9973-4ECB-B6CF-BFA25D47DD74}"/>
              </a:ext>
            </a:extLst>
          </p:cNvPr>
          <p:cNvGrpSpPr>
            <a:grpSpLocks/>
          </p:cNvGrpSpPr>
          <p:nvPr/>
        </p:nvGrpSpPr>
        <p:grpSpPr bwMode="auto">
          <a:xfrm>
            <a:off x="431800" y="1905000"/>
            <a:ext cx="9144000" cy="4572000"/>
            <a:chOff x="0" y="-177"/>
            <a:chExt cx="8424" cy="1591"/>
          </a:xfrm>
        </p:grpSpPr>
        <p:grpSp>
          <p:nvGrpSpPr>
            <p:cNvPr id="187402" name="Group 10">
              <a:extLst>
                <a:ext uri="{FF2B5EF4-FFF2-40B4-BE49-F238E27FC236}">
                  <a16:creationId xmlns:a16="http://schemas.microsoft.com/office/drawing/2014/main" id="{27BA9770-EA47-48DA-A973-33CFD811A5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177"/>
              <a:ext cx="8424" cy="1591"/>
              <a:chOff x="0" y="-177"/>
              <a:chExt cx="8424" cy="1591"/>
            </a:xfrm>
          </p:grpSpPr>
          <p:sp>
            <p:nvSpPr>
              <p:cNvPr id="187404" name="AutoShape 11">
                <a:extLst>
                  <a:ext uri="{FF2B5EF4-FFF2-40B4-BE49-F238E27FC236}">
                    <a16:creationId xmlns:a16="http://schemas.microsoft.com/office/drawing/2014/main" id="{12D1B163-9A69-4205-9E74-1C0DA2D5A7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-177"/>
                <a:ext cx="8424" cy="1591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87405" name="Rectangle 15">
                <a:extLst>
                  <a:ext uri="{FF2B5EF4-FFF2-40B4-BE49-F238E27FC236}">
                    <a16:creationId xmlns:a16="http://schemas.microsoft.com/office/drawing/2014/main" id="{617CDBBA-F6A9-4B35-A637-BAC3ADD333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87403" name="Rectangle 13">
              <a:extLst>
                <a:ext uri="{FF2B5EF4-FFF2-40B4-BE49-F238E27FC236}">
                  <a16:creationId xmlns:a16="http://schemas.microsoft.com/office/drawing/2014/main" id="{1F9CEC10-2109-471E-938C-6872F94DD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" y="-177"/>
              <a:ext cx="8251" cy="1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 marL="342900" indent="-3429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lvl="1" eaLnBrk="1" hangingPunct="1"/>
              <a:r>
                <a:rPr lang="en-US" altLang="en-US" sz="1200"/>
                <a:t>var myMap = </a:t>
              </a:r>
              <a:r>
                <a:rPr lang="en-US" altLang="en-US" sz="1200" b="1">
                  <a:solidFill>
                    <a:srgbClr val="FF0000"/>
                  </a:solidFill>
                </a:rPr>
                <a:t>new Map();</a:t>
              </a:r>
            </a:p>
            <a:p>
              <a:pPr lvl="1" eaLnBrk="1" hangingPunct="1"/>
              <a:endParaRPr lang="en-US" altLang="en-US" sz="1200"/>
            </a:p>
            <a:p>
              <a:pPr lvl="1" eaLnBrk="1" hangingPunct="1"/>
              <a:r>
                <a:rPr lang="en-US" altLang="en-US" sz="1200"/>
                <a:t>var keyString = "a string",</a:t>
              </a:r>
            </a:p>
            <a:p>
              <a:pPr lvl="1" eaLnBrk="1" hangingPunct="1"/>
              <a:r>
                <a:rPr lang="en-US" altLang="en-US" sz="1200"/>
                <a:t>      keyObj = {},</a:t>
              </a:r>
            </a:p>
            <a:p>
              <a:pPr lvl="1" eaLnBrk="1" hangingPunct="1"/>
              <a:r>
                <a:rPr lang="en-US" altLang="en-US" sz="1200"/>
                <a:t>      keyFunc = function () {};</a:t>
              </a:r>
            </a:p>
            <a:p>
              <a:pPr lvl="1" eaLnBrk="1" hangingPunct="1"/>
              <a:endParaRPr lang="en-US" altLang="en-US" sz="1200"/>
            </a:p>
            <a:p>
              <a:pPr lvl="1" eaLnBrk="1" hangingPunct="1"/>
              <a:r>
                <a:rPr lang="en-US" altLang="en-US" sz="1200">
                  <a:solidFill>
                    <a:srgbClr val="00B050"/>
                  </a:solidFill>
                </a:rPr>
                <a:t>// setting the values</a:t>
              </a:r>
            </a:p>
            <a:p>
              <a:pPr lvl="1" eaLnBrk="1" hangingPunct="1"/>
              <a:r>
                <a:rPr lang="en-US" altLang="en-US" sz="1200"/>
                <a:t>myMap</a:t>
              </a:r>
              <a:r>
                <a:rPr lang="en-US" altLang="en-US" sz="1200" b="1">
                  <a:solidFill>
                    <a:srgbClr val="FF0000"/>
                  </a:solidFill>
                </a:rPr>
                <a:t>.set</a:t>
              </a:r>
              <a:r>
                <a:rPr lang="en-US" altLang="en-US" sz="1200"/>
                <a:t>(keyString, "value associated with 'a string'");</a:t>
              </a:r>
            </a:p>
            <a:p>
              <a:pPr lvl="1" eaLnBrk="1" hangingPunct="1"/>
              <a:r>
                <a:rPr lang="en-US" altLang="en-US" sz="1200"/>
                <a:t>myMap</a:t>
              </a:r>
              <a:r>
                <a:rPr lang="en-US" altLang="en-US" sz="1200" b="1">
                  <a:solidFill>
                    <a:srgbClr val="FF0000"/>
                  </a:solidFill>
                </a:rPr>
                <a:t>.set</a:t>
              </a:r>
              <a:r>
                <a:rPr lang="en-US" altLang="en-US" sz="1200"/>
                <a:t>(keyObj, "value associated with keyObj");</a:t>
              </a:r>
            </a:p>
            <a:p>
              <a:pPr lvl="1" eaLnBrk="1" hangingPunct="1"/>
              <a:r>
                <a:rPr lang="en-US" altLang="en-US" sz="1200"/>
                <a:t>myMap</a:t>
              </a:r>
              <a:r>
                <a:rPr lang="en-US" altLang="en-US" sz="1200" b="1">
                  <a:solidFill>
                    <a:srgbClr val="FF0000"/>
                  </a:solidFill>
                </a:rPr>
                <a:t>.set</a:t>
              </a:r>
              <a:r>
                <a:rPr lang="en-US" altLang="en-US" sz="1200"/>
                <a:t>(keyFunc, "value associated with keyFunc");</a:t>
              </a:r>
            </a:p>
            <a:p>
              <a:pPr lvl="1" eaLnBrk="1" hangingPunct="1"/>
              <a:endParaRPr lang="en-US" altLang="en-US" sz="1200"/>
            </a:p>
            <a:p>
              <a:pPr lvl="1" eaLnBrk="1" hangingPunct="1"/>
              <a:r>
                <a:rPr lang="en-US" altLang="en-US" sz="1200"/>
                <a:t>myMap</a:t>
              </a:r>
              <a:r>
                <a:rPr lang="en-US" altLang="en-US" sz="1200" b="1">
                  <a:solidFill>
                    <a:srgbClr val="FF0000"/>
                  </a:solidFill>
                </a:rPr>
                <a:t>.size</a:t>
              </a:r>
              <a:r>
                <a:rPr lang="en-US" altLang="en-US" sz="1200"/>
                <a:t>;  </a:t>
              </a:r>
              <a:r>
                <a:rPr lang="en-US" altLang="en-US" sz="1200">
                  <a:solidFill>
                    <a:srgbClr val="00B050"/>
                  </a:solidFill>
                </a:rPr>
                <a:t>// 3</a:t>
              </a:r>
            </a:p>
            <a:p>
              <a:pPr lvl="1" eaLnBrk="1" hangingPunct="1"/>
              <a:endParaRPr lang="en-US" altLang="en-US" sz="1200"/>
            </a:p>
            <a:p>
              <a:pPr lvl="1" eaLnBrk="1" hangingPunct="1"/>
              <a:r>
                <a:rPr lang="en-US" altLang="en-US" sz="1200">
                  <a:solidFill>
                    <a:srgbClr val="00B050"/>
                  </a:solidFill>
                </a:rPr>
                <a:t>// getting the values</a:t>
              </a:r>
            </a:p>
            <a:p>
              <a:pPr lvl="1" eaLnBrk="1" hangingPunct="1"/>
              <a:r>
                <a:rPr lang="en-US" altLang="en-US" sz="1200"/>
                <a:t>myMap</a:t>
              </a:r>
              <a:r>
                <a:rPr lang="en-US" altLang="en-US" sz="1200" b="1">
                  <a:solidFill>
                    <a:srgbClr val="FF0000"/>
                  </a:solidFill>
                </a:rPr>
                <a:t>.get</a:t>
              </a:r>
              <a:r>
                <a:rPr lang="en-US" altLang="en-US" sz="1200"/>
                <a:t>(keyString);       </a:t>
              </a:r>
              <a:r>
                <a:rPr lang="en-US" altLang="en-US" sz="1200">
                  <a:solidFill>
                    <a:srgbClr val="00B050"/>
                  </a:solidFill>
                </a:rPr>
                <a:t>// "value associated with 'a string'"</a:t>
              </a:r>
            </a:p>
            <a:p>
              <a:pPr lvl="1" eaLnBrk="1" hangingPunct="1"/>
              <a:r>
                <a:rPr lang="en-US" altLang="en-US" sz="1200"/>
                <a:t>myMap</a:t>
              </a:r>
              <a:r>
                <a:rPr lang="en-US" altLang="en-US" sz="1200" b="1">
                  <a:solidFill>
                    <a:srgbClr val="FF0000"/>
                  </a:solidFill>
                </a:rPr>
                <a:t>.get</a:t>
              </a:r>
              <a:r>
                <a:rPr lang="en-US" altLang="en-US" sz="1200"/>
                <a:t>(keyObj);           </a:t>
              </a:r>
              <a:r>
                <a:rPr lang="en-US" altLang="en-US" sz="1200">
                  <a:solidFill>
                    <a:srgbClr val="00B050"/>
                  </a:solidFill>
                </a:rPr>
                <a:t>// "value associated with keyObj"</a:t>
              </a:r>
            </a:p>
            <a:p>
              <a:pPr lvl="1" eaLnBrk="1" hangingPunct="1"/>
              <a:r>
                <a:rPr lang="en-US" altLang="en-US" sz="1200"/>
                <a:t>myMap</a:t>
              </a:r>
              <a:r>
                <a:rPr lang="en-US" altLang="en-US" sz="1200" b="1">
                  <a:solidFill>
                    <a:srgbClr val="FF0000"/>
                  </a:solidFill>
                </a:rPr>
                <a:t>.get</a:t>
              </a:r>
              <a:r>
                <a:rPr lang="en-US" altLang="en-US" sz="1200"/>
                <a:t>(keyFunc);        </a:t>
              </a:r>
              <a:r>
                <a:rPr lang="en-US" altLang="en-US" sz="1200">
                  <a:solidFill>
                    <a:srgbClr val="00B050"/>
                  </a:solidFill>
                </a:rPr>
                <a:t>// "value associated with keyFunc"</a:t>
              </a:r>
            </a:p>
            <a:p>
              <a:pPr lvl="1" eaLnBrk="1" hangingPunct="1"/>
              <a:endParaRPr lang="en-US" altLang="en-US" sz="1200"/>
            </a:p>
            <a:p>
              <a:pPr lvl="1" eaLnBrk="1" hangingPunct="1"/>
              <a:r>
                <a:rPr lang="en-US" altLang="en-US" sz="1200"/>
                <a:t>myMap</a:t>
              </a:r>
              <a:r>
                <a:rPr lang="en-US" altLang="en-US" sz="1200" b="1">
                  <a:solidFill>
                    <a:srgbClr val="FF0000"/>
                  </a:solidFill>
                </a:rPr>
                <a:t>.get</a:t>
              </a:r>
              <a:r>
                <a:rPr lang="en-US" altLang="en-US" sz="1200"/>
                <a:t>("a string");       </a:t>
              </a:r>
              <a:r>
                <a:rPr lang="en-US" altLang="en-US" sz="1200">
                  <a:solidFill>
                    <a:srgbClr val="00B050"/>
                  </a:solidFill>
                </a:rPr>
                <a:t>// "value associated with 'a string‘” because keyString === 'a string'</a:t>
              </a:r>
            </a:p>
            <a:p>
              <a:pPr lvl="1" eaLnBrk="1" hangingPunct="1"/>
              <a:r>
                <a:rPr lang="en-US" altLang="en-US" sz="1200"/>
                <a:t>myMap</a:t>
              </a:r>
              <a:r>
                <a:rPr lang="en-US" altLang="en-US" sz="1200" b="1">
                  <a:solidFill>
                    <a:srgbClr val="FF0000"/>
                  </a:solidFill>
                </a:rPr>
                <a:t>.get</a:t>
              </a:r>
              <a:r>
                <a:rPr lang="en-US" altLang="en-US" sz="1200"/>
                <a:t>({});                   </a:t>
              </a:r>
              <a:r>
                <a:rPr lang="en-US" altLang="en-US" sz="1200">
                  <a:solidFill>
                    <a:srgbClr val="00B050"/>
                  </a:solidFill>
                </a:rPr>
                <a:t>// undefined, because keyObj !== {}</a:t>
              </a:r>
            </a:p>
            <a:p>
              <a:pPr lvl="1" eaLnBrk="1" hangingPunct="1"/>
              <a:r>
                <a:rPr lang="en-US" altLang="en-US" sz="1200"/>
                <a:t>myMap</a:t>
              </a:r>
              <a:r>
                <a:rPr lang="en-US" altLang="en-US" sz="1200" b="1">
                  <a:solidFill>
                    <a:srgbClr val="FF0000"/>
                  </a:solidFill>
                </a:rPr>
                <a:t>.get</a:t>
              </a:r>
              <a:r>
                <a:rPr lang="en-US" altLang="en-US" sz="1200"/>
                <a:t>(function() {}) ;  </a:t>
              </a:r>
              <a:r>
                <a:rPr lang="en-US" altLang="en-US" sz="1200">
                  <a:solidFill>
                    <a:srgbClr val="00B050"/>
                  </a:solidFill>
                </a:rPr>
                <a:t>// undefined, because keyFunc !== function () {}</a:t>
              </a:r>
              <a:endParaRPr lang="en-US" altLang="en-US" sz="1200">
                <a:solidFill>
                  <a:srgbClr val="00B050"/>
                </a:solidFill>
                <a:sym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ransition/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418" name="Picture 2">
            <a:extLst>
              <a:ext uri="{FF2B5EF4-FFF2-40B4-BE49-F238E27FC236}">
                <a16:creationId xmlns:a16="http://schemas.microsoft.com/office/drawing/2014/main" id="{F67047E4-6F3B-4CFC-8F7F-70C9F3E2146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8419" name="Picture 3">
            <a:extLst>
              <a:ext uri="{FF2B5EF4-FFF2-40B4-BE49-F238E27FC236}">
                <a16:creationId xmlns:a16="http://schemas.microsoft.com/office/drawing/2014/main" id="{914A851A-45FB-4FE0-80C0-3BF9D88B794D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420" name="Rectangle 4">
            <a:extLst>
              <a:ext uri="{FF2B5EF4-FFF2-40B4-BE49-F238E27FC236}">
                <a16:creationId xmlns:a16="http://schemas.microsoft.com/office/drawing/2014/main" id="{0B9BF732-B2AD-4101-922F-63A48EDE2A36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E1F81988-A6EA-4E04-957E-D91417E80DD9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188422" name="Rectangle 6">
            <a:extLst>
              <a:ext uri="{FF2B5EF4-FFF2-40B4-BE49-F238E27FC236}">
                <a16:creationId xmlns:a16="http://schemas.microsoft.com/office/drawing/2014/main" id="{804259CD-BE49-42B0-A714-DF0267609999}"/>
              </a:ext>
            </a:extLst>
          </p:cNvPr>
          <p:cNvSpPr>
            <a:spLocks/>
          </p:cNvSpPr>
          <p:nvPr/>
        </p:nvSpPr>
        <p:spPr bwMode="auto">
          <a:xfrm>
            <a:off x="889000" y="1905000"/>
            <a:ext cx="8610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dsds</a:t>
            </a:r>
          </a:p>
        </p:txBody>
      </p:sp>
      <p:sp>
        <p:nvSpPr>
          <p:cNvPr id="188423" name="Rectangle 7">
            <a:extLst>
              <a:ext uri="{FF2B5EF4-FFF2-40B4-BE49-F238E27FC236}">
                <a16:creationId xmlns:a16="http://schemas.microsoft.com/office/drawing/2014/main" id="{B462CFCB-F425-4833-8AD8-7DE002E240CE}"/>
              </a:ext>
            </a:extLst>
          </p:cNvPr>
          <p:cNvSpPr>
            <a:spLocks/>
          </p:cNvSpPr>
          <p:nvPr/>
        </p:nvSpPr>
        <p:spPr bwMode="auto">
          <a:xfrm>
            <a:off x="382588" y="1219200"/>
            <a:ext cx="90900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Maps – Example: Iterating</a:t>
            </a:r>
          </a:p>
        </p:txBody>
      </p:sp>
      <p:sp>
        <p:nvSpPr>
          <p:cNvPr id="188424" name="Rectangle 8">
            <a:extLst>
              <a:ext uri="{FF2B5EF4-FFF2-40B4-BE49-F238E27FC236}">
                <a16:creationId xmlns:a16="http://schemas.microsoft.com/office/drawing/2014/main" id="{BB3C4606-008F-41FC-A90F-6C1122A9C21B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47F41247-A446-4379-B7C5-5804D970DFDF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181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  <p:grpSp>
        <p:nvGrpSpPr>
          <p:cNvPr id="188425" name="Group 9">
            <a:extLst>
              <a:ext uri="{FF2B5EF4-FFF2-40B4-BE49-F238E27FC236}">
                <a16:creationId xmlns:a16="http://schemas.microsoft.com/office/drawing/2014/main" id="{66A991AA-8B40-434C-8395-FED84AB7D9CB}"/>
              </a:ext>
            </a:extLst>
          </p:cNvPr>
          <p:cNvGrpSpPr>
            <a:grpSpLocks/>
          </p:cNvGrpSpPr>
          <p:nvPr/>
        </p:nvGrpSpPr>
        <p:grpSpPr bwMode="auto">
          <a:xfrm>
            <a:off x="431800" y="1905000"/>
            <a:ext cx="9144000" cy="4572000"/>
            <a:chOff x="0" y="-177"/>
            <a:chExt cx="8424" cy="1591"/>
          </a:xfrm>
        </p:grpSpPr>
        <p:grpSp>
          <p:nvGrpSpPr>
            <p:cNvPr id="188426" name="Group 10">
              <a:extLst>
                <a:ext uri="{FF2B5EF4-FFF2-40B4-BE49-F238E27FC236}">
                  <a16:creationId xmlns:a16="http://schemas.microsoft.com/office/drawing/2014/main" id="{D0544DF9-D9B5-4137-B616-F0A101BF6C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177"/>
              <a:ext cx="8424" cy="1591"/>
              <a:chOff x="0" y="-177"/>
              <a:chExt cx="8424" cy="1591"/>
            </a:xfrm>
          </p:grpSpPr>
          <p:sp>
            <p:nvSpPr>
              <p:cNvPr id="188428" name="AutoShape 11">
                <a:extLst>
                  <a:ext uri="{FF2B5EF4-FFF2-40B4-BE49-F238E27FC236}">
                    <a16:creationId xmlns:a16="http://schemas.microsoft.com/office/drawing/2014/main" id="{E55BF73E-8171-47C6-A8D2-C0A862C034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-177"/>
                <a:ext cx="8424" cy="1591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88429" name="Rectangle 15">
                <a:extLst>
                  <a:ext uri="{FF2B5EF4-FFF2-40B4-BE49-F238E27FC236}">
                    <a16:creationId xmlns:a16="http://schemas.microsoft.com/office/drawing/2014/main" id="{D5A37E1A-95F4-4A65-B218-CF393B3212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88427" name="Rectangle 13">
              <a:extLst>
                <a:ext uri="{FF2B5EF4-FFF2-40B4-BE49-F238E27FC236}">
                  <a16:creationId xmlns:a16="http://schemas.microsoft.com/office/drawing/2014/main" id="{F19A3EC1-7217-41F0-B9CA-D52285059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" y="-177"/>
              <a:ext cx="8251" cy="1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 marL="342900" indent="-3429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lvl="1" eaLnBrk="1" hangingPunct="1"/>
              <a:endParaRPr lang="en-US" altLang="en-US" sz="1100"/>
            </a:p>
            <a:p>
              <a:pPr lvl="1" eaLnBrk="1" hangingPunct="1"/>
              <a:r>
                <a:rPr lang="en-US" altLang="en-US" sz="1100"/>
                <a:t>var myMap = new Map();</a:t>
              </a:r>
            </a:p>
            <a:p>
              <a:pPr lvl="1" eaLnBrk="1" hangingPunct="1"/>
              <a:endParaRPr lang="en-US" altLang="en-US" sz="1100"/>
            </a:p>
            <a:p>
              <a:pPr lvl="1" eaLnBrk="1" hangingPunct="1"/>
              <a:r>
                <a:rPr lang="en-US" altLang="en-US" sz="1100"/>
                <a:t>myMap.set(0, "zero");</a:t>
              </a:r>
            </a:p>
            <a:p>
              <a:pPr lvl="1" eaLnBrk="1" hangingPunct="1"/>
              <a:r>
                <a:rPr lang="en-US" altLang="en-US" sz="1100"/>
                <a:t>myMap.set(1, "one");</a:t>
              </a:r>
            </a:p>
            <a:p>
              <a:pPr lvl="1" eaLnBrk="1" hangingPunct="1"/>
              <a:endParaRPr lang="en-US" altLang="en-US" sz="1100"/>
            </a:p>
            <a:p>
              <a:pPr lvl="1" eaLnBrk="1" hangingPunct="1"/>
              <a:r>
                <a:rPr lang="en-US" altLang="en-US" sz="1100"/>
                <a:t>for (var [key, value] of myMap) { </a:t>
              </a:r>
              <a:r>
                <a:rPr lang="en-US" altLang="en-US" sz="1100">
                  <a:solidFill>
                    <a:srgbClr val="00B050"/>
                  </a:solidFill>
                </a:rPr>
                <a:t> // 0 = zero, 1 = one</a:t>
              </a:r>
            </a:p>
            <a:p>
              <a:pPr lvl="1" eaLnBrk="1" hangingPunct="1"/>
              <a:r>
                <a:rPr lang="en-US" altLang="en-US" sz="1100"/>
                <a:t>     console.log(key + " = " + value);  </a:t>
              </a:r>
            </a:p>
            <a:p>
              <a:pPr lvl="1" eaLnBrk="1" hangingPunct="1"/>
              <a:r>
                <a:rPr lang="en-US" altLang="en-US" sz="1100"/>
                <a:t>}</a:t>
              </a:r>
            </a:p>
            <a:p>
              <a:pPr lvl="1" eaLnBrk="1" hangingPunct="1"/>
              <a:endParaRPr lang="en-US" altLang="en-US" sz="1100"/>
            </a:p>
            <a:p>
              <a:pPr lvl="1" eaLnBrk="1" hangingPunct="1"/>
              <a:r>
                <a:rPr lang="en-US" altLang="en-US" sz="1100"/>
                <a:t>for (var key of myMap.</a:t>
              </a:r>
              <a:r>
                <a:rPr lang="en-US" altLang="en-US" sz="1100" b="1">
                  <a:solidFill>
                    <a:srgbClr val="FF0000"/>
                  </a:solidFill>
                </a:rPr>
                <a:t>keys()</a:t>
              </a:r>
              <a:r>
                <a:rPr lang="en-US" altLang="en-US" sz="1100"/>
                <a:t>) {  </a:t>
              </a:r>
              <a:r>
                <a:rPr lang="en-US" altLang="en-US" sz="1100">
                  <a:solidFill>
                    <a:srgbClr val="00B050"/>
                  </a:solidFill>
                </a:rPr>
                <a:t>// 0, 1 </a:t>
              </a:r>
            </a:p>
            <a:p>
              <a:pPr lvl="1" eaLnBrk="1" hangingPunct="1"/>
              <a:r>
                <a:rPr lang="en-US" altLang="en-US" sz="1100"/>
                <a:t>     console.log(key);</a:t>
              </a:r>
            </a:p>
            <a:p>
              <a:pPr lvl="1" eaLnBrk="1" hangingPunct="1"/>
              <a:r>
                <a:rPr lang="en-US" altLang="en-US" sz="1100"/>
                <a:t>}</a:t>
              </a:r>
            </a:p>
            <a:p>
              <a:pPr lvl="1" eaLnBrk="1" hangingPunct="1"/>
              <a:endParaRPr lang="en-US" altLang="en-US" sz="1100"/>
            </a:p>
            <a:p>
              <a:pPr lvl="1" eaLnBrk="1" hangingPunct="1"/>
              <a:r>
                <a:rPr lang="en-US" altLang="en-US" sz="1100"/>
                <a:t>for (var value of myMap.</a:t>
              </a:r>
              <a:r>
                <a:rPr lang="en-US" altLang="en-US" sz="1100" b="1">
                  <a:solidFill>
                    <a:srgbClr val="FF0000"/>
                  </a:solidFill>
                </a:rPr>
                <a:t>values()</a:t>
              </a:r>
              <a:r>
                <a:rPr lang="en-US" altLang="en-US" sz="1100"/>
                <a:t>) {  </a:t>
              </a:r>
              <a:r>
                <a:rPr lang="en-US" altLang="en-US" sz="1100">
                  <a:solidFill>
                    <a:srgbClr val="00B050"/>
                  </a:solidFill>
                </a:rPr>
                <a:t>// zero, one</a:t>
              </a:r>
            </a:p>
            <a:p>
              <a:pPr lvl="1" eaLnBrk="1" hangingPunct="1"/>
              <a:r>
                <a:rPr lang="en-US" altLang="en-US" sz="1100"/>
                <a:t>     console.log(value);</a:t>
              </a:r>
            </a:p>
            <a:p>
              <a:pPr lvl="1" eaLnBrk="1" hangingPunct="1"/>
              <a:r>
                <a:rPr lang="en-US" altLang="en-US" sz="1100"/>
                <a:t>}</a:t>
              </a:r>
            </a:p>
            <a:p>
              <a:pPr lvl="1" eaLnBrk="1" hangingPunct="1"/>
              <a:endParaRPr lang="en-US" altLang="en-US" sz="1100"/>
            </a:p>
            <a:p>
              <a:pPr lvl="1" eaLnBrk="1" hangingPunct="1"/>
              <a:r>
                <a:rPr lang="en-US" altLang="en-US" sz="1100"/>
                <a:t>for (var [key, value] of myMap.</a:t>
              </a:r>
              <a:r>
                <a:rPr lang="en-US" altLang="en-US" sz="1100" b="1">
                  <a:solidFill>
                    <a:srgbClr val="FF0000"/>
                  </a:solidFill>
                </a:rPr>
                <a:t>entries()</a:t>
              </a:r>
              <a:r>
                <a:rPr lang="en-US" altLang="en-US" sz="1100"/>
                <a:t>) </a:t>
              </a:r>
              <a:r>
                <a:rPr lang="en-US" altLang="en-US" sz="1100">
                  <a:solidFill>
                    <a:srgbClr val="00B050"/>
                  </a:solidFill>
                </a:rPr>
                <a:t>{  // 0 = zero, 1 = one</a:t>
              </a:r>
            </a:p>
            <a:p>
              <a:pPr lvl="1" eaLnBrk="1" hangingPunct="1"/>
              <a:r>
                <a:rPr lang="en-US" altLang="en-US" sz="1100"/>
                <a:t>     console.log(key + " = " + value);</a:t>
              </a:r>
            </a:p>
            <a:p>
              <a:pPr lvl="1" eaLnBrk="1" hangingPunct="1"/>
              <a:r>
                <a:rPr lang="en-US" altLang="en-US" sz="1100"/>
                <a:t>}</a:t>
              </a:r>
            </a:p>
            <a:p>
              <a:pPr lvl="1" eaLnBrk="1" hangingPunct="1"/>
              <a:endParaRPr lang="en-US" altLang="en-US" sz="1100"/>
            </a:p>
            <a:p>
              <a:pPr lvl="1" eaLnBrk="1" hangingPunct="1"/>
              <a:r>
                <a:rPr lang="en-US" altLang="en-US" sz="1100"/>
                <a:t>myMap.</a:t>
              </a:r>
              <a:r>
                <a:rPr lang="en-US" altLang="en-US" sz="1100" b="1">
                  <a:solidFill>
                    <a:srgbClr val="FF0000"/>
                  </a:solidFill>
                </a:rPr>
                <a:t>forEach</a:t>
              </a:r>
              <a:r>
                <a:rPr lang="en-US" altLang="en-US" sz="1100"/>
                <a:t>(function(value, key) {  </a:t>
              </a:r>
              <a:r>
                <a:rPr lang="en-US" altLang="en-US" sz="1100">
                  <a:solidFill>
                    <a:srgbClr val="00B050"/>
                  </a:solidFill>
                </a:rPr>
                <a:t>// 0 = zero, 1 = one</a:t>
              </a:r>
              <a:endParaRPr lang="en-US" altLang="en-US" sz="1100"/>
            </a:p>
            <a:p>
              <a:pPr lvl="1" eaLnBrk="1" hangingPunct="1"/>
              <a:r>
                <a:rPr lang="en-US" altLang="en-US" sz="1100"/>
                <a:t>    console.log(key + " = " + value);</a:t>
              </a:r>
            </a:p>
            <a:p>
              <a:pPr lvl="1" eaLnBrk="1" hangingPunct="1"/>
              <a:r>
                <a:rPr lang="en-US" altLang="en-US" sz="1100"/>
                <a:t>});</a:t>
              </a:r>
            </a:p>
            <a:p>
              <a:pPr lvl="1" eaLnBrk="1" hangingPunct="1"/>
              <a:endParaRPr lang="en-US" altLang="en-US" sz="1100"/>
            </a:p>
          </p:txBody>
        </p:sp>
      </p:grpSp>
    </p:spTree>
  </p:cSld>
  <p:clrMapOvr>
    <a:masterClrMapping/>
  </p:clrMapOvr>
  <p:transition/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442" name="Picture 2">
            <a:extLst>
              <a:ext uri="{FF2B5EF4-FFF2-40B4-BE49-F238E27FC236}">
                <a16:creationId xmlns:a16="http://schemas.microsoft.com/office/drawing/2014/main" id="{4A12B2CA-C053-48FF-A508-2777FBC0BC3A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9443" name="Picture 3">
            <a:extLst>
              <a:ext uri="{FF2B5EF4-FFF2-40B4-BE49-F238E27FC236}">
                <a16:creationId xmlns:a16="http://schemas.microsoft.com/office/drawing/2014/main" id="{0193B8DE-DC03-45CA-AA0E-0E90F94BACF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444" name="Rectangle 4">
            <a:extLst>
              <a:ext uri="{FF2B5EF4-FFF2-40B4-BE49-F238E27FC236}">
                <a16:creationId xmlns:a16="http://schemas.microsoft.com/office/drawing/2014/main" id="{A2CE11DA-579A-4F15-BCD4-6826376D8951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E79E6465-BFB6-45C3-A680-6B1B4465C013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189446" name="Rectangle 6">
            <a:extLst>
              <a:ext uri="{FF2B5EF4-FFF2-40B4-BE49-F238E27FC236}">
                <a16:creationId xmlns:a16="http://schemas.microsoft.com/office/drawing/2014/main" id="{346D2D36-38F3-42EF-8683-D940A125C93B}"/>
              </a:ext>
            </a:extLst>
          </p:cNvPr>
          <p:cNvSpPr>
            <a:spLocks/>
          </p:cNvSpPr>
          <p:nvPr/>
        </p:nvSpPr>
        <p:spPr bwMode="auto">
          <a:xfrm>
            <a:off x="889000" y="1905000"/>
            <a:ext cx="8610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TS does not do any “magic” with Maps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It relies on ES6 Maps or a polyfill</a:t>
            </a:r>
          </a:p>
        </p:txBody>
      </p:sp>
      <p:sp>
        <p:nvSpPr>
          <p:cNvPr id="189447" name="Rectangle 7">
            <a:extLst>
              <a:ext uri="{FF2B5EF4-FFF2-40B4-BE49-F238E27FC236}">
                <a16:creationId xmlns:a16="http://schemas.microsoft.com/office/drawing/2014/main" id="{DAC792B1-8BDA-4C9E-A933-774CC960FEAF}"/>
              </a:ext>
            </a:extLst>
          </p:cNvPr>
          <p:cNvSpPr>
            <a:spLocks/>
          </p:cNvSpPr>
          <p:nvPr/>
        </p:nvSpPr>
        <p:spPr bwMode="auto">
          <a:xfrm>
            <a:off x="382588" y="1219200"/>
            <a:ext cx="90900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TS – Transpiled Code</a:t>
            </a:r>
          </a:p>
        </p:txBody>
      </p:sp>
      <p:sp>
        <p:nvSpPr>
          <p:cNvPr id="189448" name="Rectangle 8">
            <a:extLst>
              <a:ext uri="{FF2B5EF4-FFF2-40B4-BE49-F238E27FC236}">
                <a16:creationId xmlns:a16="http://schemas.microsoft.com/office/drawing/2014/main" id="{F61416C2-CD3F-4DB3-BDC7-ABB83A75862F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99FC2408-E8E8-482F-924D-0CF5B4C72439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182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  <p:grpSp>
        <p:nvGrpSpPr>
          <p:cNvPr id="189449" name="Group 9">
            <a:extLst>
              <a:ext uri="{FF2B5EF4-FFF2-40B4-BE49-F238E27FC236}">
                <a16:creationId xmlns:a16="http://schemas.microsoft.com/office/drawing/2014/main" id="{FBFF8737-FCC2-4531-9508-60FA94EB8A06}"/>
              </a:ext>
            </a:extLst>
          </p:cNvPr>
          <p:cNvGrpSpPr>
            <a:grpSpLocks/>
          </p:cNvGrpSpPr>
          <p:nvPr/>
        </p:nvGrpSpPr>
        <p:grpSpPr bwMode="auto">
          <a:xfrm>
            <a:off x="431800" y="2743200"/>
            <a:ext cx="9144000" cy="3962400"/>
            <a:chOff x="0" y="-177"/>
            <a:chExt cx="8424" cy="1591"/>
          </a:xfrm>
        </p:grpSpPr>
        <p:grpSp>
          <p:nvGrpSpPr>
            <p:cNvPr id="189450" name="Group 10">
              <a:extLst>
                <a:ext uri="{FF2B5EF4-FFF2-40B4-BE49-F238E27FC236}">
                  <a16:creationId xmlns:a16="http://schemas.microsoft.com/office/drawing/2014/main" id="{9772C970-5612-47BD-9A2C-CC4C8C3FD7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177"/>
              <a:ext cx="8424" cy="1591"/>
              <a:chOff x="0" y="-177"/>
              <a:chExt cx="8424" cy="1591"/>
            </a:xfrm>
          </p:grpSpPr>
          <p:sp>
            <p:nvSpPr>
              <p:cNvPr id="189452" name="AutoShape 11">
                <a:extLst>
                  <a:ext uri="{FF2B5EF4-FFF2-40B4-BE49-F238E27FC236}">
                    <a16:creationId xmlns:a16="http://schemas.microsoft.com/office/drawing/2014/main" id="{E21DC3B6-5F0D-43D4-9A3D-01C6C23326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-177"/>
                <a:ext cx="8424" cy="1591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89453" name="Rectangle 15">
                <a:extLst>
                  <a:ext uri="{FF2B5EF4-FFF2-40B4-BE49-F238E27FC236}">
                    <a16:creationId xmlns:a16="http://schemas.microsoft.com/office/drawing/2014/main" id="{91C6F79B-25C5-4F15-9B73-13726BF457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89451" name="Rectangle 13">
              <a:extLst>
                <a:ext uri="{FF2B5EF4-FFF2-40B4-BE49-F238E27FC236}">
                  <a16:creationId xmlns:a16="http://schemas.microsoft.com/office/drawing/2014/main" id="{E1E3904E-3524-4F63-B2CA-4259BACEC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" y="-177"/>
              <a:ext cx="8251" cy="1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 marL="342900" indent="-3429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lvl="1" eaLnBrk="1" hangingPunct="1"/>
              <a:r>
                <a:rPr lang="en-US" altLang="en-US" sz="1200"/>
                <a:t>var myMap = new Map();</a:t>
              </a:r>
            </a:p>
            <a:p>
              <a:pPr lvl="1" eaLnBrk="1" hangingPunct="1"/>
              <a:endParaRPr lang="en-US" altLang="en-US" sz="1200"/>
            </a:p>
            <a:p>
              <a:pPr lvl="1" eaLnBrk="1" hangingPunct="1"/>
              <a:r>
                <a:rPr lang="en-US" altLang="en-US" sz="1200"/>
                <a:t>myMap.set(0, "zero");</a:t>
              </a:r>
            </a:p>
            <a:p>
              <a:pPr lvl="1" eaLnBrk="1" hangingPunct="1"/>
              <a:r>
                <a:rPr lang="en-US" altLang="en-US" sz="1200"/>
                <a:t>myMap.set(1, "one");</a:t>
              </a:r>
            </a:p>
            <a:p>
              <a:pPr lvl="1" eaLnBrk="1" hangingPunct="1"/>
              <a:endParaRPr lang="en-US" altLang="en-US" sz="1200"/>
            </a:p>
            <a:p>
              <a:pPr lvl="1" eaLnBrk="1" hangingPunct="1"/>
              <a:r>
                <a:rPr lang="en-US" altLang="en-US" sz="1200"/>
                <a:t>for (var [key, value] of myMap) {</a:t>
              </a:r>
            </a:p>
            <a:p>
              <a:pPr lvl="1" eaLnBrk="1" hangingPunct="1"/>
              <a:r>
                <a:rPr lang="en-US" altLang="en-US" sz="1200"/>
                <a:t>    console.log(key + " = " + value);</a:t>
              </a:r>
            </a:p>
            <a:p>
              <a:pPr lvl="1" eaLnBrk="1" hangingPunct="1"/>
              <a:r>
                <a:rPr lang="en-US" altLang="en-US" sz="1200"/>
                <a:t>}</a:t>
              </a:r>
            </a:p>
            <a:p>
              <a:pPr lvl="1" eaLnBrk="1" hangingPunct="1"/>
              <a:r>
                <a:rPr lang="en-US" altLang="en-US" sz="1200"/>
                <a:t>for (var key of myMap.keys()) {</a:t>
              </a:r>
            </a:p>
            <a:p>
              <a:pPr lvl="1" eaLnBrk="1" hangingPunct="1"/>
              <a:r>
                <a:rPr lang="en-US" altLang="en-US" sz="1200"/>
                <a:t>    console.log(key);</a:t>
              </a:r>
            </a:p>
            <a:p>
              <a:pPr lvl="1" eaLnBrk="1" hangingPunct="1"/>
              <a:r>
                <a:rPr lang="en-US" altLang="en-US" sz="1200"/>
                <a:t>}</a:t>
              </a:r>
            </a:p>
            <a:p>
              <a:pPr lvl="1" eaLnBrk="1" hangingPunct="1"/>
              <a:r>
                <a:rPr lang="en-US" altLang="en-US" sz="1200"/>
                <a:t>for (var value of myMap.values()) {</a:t>
              </a:r>
            </a:p>
            <a:p>
              <a:pPr lvl="1" eaLnBrk="1" hangingPunct="1"/>
              <a:r>
                <a:rPr lang="en-US" altLang="en-US" sz="1200"/>
                <a:t>    console.log(value);</a:t>
              </a:r>
            </a:p>
            <a:p>
              <a:pPr lvl="1" eaLnBrk="1" hangingPunct="1"/>
              <a:r>
                <a:rPr lang="en-US" altLang="en-US" sz="1200"/>
                <a:t>}</a:t>
              </a:r>
            </a:p>
            <a:p>
              <a:pPr lvl="1" eaLnBrk="1" hangingPunct="1"/>
              <a:r>
                <a:rPr lang="en-US" altLang="en-US" sz="1200"/>
                <a:t>for (var [key, value] of myMap.entries()) {</a:t>
              </a:r>
            </a:p>
            <a:p>
              <a:pPr lvl="1" eaLnBrk="1" hangingPunct="1"/>
              <a:r>
                <a:rPr lang="en-US" altLang="en-US" sz="1200"/>
                <a:t>    console.log(key + " = " + value);</a:t>
              </a:r>
            </a:p>
            <a:p>
              <a:pPr lvl="1" eaLnBrk="1" hangingPunct="1"/>
              <a:r>
                <a:rPr lang="en-US" altLang="en-US" sz="1200"/>
                <a:t>}</a:t>
              </a:r>
            </a:p>
            <a:p>
              <a:pPr lvl="1" eaLnBrk="1" hangingPunct="1"/>
              <a:r>
                <a:rPr lang="en-US" altLang="en-US" sz="1200"/>
                <a:t>myMap.forEach(function (value, key) {</a:t>
              </a:r>
            </a:p>
            <a:p>
              <a:pPr lvl="1" eaLnBrk="1" hangingPunct="1"/>
              <a:r>
                <a:rPr lang="en-US" altLang="en-US" sz="1200"/>
                <a:t>    console.log(key + " = " + value);</a:t>
              </a:r>
            </a:p>
            <a:p>
              <a:pPr lvl="1" eaLnBrk="1" hangingPunct="1"/>
              <a:r>
                <a:rPr lang="en-US" altLang="en-US" sz="1200"/>
                <a:t>});</a:t>
              </a:r>
              <a:endParaRPr lang="en-US" altLang="en-US" sz="1200">
                <a:solidFill>
                  <a:srgbClr val="00B050"/>
                </a:solidFill>
                <a:sym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ransition/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466" name="Picture 2">
            <a:extLst>
              <a:ext uri="{FF2B5EF4-FFF2-40B4-BE49-F238E27FC236}">
                <a16:creationId xmlns:a16="http://schemas.microsoft.com/office/drawing/2014/main" id="{F5113BD2-0429-43A4-915C-C40B735B124F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0467" name="Picture 3">
            <a:extLst>
              <a:ext uri="{FF2B5EF4-FFF2-40B4-BE49-F238E27FC236}">
                <a16:creationId xmlns:a16="http://schemas.microsoft.com/office/drawing/2014/main" id="{144921A6-E0CE-425B-80AC-7EE01646A4C4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0468" name="Rectangle 4">
            <a:extLst>
              <a:ext uri="{FF2B5EF4-FFF2-40B4-BE49-F238E27FC236}">
                <a16:creationId xmlns:a16="http://schemas.microsoft.com/office/drawing/2014/main" id="{8AD73EA5-A2F0-4635-991E-C9D0B3CED884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2F7251E9-AE4D-42E3-B23F-96C939C602AF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190470" name="Rectangle 6">
            <a:extLst>
              <a:ext uri="{FF2B5EF4-FFF2-40B4-BE49-F238E27FC236}">
                <a16:creationId xmlns:a16="http://schemas.microsoft.com/office/drawing/2014/main" id="{8843E67A-50F6-410F-9321-FFCF1C19CD67}"/>
              </a:ext>
            </a:extLst>
          </p:cNvPr>
          <p:cNvSpPr>
            <a:spLocks/>
          </p:cNvSpPr>
          <p:nvPr/>
        </p:nvSpPr>
        <p:spPr bwMode="auto">
          <a:xfrm>
            <a:off x="889000" y="1905000"/>
            <a:ext cx="8610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90471" name="Rectangle 7">
            <a:extLst>
              <a:ext uri="{FF2B5EF4-FFF2-40B4-BE49-F238E27FC236}">
                <a16:creationId xmlns:a16="http://schemas.microsoft.com/office/drawing/2014/main" id="{91FB12EE-DAA1-46F1-B436-C0DFE39FC751}"/>
              </a:ext>
            </a:extLst>
          </p:cNvPr>
          <p:cNvSpPr>
            <a:spLocks/>
          </p:cNvSpPr>
          <p:nvPr/>
        </p:nvSpPr>
        <p:spPr bwMode="auto">
          <a:xfrm>
            <a:off x="955675" y="1219200"/>
            <a:ext cx="79438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Browser Compatibility - Desktop</a:t>
            </a:r>
          </a:p>
        </p:txBody>
      </p:sp>
      <p:sp>
        <p:nvSpPr>
          <p:cNvPr id="190472" name="Rectangle 8">
            <a:extLst>
              <a:ext uri="{FF2B5EF4-FFF2-40B4-BE49-F238E27FC236}">
                <a16:creationId xmlns:a16="http://schemas.microsoft.com/office/drawing/2014/main" id="{5F69D419-3F06-4C26-9327-EA15FA08F004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08A68EF3-A5D0-4684-804F-391F711E5A99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183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  <p:pic>
        <p:nvPicPr>
          <p:cNvPr id="190473" name="Picture 2">
            <a:extLst>
              <a:ext uri="{FF2B5EF4-FFF2-40B4-BE49-F238E27FC236}">
                <a16:creationId xmlns:a16="http://schemas.microsoft.com/office/drawing/2014/main" id="{B1AAA6D6-AB5A-43CC-92A3-D06675230C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0" y="2057400"/>
            <a:ext cx="6602413" cy="432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490" name="Picture 2">
            <a:extLst>
              <a:ext uri="{FF2B5EF4-FFF2-40B4-BE49-F238E27FC236}">
                <a16:creationId xmlns:a16="http://schemas.microsoft.com/office/drawing/2014/main" id="{2ECF12DD-7B44-4D38-994E-6DC156E617E0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1491" name="Picture 3">
            <a:extLst>
              <a:ext uri="{FF2B5EF4-FFF2-40B4-BE49-F238E27FC236}">
                <a16:creationId xmlns:a16="http://schemas.microsoft.com/office/drawing/2014/main" id="{B8A5354B-2C14-44D9-AB08-51E033F60D5B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1492" name="Rectangle 4">
            <a:extLst>
              <a:ext uri="{FF2B5EF4-FFF2-40B4-BE49-F238E27FC236}">
                <a16:creationId xmlns:a16="http://schemas.microsoft.com/office/drawing/2014/main" id="{99776F01-7332-4E43-AA18-8FD7CF9AE837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2B706F90-1AD1-4508-ACCC-2AA201A50A69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191494" name="Rectangle 6">
            <a:extLst>
              <a:ext uri="{FF2B5EF4-FFF2-40B4-BE49-F238E27FC236}">
                <a16:creationId xmlns:a16="http://schemas.microsoft.com/office/drawing/2014/main" id="{30E552DF-D7DE-4AF4-A84B-4E0136EE116E}"/>
              </a:ext>
            </a:extLst>
          </p:cNvPr>
          <p:cNvSpPr>
            <a:spLocks/>
          </p:cNvSpPr>
          <p:nvPr/>
        </p:nvSpPr>
        <p:spPr bwMode="auto">
          <a:xfrm>
            <a:off x="889000" y="1905000"/>
            <a:ext cx="8610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91495" name="Rectangle 7">
            <a:extLst>
              <a:ext uri="{FF2B5EF4-FFF2-40B4-BE49-F238E27FC236}">
                <a16:creationId xmlns:a16="http://schemas.microsoft.com/office/drawing/2014/main" id="{A7C84DB6-28B5-4227-8383-FF40C81EFADB}"/>
              </a:ext>
            </a:extLst>
          </p:cNvPr>
          <p:cNvSpPr>
            <a:spLocks/>
          </p:cNvSpPr>
          <p:nvPr/>
        </p:nvSpPr>
        <p:spPr bwMode="auto">
          <a:xfrm>
            <a:off x="955675" y="1219200"/>
            <a:ext cx="79438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Browser Compatibility - Mobile</a:t>
            </a:r>
          </a:p>
        </p:txBody>
      </p:sp>
      <p:sp>
        <p:nvSpPr>
          <p:cNvPr id="191496" name="Rectangle 8">
            <a:extLst>
              <a:ext uri="{FF2B5EF4-FFF2-40B4-BE49-F238E27FC236}">
                <a16:creationId xmlns:a16="http://schemas.microsoft.com/office/drawing/2014/main" id="{04EC1E36-46D8-4CB6-BE02-2E8742DA1B75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B8638000-81F2-4E0E-9D6D-BAA814D80843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184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  <p:pic>
        <p:nvPicPr>
          <p:cNvPr id="191497" name="Picture 2">
            <a:extLst>
              <a:ext uri="{FF2B5EF4-FFF2-40B4-BE49-F238E27FC236}">
                <a16:creationId xmlns:a16="http://schemas.microsoft.com/office/drawing/2014/main" id="{531D0887-F959-417F-9C20-B1BB3B2657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2082800"/>
            <a:ext cx="6465888" cy="436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14" name="Picture 2">
            <a:extLst>
              <a:ext uri="{FF2B5EF4-FFF2-40B4-BE49-F238E27FC236}">
                <a16:creationId xmlns:a16="http://schemas.microsoft.com/office/drawing/2014/main" id="{3D529A9F-8C6E-44EE-B833-F3EAC7F597A0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2515" name="Picture 3">
            <a:extLst>
              <a:ext uri="{FF2B5EF4-FFF2-40B4-BE49-F238E27FC236}">
                <a16:creationId xmlns:a16="http://schemas.microsoft.com/office/drawing/2014/main" id="{C4B379D1-9A74-43CE-8DB1-64216CBBB034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2516" name="Rectangle 4">
            <a:extLst>
              <a:ext uri="{FF2B5EF4-FFF2-40B4-BE49-F238E27FC236}">
                <a16:creationId xmlns:a16="http://schemas.microsoft.com/office/drawing/2014/main" id="{0D09E171-7A18-4214-81F0-245021DE6265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830B5271-3AE0-45A1-A1DE-4AECFC5AA749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192518" name="Rectangle 6">
            <a:extLst>
              <a:ext uri="{FF2B5EF4-FFF2-40B4-BE49-F238E27FC236}">
                <a16:creationId xmlns:a16="http://schemas.microsoft.com/office/drawing/2014/main" id="{D21C250F-F499-4493-9A10-22A256273D9A}"/>
              </a:ext>
            </a:extLst>
          </p:cNvPr>
          <p:cNvSpPr>
            <a:spLocks/>
          </p:cNvSpPr>
          <p:nvPr/>
        </p:nvSpPr>
        <p:spPr bwMode="auto">
          <a:xfrm>
            <a:off x="889000" y="1828800"/>
            <a:ext cx="8610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Set objects are collections of values, which we can iterate according to insertion order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Sets let us store </a:t>
            </a:r>
            <a:r>
              <a:rPr lang="en-US" altLang="en-US" u="sng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unique</a:t>
            </a: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values of any type, whether primitive values or object references</a:t>
            </a: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Syntax:</a:t>
            </a:r>
            <a:b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</a:br>
            <a:br>
              <a:rPr lang="en-US" altLang="en-US" sz="11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</a:b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	</a:t>
            </a:r>
            <a:r>
              <a:rPr lang="en-US" altLang="en-US" sz="2800"/>
              <a:t> new Set([iterable])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6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If an iterable object is passed, all of its elements will be added to the new Set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Value equality is similar to ===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92519" name="Rectangle 7">
            <a:extLst>
              <a:ext uri="{FF2B5EF4-FFF2-40B4-BE49-F238E27FC236}">
                <a16:creationId xmlns:a16="http://schemas.microsoft.com/office/drawing/2014/main" id="{C744CBBE-F2FF-47F0-ACB1-985C460D694B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Sets</a:t>
            </a:r>
          </a:p>
        </p:txBody>
      </p:sp>
      <p:sp>
        <p:nvSpPr>
          <p:cNvPr id="192520" name="Rectangle 8">
            <a:extLst>
              <a:ext uri="{FF2B5EF4-FFF2-40B4-BE49-F238E27FC236}">
                <a16:creationId xmlns:a16="http://schemas.microsoft.com/office/drawing/2014/main" id="{239A1F68-7CC8-4A9D-BC8F-834EC2E16CFC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FB05ABFA-29AB-47F1-86BD-E1A4FAA31A7B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185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  <p:grpSp>
        <p:nvGrpSpPr>
          <p:cNvPr id="192521" name="Group 9">
            <a:extLst>
              <a:ext uri="{FF2B5EF4-FFF2-40B4-BE49-F238E27FC236}">
                <a16:creationId xmlns:a16="http://schemas.microsoft.com/office/drawing/2014/main" id="{0681D94E-DE55-4860-AC40-0D15C9FEB032}"/>
              </a:ext>
            </a:extLst>
          </p:cNvPr>
          <p:cNvGrpSpPr>
            <a:grpSpLocks/>
          </p:cNvGrpSpPr>
          <p:nvPr/>
        </p:nvGrpSpPr>
        <p:grpSpPr bwMode="auto">
          <a:xfrm>
            <a:off x="5384800" y="5029200"/>
            <a:ext cx="4191000" cy="1447800"/>
            <a:chOff x="0" y="-177"/>
            <a:chExt cx="8424" cy="1591"/>
          </a:xfrm>
        </p:grpSpPr>
        <p:grpSp>
          <p:nvGrpSpPr>
            <p:cNvPr id="192522" name="Group 10">
              <a:extLst>
                <a:ext uri="{FF2B5EF4-FFF2-40B4-BE49-F238E27FC236}">
                  <a16:creationId xmlns:a16="http://schemas.microsoft.com/office/drawing/2014/main" id="{33738F6D-6D32-4FC4-8437-44E6E5A736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177"/>
              <a:ext cx="8424" cy="1591"/>
              <a:chOff x="0" y="-177"/>
              <a:chExt cx="8424" cy="1591"/>
            </a:xfrm>
          </p:grpSpPr>
          <p:sp>
            <p:nvSpPr>
              <p:cNvPr id="192524" name="AutoShape 11">
                <a:extLst>
                  <a:ext uri="{FF2B5EF4-FFF2-40B4-BE49-F238E27FC236}">
                    <a16:creationId xmlns:a16="http://schemas.microsoft.com/office/drawing/2014/main" id="{6308468A-F802-49C5-877F-AB09A3288F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-177"/>
                <a:ext cx="8424" cy="1591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92525" name="Rectangle 15">
                <a:extLst>
                  <a:ext uri="{FF2B5EF4-FFF2-40B4-BE49-F238E27FC236}">
                    <a16:creationId xmlns:a16="http://schemas.microsoft.com/office/drawing/2014/main" id="{91DC4099-7014-471E-BC20-0F8C94F423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92523" name="Rectangle 13">
              <a:extLst>
                <a:ext uri="{FF2B5EF4-FFF2-40B4-BE49-F238E27FC236}">
                  <a16:creationId xmlns:a16="http://schemas.microsoft.com/office/drawing/2014/main" id="{9B567501-21C6-4D7D-811E-69DB9E456A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" y="-177"/>
              <a:ext cx="8251" cy="1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/>
                <a:t>var set = new Set();</a:t>
              </a:r>
            </a:p>
            <a:p>
              <a:pPr eaLnBrk="1" hangingPunct="1"/>
              <a:r>
                <a:rPr lang="en-US" altLang="en-US" sz="1200"/>
                <a:t>set.add({a:1});</a:t>
              </a:r>
            </a:p>
            <a:p>
              <a:pPr eaLnBrk="1" hangingPunct="1"/>
              <a:r>
                <a:rPr lang="en-US" altLang="en-US" sz="1200"/>
                <a:t>set.add({a:1});</a:t>
              </a:r>
            </a:p>
            <a:p>
              <a:pPr eaLnBrk="1" hangingPunct="1"/>
              <a:r>
                <a:rPr lang="en-US" altLang="en-US" sz="1200">
                  <a:sym typeface="Courier New" panose="02070309020205020404" pitchFamily="49" charset="0"/>
                </a:rPr>
                <a:t>console.log(set.size) </a:t>
              </a:r>
              <a:r>
                <a:rPr lang="en-US" altLang="en-US" sz="1200">
                  <a:solidFill>
                    <a:srgbClr val="00B050"/>
                  </a:solidFill>
                  <a:sym typeface="Courier New" panose="02070309020205020404" pitchFamily="49" charset="0"/>
                </a:rPr>
                <a:t>// 2</a:t>
              </a:r>
            </a:p>
            <a:p>
              <a:pPr eaLnBrk="1" hangingPunct="1"/>
              <a:r>
                <a:rPr lang="en-US" altLang="en-US" sz="1200"/>
                <a:t>console.log([...set.values()]); </a:t>
              </a:r>
              <a:r>
                <a:rPr lang="en-US" altLang="en-US" sz="1200">
                  <a:solidFill>
                    <a:srgbClr val="00B050"/>
                  </a:solidFill>
                </a:rPr>
                <a:t>// Array [ Object, Object ]</a:t>
              </a:r>
            </a:p>
            <a:p>
              <a:pPr eaLnBrk="1" hangingPunct="1"/>
              <a:endParaRPr lang="en-US" altLang="en-US" sz="1200">
                <a:solidFill>
                  <a:srgbClr val="00B050"/>
                </a:solidFill>
                <a:sym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ransition/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538" name="Picture 2">
            <a:extLst>
              <a:ext uri="{FF2B5EF4-FFF2-40B4-BE49-F238E27FC236}">
                <a16:creationId xmlns:a16="http://schemas.microsoft.com/office/drawing/2014/main" id="{B8E860CB-DB24-4DAE-85AD-36B51BA2D11A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3539" name="Picture 3">
            <a:extLst>
              <a:ext uri="{FF2B5EF4-FFF2-40B4-BE49-F238E27FC236}">
                <a16:creationId xmlns:a16="http://schemas.microsoft.com/office/drawing/2014/main" id="{FC664013-90FF-40A4-A5C7-621DBC703FC2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3540" name="Rectangle 4">
            <a:extLst>
              <a:ext uri="{FF2B5EF4-FFF2-40B4-BE49-F238E27FC236}">
                <a16:creationId xmlns:a16="http://schemas.microsoft.com/office/drawing/2014/main" id="{E2996E95-A315-4973-94B0-7F6DD32E39D0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F9E03F3B-8CF3-4A31-A4E0-5E69B76FD185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193542" name="Rectangle 6">
            <a:extLst>
              <a:ext uri="{FF2B5EF4-FFF2-40B4-BE49-F238E27FC236}">
                <a16:creationId xmlns:a16="http://schemas.microsoft.com/office/drawing/2014/main" id="{FF5B8427-01B4-4A53-940A-7C5E0F8F9A4E}"/>
              </a:ext>
            </a:extLst>
          </p:cNvPr>
          <p:cNvSpPr>
            <a:spLocks/>
          </p:cNvSpPr>
          <p:nvPr/>
        </p:nvSpPr>
        <p:spPr bwMode="auto">
          <a:xfrm>
            <a:off x="889000" y="1905000"/>
            <a:ext cx="8610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TS does not do any “magic” with Sets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It relies on ES6 Sets or a polyfill</a:t>
            </a:r>
          </a:p>
        </p:txBody>
      </p:sp>
      <p:sp>
        <p:nvSpPr>
          <p:cNvPr id="193543" name="Rectangle 7">
            <a:extLst>
              <a:ext uri="{FF2B5EF4-FFF2-40B4-BE49-F238E27FC236}">
                <a16:creationId xmlns:a16="http://schemas.microsoft.com/office/drawing/2014/main" id="{72F35C6A-7923-47C2-A01A-E0FD5412E11F}"/>
              </a:ext>
            </a:extLst>
          </p:cNvPr>
          <p:cNvSpPr>
            <a:spLocks/>
          </p:cNvSpPr>
          <p:nvPr/>
        </p:nvSpPr>
        <p:spPr bwMode="auto">
          <a:xfrm>
            <a:off x="382588" y="1219200"/>
            <a:ext cx="90900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TS – Transpiled Code</a:t>
            </a:r>
          </a:p>
        </p:txBody>
      </p:sp>
      <p:sp>
        <p:nvSpPr>
          <p:cNvPr id="193544" name="Rectangle 8">
            <a:extLst>
              <a:ext uri="{FF2B5EF4-FFF2-40B4-BE49-F238E27FC236}">
                <a16:creationId xmlns:a16="http://schemas.microsoft.com/office/drawing/2014/main" id="{3A9E7725-FA2F-47BA-9044-9F6BFD3E919C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9EF4541D-5FB7-4B9D-8BFE-C656F9BC91FC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186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  <p:grpSp>
        <p:nvGrpSpPr>
          <p:cNvPr id="193545" name="Group 9">
            <a:extLst>
              <a:ext uri="{FF2B5EF4-FFF2-40B4-BE49-F238E27FC236}">
                <a16:creationId xmlns:a16="http://schemas.microsoft.com/office/drawing/2014/main" id="{89B305C5-5715-4738-945F-7477C78D1953}"/>
              </a:ext>
            </a:extLst>
          </p:cNvPr>
          <p:cNvGrpSpPr>
            <a:grpSpLocks/>
          </p:cNvGrpSpPr>
          <p:nvPr/>
        </p:nvGrpSpPr>
        <p:grpSpPr bwMode="auto">
          <a:xfrm>
            <a:off x="431800" y="2743200"/>
            <a:ext cx="9144000" cy="3962400"/>
            <a:chOff x="0" y="-177"/>
            <a:chExt cx="8424" cy="1591"/>
          </a:xfrm>
        </p:grpSpPr>
        <p:grpSp>
          <p:nvGrpSpPr>
            <p:cNvPr id="193546" name="Group 10">
              <a:extLst>
                <a:ext uri="{FF2B5EF4-FFF2-40B4-BE49-F238E27FC236}">
                  <a16:creationId xmlns:a16="http://schemas.microsoft.com/office/drawing/2014/main" id="{C867EB02-D2D9-4F9E-8B66-15BA1D5BF1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177"/>
              <a:ext cx="8424" cy="1591"/>
              <a:chOff x="0" y="-177"/>
              <a:chExt cx="8424" cy="1591"/>
            </a:xfrm>
          </p:grpSpPr>
          <p:sp>
            <p:nvSpPr>
              <p:cNvPr id="193548" name="AutoShape 11">
                <a:extLst>
                  <a:ext uri="{FF2B5EF4-FFF2-40B4-BE49-F238E27FC236}">
                    <a16:creationId xmlns:a16="http://schemas.microsoft.com/office/drawing/2014/main" id="{E0BE89C1-9CAD-4287-B23E-176554FB7F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-177"/>
                <a:ext cx="8424" cy="1591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93549" name="Rectangle 15">
                <a:extLst>
                  <a:ext uri="{FF2B5EF4-FFF2-40B4-BE49-F238E27FC236}">
                    <a16:creationId xmlns:a16="http://schemas.microsoft.com/office/drawing/2014/main" id="{00C88915-BC37-4C0E-A49A-54BD710860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93547" name="Rectangle 13">
              <a:extLst>
                <a:ext uri="{FF2B5EF4-FFF2-40B4-BE49-F238E27FC236}">
                  <a16:creationId xmlns:a16="http://schemas.microsoft.com/office/drawing/2014/main" id="{2A910351-244F-4F0D-91B8-788A1BAEEB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" y="-177"/>
              <a:ext cx="8251" cy="1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 marL="342900" indent="-3429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lvl="1" eaLnBrk="1" hangingPunct="1"/>
              <a:r>
                <a:rPr lang="en-US" altLang="en-US" sz="1200"/>
                <a:t>TODO</a:t>
              </a:r>
              <a:endParaRPr lang="en-US" altLang="en-US" sz="1200">
                <a:solidFill>
                  <a:srgbClr val="00B050"/>
                </a:solidFill>
                <a:sym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ransition/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62" name="Picture 2">
            <a:extLst>
              <a:ext uri="{FF2B5EF4-FFF2-40B4-BE49-F238E27FC236}">
                <a16:creationId xmlns:a16="http://schemas.microsoft.com/office/drawing/2014/main" id="{17B23D1C-E06C-4716-BCD1-6E348F708AA0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63" name="Picture 3">
            <a:extLst>
              <a:ext uri="{FF2B5EF4-FFF2-40B4-BE49-F238E27FC236}">
                <a16:creationId xmlns:a16="http://schemas.microsoft.com/office/drawing/2014/main" id="{17921A23-3BA5-4810-A194-EA04AD6B0D13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64" name="Rectangle 4">
            <a:extLst>
              <a:ext uri="{FF2B5EF4-FFF2-40B4-BE49-F238E27FC236}">
                <a16:creationId xmlns:a16="http://schemas.microsoft.com/office/drawing/2014/main" id="{24D4F29C-4AD4-42FA-A98C-EAD7E26C50A8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1363CC79-8DA9-4074-ABCA-3F27980E232E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194566" name="Rectangle 6">
            <a:extLst>
              <a:ext uri="{FF2B5EF4-FFF2-40B4-BE49-F238E27FC236}">
                <a16:creationId xmlns:a16="http://schemas.microsoft.com/office/drawing/2014/main" id="{81EEDB2B-E762-4EC1-9E25-B5A043AA4B8A}"/>
              </a:ext>
            </a:extLst>
          </p:cNvPr>
          <p:cNvSpPr>
            <a:spLocks/>
          </p:cNvSpPr>
          <p:nvPr/>
        </p:nvSpPr>
        <p:spPr bwMode="auto">
          <a:xfrm>
            <a:off x="889000" y="1905000"/>
            <a:ext cx="8610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94567" name="Rectangle 7">
            <a:extLst>
              <a:ext uri="{FF2B5EF4-FFF2-40B4-BE49-F238E27FC236}">
                <a16:creationId xmlns:a16="http://schemas.microsoft.com/office/drawing/2014/main" id="{AF4323B5-F697-4D36-A2BB-55AD1FEAA925}"/>
              </a:ext>
            </a:extLst>
          </p:cNvPr>
          <p:cNvSpPr>
            <a:spLocks/>
          </p:cNvSpPr>
          <p:nvPr/>
        </p:nvSpPr>
        <p:spPr bwMode="auto">
          <a:xfrm>
            <a:off x="955675" y="1219200"/>
            <a:ext cx="79438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Browser Compatibility - Desktop</a:t>
            </a:r>
          </a:p>
        </p:txBody>
      </p:sp>
      <p:sp>
        <p:nvSpPr>
          <p:cNvPr id="194568" name="Rectangle 8">
            <a:extLst>
              <a:ext uri="{FF2B5EF4-FFF2-40B4-BE49-F238E27FC236}">
                <a16:creationId xmlns:a16="http://schemas.microsoft.com/office/drawing/2014/main" id="{61217777-9784-42F4-B1B5-5B4230AB4328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1218551F-77C7-499F-BF09-1D20C1929C56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187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  <p:pic>
        <p:nvPicPr>
          <p:cNvPr id="194569" name="Picture 2">
            <a:extLst>
              <a:ext uri="{FF2B5EF4-FFF2-40B4-BE49-F238E27FC236}">
                <a16:creationId xmlns:a16="http://schemas.microsoft.com/office/drawing/2014/main" id="{F616A829-68FA-4720-B8BC-1AB8D8F0C4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0" y="1993900"/>
            <a:ext cx="5257800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586" name="Picture 2">
            <a:extLst>
              <a:ext uri="{FF2B5EF4-FFF2-40B4-BE49-F238E27FC236}">
                <a16:creationId xmlns:a16="http://schemas.microsoft.com/office/drawing/2014/main" id="{0AC37084-EA92-440B-AB95-AA2A709BE480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5587" name="Picture 3">
            <a:extLst>
              <a:ext uri="{FF2B5EF4-FFF2-40B4-BE49-F238E27FC236}">
                <a16:creationId xmlns:a16="http://schemas.microsoft.com/office/drawing/2014/main" id="{F112CA9B-28C2-4740-A546-08BD0F354D84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5588" name="Rectangle 4">
            <a:extLst>
              <a:ext uri="{FF2B5EF4-FFF2-40B4-BE49-F238E27FC236}">
                <a16:creationId xmlns:a16="http://schemas.microsoft.com/office/drawing/2014/main" id="{CB15FF29-C559-4304-95E6-BF8515420DEE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F9270087-5EDE-4607-BEFD-EBDBC3CC63DE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195590" name="Rectangle 6">
            <a:extLst>
              <a:ext uri="{FF2B5EF4-FFF2-40B4-BE49-F238E27FC236}">
                <a16:creationId xmlns:a16="http://schemas.microsoft.com/office/drawing/2014/main" id="{C11D8A86-D152-421D-BAF4-2679BB70305B}"/>
              </a:ext>
            </a:extLst>
          </p:cNvPr>
          <p:cNvSpPr>
            <a:spLocks/>
          </p:cNvSpPr>
          <p:nvPr/>
        </p:nvSpPr>
        <p:spPr bwMode="auto">
          <a:xfrm>
            <a:off x="889000" y="1905000"/>
            <a:ext cx="8610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95591" name="Rectangle 7">
            <a:extLst>
              <a:ext uri="{FF2B5EF4-FFF2-40B4-BE49-F238E27FC236}">
                <a16:creationId xmlns:a16="http://schemas.microsoft.com/office/drawing/2014/main" id="{1F34C241-B933-4FC9-8421-F8915A477488}"/>
              </a:ext>
            </a:extLst>
          </p:cNvPr>
          <p:cNvSpPr>
            <a:spLocks/>
          </p:cNvSpPr>
          <p:nvPr/>
        </p:nvSpPr>
        <p:spPr bwMode="auto">
          <a:xfrm>
            <a:off x="955675" y="1219200"/>
            <a:ext cx="79438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Browser Compatibility - Mobile</a:t>
            </a:r>
          </a:p>
        </p:txBody>
      </p:sp>
      <p:sp>
        <p:nvSpPr>
          <p:cNvPr id="195592" name="Rectangle 8">
            <a:extLst>
              <a:ext uri="{FF2B5EF4-FFF2-40B4-BE49-F238E27FC236}">
                <a16:creationId xmlns:a16="http://schemas.microsoft.com/office/drawing/2014/main" id="{48F361C7-6298-4667-9136-471A1E0AD878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2B33B0D7-C660-4F4B-859F-73B79F78B308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188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  <p:pic>
        <p:nvPicPr>
          <p:cNvPr id="195593" name="Picture 2">
            <a:extLst>
              <a:ext uri="{FF2B5EF4-FFF2-40B4-BE49-F238E27FC236}">
                <a16:creationId xmlns:a16="http://schemas.microsoft.com/office/drawing/2014/main" id="{94ABD692-5DF3-4F4A-B0E0-32ECEB210F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225" y="2017713"/>
            <a:ext cx="4346575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610" name="Picture 2">
            <a:extLst>
              <a:ext uri="{FF2B5EF4-FFF2-40B4-BE49-F238E27FC236}">
                <a16:creationId xmlns:a16="http://schemas.microsoft.com/office/drawing/2014/main" id="{443CA813-E293-4E4A-8AAD-87081EAE6E8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6611" name="Picture 3">
            <a:extLst>
              <a:ext uri="{FF2B5EF4-FFF2-40B4-BE49-F238E27FC236}">
                <a16:creationId xmlns:a16="http://schemas.microsoft.com/office/drawing/2014/main" id="{FF72AE2D-4BF9-4B7B-AABC-FE972E1FB419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6612" name="Rectangle 4">
            <a:extLst>
              <a:ext uri="{FF2B5EF4-FFF2-40B4-BE49-F238E27FC236}">
                <a16:creationId xmlns:a16="http://schemas.microsoft.com/office/drawing/2014/main" id="{2F592382-4CBE-40FF-B2BF-D57DA136F7E1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1EAD987A-C7B3-409E-A7F5-9AFF7FFF6054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196614" name="Rectangle 6">
            <a:extLst>
              <a:ext uri="{FF2B5EF4-FFF2-40B4-BE49-F238E27FC236}">
                <a16:creationId xmlns:a16="http://schemas.microsoft.com/office/drawing/2014/main" id="{FE30C293-A5B5-4200-8443-A163173C841E}"/>
              </a:ext>
            </a:extLst>
          </p:cNvPr>
          <p:cNvSpPr>
            <a:spLocks/>
          </p:cNvSpPr>
          <p:nvPr/>
        </p:nvSpPr>
        <p:spPr bwMode="auto">
          <a:xfrm>
            <a:off x="889000" y="20574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00B05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pic>
        <p:nvPicPr>
          <p:cNvPr id="196615" name="Picture 3" descr="http://s2.quickmeme.com/img/c6/c62b05e4481da5dcebf03f6cd637558a5578023a2b10daa345ba50289b7e29e7.jpg">
            <a:extLst>
              <a:ext uri="{FF2B5EF4-FFF2-40B4-BE49-F238E27FC236}">
                <a16:creationId xmlns:a16="http://schemas.microsoft.com/office/drawing/2014/main" id="{FA0CB183-C270-43D9-9C69-B78990D22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400" y="1752600"/>
            <a:ext cx="55626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6616" name="Rectangle 8">
            <a:extLst>
              <a:ext uri="{FF2B5EF4-FFF2-40B4-BE49-F238E27FC236}">
                <a16:creationId xmlns:a16="http://schemas.microsoft.com/office/drawing/2014/main" id="{4C407B25-DFA1-4D4B-842F-83B77D0426CA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639595BF-580B-43C2-ACEC-9291CE77E795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189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>
            <a:extLst>
              <a:ext uri="{FF2B5EF4-FFF2-40B4-BE49-F238E27FC236}">
                <a16:creationId xmlns:a16="http://schemas.microsoft.com/office/drawing/2014/main" id="{999A83E1-0DCF-44AF-AC7D-CA7C58AE8940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>
            <a:extLst>
              <a:ext uri="{FF2B5EF4-FFF2-40B4-BE49-F238E27FC236}">
                <a16:creationId xmlns:a16="http://schemas.microsoft.com/office/drawing/2014/main" id="{1FE6A0EB-F0FA-47DB-A5D4-47788213EE1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Rectangle 4">
            <a:extLst>
              <a:ext uri="{FF2B5EF4-FFF2-40B4-BE49-F238E27FC236}">
                <a16:creationId xmlns:a16="http://schemas.microsoft.com/office/drawing/2014/main" id="{4515843C-AD2D-47DF-B878-9C6B9EF36132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4E21384A-986D-4963-AA83-B80794F5528B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22534" name="Rectangle 6">
            <a:extLst>
              <a:ext uri="{FF2B5EF4-FFF2-40B4-BE49-F238E27FC236}">
                <a16:creationId xmlns:a16="http://schemas.microsoft.com/office/drawing/2014/main" id="{4464CA46-9763-4E6B-BCD0-D9C1A4CE33A2}"/>
              </a:ext>
            </a:extLst>
          </p:cNvPr>
          <p:cNvSpPr>
            <a:spLocks/>
          </p:cNvSpPr>
          <p:nvPr/>
        </p:nvSpPr>
        <p:spPr bwMode="auto">
          <a:xfrm>
            <a:off x="877888" y="2232025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4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22535" name="Rectangle 7">
            <a:extLst>
              <a:ext uri="{FF2B5EF4-FFF2-40B4-BE49-F238E27FC236}">
                <a16:creationId xmlns:a16="http://schemas.microsoft.com/office/drawing/2014/main" id="{D93A1102-1F42-4BAA-9559-8F565E0557C5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Block Scopes &amp; TS – let cont.</a:t>
            </a:r>
          </a:p>
        </p:txBody>
      </p:sp>
      <p:sp>
        <p:nvSpPr>
          <p:cNvPr id="22536" name="Rectangle 6">
            <a:extLst>
              <a:ext uri="{FF2B5EF4-FFF2-40B4-BE49-F238E27FC236}">
                <a16:creationId xmlns:a16="http://schemas.microsoft.com/office/drawing/2014/main" id="{C5D9BAB3-6650-42BA-ABA2-15A97F2AFB51}"/>
              </a:ext>
            </a:extLst>
          </p:cNvPr>
          <p:cNvSpPr>
            <a:spLocks/>
          </p:cNvSpPr>
          <p:nvPr/>
        </p:nvSpPr>
        <p:spPr bwMode="auto">
          <a:xfrm>
            <a:off x="1041400" y="21336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When closures in for loops are detected however, TS will extract the call out to a separate function</a:t>
            </a:r>
          </a:p>
        </p:txBody>
      </p:sp>
      <p:grpSp>
        <p:nvGrpSpPr>
          <p:cNvPr id="22537" name="Group 9">
            <a:extLst>
              <a:ext uri="{FF2B5EF4-FFF2-40B4-BE49-F238E27FC236}">
                <a16:creationId xmlns:a16="http://schemas.microsoft.com/office/drawing/2014/main" id="{AB9ED573-A2ED-434B-B788-45757BDF4FCB}"/>
              </a:ext>
            </a:extLst>
          </p:cNvPr>
          <p:cNvGrpSpPr>
            <a:grpSpLocks/>
          </p:cNvGrpSpPr>
          <p:nvPr/>
        </p:nvGrpSpPr>
        <p:grpSpPr bwMode="auto">
          <a:xfrm>
            <a:off x="1117600" y="3276600"/>
            <a:ext cx="2971800" cy="3352800"/>
            <a:chOff x="0" y="0"/>
            <a:chExt cx="4752" cy="1414"/>
          </a:xfrm>
        </p:grpSpPr>
        <p:grpSp>
          <p:nvGrpSpPr>
            <p:cNvPr id="22545" name="Group 10">
              <a:extLst>
                <a:ext uri="{FF2B5EF4-FFF2-40B4-BE49-F238E27FC236}">
                  <a16:creationId xmlns:a16="http://schemas.microsoft.com/office/drawing/2014/main" id="{3895111C-A72A-4B74-A883-4D4FC27C66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752" cy="1414"/>
              <a:chOff x="0" y="0"/>
              <a:chExt cx="4752" cy="1414"/>
            </a:xfrm>
          </p:grpSpPr>
          <p:sp>
            <p:nvSpPr>
              <p:cNvPr id="22547" name="AutoShape 11">
                <a:extLst>
                  <a:ext uri="{FF2B5EF4-FFF2-40B4-BE49-F238E27FC236}">
                    <a16:creationId xmlns:a16="http://schemas.microsoft.com/office/drawing/2014/main" id="{28B54155-BFBA-4F70-9C3C-E5C3C9B016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4752" cy="1364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2548" name="Rectangle 12">
                <a:extLst>
                  <a:ext uri="{FF2B5EF4-FFF2-40B4-BE49-F238E27FC236}">
                    <a16:creationId xmlns:a16="http://schemas.microsoft.com/office/drawing/2014/main" id="{B85523A3-1CA1-4CC1-B618-5638DD0190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22546" name="Rectangle 13">
              <a:extLst>
                <a:ext uri="{FF2B5EF4-FFF2-40B4-BE49-F238E27FC236}">
                  <a16:creationId xmlns:a16="http://schemas.microsoft.com/office/drawing/2014/main" id="{C5D60815-3368-4A6F-890A-FE8A6C3A0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" y="60"/>
              <a:ext cx="4696" cy="1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B050"/>
                  </a:solidFill>
                  <a:cs typeface="Arial" panose="020B0604020202020204" pitchFamily="34" charset="0"/>
                </a:rPr>
                <a:t>// closure.ts</a:t>
              </a:r>
            </a:p>
            <a:p>
              <a:pPr eaLnBrk="1" hangingPunct="1"/>
              <a:endParaRPr lang="en-US" altLang="en-US" sz="1400"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1400">
                  <a:cs typeface="Arial" panose="020B0604020202020204" pitchFamily="34" charset="0"/>
                </a:rPr>
                <a:t>var funcs = [];</a:t>
              </a:r>
            </a:p>
            <a:p>
              <a:pPr eaLnBrk="1" hangingPunct="1"/>
              <a:endParaRPr lang="en-US" altLang="en-US" sz="1400"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1400">
                  <a:cs typeface="Arial" panose="020B0604020202020204" pitchFamily="34" charset="0"/>
                </a:rPr>
                <a:t>for (</a:t>
              </a:r>
              <a:r>
                <a:rPr lang="en-US" altLang="en-US" sz="2400" b="1">
                  <a:solidFill>
                    <a:srgbClr val="FF0000"/>
                  </a:solidFill>
                  <a:cs typeface="Arial" panose="020B0604020202020204" pitchFamily="34" charset="0"/>
                </a:rPr>
                <a:t>let</a:t>
              </a:r>
              <a:r>
                <a:rPr lang="en-US" altLang="en-US" sz="1400">
                  <a:cs typeface="Arial" panose="020B0604020202020204" pitchFamily="34" charset="0"/>
                </a:rPr>
                <a:t>  </a:t>
              </a:r>
              <a:r>
                <a:rPr lang="en-US" altLang="en-US" sz="1400" b="1">
                  <a:solidFill>
                    <a:srgbClr val="0070C0"/>
                  </a:solidFill>
                  <a:cs typeface="Arial" panose="020B0604020202020204" pitchFamily="34" charset="0"/>
                </a:rPr>
                <a:t>i </a:t>
              </a:r>
              <a:r>
                <a:rPr lang="en-US" altLang="en-US" sz="1400">
                  <a:cs typeface="Arial" panose="020B0604020202020204" pitchFamily="34" charset="0"/>
                </a:rPr>
                <a:t>= 0; I &lt; 5; i++) {</a:t>
              </a:r>
            </a:p>
            <a:p>
              <a:pPr eaLnBrk="1" hangingPunct="1"/>
              <a:r>
                <a:rPr lang="en-US" altLang="en-US" sz="1400">
                  <a:cs typeface="Arial" panose="020B0604020202020204" pitchFamily="34" charset="0"/>
                </a:rPr>
                <a:t>    funcs.push(function() {</a:t>
              </a:r>
            </a:p>
            <a:p>
              <a:pPr eaLnBrk="1" hangingPunct="1"/>
              <a:r>
                <a:rPr lang="en-US" altLang="en-US" sz="1400">
                  <a:cs typeface="Arial" panose="020B0604020202020204" pitchFamily="34" charset="0"/>
                </a:rPr>
                <a:t>        console.log(i);</a:t>
              </a:r>
            </a:p>
            <a:p>
              <a:pPr eaLnBrk="1" hangingPunct="1"/>
              <a:r>
                <a:rPr lang="en-US" altLang="en-US" sz="1400">
                  <a:cs typeface="Arial" panose="020B0604020202020204" pitchFamily="34" charset="0"/>
                </a:rPr>
                <a:t>    });</a:t>
              </a:r>
            </a:p>
            <a:p>
              <a:pPr eaLnBrk="1" hangingPunct="1"/>
              <a:r>
                <a:rPr lang="en-US" altLang="en-US" sz="1400">
                  <a:cs typeface="Arial" panose="020B0604020202020204" pitchFamily="34" charset="0"/>
                </a:rPr>
                <a:t>}</a:t>
              </a:r>
            </a:p>
            <a:p>
              <a:pPr eaLnBrk="1" hangingPunct="1"/>
              <a:endParaRPr lang="en-US" altLang="en-US" sz="1400">
                <a:cs typeface="Arial" panose="020B0604020202020204" pitchFamily="34" charset="0"/>
              </a:endParaRPr>
            </a:p>
            <a:p>
              <a:pPr eaLnBrk="1" hangingPunct="1"/>
              <a:endParaRPr lang="en-US" altLang="en-US" sz="1400">
                <a:cs typeface="Arial" panose="020B0604020202020204" pitchFamily="34" charset="0"/>
              </a:endParaRPr>
            </a:p>
            <a:p>
              <a:pPr eaLnBrk="1" hangingPunct="1"/>
              <a:endParaRPr lang="en-US" altLang="en-US" sz="1400">
                <a:cs typeface="Arial" panose="020B0604020202020204" pitchFamily="34" charset="0"/>
              </a:endParaRPr>
            </a:p>
            <a:p>
              <a:pPr eaLnBrk="1" hangingPunct="1"/>
              <a:endParaRPr lang="en-US" altLang="en-US" sz="1400">
                <a:cs typeface="Arial" panose="020B0604020202020204" pitchFamily="34" charset="0"/>
              </a:endParaRPr>
            </a:p>
          </p:txBody>
        </p:sp>
      </p:grpSp>
      <p:grpSp>
        <p:nvGrpSpPr>
          <p:cNvPr id="22538" name="Group 9">
            <a:extLst>
              <a:ext uri="{FF2B5EF4-FFF2-40B4-BE49-F238E27FC236}">
                <a16:creationId xmlns:a16="http://schemas.microsoft.com/office/drawing/2014/main" id="{D1451271-5EF2-441E-8D58-422B2BB4E73D}"/>
              </a:ext>
            </a:extLst>
          </p:cNvPr>
          <p:cNvGrpSpPr>
            <a:grpSpLocks/>
          </p:cNvGrpSpPr>
          <p:nvPr/>
        </p:nvGrpSpPr>
        <p:grpSpPr bwMode="auto">
          <a:xfrm>
            <a:off x="5613400" y="3276600"/>
            <a:ext cx="3429000" cy="3352800"/>
            <a:chOff x="0" y="0"/>
            <a:chExt cx="4752" cy="1414"/>
          </a:xfrm>
        </p:grpSpPr>
        <p:grpSp>
          <p:nvGrpSpPr>
            <p:cNvPr id="22541" name="Group 10">
              <a:extLst>
                <a:ext uri="{FF2B5EF4-FFF2-40B4-BE49-F238E27FC236}">
                  <a16:creationId xmlns:a16="http://schemas.microsoft.com/office/drawing/2014/main" id="{A29F0076-207E-490E-8E2F-E5DECC5A46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752" cy="1414"/>
              <a:chOff x="0" y="0"/>
              <a:chExt cx="4752" cy="1414"/>
            </a:xfrm>
          </p:grpSpPr>
          <p:sp>
            <p:nvSpPr>
              <p:cNvPr id="22543" name="AutoShape 11">
                <a:extLst>
                  <a:ext uri="{FF2B5EF4-FFF2-40B4-BE49-F238E27FC236}">
                    <a16:creationId xmlns:a16="http://schemas.microsoft.com/office/drawing/2014/main" id="{876E1B3F-BA2A-47D0-A9FB-8186E310E2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4752" cy="1364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2544" name="Rectangle 12">
                <a:extLst>
                  <a:ext uri="{FF2B5EF4-FFF2-40B4-BE49-F238E27FC236}">
                    <a16:creationId xmlns:a16="http://schemas.microsoft.com/office/drawing/2014/main" id="{A702D81F-EA33-4F76-A27E-FAD16F3312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22542" name="Rectangle 13">
              <a:extLst>
                <a:ext uri="{FF2B5EF4-FFF2-40B4-BE49-F238E27FC236}">
                  <a16:creationId xmlns:a16="http://schemas.microsoft.com/office/drawing/2014/main" id="{325CFBAD-184F-48C7-922E-431482742A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" y="60"/>
              <a:ext cx="4696" cy="1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B050"/>
                  </a:solidFill>
                  <a:cs typeface="Arial" panose="020B0604020202020204" pitchFamily="34" charset="0"/>
                </a:rPr>
                <a:t>// closure.js</a:t>
              </a:r>
            </a:p>
            <a:p>
              <a:pPr eaLnBrk="1" hangingPunct="1"/>
              <a:endParaRPr lang="en-US" altLang="en-US" sz="1400"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1400">
                  <a:cs typeface="Arial" panose="020B0604020202020204" pitchFamily="34" charset="0"/>
                </a:rPr>
                <a:t>var funcs = [];</a:t>
              </a:r>
            </a:p>
            <a:p>
              <a:pPr eaLnBrk="1" hangingPunct="1"/>
              <a:endParaRPr lang="en-US" altLang="en-US" sz="1400"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1400">
                  <a:cs typeface="Arial" panose="020B0604020202020204" pitchFamily="34" charset="0"/>
                </a:rPr>
                <a:t>var </a:t>
              </a:r>
              <a:r>
                <a:rPr lang="en-US" altLang="en-US" sz="2400" b="1">
                  <a:solidFill>
                    <a:srgbClr val="FF0000"/>
                  </a:solidFill>
                  <a:cs typeface="Arial" panose="020B0604020202020204" pitchFamily="34" charset="0"/>
                </a:rPr>
                <a:t>_loop_1 </a:t>
              </a:r>
              <a:r>
                <a:rPr lang="en-US" altLang="en-US" sz="1400">
                  <a:cs typeface="Arial" panose="020B0604020202020204" pitchFamily="34" charset="0"/>
                </a:rPr>
                <a:t>= function(i) {</a:t>
              </a:r>
            </a:p>
            <a:p>
              <a:pPr eaLnBrk="1" hangingPunct="1"/>
              <a:r>
                <a:rPr lang="en-US" altLang="en-US" sz="1400">
                  <a:cs typeface="Arial" panose="020B0604020202020204" pitchFamily="34" charset="0"/>
                </a:rPr>
                <a:t>    funcs.push(function() {</a:t>
              </a:r>
            </a:p>
            <a:p>
              <a:pPr eaLnBrk="1" hangingPunct="1"/>
              <a:r>
                <a:rPr lang="en-US" altLang="en-US" sz="1400">
                  <a:cs typeface="Arial" panose="020B0604020202020204" pitchFamily="34" charset="0"/>
                </a:rPr>
                <a:t>        console.log(i);</a:t>
              </a:r>
            </a:p>
            <a:p>
              <a:pPr eaLnBrk="1" hangingPunct="1"/>
              <a:r>
                <a:rPr lang="en-US" altLang="en-US" sz="1400">
                  <a:cs typeface="Arial" panose="020B0604020202020204" pitchFamily="34" charset="0"/>
                </a:rPr>
                <a:t>    });</a:t>
              </a:r>
            </a:p>
            <a:p>
              <a:pPr eaLnBrk="1" hangingPunct="1"/>
              <a:r>
                <a:rPr lang="en-US" altLang="en-US" sz="1400">
                  <a:cs typeface="Arial" panose="020B0604020202020204" pitchFamily="34" charset="0"/>
                </a:rPr>
                <a:t>};</a:t>
              </a:r>
            </a:p>
            <a:p>
              <a:pPr eaLnBrk="1" hangingPunct="1"/>
              <a:endParaRPr lang="en-US" altLang="en-US" sz="1400"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1400">
                  <a:cs typeface="Arial" panose="020B0604020202020204" pitchFamily="34" charset="0"/>
                </a:rPr>
                <a:t>for (</a:t>
              </a:r>
              <a:r>
                <a:rPr lang="en-US" altLang="en-US" sz="1600" b="1">
                  <a:solidFill>
                    <a:srgbClr val="FF0000"/>
                  </a:solidFill>
                  <a:cs typeface="Arial" panose="020B0604020202020204" pitchFamily="34" charset="0"/>
                </a:rPr>
                <a:t>var</a:t>
              </a:r>
              <a:r>
                <a:rPr lang="en-US" altLang="en-US" sz="1400" b="1">
                  <a:solidFill>
                    <a:srgbClr val="FF0000"/>
                  </a:solidFill>
                  <a:cs typeface="Arial" panose="020B0604020202020204" pitchFamily="34" charset="0"/>
                </a:rPr>
                <a:t> </a:t>
              </a:r>
              <a:r>
                <a:rPr lang="en-US" altLang="en-US" sz="1400" b="1">
                  <a:solidFill>
                    <a:srgbClr val="0070C0"/>
                  </a:solidFill>
                  <a:cs typeface="Arial" panose="020B0604020202020204" pitchFamily="34" charset="0"/>
                </a:rPr>
                <a:t>i </a:t>
              </a:r>
              <a:r>
                <a:rPr lang="en-US" altLang="en-US" sz="1400">
                  <a:cs typeface="Arial" panose="020B0604020202020204" pitchFamily="34" charset="0"/>
                </a:rPr>
                <a:t>= 0; I &lt; 5; i++) {</a:t>
              </a:r>
            </a:p>
            <a:p>
              <a:pPr eaLnBrk="1" hangingPunct="1"/>
              <a:r>
                <a:rPr lang="en-US" altLang="en-US" sz="1400">
                  <a:cs typeface="Arial" panose="020B0604020202020204" pitchFamily="34" charset="0"/>
                </a:rPr>
                <a:t>    _loop_1(i);</a:t>
              </a:r>
            </a:p>
            <a:p>
              <a:pPr eaLnBrk="1" hangingPunct="1"/>
              <a:r>
                <a:rPr lang="en-US" altLang="en-US" sz="1400">
                  <a:cs typeface="Arial" panose="020B0604020202020204" pitchFamily="34" charset="0"/>
                </a:rPr>
                <a:t>}</a:t>
              </a:r>
            </a:p>
          </p:txBody>
        </p:sp>
      </p:grpSp>
      <p:sp>
        <p:nvSpPr>
          <p:cNvPr id="22539" name="Notched Right Arrow 27">
            <a:extLst>
              <a:ext uri="{FF2B5EF4-FFF2-40B4-BE49-F238E27FC236}">
                <a16:creationId xmlns:a16="http://schemas.microsoft.com/office/drawing/2014/main" id="{FEF0AA5A-2340-4A1A-A40C-9C0CAC208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4600" y="4267200"/>
            <a:ext cx="1828800" cy="9906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BBE0E3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40" name="Rectangle 8">
            <a:extLst>
              <a:ext uri="{FF2B5EF4-FFF2-40B4-BE49-F238E27FC236}">
                <a16:creationId xmlns:a16="http://schemas.microsoft.com/office/drawing/2014/main" id="{455E12CC-B244-42C6-8F63-6E4277A84A4F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4B517D2C-DC61-4716-8865-EA3F2E7DF9B9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19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">
            <a:extLst>
              <a:ext uri="{FF2B5EF4-FFF2-40B4-BE49-F238E27FC236}">
                <a16:creationId xmlns:a16="http://schemas.microsoft.com/office/drawing/2014/main" id="{2E2E42A2-DC36-4E48-857D-551D6C3F88EC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10156825" cy="761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2">
            <a:extLst>
              <a:ext uri="{FF2B5EF4-FFF2-40B4-BE49-F238E27FC236}">
                <a16:creationId xmlns:a16="http://schemas.microsoft.com/office/drawing/2014/main" id="{31E026A2-4458-4EB0-84FD-3E0177A7A711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3">
            <a:extLst>
              <a:ext uri="{FF2B5EF4-FFF2-40B4-BE49-F238E27FC236}">
                <a16:creationId xmlns:a16="http://schemas.microsoft.com/office/drawing/2014/main" id="{FE64068F-EDF8-4463-912C-62F841CDA46B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0F86D07F-2DD7-45AE-8E37-6BF184CDB372}"/>
              </a:ext>
            </a:extLst>
          </p:cNvPr>
          <p:cNvSpPr>
            <a:spLocks/>
          </p:cNvSpPr>
          <p:nvPr/>
        </p:nvSpPr>
        <p:spPr bwMode="auto">
          <a:xfrm>
            <a:off x="1536700" y="520700"/>
            <a:ext cx="7708900" cy="431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900"/>
              </a:spcBef>
              <a:defRPr/>
            </a:pPr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5126" name="Rectangle 5">
            <a:extLst>
              <a:ext uri="{FF2B5EF4-FFF2-40B4-BE49-F238E27FC236}">
                <a16:creationId xmlns:a16="http://schemas.microsoft.com/office/drawing/2014/main" id="{B157757E-DE2D-4685-93C3-53116A6CD9C7}"/>
              </a:ext>
            </a:extLst>
          </p:cNvPr>
          <p:cNvSpPr>
            <a:spLocks/>
          </p:cNvSpPr>
          <p:nvPr/>
        </p:nvSpPr>
        <p:spPr bwMode="auto">
          <a:xfrm>
            <a:off x="1778000" y="1752600"/>
            <a:ext cx="7416800" cy="288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2700" bIns="0"/>
          <a:lstStyle>
            <a:lvl1pPr marL="279400" indent="-2794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Intro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Block Scoped Variables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Arrow Functions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Rest Parameters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Template Strings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Default Parameters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Computed Property Names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Destructuring Assignment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for...of</a:t>
            </a:r>
          </a:p>
        </p:txBody>
      </p:sp>
      <p:grpSp>
        <p:nvGrpSpPr>
          <p:cNvPr id="5127" name="Group 6">
            <a:extLst>
              <a:ext uri="{FF2B5EF4-FFF2-40B4-BE49-F238E27FC236}">
                <a16:creationId xmlns:a16="http://schemas.microsoft.com/office/drawing/2014/main" id="{A1DB3FE4-825E-4209-B8D8-617CAE0245B0}"/>
              </a:ext>
            </a:extLst>
          </p:cNvPr>
          <p:cNvGrpSpPr>
            <a:grpSpLocks/>
          </p:cNvGrpSpPr>
          <p:nvPr/>
        </p:nvGrpSpPr>
        <p:grpSpPr bwMode="auto">
          <a:xfrm>
            <a:off x="1790700" y="1676400"/>
            <a:ext cx="7175500" cy="508000"/>
            <a:chOff x="0" y="0"/>
            <a:chExt cx="4520" cy="320"/>
          </a:xfrm>
        </p:grpSpPr>
        <p:sp>
          <p:nvSpPr>
            <p:cNvPr id="5129" name="AutoShape 7">
              <a:extLst>
                <a:ext uri="{FF2B5EF4-FFF2-40B4-BE49-F238E27FC236}">
                  <a16:creationId xmlns:a16="http://schemas.microsoft.com/office/drawing/2014/main" id="{90C85059-FF47-4C3B-BA6A-E30F5B5B9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520" cy="320"/>
            </a:xfrm>
            <a:prstGeom prst="roundRect">
              <a:avLst>
                <a:gd name="adj" fmla="val 11250"/>
              </a:avLst>
            </a:prstGeom>
            <a:gradFill rotWithShape="0">
              <a:gsLst>
                <a:gs pos="0">
                  <a:srgbClr val="A5C6C9"/>
                </a:gs>
                <a:gs pos="100000">
                  <a:srgbClr val="BBE0E3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30" name="Rectangle 8">
              <a:extLst>
                <a:ext uri="{FF2B5EF4-FFF2-40B4-BE49-F238E27FC236}">
                  <a16:creationId xmlns:a16="http://schemas.microsoft.com/office/drawing/2014/main" id="{3179127B-B391-4807-A4CF-445E50358A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" y="44"/>
              <a:ext cx="449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-12670" bIns="0" anchor="ctr"/>
            <a:lstStyle>
              <a:lvl1pPr marL="279400" indent="-2794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050"/>
                </a:spcBef>
                <a:buClr>
                  <a:srgbClr val="646260"/>
                </a:buClr>
                <a:buSzPct val="100000"/>
                <a:buFont typeface="Verdana" panose="020B0604030504040204" pitchFamily="34" charset="0"/>
                <a:buChar char="•"/>
              </a:pPr>
              <a:r>
                <a:rPr lang="en-US" altLang="en-US" sz="2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Intro</a:t>
              </a:r>
            </a:p>
          </p:txBody>
        </p:sp>
      </p:grpSp>
      <p:sp>
        <p:nvSpPr>
          <p:cNvPr id="5128" name="Rectangle 8">
            <a:extLst>
              <a:ext uri="{FF2B5EF4-FFF2-40B4-BE49-F238E27FC236}">
                <a16:creationId xmlns:a16="http://schemas.microsoft.com/office/drawing/2014/main" id="{BD375E85-442F-40A3-BFDB-641C32EDB330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0C91D34A-6AB8-4158-8884-4B0669316C05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2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>
            <a:extLst>
              <a:ext uri="{FF2B5EF4-FFF2-40B4-BE49-F238E27FC236}">
                <a16:creationId xmlns:a16="http://schemas.microsoft.com/office/drawing/2014/main" id="{68594EA0-6B8C-4DD4-B737-DD3EAB4B9644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>
            <a:extLst>
              <a:ext uri="{FF2B5EF4-FFF2-40B4-BE49-F238E27FC236}">
                <a16:creationId xmlns:a16="http://schemas.microsoft.com/office/drawing/2014/main" id="{A53DF23C-6880-4B03-BD89-1171EDD75C10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Rectangle 4">
            <a:extLst>
              <a:ext uri="{FF2B5EF4-FFF2-40B4-BE49-F238E27FC236}">
                <a16:creationId xmlns:a16="http://schemas.microsoft.com/office/drawing/2014/main" id="{7C8B82C4-3A3C-4205-BB7D-9F61E7EB1399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B248D305-A864-47AC-A3CF-4D194F8BE862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EB24ADE2-75BC-41E5-A7AA-3AC6CA149F26}"/>
              </a:ext>
            </a:extLst>
          </p:cNvPr>
          <p:cNvSpPr>
            <a:spLocks/>
          </p:cNvSpPr>
          <p:nvPr/>
        </p:nvSpPr>
        <p:spPr bwMode="auto">
          <a:xfrm>
            <a:off x="889000" y="25146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556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23559" name="Rectangle 7">
            <a:extLst>
              <a:ext uri="{FF2B5EF4-FFF2-40B4-BE49-F238E27FC236}">
                <a16:creationId xmlns:a16="http://schemas.microsoft.com/office/drawing/2014/main" id="{0661B80A-9732-4984-9C2B-8F5F20A28B75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Browser Compatibility - let</a:t>
            </a:r>
          </a:p>
        </p:txBody>
      </p:sp>
      <p:pic>
        <p:nvPicPr>
          <p:cNvPr id="23560" name="Picture 2">
            <a:extLst>
              <a:ext uri="{FF2B5EF4-FFF2-40B4-BE49-F238E27FC236}">
                <a16:creationId xmlns:a16="http://schemas.microsoft.com/office/drawing/2014/main" id="{C77E6A57-9CD3-4D8F-9619-9DCF7D1174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0" y="1905000"/>
            <a:ext cx="57213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1" name="Picture 3">
            <a:extLst>
              <a:ext uri="{FF2B5EF4-FFF2-40B4-BE49-F238E27FC236}">
                <a16:creationId xmlns:a16="http://schemas.microsoft.com/office/drawing/2014/main" id="{70FF1814-07D5-479E-B50F-B4C23A2A46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588" y="4114800"/>
            <a:ext cx="5738812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2" name="Rectangle 8">
            <a:extLst>
              <a:ext uri="{FF2B5EF4-FFF2-40B4-BE49-F238E27FC236}">
                <a16:creationId xmlns:a16="http://schemas.microsoft.com/office/drawing/2014/main" id="{965119B4-0DB4-4FEF-998A-C6077A7C5FBD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7E3B0CC6-E43B-4B3A-9D36-C0D3E331ED97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20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>
            <a:extLst>
              <a:ext uri="{FF2B5EF4-FFF2-40B4-BE49-F238E27FC236}">
                <a16:creationId xmlns:a16="http://schemas.microsoft.com/office/drawing/2014/main" id="{1C0B7AB2-23FA-4A87-9C2A-561F2987657A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>
            <a:extLst>
              <a:ext uri="{FF2B5EF4-FFF2-40B4-BE49-F238E27FC236}">
                <a16:creationId xmlns:a16="http://schemas.microsoft.com/office/drawing/2014/main" id="{35DBB300-BA04-4475-ADCD-7E7E408357C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Rectangle 4">
            <a:extLst>
              <a:ext uri="{FF2B5EF4-FFF2-40B4-BE49-F238E27FC236}">
                <a16:creationId xmlns:a16="http://schemas.microsoft.com/office/drawing/2014/main" id="{6F9AE52E-39EC-4EB0-A054-186B12D4F9A1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D553E3A9-8F5F-4B5D-9374-B73BC93E92BD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24582" name="Rectangle 6">
            <a:extLst>
              <a:ext uri="{FF2B5EF4-FFF2-40B4-BE49-F238E27FC236}">
                <a16:creationId xmlns:a16="http://schemas.microsoft.com/office/drawing/2014/main" id="{84610B78-B477-4EC4-9E2A-BFBEA5E7B7EE}"/>
              </a:ext>
            </a:extLst>
          </p:cNvPr>
          <p:cNvSpPr>
            <a:spLocks/>
          </p:cNvSpPr>
          <p:nvPr/>
        </p:nvSpPr>
        <p:spPr bwMode="auto">
          <a:xfrm>
            <a:off x="965200" y="18288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556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Syntax:</a:t>
            </a:r>
            <a:b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</a:br>
            <a:b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</a:br>
            <a:r>
              <a:rPr lang="en-US" altLang="en-US" sz="2000"/>
              <a:t> const </a:t>
            </a:r>
            <a:r>
              <a:rPr lang="en-US" altLang="en-US" sz="2000" i="1"/>
              <a:t>name1 = value1 [, name2 = value2 [, ... [</a:t>
            </a:r>
            <a:r>
              <a:rPr lang="en-US" altLang="en-US" sz="2000"/>
              <a:t>, </a:t>
            </a:r>
            <a:r>
              <a:rPr lang="en-US" altLang="en-US" sz="2000" i="1"/>
              <a:t>nameN</a:t>
            </a:r>
            <a:r>
              <a:rPr lang="en-US" altLang="en-US" sz="2000"/>
              <a:t> = </a:t>
            </a:r>
            <a:r>
              <a:rPr lang="en-US" altLang="en-US" sz="2000" i="1"/>
              <a:t>valueN]]]</a:t>
            </a:r>
            <a:r>
              <a:rPr lang="en-US" altLang="en-US" sz="2000"/>
              <a:t>;</a:t>
            </a: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Creates a read-only reference to a value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Doesn’t mean the value is immutable; only the variable identifier can’t be reassigned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Constant declarations must be initialized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Constants are block-scoped, similar to let variables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Constants values cannot be re-assigned nor re-declared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All “temporal dead zone” considerations applying to “let” apply here too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24583" name="Rectangle 7">
            <a:extLst>
              <a:ext uri="{FF2B5EF4-FFF2-40B4-BE49-F238E27FC236}">
                <a16:creationId xmlns:a16="http://schemas.microsoft.com/office/drawing/2014/main" id="{05D315D2-76D0-42F9-8019-52C818CBBF08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const</a:t>
            </a:r>
          </a:p>
        </p:txBody>
      </p:sp>
      <p:sp>
        <p:nvSpPr>
          <p:cNvPr id="24584" name="Rectangle 8">
            <a:extLst>
              <a:ext uri="{FF2B5EF4-FFF2-40B4-BE49-F238E27FC236}">
                <a16:creationId xmlns:a16="http://schemas.microsoft.com/office/drawing/2014/main" id="{BCD64C29-D304-4139-B90D-3A69368BA04E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259B4755-3266-42D9-8600-3D1EB9941CA5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21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>
            <a:extLst>
              <a:ext uri="{FF2B5EF4-FFF2-40B4-BE49-F238E27FC236}">
                <a16:creationId xmlns:a16="http://schemas.microsoft.com/office/drawing/2014/main" id="{36A306F9-4118-48DB-AD0D-B6DF89EDF7E9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>
            <a:extLst>
              <a:ext uri="{FF2B5EF4-FFF2-40B4-BE49-F238E27FC236}">
                <a16:creationId xmlns:a16="http://schemas.microsoft.com/office/drawing/2014/main" id="{42BF1A5C-9205-4BE5-B199-EBA962C8DF8D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Rectangle 4">
            <a:extLst>
              <a:ext uri="{FF2B5EF4-FFF2-40B4-BE49-F238E27FC236}">
                <a16:creationId xmlns:a16="http://schemas.microsoft.com/office/drawing/2014/main" id="{F8D19D0C-2392-4C6C-8061-CEBD71A8F3DF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D5347E6F-CF7C-4F41-A0D6-952DF4E88386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350B091E-835F-488B-BE68-D0132ABC6CB6}"/>
              </a:ext>
            </a:extLst>
          </p:cNvPr>
          <p:cNvSpPr>
            <a:spLocks/>
          </p:cNvSpPr>
          <p:nvPr/>
        </p:nvSpPr>
        <p:spPr bwMode="auto">
          <a:xfrm>
            <a:off x="889000" y="25146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556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25607" name="Rectangle 7">
            <a:extLst>
              <a:ext uri="{FF2B5EF4-FFF2-40B4-BE49-F238E27FC236}">
                <a16:creationId xmlns:a16="http://schemas.microsoft.com/office/drawing/2014/main" id="{27DA05A4-DA18-4EF5-A84E-2D4D9480BA36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const – Examples</a:t>
            </a:r>
          </a:p>
        </p:txBody>
      </p:sp>
      <p:grpSp>
        <p:nvGrpSpPr>
          <p:cNvPr id="25608" name="Group 9">
            <a:extLst>
              <a:ext uri="{FF2B5EF4-FFF2-40B4-BE49-F238E27FC236}">
                <a16:creationId xmlns:a16="http://schemas.microsoft.com/office/drawing/2014/main" id="{91B42D31-05C3-4CDE-9853-1DFBC525B5FE}"/>
              </a:ext>
            </a:extLst>
          </p:cNvPr>
          <p:cNvGrpSpPr>
            <a:grpSpLocks/>
          </p:cNvGrpSpPr>
          <p:nvPr/>
        </p:nvGrpSpPr>
        <p:grpSpPr bwMode="auto">
          <a:xfrm>
            <a:off x="1117600" y="2057400"/>
            <a:ext cx="7543800" cy="4419600"/>
            <a:chOff x="0" y="0"/>
            <a:chExt cx="4752" cy="1414"/>
          </a:xfrm>
        </p:grpSpPr>
        <p:grpSp>
          <p:nvGrpSpPr>
            <p:cNvPr id="25610" name="Group 10">
              <a:extLst>
                <a:ext uri="{FF2B5EF4-FFF2-40B4-BE49-F238E27FC236}">
                  <a16:creationId xmlns:a16="http://schemas.microsoft.com/office/drawing/2014/main" id="{C83E01CD-49B6-4F7F-AE68-657913C3B9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752" cy="1414"/>
              <a:chOff x="0" y="0"/>
              <a:chExt cx="4752" cy="1414"/>
            </a:xfrm>
          </p:grpSpPr>
          <p:sp>
            <p:nvSpPr>
              <p:cNvPr id="25612" name="AutoShape 11">
                <a:extLst>
                  <a:ext uri="{FF2B5EF4-FFF2-40B4-BE49-F238E27FC236}">
                    <a16:creationId xmlns:a16="http://schemas.microsoft.com/office/drawing/2014/main" id="{475E1547-2F9D-42E5-8097-41154DFCE2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4752" cy="1364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613" name="Rectangle 12">
                <a:extLst>
                  <a:ext uri="{FF2B5EF4-FFF2-40B4-BE49-F238E27FC236}">
                    <a16:creationId xmlns:a16="http://schemas.microsoft.com/office/drawing/2014/main" id="{A6286D6F-C6D5-47DA-9966-E71FB264B1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25611" name="Rectangle 13">
              <a:extLst>
                <a:ext uri="{FF2B5EF4-FFF2-40B4-BE49-F238E27FC236}">
                  <a16:creationId xmlns:a16="http://schemas.microsoft.com/office/drawing/2014/main" id="{71A0B4F6-83BE-4630-AC19-FC371D34B0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" y="60"/>
              <a:ext cx="4696" cy="1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b="1">
                  <a:solidFill>
                    <a:srgbClr val="FF0000"/>
                  </a:solidFill>
                  <a:cs typeface="Arial" panose="020B0604020202020204" pitchFamily="34" charset="0"/>
                </a:rPr>
                <a:t>const </a:t>
              </a:r>
              <a:r>
                <a:rPr lang="en-US" altLang="en-US" sz="2000" b="1">
                  <a:cs typeface="Arial" panose="020B0604020202020204" pitchFamily="34" charset="0"/>
                </a:rPr>
                <a:t>PI</a:t>
              </a:r>
              <a:r>
                <a:rPr lang="en-US" altLang="en-US" sz="2000">
                  <a:cs typeface="Arial" panose="020B0604020202020204" pitchFamily="34" charset="0"/>
                </a:rPr>
                <a:t> = 3.141592;</a:t>
              </a:r>
            </a:p>
            <a:p>
              <a:pPr eaLnBrk="1" hangingPunct="1"/>
              <a:r>
                <a:rPr lang="en-US" altLang="en-US" sz="2000" b="1">
                  <a:solidFill>
                    <a:srgbClr val="FF0000"/>
                  </a:solidFill>
                  <a:cs typeface="Arial" panose="020B0604020202020204" pitchFamily="34" charset="0"/>
                </a:rPr>
                <a:t>const </a:t>
              </a:r>
              <a:r>
                <a:rPr lang="en-US" altLang="en-US" sz="2000" b="1">
                  <a:cs typeface="Arial" panose="020B0604020202020204" pitchFamily="34" charset="0"/>
                </a:rPr>
                <a:t>API_KEY</a:t>
              </a:r>
              <a:r>
                <a:rPr lang="en-US" altLang="en-US" sz="2000">
                  <a:cs typeface="Arial" panose="020B0604020202020204" pitchFamily="34" charset="0"/>
                </a:rPr>
                <a:t> = ‘super*secret*123’;</a:t>
              </a:r>
            </a:p>
            <a:p>
              <a:pPr eaLnBrk="1" hangingPunct="1"/>
              <a:r>
                <a:rPr lang="en-US" altLang="en-US" sz="2000" b="1">
                  <a:solidFill>
                    <a:srgbClr val="FF0000"/>
                  </a:solidFill>
                  <a:cs typeface="Arial" panose="020B0604020202020204" pitchFamily="34" charset="0"/>
                </a:rPr>
                <a:t>const </a:t>
              </a:r>
              <a:r>
                <a:rPr lang="en-US" altLang="en-US" sz="2000" b="1">
                  <a:cs typeface="Arial" panose="020B0604020202020204" pitchFamily="34" charset="0"/>
                </a:rPr>
                <a:t>HEROES </a:t>
              </a:r>
              <a:r>
                <a:rPr lang="en-US" altLang="en-US" sz="2000">
                  <a:cs typeface="Arial" panose="020B0604020202020204" pitchFamily="34" charset="0"/>
                </a:rPr>
                <a:t>= [];</a:t>
              </a:r>
            </a:p>
            <a:p>
              <a:pPr eaLnBrk="1" hangingPunct="1"/>
              <a:endParaRPr lang="en-US" altLang="en-US" sz="2000"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2000">
                  <a:cs typeface="Arial" panose="020B0604020202020204" pitchFamily="34" charset="0"/>
                </a:rPr>
                <a:t>HEROES.push(‘Jon Snow’);  </a:t>
              </a:r>
              <a:r>
                <a:rPr lang="en-US" altLang="en-US" sz="2000" i="1">
                  <a:solidFill>
                    <a:srgbClr val="00B050"/>
                  </a:solidFill>
                  <a:cs typeface="Arial" panose="020B0604020202020204" pitchFamily="34" charset="0"/>
                </a:rPr>
                <a:t>//  okay</a:t>
              </a:r>
            </a:p>
            <a:p>
              <a:pPr eaLnBrk="1" hangingPunct="1"/>
              <a:r>
                <a:rPr lang="en-US" altLang="en-US" sz="2000">
                  <a:cs typeface="Arial" panose="020B0604020202020204" pitchFamily="34" charset="0"/>
                </a:rPr>
                <a:t>HEROES.push(‘Tyrian Lannister’);  </a:t>
              </a:r>
              <a:r>
                <a:rPr lang="en-US" altLang="en-US" sz="2000" i="1">
                  <a:solidFill>
                    <a:srgbClr val="00B050"/>
                  </a:solidFill>
                  <a:cs typeface="Arial" panose="020B0604020202020204" pitchFamily="34" charset="0"/>
                </a:rPr>
                <a:t>//  okay</a:t>
              </a:r>
            </a:p>
            <a:p>
              <a:pPr eaLnBrk="1" hangingPunct="1"/>
              <a:r>
                <a:rPr lang="en-US" altLang="en-US" sz="2000">
                  <a:cs typeface="Arial" panose="020B0604020202020204" pitchFamily="34" charset="0"/>
                </a:rPr>
                <a:t>HEROES = [‘Ramsay Bolton’, ‘Walder Frey’];   </a:t>
              </a:r>
              <a:r>
                <a:rPr lang="en-US" altLang="en-US" sz="2000" i="1">
                  <a:solidFill>
                    <a:srgbClr val="00B050"/>
                  </a:solidFill>
                  <a:cs typeface="Arial" panose="020B0604020202020204" pitchFamily="34" charset="0"/>
                </a:rPr>
                <a:t>//  </a:t>
              </a:r>
              <a:r>
                <a:rPr lang="en-US" altLang="en-US" sz="2000" i="1">
                  <a:solidFill>
                    <a:srgbClr val="FF0000"/>
                  </a:solidFill>
                  <a:cs typeface="Arial" panose="020B0604020202020204" pitchFamily="34" charset="0"/>
                </a:rPr>
                <a:t>error</a:t>
              </a:r>
            </a:p>
          </p:txBody>
        </p:sp>
      </p:grpSp>
      <p:sp>
        <p:nvSpPr>
          <p:cNvPr id="25609" name="Rectangle 8">
            <a:extLst>
              <a:ext uri="{FF2B5EF4-FFF2-40B4-BE49-F238E27FC236}">
                <a16:creationId xmlns:a16="http://schemas.microsoft.com/office/drawing/2014/main" id="{F5033E62-A498-4B60-8434-D6EE3216B34F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243C3CA8-3533-4712-B2F5-C6FCE6539D71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22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>
            <a:extLst>
              <a:ext uri="{FF2B5EF4-FFF2-40B4-BE49-F238E27FC236}">
                <a16:creationId xmlns:a16="http://schemas.microsoft.com/office/drawing/2014/main" id="{E5FCAA3C-3BDB-4D2E-916E-A882C78F99E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>
            <a:extLst>
              <a:ext uri="{FF2B5EF4-FFF2-40B4-BE49-F238E27FC236}">
                <a16:creationId xmlns:a16="http://schemas.microsoft.com/office/drawing/2014/main" id="{60597801-30E2-4112-8B6C-8B80E237AC51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Rectangle 4">
            <a:extLst>
              <a:ext uri="{FF2B5EF4-FFF2-40B4-BE49-F238E27FC236}">
                <a16:creationId xmlns:a16="http://schemas.microsoft.com/office/drawing/2014/main" id="{13E1867D-223C-482F-8DF7-2DC1A5832E5E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9A369629-CCFB-4E3A-B8B7-1A5F2EA919AA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26630" name="Rectangle 6">
            <a:extLst>
              <a:ext uri="{FF2B5EF4-FFF2-40B4-BE49-F238E27FC236}">
                <a16:creationId xmlns:a16="http://schemas.microsoft.com/office/drawing/2014/main" id="{E79DE6E1-71CE-4833-88EF-4665D1FCE6AE}"/>
              </a:ext>
            </a:extLst>
          </p:cNvPr>
          <p:cNvSpPr>
            <a:spLocks/>
          </p:cNvSpPr>
          <p:nvPr/>
        </p:nvSpPr>
        <p:spPr bwMode="auto">
          <a:xfrm>
            <a:off x="877888" y="2232025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4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26631" name="Rectangle 7">
            <a:extLst>
              <a:ext uri="{FF2B5EF4-FFF2-40B4-BE49-F238E27FC236}">
                <a16:creationId xmlns:a16="http://schemas.microsoft.com/office/drawing/2014/main" id="{2C9402AA-1EC7-4E41-8B95-36F3CF987E73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Block Scopes &amp; TS - const</a:t>
            </a:r>
          </a:p>
        </p:txBody>
      </p:sp>
      <p:sp>
        <p:nvSpPr>
          <p:cNvPr id="26632" name="Rectangle 6">
            <a:extLst>
              <a:ext uri="{FF2B5EF4-FFF2-40B4-BE49-F238E27FC236}">
                <a16:creationId xmlns:a16="http://schemas.microsoft.com/office/drawing/2014/main" id="{642ADC29-5BCC-4057-B256-F33F419E5539}"/>
              </a:ext>
            </a:extLst>
          </p:cNvPr>
          <p:cNvSpPr>
            <a:spLocks/>
          </p:cNvSpPr>
          <p:nvPr/>
        </p:nvSpPr>
        <p:spPr bwMode="auto">
          <a:xfrm>
            <a:off x="1030288" y="2384425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TS simply transpiles </a:t>
            </a:r>
            <a:r>
              <a:rPr lang="en-US" altLang="en-US" sz="2400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const</a:t>
            </a: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to </a:t>
            </a:r>
            <a:r>
              <a:rPr lang="en-US" altLang="en-US" sz="2400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var </a:t>
            </a: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declarations</a:t>
            </a:r>
          </a:p>
        </p:txBody>
      </p:sp>
      <p:grpSp>
        <p:nvGrpSpPr>
          <p:cNvPr id="26633" name="Group 9">
            <a:extLst>
              <a:ext uri="{FF2B5EF4-FFF2-40B4-BE49-F238E27FC236}">
                <a16:creationId xmlns:a16="http://schemas.microsoft.com/office/drawing/2014/main" id="{7EC18C81-A76E-4278-A674-20017D1663E3}"/>
              </a:ext>
            </a:extLst>
          </p:cNvPr>
          <p:cNvGrpSpPr>
            <a:grpSpLocks/>
          </p:cNvGrpSpPr>
          <p:nvPr/>
        </p:nvGrpSpPr>
        <p:grpSpPr bwMode="auto">
          <a:xfrm>
            <a:off x="1117600" y="3810000"/>
            <a:ext cx="2971800" cy="2209800"/>
            <a:chOff x="0" y="0"/>
            <a:chExt cx="4752" cy="1414"/>
          </a:xfrm>
        </p:grpSpPr>
        <p:grpSp>
          <p:nvGrpSpPr>
            <p:cNvPr id="26641" name="Group 10">
              <a:extLst>
                <a:ext uri="{FF2B5EF4-FFF2-40B4-BE49-F238E27FC236}">
                  <a16:creationId xmlns:a16="http://schemas.microsoft.com/office/drawing/2014/main" id="{C3C0B6FF-4E52-4968-8B88-58EC69DFED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752" cy="1414"/>
              <a:chOff x="0" y="0"/>
              <a:chExt cx="4752" cy="1414"/>
            </a:xfrm>
          </p:grpSpPr>
          <p:sp>
            <p:nvSpPr>
              <p:cNvPr id="26643" name="AutoShape 11">
                <a:extLst>
                  <a:ext uri="{FF2B5EF4-FFF2-40B4-BE49-F238E27FC236}">
                    <a16:creationId xmlns:a16="http://schemas.microsoft.com/office/drawing/2014/main" id="{4FBBEA16-5559-4805-B380-28E90FA39B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4752" cy="1364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6644" name="Rectangle 12">
                <a:extLst>
                  <a:ext uri="{FF2B5EF4-FFF2-40B4-BE49-F238E27FC236}">
                    <a16:creationId xmlns:a16="http://schemas.microsoft.com/office/drawing/2014/main" id="{E6223F17-B994-4E7F-9FBC-90D215A345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26642" name="Rectangle 13">
              <a:extLst>
                <a:ext uri="{FF2B5EF4-FFF2-40B4-BE49-F238E27FC236}">
                  <a16:creationId xmlns:a16="http://schemas.microsoft.com/office/drawing/2014/main" id="{9446CC22-5F7E-4D18-A146-A2C209151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" y="60"/>
              <a:ext cx="4696" cy="1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B050"/>
                  </a:solidFill>
                  <a:cs typeface="Arial" panose="020B0604020202020204" pitchFamily="34" charset="0"/>
                </a:rPr>
                <a:t>// constantin.ts</a:t>
              </a:r>
            </a:p>
            <a:p>
              <a:pPr eaLnBrk="1" hangingPunct="1"/>
              <a:endParaRPr lang="en-US" altLang="en-US" sz="1400"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2000" b="1">
                  <a:solidFill>
                    <a:srgbClr val="FF0000"/>
                  </a:solidFill>
                  <a:cs typeface="Arial" panose="020B0604020202020204" pitchFamily="34" charset="0"/>
                </a:rPr>
                <a:t>const</a:t>
              </a:r>
              <a:r>
                <a:rPr lang="en-US" altLang="en-US" sz="1400">
                  <a:cs typeface="Arial" panose="020B0604020202020204" pitchFamily="34" charset="0"/>
                </a:rPr>
                <a:t> </a:t>
              </a:r>
              <a:r>
                <a:rPr lang="en-US" altLang="en-US" sz="1400" b="1">
                  <a:solidFill>
                    <a:srgbClr val="0070C0"/>
                  </a:solidFill>
                  <a:cs typeface="Arial" panose="020B0604020202020204" pitchFamily="34" charset="0"/>
                </a:rPr>
                <a:t>c </a:t>
              </a:r>
              <a:r>
                <a:rPr lang="en-US" altLang="en-US" sz="1400">
                  <a:cs typeface="Arial" panose="020B0604020202020204" pitchFamily="34" charset="0"/>
                </a:rPr>
                <a:t>= 84;</a:t>
              </a:r>
            </a:p>
            <a:p>
              <a:pPr eaLnBrk="1" hangingPunct="1"/>
              <a:endParaRPr lang="en-US" altLang="en-US" sz="1400"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1400">
                  <a:cs typeface="Arial" panose="020B0604020202020204" pitchFamily="34" charset="0"/>
                </a:rPr>
                <a:t>function funk() {</a:t>
              </a:r>
            </a:p>
            <a:p>
              <a:pPr eaLnBrk="1" hangingPunct="1"/>
              <a:r>
                <a:rPr lang="en-US" altLang="en-US" sz="1400">
                  <a:solidFill>
                    <a:srgbClr val="00B050"/>
                  </a:solidFill>
                  <a:cs typeface="Arial" panose="020B0604020202020204" pitchFamily="34" charset="0"/>
                </a:rPr>
                <a:t>    </a:t>
              </a:r>
              <a:r>
                <a:rPr lang="en-US" altLang="en-US" sz="2000" b="1">
                  <a:solidFill>
                    <a:srgbClr val="FF0000"/>
                  </a:solidFill>
                  <a:cs typeface="Arial" panose="020B0604020202020204" pitchFamily="34" charset="0"/>
                </a:rPr>
                <a:t>const</a:t>
              </a:r>
              <a:r>
                <a:rPr lang="en-US" altLang="en-US" sz="1400">
                  <a:cs typeface="Arial" panose="020B0604020202020204" pitchFamily="34" charset="0"/>
                </a:rPr>
                <a:t> </a:t>
              </a:r>
              <a:r>
                <a:rPr lang="en-US" altLang="en-US" sz="1400" b="1">
                  <a:solidFill>
                    <a:srgbClr val="0070C0"/>
                  </a:solidFill>
                  <a:cs typeface="Arial" panose="020B0604020202020204" pitchFamily="34" charset="0"/>
                </a:rPr>
                <a:t>c </a:t>
              </a:r>
              <a:r>
                <a:rPr lang="en-US" altLang="en-US" sz="1400">
                  <a:cs typeface="Arial" panose="020B0604020202020204" pitchFamily="34" charset="0"/>
                </a:rPr>
                <a:t>= 42;</a:t>
              </a:r>
              <a:endParaRPr lang="en-US" altLang="en-US" sz="1400">
                <a:solidFill>
                  <a:srgbClr val="00B050"/>
                </a:solidFill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1400">
                  <a:solidFill>
                    <a:srgbClr val="00B050"/>
                  </a:solidFill>
                  <a:cs typeface="Arial" panose="020B0604020202020204" pitchFamily="34" charset="0"/>
                </a:rPr>
                <a:t>}</a:t>
              </a:r>
            </a:p>
          </p:txBody>
        </p:sp>
      </p:grpSp>
      <p:grpSp>
        <p:nvGrpSpPr>
          <p:cNvPr id="26634" name="Group 9">
            <a:extLst>
              <a:ext uri="{FF2B5EF4-FFF2-40B4-BE49-F238E27FC236}">
                <a16:creationId xmlns:a16="http://schemas.microsoft.com/office/drawing/2014/main" id="{081450DC-3549-40F7-90F2-481FBC975E78}"/>
              </a:ext>
            </a:extLst>
          </p:cNvPr>
          <p:cNvGrpSpPr>
            <a:grpSpLocks/>
          </p:cNvGrpSpPr>
          <p:nvPr/>
        </p:nvGrpSpPr>
        <p:grpSpPr bwMode="auto">
          <a:xfrm>
            <a:off x="5613400" y="3810000"/>
            <a:ext cx="2971800" cy="2209800"/>
            <a:chOff x="0" y="0"/>
            <a:chExt cx="4752" cy="1414"/>
          </a:xfrm>
        </p:grpSpPr>
        <p:grpSp>
          <p:nvGrpSpPr>
            <p:cNvPr id="26637" name="Group 10">
              <a:extLst>
                <a:ext uri="{FF2B5EF4-FFF2-40B4-BE49-F238E27FC236}">
                  <a16:creationId xmlns:a16="http://schemas.microsoft.com/office/drawing/2014/main" id="{A46AA997-56F2-4E52-9D1A-46C4445CB3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752" cy="1414"/>
              <a:chOff x="0" y="0"/>
              <a:chExt cx="4752" cy="1414"/>
            </a:xfrm>
          </p:grpSpPr>
          <p:sp>
            <p:nvSpPr>
              <p:cNvPr id="26639" name="AutoShape 11">
                <a:extLst>
                  <a:ext uri="{FF2B5EF4-FFF2-40B4-BE49-F238E27FC236}">
                    <a16:creationId xmlns:a16="http://schemas.microsoft.com/office/drawing/2014/main" id="{9327A951-9F45-41B2-B5A0-B34620B6D3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4752" cy="1364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6640" name="Rectangle 12">
                <a:extLst>
                  <a:ext uri="{FF2B5EF4-FFF2-40B4-BE49-F238E27FC236}">
                    <a16:creationId xmlns:a16="http://schemas.microsoft.com/office/drawing/2014/main" id="{05231D47-59B8-4AC1-98DE-6357CC0A9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26638" name="Rectangle 13">
              <a:extLst>
                <a:ext uri="{FF2B5EF4-FFF2-40B4-BE49-F238E27FC236}">
                  <a16:creationId xmlns:a16="http://schemas.microsoft.com/office/drawing/2014/main" id="{93C89900-A8BC-4A86-93B7-91CA5F0BE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" y="60"/>
              <a:ext cx="4696" cy="1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B050"/>
                  </a:solidFill>
                  <a:cs typeface="Arial" panose="020B0604020202020204" pitchFamily="34" charset="0"/>
                </a:rPr>
                <a:t>// constantin.js</a:t>
              </a:r>
            </a:p>
            <a:p>
              <a:pPr eaLnBrk="1" hangingPunct="1"/>
              <a:endParaRPr lang="en-US" altLang="en-US" sz="1400"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2000" b="1">
                  <a:solidFill>
                    <a:srgbClr val="FF0000"/>
                  </a:solidFill>
                  <a:cs typeface="Arial" panose="020B0604020202020204" pitchFamily="34" charset="0"/>
                </a:rPr>
                <a:t>var</a:t>
              </a:r>
              <a:r>
                <a:rPr lang="en-US" altLang="en-US" sz="1400">
                  <a:cs typeface="Arial" panose="020B0604020202020204" pitchFamily="34" charset="0"/>
                </a:rPr>
                <a:t> </a:t>
              </a:r>
              <a:r>
                <a:rPr lang="en-US" altLang="en-US" sz="1400" b="1">
                  <a:solidFill>
                    <a:srgbClr val="0070C0"/>
                  </a:solidFill>
                  <a:cs typeface="Arial" panose="020B0604020202020204" pitchFamily="34" charset="0"/>
                </a:rPr>
                <a:t>c </a:t>
              </a:r>
              <a:r>
                <a:rPr lang="en-US" altLang="en-US" sz="1400">
                  <a:cs typeface="Arial" panose="020B0604020202020204" pitchFamily="34" charset="0"/>
                </a:rPr>
                <a:t>= 84;</a:t>
              </a:r>
            </a:p>
            <a:p>
              <a:pPr eaLnBrk="1" hangingPunct="1"/>
              <a:endParaRPr lang="en-US" altLang="en-US" sz="1400"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1400">
                  <a:cs typeface="Arial" panose="020B0604020202020204" pitchFamily="34" charset="0"/>
                </a:rPr>
                <a:t>function funk{</a:t>
              </a:r>
            </a:p>
            <a:p>
              <a:pPr eaLnBrk="1" hangingPunct="1"/>
              <a:r>
                <a:rPr lang="en-US" altLang="en-US" sz="1200">
                  <a:cs typeface="Arial" panose="020B0604020202020204" pitchFamily="34" charset="0"/>
                </a:rPr>
                <a:t>    </a:t>
              </a:r>
              <a:r>
                <a:rPr lang="en-US" altLang="en-US" sz="2000" b="1">
                  <a:solidFill>
                    <a:srgbClr val="FF0000"/>
                  </a:solidFill>
                  <a:cs typeface="Arial" panose="020B0604020202020204" pitchFamily="34" charset="0"/>
                </a:rPr>
                <a:t>var</a:t>
              </a:r>
              <a:r>
                <a:rPr lang="en-US" altLang="en-US" sz="1400" b="1">
                  <a:solidFill>
                    <a:srgbClr val="FF0000"/>
                  </a:solidFill>
                  <a:cs typeface="Arial" panose="020B0604020202020204" pitchFamily="34" charset="0"/>
                </a:rPr>
                <a:t> </a:t>
              </a:r>
              <a:r>
                <a:rPr lang="en-US" altLang="en-US" sz="1400" b="1">
                  <a:solidFill>
                    <a:srgbClr val="0070C0"/>
                  </a:solidFill>
                  <a:cs typeface="Arial" panose="020B0604020202020204" pitchFamily="34" charset="0"/>
                </a:rPr>
                <a:t>c</a:t>
              </a:r>
              <a:r>
                <a:rPr lang="en-US" altLang="en-US" sz="1200">
                  <a:cs typeface="Arial" panose="020B0604020202020204" pitchFamily="34" charset="0"/>
                </a:rPr>
                <a:t> </a:t>
              </a:r>
              <a:r>
                <a:rPr lang="en-US" altLang="en-US" sz="1400">
                  <a:cs typeface="Arial" panose="020B0604020202020204" pitchFamily="34" charset="0"/>
                </a:rPr>
                <a:t>= 42;</a:t>
              </a:r>
            </a:p>
            <a:p>
              <a:pPr eaLnBrk="1" hangingPunct="1"/>
              <a:r>
                <a:rPr lang="en-US" altLang="en-US" sz="1400">
                  <a:cs typeface="Arial" panose="020B0604020202020204" pitchFamily="34" charset="0"/>
                </a:rPr>
                <a:t>}</a:t>
              </a:r>
            </a:p>
          </p:txBody>
        </p:sp>
      </p:grpSp>
      <p:sp>
        <p:nvSpPr>
          <p:cNvPr id="26635" name="Notched Right Arrow 27">
            <a:extLst>
              <a:ext uri="{FF2B5EF4-FFF2-40B4-BE49-F238E27FC236}">
                <a16:creationId xmlns:a16="http://schemas.microsoft.com/office/drawing/2014/main" id="{3F8E79EB-10C3-4627-A5A6-04CFFD465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4600" y="4419600"/>
            <a:ext cx="1828800" cy="9906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BBE0E3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6" name="Rectangle 8">
            <a:extLst>
              <a:ext uri="{FF2B5EF4-FFF2-40B4-BE49-F238E27FC236}">
                <a16:creationId xmlns:a16="http://schemas.microsoft.com/office/drawing/2014/main" id="{ACFAD744-5184-4246-B8FD-1CAED05EEB88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FA3F9400-86B1-4341-9E9B-04FC07D97CA4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23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>
            <a:extLst>
              <a:ext uri="{FF2B5EF4-FFF2-40B4-BE49-F238E27FC236}">
                <a16:creationId xmlns:a16="http://schemas.microsoft.com/office/drawing/2014/main" id="{8D623F2E-8598-4E2E-919F-749E56B2E3B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3">
            <a:extLst>
              <a:ext uri="{FF2B5EF4-FFF2-40B4-BE49-F238E27FC236}">
                <a16:creationId xmlns:a16="http://schemas.microsoft.com/office/drawing/2014/main" id="{CEDC68BE-3324-4B0A-AEDD-AF92170D86A2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Rectangle 4">
            <a:extLst>
              <a:ext uri="{FF2B5EF4-FFF2-40B4-BE49-F238E27FC236}">
                <a16:creationId xmlns:a16="http://schemas.microsoft.com/office/drawing/2014/main" id="{933FCE13-4B2F-499F-993F-D006395A5F3E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A15F317F-C279-4B3F-AA98-4A550748A563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80F78311-0D63-455F-A299-92E2FAF7FE7B}"/>
              </a:ext>
            </a:extLst>
          </p:cNvPr>
          <p:cNvSpPr>
            <a:spLocks/>
          </p:cNvSpPr>
          <p:nvPr/>
        </p:nvSpPr>
        <p:spPr bwMode="auto">
          <a:xfrm>
            <a:off x="889000" y="25146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556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37235303-0D08-4D33-9322-2835D4B6FA8F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Browser Compatibility - const</a:t>
            </a:r>
          </a:p>
        </p:txBody>
      </p:sp>
      <p:pic>
        <p:nvPicPr>
          <p:cNvPr id="27656" name="Picture 2">
            <a:extLst>
              <a:ext uri="{FF2B5EF4-FFF2-40B4-BE49-F238E27FC236}">
                <a16:creationId xmlns:a16="http://schemas.microsoft.com/office/drawing/2014/main" id="{07F1411A-F878-49C3-9D74-82E0AA8229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1952625"/>
            <a:ext cx="754380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7" name="Picture 3">
            <a:extLst>
              <a:ext uri="{FF2B5EF4-FFF2-40B4-BE49-F238E27FC236}">
                <a16:creationId xmlns:a16="http://schemas.microsoft.com/office/drawing/2014/main" id="{84D9C11C-5C2F-4CBC-BFFE-CE8E6F5830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3962400"/>
            <a:ext cx="7543800" cy="262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8" name="Rectangle 8">
            <a:extLst>
              <a:ext uri="{FF2B5EF4-FFF2-40B4-BE49-F238E27FC236}">
                <a16:creationId xmlns:a16="http://schemas.microsoft.com/office/drawing/2014/main" id="{E3CFB05A-7474-4221-84EB-753B7170D6B0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5E8B01CC-271B-4F74-A92B-E9F9D69B9928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24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>
            <a:extLst>
              <a:ext uri="{FF2B5EF4-FFF2-40B4-BE49-F238E27FC236}">
                <a16:creationId xmlns:a16="http://schemas.microsoft.com/office/drawing/2014/main" id="{9F76A8E6-69EC-4DC2-8B70-CF3F3C80E7B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3">
            <a:extLst>
              <a:ext uri="{FF2B5EF4-FFF2-40B4-BE49-F238E27FC236}">
                <a16:creationId xmlns:a16="http://schemas.microsoft.com/office/drawing/2014/main" id="{825CD87F-9A70-42F1-97A5-D11357B9E227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Rectangle 4">
            <a:extLst>
              <a:ext uri="{FF2B5EF4-FFF2-40B4-BE49-F238E27FC236}">
                <a16:creationId xmlns:a16="http://schemas.microsoft.com/office/drawing/2014/main" id="{45CEC51D-79B3-4711-93F8-F6EA89DB8595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96A4FBCE-F287-4159-9325-4594283ADE21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28678" name="Rectangle 6">
            <a:extLst>
              <a:ext uri="{FF2B5EF4-FFF2-40B4-BE49-F238E27FC236}">
                <a16:creationId xmlns:a16="http://schemas.microsoft.com/office/drawing/2014/main" id="{16C08953-34E2-4E23-A193-31DE8A1A42F6}"/>
              </a:ext>
            </a:extLst>
          </p:cNvPr>
          <p:cNvSpPr>
            <a:spLocks/>
          </p:cNvSpPr>
          <p:nvPr/>
        </p:nvSpPr>
        <p:spPr bwMode="auto">
          <a:xfrm>
            <a:off x="877888" y="2232025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556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One recommendation: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Use </a:t>
            </a:r>
            <a:r>
              <a:rPr lang="en-US" altLang="en-US" sz="24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const</a:t>
            </a: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by default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Use </a:t>
            </a:r>
            <a:r>
              <a:rPr lang="en-US" altLang="en-US" sz="24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let</a:t>
            </a: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if you have to rebind a variable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Use </a:t>
            </a:r>
            <a:r>
              <a:rPr lang="en-US" altLang="en-US" sz="24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var</a:t>
            </a: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to signal untouched legacy code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endParaRPr lang="en-US" altLang="en-US" sz="24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But other opinions exist: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Use </a:t>
            </a:r>
            <a:r>
              <a:rPr lang="en-US" altLang="en-US" sz="24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var</a:t>
            </a: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to signal variables used throughout the function (i.e. function scope)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4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4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28679" name="Rectangle 7">
            <a:extLst>
              <a:ext uri="{FF2B5EF4-FFF2-40B4-BE49-F238E27FC236}">
                <a16:creationId xmlns:a16="http://schemas.microsoft.com/office/drawing/2014/main" id="{4D1E0EFE-F570-4966-B8EA-11A468A22F44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When Do We Use Which?</a:t>
            </a:r>
          </a:p>
        </p:txBody>
      </p:sp>
      <p:sp>
        <p:nvSpPr>
          <p:cNvPr id="28680" name="Rectangle 8">
            <a:extLst>
              <a:ext uri="{FF2B5EF4-FFF2-40B4-BE49-F238E27FC236}">
                <a16:creationId xmlns:a16="http://schemas.microsoft.com/office/drawing/2014/main" id="{F83E8D0B-6458-41C0-84CE-1A164A3C0068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BFC63EFA-D71F-403C-A087-A20BDBEFEDE0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25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">
            <a:extLst>
              <a:ext uri="{FF2B5EF4-FFF2-40B4-BE49-F238E27FC236}">
                <a16:creationId xmlns:a16="http://schemas.microsoft.com/office/drawing/2014/main" id="{45AE2DCF-BCF4-405D-88C9-B74F3FA06D67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10156825" cy="761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2">
            <a:extLst>
              <a:ext uri="{FF2B5EF4-FFF2-40B4-BE49-F238E27FC236}">
                <a16:creationId xmlns:a16="http://schemas.microsoft.com/office/drawing/2014/main" id="{E9A17A92-A05D-4C8F-B9F0-BD1058705E1B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Rectangle 3">
            <a:extLst>
              <a:ext uri="{FF2B5EF4-FFF2-40B4-BE49-F238E27FC236}">
                <a16:creationId xmlns:a16="http://schemas.microsoft.com/office/drawing/2014/main" id="{C9223CDB-4FCA-46C3-A0FD-280C3FD16DF9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0DCF7330-AA39-4ED3-9804-1296C7FD5436}"/>
              </a:ext>
            </a:extLst>
          </p:cNvPr>
          <p:cNvSpPr>
            <a:spLocks/>
          </p:cNvSpPr>
          <p:nvPr/>
        </p:nvSpPr>
        <p:spPr bwMode="auto">
          <a:xfrm>
            <a:off x="1536700" y="520700"/>
            <a:ext cx="7708900" cy="431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900"/>
              </a:spcBef>
              <a:defRPr/>
            </a:pPr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29702" name="Rectangle 5">
            <a:extLst>
              <a:ext uri="{FF2B5EF4-FFF2-40B4-BE49-F238E27FC236}">
                <a16:creationId xmlns:a16="http://schemas.microsoft.com/office/drawing/2014/main" id="{392BC945-F9E5-4566-ABD5-4919331749A6}"/>
              </a:ext>
            </a:extLst>
          </p:cNvPr>
          <p:cNvSpPr>
            <a:spLocks/>
          </p:cNvSpPr>
          <p:nvPr/>
        </p:nvSpPr>
        <p:spPr bwMode="auto">
          <a:xfrm>
            <a:off x="1778000" y="1752600"/>
            <a:ext cx="7416800" cy="288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2700" bIns="0"/>
          <a:lstStyle>
            <a:lvl1pPr marL="279400" indent="-2794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Intro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Block Scoped Variables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Arrow Functions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Rest Parameters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Template Strings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Default Parameters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Computed Property Names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Destructuring Assignment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for...of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endParaRPr lang="en-US" altLang="en-US" sz="24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</a:pPr>
            <a:endParaRPr lang="en-US" altLang="en-US" sz="24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grpSp>
        <p:nvGrpSpPr>
          <p:cNvPr id="29703" name="Group 6">
            <a:extLst>
              <a:ext uri="{FF2B5EF4-FFF2-40B4-BE49-F238E27FC236}">
                <a16:creationId xmlns:a16="http://schemas.microsoft.com/office/drawing/2014/main" id="{C77B4538-E90C-44D7-9FA1-7653A5F4B7AB}"/>
              </a:ext>
            </a:extLst>
          </p:cNvPr>
          <p:cNvGrpSpPr>
            <a:grpSpLocks/>
          </p:cNvGrpSpPr>
          <p:nvPr/>
        </p:nvGrpSpPr>
        <p:grpSpPr bwMode="auto">
          <a:xfrm>
            <a:off x="1790700" y="2692400"/>
            <a:ext cx="7175500" cy="508000"/>
            <a:chOff x="0" y="0"/>
            <a:chExt cx="4520" cy="320"/>
          </a:xfrm>
        </p:grpSpPr>
        <p:sp>
          <p:nvSpPr>
            <p:cNvPr id="29705" name="AutoShape 7">
              <a:extLst>
                <a:ext uri="{FF2B5EF4-FFF2-40B4-BE49-F238E27FC236}">
                  <a16:creationId xmlns:a16="http://schemas.microsoft.com/office/drawing/2014/main" id="{989D943B-51F6-4EC0-87A0-ED48DAF50FD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520" cy="320"/>
            </a:xfrm>
            <a:prstGeom prst="roundRect">
              <a:avLst>
                <a:gd name="adj" fmla="val 11250"/>
              </a:avLst>
            </a:prstGeom>
            <a:gradFill rotWithShape="0">
              <a:gsLst>
                <a:gs pos="0">
                  <a:srgbClr val="A5C6C9"/>
                </a:gs>
                <a:gs pos="100000">
                  <a:srgbClr val="BBE0E3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06" name="Rectangle 8">
              <a:extLst>
                <a:ext uri="{FF2B5EF4-FFF2-40B4-BE49-F238E27FC236}">
                  <a16:creationId xmlns:a16="http://schemas.microsoft.com/office/drawing/2014/main" id="{53DD5FD5-7900-412B-AB40-9A488FBA57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" y="44"/>
              <a:ext cx="449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-12670" bIns="0" anchor="ctr"/>
            <a:lstStyle>
              <a:lvl1pPr marL="279400" indent="-2794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050"/>
                </a:spcBef>
                <a:buClr>
                  <a:srgbClr val="646260"/>
                </a:buClr>
                <a:buSzPct val="100000"/>
                <a:buFont typeface="Verdana" panose="020B0604030504040204" pitchFamily="34" charset="0"/>
                <a:buChar char="•"/>
              </a:pPr>
              <a:r>
                <a:rPr lang="en-US" altLang="en-US" sz="2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Arrow Functions</a:t>
              </a:r>
            </a:p>
          </p:txBody>
        </p:sp>
      </p:grpSp>
      <p:sp>
        <p:nvSpPr>
          <p:cNvPr id="29704" name="Rectangle 8">
            <a:extLst>
              <a:ext uri="{FF2B5EF4-FFF2-40B4-BE49-F238E27FC236}">
                <a16:creationId xmlns:a16="http://schemas.microsoft.com/office/drawing/2014/main" id="{9852F13D-CF7D-4B3B-B2A4-1FC8EE1B4428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02A7472D-BE48-40EF-9B88-BE054C0CC472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26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>
            <a:extLst>
              <a:ext uri="{FF2B5EF4-FFF2-40B4-BE49-F238E27FC236}">
                <a16:creationId xmlns:a16="http://schemas.microsoft.com/office/drawing/2014/main" id="{021FE07A-E959-45A3-9485-96787EDA98F0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>
            <a:extLst>
              <a:ext uri="{FF2B5EF4-FFF2-40B4-BE49-F238E27FC236}">
                <a16:creationId xmlns:a16="http://schemas.microsoft.com/office/drawing/2014/main" id="{FE1C3CA4-E006-46EA-AC63-D13CD64544B1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Rectangle 4">
            <a:extLst>
              <a:ext uri="{FF2B5EF4-FFF2-40B4-BE49-F238E27FC236}">
                <a16:creationId xmlns:a16="http://schemas.microsoft.com/office/drawing/2014/main" id="{8C4D9876-6CD6-4C20-9EEF-56765E8E7F13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6B7EBB1A-1231-496D-89C3-666D82FD0D5D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2AEE8F06-083F-41EC-81E3-0C72244FB058}"/>
              </a:ext>
            </a:extLst>
          </p:cNvPr>
          <p:cNvSpPr>
            <a:spLocks/>
          </p:cNvSpPr>
          <p:nvPr/>
        </p:nvSpPr>
        <p:spPr bwMode="auto">
          <a:xfrm>
            <a:off x="889000" y="20574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556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A.k.a. “Fat Arrow” </a:t>
            </a:r>
            <a:r>
              <a:rPr lang="en-US" altLang="en-US" sz="16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(because </a:t>
            </a:r>
            <a:r>
              <a:rPr lang="en-US" altLang="en-US" sz="16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-&gt; </a:t>
            </a:r>
            <a:r>
              <a:rPr lang="en-US" altLang="en-US" sz="16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is a thin arrow and </a:t>
            </a:r>
            <a:r>
              <a:rPr lang="en-US" altLang="en-US" sz="16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=&gt;</a:t>
            </a:r>
            <a:r>
              <a:rPr lang="en-US" altLang="en-US" sz="16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is a fat arrow)</a:t>
            </a: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A.k.a. “Lambda Function” </a:t>
            </a:r>
            <a:r>
              <a:rPr lang="en-US" altLang="en-US" sz="16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(because of other languages)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Promotes the functional programming paradigm in JS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Addresses a JS pain-point of losing the meaning of </a:t>
            </a:r>
            <a:r>
              <a:rPr lang="en-US" altLang="en-US" sz="2200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this</a:t>
            </a: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Motivation: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No need to keep typing </a:t>
            </a:r>
            <a:r>
              <a:rPr lang="en-US" altLang="en-US" sz="2200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function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Lexically captures </a:t>
            </a:r>
            <a:r>
              <a:rPr lang="en-US" altLang="en-US" sz="2200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this</a:t>
            </a: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from the surrounding context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Lexically captures </a:t>
            </a:r>
            <a:r>
              <a:rPr lang="en-US" altLang="en-US" sz="2200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arguments </a:t>
            </a: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of a function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endParaRPr lang="en-US" altLang="en-US" sz="16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DF99181E-2FAB-4B3D-B87B-F5EAC0EA9BE5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Arrow Functions</a:t>
            </a:r>
          </a:p>
        </p:txBody>
      </p:sp>
      <p:sp>
        <p:nvSpPr>
          <p:cNvPr id="30728" name="Rectangle 8">
            <a:extLst>
              <a:ext uri="{FF2B5EF4-FFF2-40B4-BE49-F238E27FC236}">
                <a16:creationId xmlns:a16="http://schemas.microsoft.com/office/drawing/2014/main" id="{960C8E7B-81CF-45AD-B770-81CA7AED243E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C2D048D4-9AD6-45B0-97F6-535932B152BC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27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>
            <a:extLst>
              <a:ext uri="{FF2B5EF4-FFF2-40B4-BE49-F238E27FC236}">
                <a16:creationId xmlns:a16="http://schemas.microsoft.com/office/drawing/2014/main" id="{07EB0F28-10C6-4802-AD86-6FAA406E49B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3">
            <a:extLst>
              <a:ext uri="{FF2B5EF4-FFF2-40B4-BE49-F238E27FC236}">
                <a16:creationId xmlns:a16="http://schemas.microsoft.com/office/drawing/2014/main" id="{8D87B2D3-5DDA-4FB2-8F1E-A2E07FEAF9B0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Rectangle 4">
            <a:extLst>
              <a:ext uri="{FF2B5EF4-FFF2-40B4-BE49-F238E27FC236}">
                <a16:creationId xmlns:a16="http://schemas.microsoft.com/office/drawing/2014/main" id="{C3D39294-5FDF-441F-99EF-031E9F32FBA5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5EC47BC5-BFC7-4CE2-A9DE-EBFE2FF90D99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31750" name="Rectangle 6">
            <a:extLst>
              <a:ext uri="{FF2B5EF4-FFF2-40B4-BE49-F238E27FC236}">
                <a16:creationId xmlns:a16="http://schemas.microsoft.com/office/drawing/2014/main" id="{25BF6BF3-9252-455E-AB86-24C5E156F588}"/>
              </a:ext>
            </a:extLst>
          </p:cNvPr>
          <p:cNvSpPr>
            <a:spLocks/>
          </p:cNvSpPr>
          <p:nvPr/>
        </p:nvSpPr>
        <p:spPr bwMode="auto">
          <a:xfrm>
            <a:off x="889000" y="20574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31751" name="Rectangle 7">
            <a:extLst>
              <a:ext uri="{FF2B5EF4-FFF2-40B4-BE49-F238E27FC236}">
                <a16:creationId xmlns:a16="http://schemas.microsoft.com/office/drawing/2014/main" id="{D371EA5A-ABB8-43CF-A372-8B38BF42AD6C}"/>
              </a:ext>
            </a:extLst>
          </p:cNvPr>
          <p:cNvSpPr>
            <a:spLocks/>
          </p:cNvSpPr>
          <p:nvPr/>
        </p:nvSpPr>
        <p:spPr bwMode="auto">
          <a:xfrm>
            <a:off x="1270000" y="1219200"/>
            <a:ext cx="77724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Basic Syntax</a:t>
            </a:r>
          </a:p>
        </p:txBody>
      </p:sp>
      <p:sp>
        <p:nvSpPr>
          <p:cNvPr id="31752" name="Rectangle 6">
            <a:extLst>
              <a:ext uri="{FF2B5EF4-FFF2-40B4-BE49-F238E27FC236}">
                <a16:creationId xmlns:a16="http://schemas.microsoft.com/office/drawing/2014/main" id="{24D3F2E2-9DBD-4E83-A5B4-E25A48E3253F}"/>
              </a:ext>
            </a:extLst>
          </p:cNvPr>
          <p:cNvSpPr>
            <a:spLocks/>
          </p:cNvSpPr>
          <p:nvPr/>
        </p:nvSpPr>
        <p:spPr bwMode="auto">
          <a:xfrm>
            <a:off x="736600" y="21336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(param1, param2, …, paramN) </a:t>
            </a:r>
            <a:r>
              <a:rPr lang="en-US" altLang="en-US" sz="2000" b="1">
                <a:solidFill>
                  <a:srgbClr val="FF000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=&gt;</a:t>
            </a: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{ statements }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(param1, param2, …, paramN) =&gt; </a:t>
            </a:r>
            <a:r>
              <a:rPr lang="en-US" altLang="en-US" sz="2000" b="1">
                <a:solidFill>
                  <a:srgbClr val="FF000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expression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        </a:t>
            </a:r>
            <a:r>
              <a:rPr lang="en-US" altLang="en-US" sz="2000">
                <a:solidFill>
                  <a:srgbClr val="00B05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// equivalent to:  =&gt; { return expression; }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r>
              <a:rPr lang="en-US" altLang="en-US" sz="2000">
                <a:solidFill>
                  <a:srgbClr val="00B05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// Parentheses are optional with a single parameter: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(singleParam) =&gt; { statements }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r>
              <a:rPr lang="en-US" altLang="en-US" sz="2000" b="1">
                <a:solidFill>
                  <a:srgbClr val="FF000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singleParam</a:t>
            </a: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=&gt; { statements }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r>
              <a:rPr lang="en-US" altLang="en-US" sz="2000">
                <a:solidFill>
                  <a:srgbClr val="00B05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// A function with no parameters </a:t>
            </a:r>
            <a:r>
              <a:rPr lang="en-US" altLang="en-US" sz="2000" u="sng">
                <a:solidFill>
                  <a:srgbClr val="00B05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requires</a:t>
            </a:r>
            <a:r>
              <a:rPr lang="en-US" altLang="en-US" sz="2000">
                <a:solidFill>
                  <a:srgbClr val="00B05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parentheses: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r>
              <a:rPr lang="en-US" altLang="en-US" sz="2000" b="1">
                <a:solidFill>
                  <a:srgbClr val="FF000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()</a:t>
            </a:r>
            <a:r>
              <a:rPr lang="en-US" altLang="en-US" sz="2000">
                <a:solidFill>
                  <a:srgbClr val="FF000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</a:t>
            </a: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=&gt; { statements }</a:t>
            </a:r>
          </a:p>
        </p:txBody>
      </p:sp>
      <p:sp>
        <p:nvSpPr>
          <p:cNvPr id="31753" name="Rectangle 8">
            <a:extLst>
              <a:ext uri="{FF2B5EF4-FFF2-40B4-BE49-F238E27FC236}">
                <a16:creationId xmlns:a16="http://schemas.microsoft.com/office/drawing/2014/main" id="{4F3F3178-9049-4FCB-A30D-2DDF48BF2182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AD12CED4-FA52-471D-95FE-9953E54428C2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28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>
            <a:extLst>
              <a:ext uri="{FF2B5EF4-FFF2-40B4-BE49-F238E27FC236}">
                <a16:creationId xmlns:a16="http://schemas.microsoft.com/office/drawing/2014/main" id="{0909B4FD-BD32-478A-9E47-C2AB423450DD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3">
            <a:extLst>
              <a:ext uri="{FF2B5EF4-FFF2-40B4-BE49-F238E27FC236}">
                <a16:creationId xmlns:a16="http://schemas.microsoft.com/office/drawing/2014/main" id="{57ADB2DA-D931-4957-94C3-62ECDE4668AD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Rectangle 4">
            <a:extLst>
              <a:ext uri="{FF2B5EF4-FFF2-40B4-BE49-F238E27FC236}">
                <a16:creationId xmlns:a16="http://schemas.microsoft.com/office/drawing/2014/main" id="{AB419479-B9AC-452C-9C33-C5C26177D6F2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AE6C2F36-7366-4CC8-BE31-7A52A2CBBEBC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32774" name="Rectangle 6">
            <a:extLst>
              <a:ext uri="{FF2B5EF4-FFF2-40B4-BE49-F238E27FC236}">
                <a16:creationId xmlns:a16="http://schemas.microsoft.com/office/drawing/2014/main" id="{DB5E8512-053C-48D5-A61E-057597E15A46}"/>
              </a:ext>
            </a:extLst>
          </p:cNvPr>
          <p:cNvSpPr>
            <a:spLocks/>
          </p:cNvSpPr>
          <p:nvPr/>
        </p:nvSpPr>
        <p:spPr bwMode="auto">
          <a:xfrm>
            <a:off x="889000" y="20574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32775" name="Rectangle 7">
            <a:extLst>
              <a:ext uri="{FF2B5EF4-FFF2-40B4-BE49-F238E27FC236}">
                <a16:creationId xmlns:a16="http://schemas.microsoft.com/office/drawing/2014/main" id="{ADF63277-5E44-4313-95BB-140E5329CEF2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Examples</a:t>
            </a:r>
          </a:p>
        </p:txBody>
      </p:sp>
      <p:grpSp>
        <p:nvGrpSpPr>
          <p:cNvPr id="32776" name="Group 9">
            <a:extLst>
              <a:ext uri="{FF2B5EF4-FFF2-40B4-BE49-F238E27FC236}">
                <a16:creationId xmlns:a16="http://schemas.microsoft.com/office/drawing/2014/main" id="{BB78BCD7-3B3E-4B21-BC2C-3253BA935A44}"/>
              </a:ext>
            </a:extLst>
          </p:cNvPr>
          <p:cNvGrpSpPr>
            <a:grpSpLocks/>
          </p:cNvGrpSpPr>
          <p:nvPr/>
        </p:nvGrpSpPr>
        <p:grpSpPr bwMode="auto">
          <a:xfrm>
            <a:off x="1117600" y="1828800"/>
            <a:ext cx="8001000" cy="4876800"/>
            <a:chOff x="0" y="0"/>
            <a:chExt cx="4752" cy="1414"/>
          </a:xfrm>
        </p:grpSpPr>
        <p:grpSp>
          <p:nvGrpSpPr>
            <p:cNvPr id="32778" name="Group 10">
              <a:extLst>
                <a:ext uri="{FF2B5EF4-FFF2-40B4-BE49-F238E27FC236}">
                  <a16:creationId xmlns:a16="http://schemas.microsoft.com/office/drawing/2014/main" id="{61F6B5F3-002A-4971-A7F0-7164547BAD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752" cy="1414"/>
              <a:chOff x="0" y="0"/>
              <a:chExt cx="4752" cy="1414"/>
            </a:xfrm>
          </p:grpSpPr>
          <p:sp>
            <p:nvSpPr>
              <p:cNvPr id="32780" name="AutoShape 11">
                <a:extLst>
                  <a:ext uri="{FF2B5EF4-FFF2-40B4-BE49-F238E27FC236}">
                    <a16:creationId xmlns:a16="http://schemas.microsoft.com/office/drawing/2014/main" id="{B32437F1-E7DD-491A-AF69-22FBAE266A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4752" cy="1364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2781" name="Rectangle 12">
                <a:extLst>
                  <a:ext uri="{FF2B5EF4-FFF2-40B4-BE49-F238E27FC236}">
                    <a16:creationId xmlns:a16="http://schemas.microsoft.com/office/drawing/2014/main" id="{C9F00EAC-B4AE-478E-A231-E30A8920C0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2779" name="Rectangle 13">
              <a:extLst>
                <a:ext uri="{FF2B5EF4-FFF2-40B4-BE49-F238E27FC236}">
                  <a16:creationId xmlns:a16="http://schemas.microsoft.com/office/drawing/2014/main" id="{61E8C5F3-E6E2-402C-8601-C01CF19BB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" y="60"/>
              <a:ext cx="4696" cy="1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chemeClr val="tx1"/>
                  </a:solidFill>
                  <a:cs typeface="Arial" panose="020B0604020202020204" pitchFamily="34" charset="0"/>
                </a:rPr>
                <a:t>var f_1 = </a:t>
              </a:r>
              <a:r>
                <a:rPr lang="en-US" altLang="en-US" sz="2000" b="1">
                  <a:solidFill>
                    <a:schemeClr val="tx1"/>
                  </a:solidFill>
                  <a:cs typeface="Arial" panose="020B0604020202020204" pitchFamily="34" charset="0"/>
                </a:rPr>
                <a:t>(x) =&gt; x + 1</a:t>
              </a:r>
              <a:r>
                <a:rPr lang="en-US" altLang="en-US" sz="2000">
                  <a:solidFill>
                    <a:schemeClr val="tx1"/>
                  </a:solidFill>
                  <a:cs typeface="Arial" panose="020B0604020202020204" pitchFamily="34" charset="0"/>
                </a:rPr>
                <a:t>;  </a:t>
              </a:r>
              <a:r>
                <a:rPr lang="en-US" altLang="en-US" sz="2000">
                  <a:solidFill>
                    <a:srgbClr val="00B050"/>
                  </a:solidFill>
                  <a:cs typeface="Arial" panose="020B0604020202020204" pitchFamily="34" charset="0"/>
                </a:rPr>
                <a:t>// increment by 1</a:t>
              </a:r>
            </a:p>
            <a:p>
              <a:pPr eaLnBrk="1" hangingPunct="1"/>
              <a:endParaRPr lang="en-US" altLang="en-US" sz="2000"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2000">
                  <a:solidFill>
                    <a:schemeClr val="tx1"/>
                  </a:solidFill>
                  <a:cs typeface="Arial" panose="020B0604020202020204" pitchFamily="34" charset="0"/>
                </a:rPr>
                <a:t>let f_2 = </a:t>
              </a:r>
              <a:r>
                <a:rPr lang="en-US" altLang="en-US" sz="2000" b="1">
                  <a:solidFill>
                    <a:schemeClr val="tx1"/>
                  </a:solidFill>
                  <a:cs typeface="Arial" panose="020B0604020202020204" pitchFamily="34" charset="0"/>
                </a:rPr>
                <a:t>x =&gt; 2 * x</a:t>
              </a:r>
              <a:r>
                <a:rPr lang="en-US" altLang="en-US" sz="2000">
                  <a:solidFill>
                    <a:schemeClr val="tx1"/>
                  </a:solidFill>
                  <a:cs typeface="Arial" panose="020B0604020202020204" pitchFamily="34" charset="0"/>
                </a:rPr>
                <a:t>;  </a:t>
              </a:r>
              <a:r>
                <a:rPr lang="en-US" altLang="en-US" sz="2000">
                  <a:solidFill>
                    <a:srgbClr val="00B050"/>
                  </a:solidFill>
                  <a:cs typeface="Arial" panose="020B0604020202020204" pitchFamily="34" charset="0"/>
                </a:rPr>
                <a:t>// muiply by 2</a:t>
              </a:r>
            </a:p>
            <a:p>
              <a:pPr eaLnBrk="1" hangingPunct="1"/>
              <a:endParaRPr lang="en-US" altLang="en-US" sz="2000">
                <a:solidFill>
                  <a:srgbClr val="00B050"/>
                </a:solidFill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2000">
                  <a:solidFill>
                    <a:srgbClr val="00B050"/>
                  </a:solidFill>
                  <a:cs typeface="Arial" panose="020B0604020202020204" pitchFamily="34" charset="0"/>
                </a:rPr>
                <a:t>// zero arguments requires using parentheses </a:t>
              </a:r>
            </a:p>
            <a:p>
              <a:pPr eaLnBrk="1" hangingPunct="1"/>
              <a:r>
                <a:rPr lang="en-US" altLang="en-US" sz="2000">
                  <a:solidFill>
                    <a:schemeClr val="tx1"/>
                  </a:solidFill>
                  <a:cs typeface="Arial" panose="020B0604020202020204" pitchFamily="34" charset="0"/>
                </a:rPr>
                <a:t>const f_3 = </a:t>
              </a:r>
              <a:r>
                <a:rPr lang="en-US" altLang="en-US" sz="2000" b="1">
                  <a:solidFill>
                    <a:schemeClr val="tx1"/>
                  </a:solidFill>
                  <a:cs typeface="Arial" panose="020B0604020202020204" pitchFamily="34" charset="0"/>
                </a:rPr>
                <a:t>() =&gt; </a:t>
              </a:r>
              <a:r>
                <a:rPr lang="en-US" altLang="en-US" sz="2000" b="1">
                  <a:cs typeface="Arial" panose="020B0604020202020204" pitchFamily="34" charset="0"/>
                </a:rPr>
                <a:t>console.log(‘look ma, no arguments’)</a:t>
              </a:r>
              <a:r>
                <a:rPr lang="en-US" altLang="en-US" sz="2000">
                  <a:cs typeface="Arial" panose="020B0604020202020204" pitchFamily="34" charset="0"/>
                </a:rPr>
                <a:t>;</a:t>
              </a:r>
            </a:p>
            <a:p>
              <a:pPr eaLnBrk="1" hangingPunct="1"/>
              <a:endParaRPr lang="en-US" altLang="en-US" sz="2000">
                <a:solidFill>
                  <a:srgbClr val="00B050"/>
                </a:solidFill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2000">
                  <a:solidFill>
                    <a:srgbClr val="00B050"/>
                  </a:solidFill>
                  <a:cs typeface="Arial" panose="020B0604020202020204" pitchFamily="34" charset="0"/>
                </a:rPr>
                <a:t>// as anonymous timer callback</a:t>
              </a:r>
            </a:p>
            <a:p>
              <a:pPr eaLnBrk="1" hangingPunct="1"/>
              <a:r>
                <a:rPr lang="en-US" altLang="en-US" sz="2000">
                  <a:solidFill>
                    <a:schemeClr val="tx1"/>
                  </a:solidFill>
                  <a:cs typeface="Arial" panose="020B0604020202020204" pitchFamily="34" charset="0"/>
                </a:rPr>
                <a:t>setTimeout(</a:t>
              </a:r>
              <a:r>
                <a:rPr lang="en-US" altLang="en-US" sz="2000" b="1">
                  <a:solidFill>
                    <a:schemeClr val="tx1"/>
                  </a:solidFill>
                  <a:cs typeface="Arial" panose="020B0604020202020204" pitchFamily="34" charset="0"/>
                </a:rPr>
                <a:t>() =&gt; </a:t>
              </a:r>
              <a:r>
                <a:rPr lang="en-US" altLang="en-US" sz="2000" b="1">
                  <a:cs typeface="Arial" panose="020B0604020202020204" pitchFamily="34" charset="0"/>
                </a:rPr>
                <a:t>{ console.log('well, it is about time'); }</a:t>
              </a:r>
              <a:r>
                <a:rPr lang="en-US" altLang="en-US" sz="2000">
                  <a:cs typeface="Arial" panose="020B0604020202020204" pitchFamily="34" charset="0"/>
                </a:rPr>
                <a:t>, 1000);</a:t>
              </a:r>
              <a:endParaRPr lang="en-US" altLang="en-US" sz="2000">
                <a:solidFill>
                  <a:srgbClr val="00B050"/>
                </a:solidFill>
                <a:cs typeface="Arial" panose="020B0604020202020204" pitchFamily="34" charset="0"/>
              </a:endParaRPr>
            </a:p>
            <a:p>
              <a:pPr eaLnBrk="1" hangingPunct="1"/>
              <a:br>
                <a:rPr lang="en-US" altLang="en-US" sz="2000"/>
              </a:br>
              <a:endParaRPr lang="en-US" altLang="en-US"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endParaRPr>
            </a:p>
          </p:txBody>
        </p:sp>
      </p:grpSp>
      <p:sp>
        <p:nvSpPr>
          <p:cNvPr id="32777" name="Rectangle 8">
            <a:extLst>
              <a:ext uri="{FF2B5EF4-FFF2-40B4-BE49-F238E27FC236}">
                <a16:creationId xmlns:a16="http://schemas.microsoft.com/office/drawing/2014/main" id="{BD641BB2-48AB-4C0C-81DC-41172164156B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43B810D5-FCDE-4EFA-94F3-D55C08AE1462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29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DC829F96-0C8A-415E-B612-8CA42EAB1E1F}"/>
              </a:ext>
            </a:extLst>
          </p:cNvPr>
          <p:cNvSpPr>
            <a:spLocks/>
          </p:cNvSpPr>
          <p:nvPr/>
        </p:nvSpPr>
        <p:spPr bwMode="auto">
          <a:xfrm>
            <a:off x="4922838" y="6964363"/>
            <a:ext cx="2524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t>3</a:t>
            </a:r>
          </a:p>
        </p:txBody>
      </p:sp>
      <p:pic>
        <p:nvPicPr>
          <p:cNvPr id="6147" name="Picture 2">
            <a:extLst>
              <a:ext uri="{FF2B5EF4-FFF2-40B4-BE49-F238E27FC236}">
                <a16:creationId xmlns:a16="http://schemas.microsoft.com/office/drawing/2014/main" id="{FCA2D9D8-2A7E-42DE-81C3-EF7714F5DF6F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3">
            <a:extLst>
              <a:ext uri="{FF2B5EF4-FFF2-40B4-BE49-F238E27FC236}">
                <a16:creationId xmlns:a16="http://schemas.microsoft.com/office/drawing/2014/main" id="{30737425-8CB7-470E-A08A-C11EEF60A9FF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Rectangle 4">
            <a:extLst>
              <a:ext uri="{FF2B5EF4-FFF2-40B4-BE49-F238E27FC236}">
                <a16:creationId xmlns:a16="http://schemas.microsoft.com/office/drawing/2014/main" id="{1C7D9417-6AD5-49BF-8C2A-79236B2051B1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1361A1E3-883E-46FC-AB65-924D251968EF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6151" name="Rectangle 6">
            <a:extLst>
              <a:ext uri="{FF2B5EF4-FFF2-40B4-BE49-F238E27FC236}">
                <a16:creationId xmlns:a16="http://schemas.microsoft.com/office/drawing/2014/main" id="{F289B7D1-9A62-4B06-92A0-6E7CF0287DB0}"/>
              </a:ext>
            </a:extLst>
          </p:cNvPr>
          <p:cNvSpPr>
            <a:spLocks/>
          </p:cNvSpPr>
          <p:nvPr/>
        </p:nvSpPr>
        <p:spPr bwMode="auto">
          <a:xfrm>
            <a:off x="889000" y="24384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Focuses on ES6 specific features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That is: features that exist in ECMAScript 2015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These features provide extended capabilities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When the TS compiler </a:t>
            </a:r>
            <a:r>
              <a:rPr lang="en-US" altLang="en-US" sz="2400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target</a:t>
            </a: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option is set to “es5” (*), TS code is transpiled into standard ES5 JS</a:t>
            </a:r>
            <a:b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</a:br>
            <a:b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</a:br>
            <a:r>
              <a:rPr lang="en-US" altLang="en-US" sz="2000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* (this is what we want until ES6 is fully supported)</a:t>
            </a:r>
            <a:endParaRPr lang="en-US" altLang="en-US" sz="2400" i="1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6152" name="Rectangle 7">
            <a:extLst>
              <a:ext uri="{FF2B5EF4-FFF2-40B4-BE49-F238E27FC236}">
                <a16:creationId xmlns:a16="http://schemas.microsoft.com/office/drawing/2014/main" id="{B570F833-FCBE-42BF-AECD-A3EC62ADA2EF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About This Part</a:t>
            </a:r>
          </a:p>
        </p:txBody>
      </p:sp>
      <p:sp>
        <p:nvSpPr>
          <p:cNvPr id="6153" name="Rectangle 8">
            <a:extLst>
              <a:ext uri="{FF2B5EF4-FFF2-40B4-BE49-F238E27FC236}">
                <a16:creationId xmlns:a16="http://schemas.microsoft.com/office/drawing/2014/main" id="{45D80465-0BEE-490D-A8DC-8C62718311EA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792DA98D-1CB0-4192-8AFD-BDA11FC21E59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3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>
            <a:extLst>
              <a:ext uri="{FF2B5EF4-FFF2-40B4-BE49-F238E27FC236}">
                <a16:creationId xmlns:a16="http://schemas.microsoft.com/office/drawing/2014/main" id="{1D2452D8-072C-4B73-BB5E-9FC5A75B3294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3">
            <a:extLst>
              <a:ext uri="{FF2B5EF4-FFF2-40B4-BE49-F238E27FC236}">
                <a16:creationId xmlns:a16="http://schemas.microsoft.com/office/drawing/2014/main" id="{62CAC649-3090-42A2-AC63-F74664021415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Rectangle 4">
            <a:extLst>
              <a:ext uri="{FF2B5EF4-FFF2-40B4-BE49-F238E27FC236}">
                <a16:creationId xmlns:a16="http://schemas.microsoft.com/office/drawing/2014/main" id="{C167E4BB-9CA1-4695-81D7-D258DCC355B5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F9F89BE3-C8D3-4DF4-9D4C-6ED51B37B3C1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33798" name="Rectangle 6">
            <a:extLst>
              <a:ext uri="{FF2B5EF4-FFF2-40B4-BE49-F238E27FC236}">
                <a16:creationId xmlns:a16="http://schemas.microsoft.com/office/drawing/2014/main" id="{C7E16CC3-0E72-4752-9B1F-9C06CDDDB967}"/>
              </a:ext>
            </a:extLst>
          </p:cNvPr>
          <p:cNvSpPr>
            <a:spLocks/>
          </p:cNvSpPr>
          <p:nvPr/>
        </p:nvSpPr>
        <p:spPr bwMode="auto">
          <a:xfrm>
            <a:off x="889000" y="20574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33799" name="Rectangle 7">
            <a:extLst>
              <a:ext uri="{FF2B5EF4-FFF2-40B4-BE49-F238E27FC236}">
                <a16:creationId xmlns:a16="http://schemas.microsoft.com/office/drawing/2014/main" id="{9641E7C8-F94D-4541-B2BC-9A8E6A022560}"/>
              </a:ext>
            </a:extLst>
          </p:cNvPr>
          <p:cNvSpPr>
            <a:spLocks/>
          </p:cNvSpPr>
          <p:nvPr/>
        </p:nvSpPr>
        <p:spPr bwMode="auto">
          <a:xfrm>
            <a:off x="736600" y="1219200"/>
            <a:ext cx="85344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Advanced Syntax</a:t>
            </a:r>
          </a:p>
        </p:txBody>
      </p:sp>
      <p:sp>
        <p:nvSpPr>
          <p:cNvPr id="33800" name="Rectangle 6">
            <a:extLst>
              <a:ext uri="{FF2B5EF4-FFF2-40B4-BE49-F238E27FC236}">
                <a16:creationId xmlns:a16="http://schemas.microsoft.com/office/drawing/2014/main" id="{6F38B67D-C35E-4284-8D11-7512BFFBF459}"/>
              </a:ext>
            </a:extLst>
          </p:cNvPr>
          <p:cNvSpPr>
            <a:spLocks/>
          </p:cNvSpPr>
          <p:nvPr/>
        </p:nvSpPr>
        <p:spPr bwMode="auto">
          <a:xfrm>
            <a:off x="889000" y="21717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r>
              <a:rPr lang="en-US" altLang="en-US">
                <a:solidFill>
                  <a:srgbClr val="00B05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// Parenthesize the body to return an object literal expression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params =&gt; </a:t>
            </a:r>
            <a:r>
              <a:rPr lang="en-US" altLang="en-US" b="1">
                <a:solidFill>
                  <a:srgbClr val="FF000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(</a:t>
            </a:r>
            <a:r>
              <a:rPr lang="en-US" altLang="en-US">
                <a:solidFill>
                  <a:srgbClr val="0070C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{foo: bar}</a:t>
            </a:r>
            <a:r>
              <a:rPr lang="en-US" altLang="en-US" b="1">
                <a:solidFill>
                  <a:srgbClr val="FF000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)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endParaRPr lang="en-US" altLang="en-US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r>
              <a:rPr lang="en-US" altLang="en-US">
                <a:solidFill>
                  <a:srgbClr val="00B05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// Rest parameters and default parameter values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(param1, param2, </a:t>
            </a:r>
            <a:r>
              <a:rPr lang="en-US" altLang="en-US" b="1">
                <a:solidFill>
                  <a:srgbClr val="FF000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...rest</a:t>
            </a: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) =&gt; { statements }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(param1 = defaultValue1, param2, …, </a:t>
            </a:r>
            <a:r>
              <a:rPr lang="en-US" altLang="en-US" b="1">
                <a:solidFill>
                  <a:srgbClr val="FF000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paramN = defaultValueN</a:t>
            </a: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) =&gt; { statements }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endParaRPr lang="en-US" altLang="en-US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r>
              <a:rPr lang="en-US" altLang="en-US">
                <a:solidFill>
                  <a:srgbClr val="00B05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// Destructuring within the parameter list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var f = </a:t>
            </a:r>
            <a:r>
              <a:rPr lang="en-US" altLang="en-US" b="1">
                <a:solidFill>
                  <a:srgbClr val="FF000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([a, b] = [1, 2], {x: c} = {x: a + b}</a:t>
            </a: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) =&gt; a + b + c;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f();  // 6</a:t>
            </a:r>
          </a:p>
        </p:txBody>
      </p:sp>
      <p:sp>
        <p:nvSpPr>
          <p:cNvPr id="33801" name="Rectangle 8">
            <a:extLst>
              <a:ext uri="{FF2B5EF4-FFF2-40B4-BE49-F238E27FC236}">
                <a16:creationId xmlns:a16="http://schemas.microsoft.com/office/drawing/2014/main" id="{FFB786FB-68D9-424A-9253-C79F4B2B284D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92D5073F-8A3F-4046-920D-B4E561897EBE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30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>
            <a:extLst>
              <a:ext uri="{FF2B5EF4-FFF2-40B4-BE49-F238E27FC236}">
                <a16:creationId xmlns:a16="http://schemas.microsoft.com/office/drawing/2014/main" id="{FF7A4664-835D-444C-9B57-89F3D0B49F9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10155238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Picture 3">
            <a:extLst>
              <a:ext uri="{FF2B5EF4-FFF2-40B4-BE49-F238E27FC236}">
                <a16:creationId xmlns:a16="http://schemas.microsoft.com/office/drawing/2014/main" id="{9CA103CA-FF43-4C3F-8C2F-45FBBA3EDB52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Rectangle 4">
            <a:extLst>
              <a:ext uri="{FF2B5EF4-FFF2-40B4-BE49-F238E27FC236}">
                <a16:creationId xmlns:a16="http://schemas.microsoft.com/office/drawing/2014/main" id="{966D9ECC-A63B-4CB8-A6BA-83B803EFDB7F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BE80066-4952-4B01-B789-A165B210AB1A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6ADD05F5-0CD2-4B54-934C-9C87C6B9915F}"/>
              </a:ext>
            </a:extLst>
          </p:cNvPr>
          <p:cNvSpPr>
            <a:spLocks/>
          </p:cNvSpPr>
          <p:nvPr/>
        </p:nvSpPr>
        <p:spPr bwMode="auto">
          <a:xfrm>
            <a:off x="889000" y="20574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5E8FEB6D-DBFD-4C57-8D1A-10EC9BFF3511}"/>
              </a:ext>
            </a:extLst>
          </p:cNvPr>
          <p:cNvSpPr>
            <a:spLocks/>
          </p:cNvSpPr>
          <p:nvPr/>
        </p:nvSpPr>
        <p:spPr bwMode="auto">
          <a:xfrm>
            <a:off x="736600" y="1219200"/>
            <a:ext cx="85344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The Lexical </a:t>
            </a:r>
            <a:r>
              <a:rPr lang="en-US" altLang="en-US" sz="3100" b="1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this</a:t>
            </a:r>
            <a:endParaRPr lang="en-US" altLang="en-US" sz="3100" b="1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34824" name="Rectangle 6">
            <a:extLst>
              <a:ext uri="{FF2B5EF4-FFF2-40B4-BE49-F238E27FC236}">
                <a16:creationId xmlns:a16="http://schemas.microsoft.com/office/drawing/2014/main" id="{97558BBD-B470-4E45-9C3C-356CDDB2AACC}"/>
              </a:ext>
            </a:extLst>
          </p:cNvPr>
          <p:cNvSpPr>
            <a:spLocks/>
          </p:cNvSpPr>
          <p:nvPr/>
        </p:nvSpPr>
        <p:spPr bwMode="auto">
          <a:xfrm>
            <a:off x="1041400" y="22098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556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200" u="sng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Until arrow functions</a:t>
            </a: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, every new function defined its own </a:t>
            </a:r>
            <a:r>
              <a:rPr lang="en-US" altLang="en-US" sz="2200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this</a:t>
            </a: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value: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Constructor: new object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Strict Mode: undefined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“Object Method”: the context object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We had to use a capture variable to keep hold of </a:t>
            </a:r>
            <a:r>
              <a:rPr lang="en-US" altLang="en-US" sz="2200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this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34825" name="Rectangle 8">
            <a:extLst>
              <a:ext uri="{FF2B5EF4-FFF2-40B4-BE49-F238E27FC236}">
                <a16:creationId xmlns:a16="http://schemas.microsoft.com/office/drawing/2014/main" id="{BC3BB3D5-8205-4CD7-8084-97E4D19AEEAB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9F164874-BFDA-4E8C-B319-7C692EA3066B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31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>
            <a:extLst>
              <a:ext uri="{FF2B5EF4-FFF2-40B4-BE49-F238E27FC236}">
                <a16:creationId xmlns:a16="http://schemas.microsoft.com/office/drawing/2014/main" id="{511B8035-28CA-4AE9-8217-50B8179824B0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10155238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3">
            <a:extLst>
              <a:ext uri="{FF2B5EF4-FFF2-40B4-BE49-F238E27FC236}">
                <a16:creationId xmlns:a16="http://schemas.microsoft.com/office/drawing/2014/main" id="{E4846E88-3623-4F4A-A491-20EABE078C38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Rectangle 4">
            <a:extLst>
              <a:ext uri="{FF2B5EF4-FFF2-40B4-BE49-F238E27FC236}">
                <a16:creationId xmlns:a16="http://schemas.microsoft.com/office/drawing/2014/main" id="{2BC5CF2F-AC48-49F1-BBE3-42B847FCDD5C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B26000B6-DF68-409F-9120-95D994812FC1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35846" name="Rectangle 6">
            <a:extLst>
              <a:ext uri="{FF2B5EF4-FFF2-40B4-BE49-F238E27FC236}">
                <a16:creationId xmlns:a16="http://schemas.microsoft.com/office/drawing/2014/main" id="{95DCE553-CEFD-4E02-B9E0-A8C782830CFF}"/>
              </a:ext>
            </a:extLst>
          </p:cNvPr>
          <p:cNvSpPr>
            <a:spLocks/>
          </p:cNvSpPr>
          <p:nvPr/>
        </p:nvSpPr>
        <p:spPr bwMode="auto">
          <a:xfrm>
            <a:off x="889000" y="20574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35847" name="Rectangle 7">
            <a:extLst>
              <a:ext uri="{FF2B5EF4-FFF2-40B4-BE49-F238E27FC236}">
                <a16:creationId xmlns:a16="http://schemas.microsoft.com/office/drawing/2014/main" id="{FA3FCE09-BC84-42F4-B2FD-DCFE8D6F069C}"/>
              </a:ext>
            </a:extLst>
          </p:cNvPr>
          <p:cNvSpPr>
            <a:spLocks/>
          </p:cNvSpPr>
          <p:nvPr/>
        </p:nvSpPr>
        <p:spPr bwMode="auto">
          <a:xfrm>
            <a:off x="736600" y="1219200"/>
            <a:ext cx="85344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Using a Capture Variable</a:t>
            </a:r>
          </a:p>
        </p:txBody>
      </p:sp>
      <p:sp>
        <p:nvSpPr>
          <p:cNvPr id="35848" name="Rectangle 6">
            <a:extLst>
              <a:ext uri="{FF2B5EF4-FFF2-40B4-BE49-F238E27FC236}">
                <a16:creationId xmlns:a16="http://schemas.microsoft.com/office/drawing/2014/main" id="{E5B7DF86-4866-43E4-9213-3613DA220F98}"/>
              </a:ext>
            </a:extLst>
          </p:cNvPr>
          <p:cNvSpPr>
            <a:spLocks/>
          </p:cNvSpPr>
          <p:nvPr/>
        </p:nvSpPr>
        <p:spPr bwMode="auto">
          <a:xfrm>
            <a:off x="1041400" y="22098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pic>
        <p:nvPicPr>
          <p:cNvPr id="35849" name="Picture 2" descr="http://www.hercampus.com/sites/default/files/2015/09/17/AnnoyedWoman.jpg">
            <a:extLst>
              <a:ext uri="{FF2B5EF4-FFF2-40B4-BE49-F238E27FC236}">
                <a16:creationId xmlns:a16="http://schemas.microsoft.com/office/drawing/2014/main" id="{8EB0DBDC-C8D0-4F03-B6BB-68B49959C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200" y="3657600"/>
            <a:ext cx="428625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850" name="Group 9">
            <a:extLst>
              <a:ext uri="{FF2B5EF4-FFF2-40B4-BE49-F238E27FC236}">
                <a16:creationId xmlns:a16="http://schemas.microsoft.com/office/drawing/2014/main" id="{CD9F2225-2AA7-4938-A14C-595C1B89A9E2}"/>
              </a:ext>
            </a:extLst>
          </p:cNvPr>
          <p:cNvGrpSpPr>
            <a:grpSpLocks/>
          </p:cNvGrpSpPr>
          <p:nvPr/>
        </p:nvGrpSpPr>
        <p:grpSpPr bwMode="auto">
          <a:xfrm>
            <a:off x="508000" y="2895600"/>
            <a:ext cx="4267200" cy="3810000"/>
            <a:chOff x="0" y="0"/>
            <a:chExt cx="4752" cy="1414"/>
          </a:xfrm>
        </p:grpSpPr>
        <p:grpSp>
          <p:nvGrpSpPr>
            <p:cNvPr id="35853" name="Group 10">
              <a:extLst>
                <a:ext uri="{FF2B5EF4-FFF2-40B4-BE49-F238E27FC236}">
                  <a16:creationId xmlns:a16="http://schemas.microsoft.com/office/drawing/2014/main" id="{39B512A9-DCF4-4003-8490-5A2A5AEDE9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752" cy="1414"/>
              <a:chOff x="0" y="0"/>
              <a:chExt cx="4752" cy="1414"/>
            </a:xfrm>
          </p:grpSpPr>
          <p:sp>
            <p:nvSpPr>
              <p:cNvPr id="35855" name="AutoShape 11">
                <a:extLst>
                  <a:ext uri="{FF2B5EF4-FFF2-40B4-BE49-F238E27FC236}">
                    <a16:creationId xmlns:a16="http://schemas.microsoft.com/office/drawing/2014/main" id="{5B1F6C36-B87D-4245-947D-90A0FA1418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4752" cy="1364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5856" name="Rectangle 12">
                <a:extLst>
                  <a:ext uri="{FF2B5EF4-FFF2-40B4-BE49-F238E27FC236}">
                    <a16:creationId xmlns:a16="http://schemas.microsoft.com/office/drawing/2014/main" id="{870CBD76-3185-4CCC-A90A-C2B8B0610F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5854" name="Rectangle 13">
              <a:extLst>
                <a:ext uri="{FF2B5EF4-FFF2-40B4-BE49-F238E27FC236}">
                  <a16:creationId xmlns:a16="http://schemas.microsoft.com/office/drawing/2014/main" id="{E9F969E3-36EF-42F9-8331-2AFDAD71F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" y="60"/>
              <a:ext cx="4696" cy="1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B050"/>
                  </a:solidFill>
                  <a:cs typeface="Arial" panose="020B0604020202020204" pitchFamily="34" charset="0"/>
                </a:rPr>
                <a:t>// annoying.js</a:t>
              </a:r>
            </a:p>
            <a:p>
              <a:pPr eaLnBrk="1" hangingPunct="1"/>
              <a:endParaRPr lang="en-US" altLang="en-US" sz="1400"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1400">
                  <a:cs typeface="Arial" panose="020B0604020202020204" pitchFamily="34" charset="0"/>
                </a:rPr>
                <a:t>function </a:t>
              </a:r>
              <a:r>
                <a:rPr lang="en-US" altLang="en-US" sz="1400" b="1">
                  <a:cs typeface="Arial" panose="020B0604020202020204" pitchFamily="34" charset="0"/>
                </a:rPr>
                <a:t>QuoteMaster</a:t>
              </a:r>
              <a:r>
                <a:rPr lang="en-US" altLang="en-US" sz="1400">
                  <a:cs typeface="Arial" panose="020B0604020202020204" pitchFamily="34" charset="0"/>
                </a:rPr>
                <a:t>() {</a:t>
              </a:r>
            </a:p>
            <a:p>
              <a:pPr eaLnBrk="1" hangingPunct="1"/>
              <a:endParaRPr lang="en-US" altLang="en-US" sz="1400"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>
                  <a:cs typeface="Arial" panose="020B0604020202020204" pitchFamily="34" charset="0"/>
                </a:rPr>
                <a:t>   </a:t>
              </a:r>
              <a:r>
                <a:rPr lang="en-US" altLang="en-US" b="1">
                  <a:solidFill>
                    <a:srgbClr val="FF0000"/>
                  </a:solidFill>
                  <a:cs typeface="Arial" panose="020B0604020202020204" pitchFamily="34" charset="0"/>
                </a:rPr>
                <a:t>var self = this;</a:t>
              </a:r>
            </a:p>
            <a:p>
              <a:pPr eaLnBrk="1" hangingPunct="1"/>
              <a:r>
                <a:rPr lang="en-US" altLang="en-US" sz="1400">
                  <a:cs typeface="Arial" panose="020B0604020202020204" pitchFamily="34" charset="0"/>
                </a:rPr>
                <a:t>    this.quote = ‘if only we had arrow functions’;</a:t>
              </a:r>
            </a:p>
            <a:p>
              <a:pPr eaLnBrk="1" hangingPunct="1"/>
              <a:endParaRPr lang="en-US" altLang="en-US" sz="1400"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1400">
                  <a:cs typeface="Arial" panose="020B0604020202020204" pitchFamily="34" charset="0"/>
                </a:rPr>
                <a:t>    this.sayIt = function() {</a:t>
              </a:r>
            </a:p>
            <a:p>
              <a:pPr eaLnBrk="1" hangingPunct="1"/>
              <a:r>
                <a:rPr lang="en-US" altLang="en-US" sz="1400">
                  <a:cs typeface="Arial" panose="020B0604020202020204" pitchFamily="34" charset="0"/>
                </a:rPr>
                <a:t>         console.log(</a:t>
              </a:r>
              <a:r>
                <a:rPr lang="en-US" altLang="en-US" sz="2000" b="1">
                  <a:solidFill>
                    <a:srgbClr val="FF0000"/>
                  </a:solidFill>
                  <a:cs typeface="Arial" panose="020B0604020202020204" pitchFamily="34" charset="0"/>
                </a:rPr>
                <a:t>self</a:t>
              </a:r>
              <a:r>
                <a:rPr lang="en-US" altLang="en-US" sz="1400">
                  <a:cs typeface="Arial" panose="020B0604020202020204" pitchFamily="34" charset="0"/>
                </a:rPr>
                <a:t>.quote);</a:t>
              </a:r>
            </a:p>
            <a:p>
              <a:pPr eaLnBrk="1" hangingPunct="1"/>
              <a:r>
                <a:rPr lang="en-US" altLang="en-US" sz="1400">
                  <a:cs typeface="Arial" panose="020B0604020202020204" pitchFamily="34" charset="0"/>
                </a:rPr>
                <a:t>     };</a:t>
              </a:r>
            </a:p>
            <a:p>
              <a:pPr eaLnBrk="1" hangingPunct="1"/>
              <a:endParaRPr lang="en-US" altLang="en-US" sz="1400"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1400">
                  <a:cs typeface="Arial" panose="020B0604020202020204" pitchFamily="34" charset="0"/>
                </a:rPr>
                <a:t>    setTimeout(this.sayIt, 1000);</a:t>
              </a:r>
            </a:p>
            <a:p>
              <a:pPr eaLnBrk="1" hangingPunct="1"/>
              <a:r>
                <a:rPr lang="en-US" altLang="en-US" sz="1400">
                  <a:cs typeface="Arial" panose="020B0604020202020204" pitchFamily="34" charset="0"/>
                </a:rPr>
                <a:t>}</a:t>
              </a:r>
            </a:p>
          </p:txBody>
        </p:sp>
      </p:grpSp>
      <p:sp>
        <p:nvSpPr>
          <p:cNvPr id="35851" name="Rectangle 6">
            <a:extLst>
              <a:ext uri="{FF2B5EF4-FFF2-40B4-BE49-F238E27FC236}">
                <a16:creationId xmlns:a16="http://schemas.microsoft.com/office/drawing/2014/main" id="{5C6B5A55-89A6-4543-83CE-56616E12E0F2}"/>
              </a:ext>
            </a:extLst>
          </p:cNvPr>
          <p:cNvSpPr>
            <a:spLocks/>
          </p:cNvSpPr>
          <p:nvPr/>
        </p:nvSpPr>
        <p:spPr bwMode="auto">
          <a:xfrm>
            <a:off x="1041400" y="22098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That can become very annoying, especially with OOP</a:t>
            </a:r>
          </a:p>
        </p:txBody>
      </p:sp>
      <p:sp>
        <p:nvSpPr>
          <p:cNvPr id="35852" name="Rectangle 8">
            <a:extLst>
              <a:ext uri="{FF2B5EF4-FFF2-40B4-BE49-F238E27FC236}">
                <a16:creationId xmlns:a16="http://schemas.microsoft.com/office/drawing/2014/main" id="{2584FF56-126F-4A2E-B344-4D04288E7AAC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FDCF6ACD-FC76-4D1B-B229-AAC04E5F87E3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32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>
            <a:extLst>
              <a:ext uri="{FF2B5EF4-FFF2-40B4-BE49-F238E27FC236}">
                <a16:creationId xmlns:a16="http://schemas.microsoft.com/office/drawing/2014/main" id="{6CB31417-22E3-44E6-B135-8F6FD90AAF90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10155238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7" name="Picture 3">
            <a:extLst>
              <a:ext uri="{FF2B5EF4-FFF2-40B4-BE49-F238E27FC236}">
                <a16:creationId xmlns:a16="http://schemas.microsoft.com/office/drawing/2014/main" id="{46A5067A-9DBC-462D-93BF-75AF29657FA6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Rectangle 4">
            <a:extLst>
              <a:ext uri="{FF2B5EF4-FFF2-40B4-BE49-F238E27FC236}">
                <a16:creationId xmlns:a16="http://schemas.microsoft.com/office/drawing/2014/main" id="{9547E1D8-8909-42A1-B800-9E92BC0B6AD5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F6DF33EE-F0A2-46B5-89EA-9AEE6CFA0162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36870" name="Rectangle 6">
            <a:extLst>
              <a:ext uri="{FF2B5EF4-FFF2-40B4-BE49-F238E27FC236}">
                <a16:creationId xmlns:a16="http://schemas.microsoft.com/office/drawing/2014/main" id="{B4EE8ECB-6B43-402A-98BC-5B95ED96B84D}"/>
              </a:ext>
            </a:extLst>
          </p:cNvPr>
          <p:cNvSpPr>
            <a:spLocks/>
          </p:cNvSpPr>
          <p:nvPr/>
        </p:nvSpPr>
        <p:spPr bwMode="auto">
          <a:xfrm>
            <a:off x="889000" y="20574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36871" name="Rectangle 7">
            <a:extLst>
              <a:ext uri="{FF2B5EF4-FFF2-40B4-BE49-F238E27FC236}">
                <a16:creationId xmlns:a16="http://schemas.microsoft.com/office/drawing/2014/main" id="{4EF188FC-A7B7-4961-BB0A-969EE7343F9E}"/>
              </a:ext>
            </a:extLst>
          </p:cNvPr>
          <p:cNvSpPr>
            <a:spLocks/>
          </p:cNvSpPr>
          <p:nvPr/>
        </p:nvSpPr>
        <p:spPr bwMode="auto">
          <a:xfrm>
            <a:off x="736600" y="1219200"/>
            <a:ext cx="85344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Using an Arrow Function</a:t>
            </a:r>
          </a:p>
        </p:txBody>
      </p:sp>
      <p:sp>
        <p:nvSpPr>
          <p:cNvPr id="36872" name="Rectangle 6">
            <a:extLst>
              <a:ext uri="{FF2B5EF4-FFF2-40B4-BE49-F238E27FC236}">
                <a16:creationId xmlns:a16="http://schemas.microsoft.com/office/drawing/2014/main" id="{AA111506-EC8F-4521-AD6D-2E65FDF968C6}"/>
              </a:ext>
            </a:extLst>
          </p:cNvPr>
          <p:cNvSpPr>
            <a:spLocks/>
          </p:cNvSpPr>
          <p:nvPr/>
        </p:nvSpPr>
        <p:spPr bwMode="auto">
          <a:xfrm>
            <a:off x="584200" y="2209800"/>
            <a:ext cx="89916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The </a:t>
            </a:r>
            <a:r>
              <a:rPr lang="en-US" altLang="en-US" sz="2200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this</a:t>
            </a: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reference is captured from outside the function body</a:t>
            </a:r>
          </a:p>
        </p:txBody>
      </p:sp>
      <p:grpSp>
        <p:nvGrpSpPr>
          <p:cNvPr id="36873" name="Group 9">
            <a:extLst>
              <a:ext uri="{FF2B5EF4-FFF2-40B4-BE49-F238E27FC236}">
                <a16:creationId xmlns:a16="http://schemas.microsoft.com/office/drawing/2014/main" id="{B2E5E452-0ACE-4566-BB8E-2BF22AFFB180}"/>
              </a:ext>
            </a:extLst>
          </p:cNvPr>
          <p:cNvGrpSpPr>
            <a:grpSpLocks/>
          </p:cNvGrpSpPr>
          <p:nvPr/>
        </p:nvGrpSpPr>
        <p:grpSpPr bwMode="auto">
          <a:xfrm>
            <a:off x="508000" y="2895600"/>
            <a:ext cx="4267200" cy="3810000"/>
            <a:chOff x="0" y="0"/>
            <a:chExt cx="4752" cy="1414"/>
          </a:xfrm>
        </p:grpSpPr>
        <p:grpSp>
          <p:nvGrpSpPr>
            <p:cNvPr id="36876" name="Group 10">
              <a:extLst>
                <a:ext uri="{FF2B5EF4-FFF2-40B4-BE49-F238E27FC236}">
                  <a16:creationId xmlns:a16="http://schemas.microsoft.com/office/drawing/2014/main" id="{DF46EBDA-A452-47BE-B3E6-D135712F45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752" cy="1414"/>
              <a:chOff x="0" y="0"/>
              <a:chExt cx="4752" cy="1414"/>
            </a:xfrm>
          </p:grpSpPr>
          <p:sp>
            <p:nvSpPr>
              <p:cNvPr id="36878" name="AutoShape 11">
                <a:extLst>
                  <a:ext uri="{FF2B5EF4-FFF2-40B4-BE49-F238E27FC236}">
                    <a16:creationId xmlns:a16="http://schemas.microsoft.com/office/drawing/2014/main" id="{CBC5778C-9E80-4758-BB3B-19D873FBE1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4752" cy="1364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6879" name="Rectangle 12">
                <a:extLst>
                  <a:ext uri="{FF2B5EF4-FFF2-40B4-BE49-F238E27FC236}">
                    <a16:creationId xmlns:a16="http://schemas.microsoft.com/office/drawing/2014/main" id="{E3AE4D43-89A9-42A5-A231-501A9E57A8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6877" name="Rectangle 13">
              <a:extLst>
                <a:ext uri="{FF2B5EF4-FFF2-40B4-BE49-F238E27FC236}">
                  <a16:creationId xmlns:a16="http://schemas.microsoft.com/office/drawing/2014/main" id="{56545300-F005-4AD6-A187-AA8957639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" y="60"/>
              <a:ext cx="4696" cy="1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B050"/>
                  </a:solidFill>
                  <a:cs typeface="Arial" panose="020B0604020202020204" pitchFamily="34" charset="0"/>
                </a:rPr>
                <a:t>// relaxing.js</a:t>
              </a:r>
            </a:p>
            <a:p>
              <a:pPr eaLnBrk="1" hangingPunct="1"/>
              <a:endParaRPr lang="en-US" altLang="en-US" sz="1400"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1400">
                  <a:cs typeface="Arial" panose="020B0604020202020204" pitchFamily="34" charset="0"/>
                </a:rPr>
                <a:t>function </a:t>
              </a:r>
              <a:r>
                <a:rPr lang="en-US" altLang="en-US" sz="1400" b="1">
                  <a:cs typeface="Arial" panose="020B0604020202020204" pitchFamily="34" charset="0"/>
                </a:rPr>
                <a:t>QuoteMaster</a:t>
              </a:r>
              <a:r>
                <a:rPr lang="en-US" altLang="en-US" sz="1400">
                  <a:cs typeface="Arial" panose="020B0604020202020204" pitchFamily="34" charset="0"/>
                </a:rPr>
                <a:t>() {</a:t>
              </a:r>
            </a:p>
            <a:p>
              <a:pPr eaLnBrk="1" hangingPunct="1"/>
              <a:endParaRPr lang="en-US" altLang="en-US" sz="1400"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1400">
                  <a:cs typeface="Arial" panose="020B0604020202020204" pitchFamily="34" charset="0"/>
                </a:rPr>
                <a:t>    this.quote = ‘luckily we have arrow functions’;</a:t>
              </a:r>
            </a:p>
            <a:p>
              <a:pPr eaLnBrk="1" hangingPunct="1"/>
              <a:r>
                <a:rPr lang="en-US" altLang="en-US" sz="1400">
                  <a:cs typeface="Arial" panose="020B0604020202020204" pitchFamily="34" charset="0"/>
                </a:rPr>
                <a:t>    this.sayIt = () </a:t>
              </a:r>
              <a:r>
                <a:rPr lang="en-US" altLang="en-US" sz="1400" b="1">
                  <a:solidFill>
                    <a:srgbClr val="FF0000"/>
                  </a:solidFill>
                  <a:cs typeface="Arial" panose="020B0604020202020204" pitchFamily="34" charset="0"/>
                </a:rPr>
                <a:t>=&gt;</a:t>
              </a:r>
              <a:r>
                <a:rPr lang="en-US" altLang="en-US" sz="1400">
                  <a:cs typeface="Arial" panose="020B0604020202020204" pitchFamily="34" charset="0"/>
                </a:rPr>
                <a:t> console.log(</a:t>
              </a:r>
              <a:r>
                <a:rPr lang="en-US" altLang="en-US" sz="2000" b="1">
                  <a:solidFill>
                    <a:srgbClr val="FF0000"/>
                  </a:solidFill>
                  <a:cs typeface="Arial" panose="020B0604020202020204" pitchFamily="34" charset="0"/>
                </a:rPr>
                <a:t>this</a:t>
              </a:r>
              <a:r>
                <a:rPr lang="en-US" altLang="en-US" sz="1400">
                  <a:cs typeface="Arial" panose="020B0604020202020204" pitchFamily="34" charset="0"/>
                </a:rPr>
                <a:t>.quote);</a:t>
              </a:r>
            </a:p>
            <a:p>
              <a:pPr eaLnBrk="1" hangingPunct="1"/>
              <a:endParaRPr lang="en-US" altLang="en-US" sz="1400"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1400">
                  <a:cs typeface="Arial" panose="020B0604020202020204" pitchFamily="34" charset="0"/>
                </a:rPr>
                <a:t>    setTimeout(this.sayIt, 1000);</a:t>
              </a:r>
            </a:p>
            <a:p>
              <a:pPr eaLnBrk="1" hangingPunct="1"/>
              <a:r>
                <a:rPr lang="en-US" altLang="en-US" sz="1400">
                  <a:cs typeface="Arial" panose="020B0604020202020204" pitchFamily="34" charset="0"/>
                </a:rPr>
                <a:t>}</a:t>
              </a:r>
            </a:p>
          </p:txBody>
        </p:sp>
      </p:grpSp>
      <p:pic>
        <p:nvPicPr>
          <p:cNvPr id="36874" name="Picture 2" descr="https://leadingpersonality.files.wordpress.com/2013/05/smile.jpg">
            <a:extLst>
              <a:ext uri="{FF2B5EF4-FFF2-40B4-BE49-F238E27FC236}">
                <a16:creationId xmlns:a16="http://schemas.microsoft.com/office/drawing/2014/main" id="{790E69EF-7D38-40F5-8A23-029DACF00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0" y="3505200"/>
            <a:ext cx="3452813" cy="230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5" name="Rectangle 8">
            <a:extLst>
              <a:ext uri="{FF2B5EF4-FFF2-40B4-BE49-F238E27FC236}">
                <a16:creationId xmlns:a16="http://schemas.microsoft.com/office/drawing/2014/main" id="{C56412DE-4011-45BA-9684-EB0F8835A4F7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17FD5634-AE3E-437C-AB0C-A015C1A36B21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33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>
            <a:extLst>
              <a:ext uri="{FF2B5EF4-FFF2-40B4-BE49-F238E27FC236}">
                <a16:creationId xmlns:a16="http://schemas.microsoft.com/office/drawing/2014/main" id="{16327E8D-E6BD-44CC-B84A-434E3901B80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1" name="Picture 3">
            <a:extLst>
              <a:ext uri="{FF2B5EF4-FFF2-40B4-BE49-F238E27FC236}">
                <a16:creationId xmlns:a16="http://schemas.microsoft.com/office/drawing/2014/main" id="{4749E6F8-A2E3-4182-8FA1-36E4F469848E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Rectangle 4">
            <a:extLst>
              <a:ext uri="{FF2B5EF4-FFF2-40B4-BE49-F238E27FC236}">
                <a16:creationId xmlns:a16="http://schemas.microsoft.com/office/drawing/2014/main" id="{4FE267B6-481F-4DF5-895B-9FAF66216BB3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E30F125E-D6B2-4316-9418-AC896D9BFF2B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37894" name="Rectangle 6">
            <a:extLst>
              <a:ext uri="{FF2B5EF4-FFF2-40B4-BE49-F238E27FC236}">
                <a16:creationId xmlns:a16="http://schemas.microsoft.com/office/drawing/2014/main" id="{1B57311F-91F9-4F2B-B5A2-DCB694C94D4B}"/>
              </a:ext>
            </a:extLst>
          </p:cNvPr>
          <p:cNvSpPr>
            <a:spLocks/>
          </p:cNvSpPr>
          <p:nvPr/>
        </p:nvSpPr>
        <p:spPr bwMode="auto">
          <a:xfrm>
            <a:off x="877888" y="2232025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4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37895" name="Rectangle 7">
            <a:extLst>
              <a:ext uri="{FF2B5EF4-FFF2-40B4-BE49-F238E27FC236}">
                <a16:creationId xmlns:a16="http://schemas.microsoft.com/office/drawing/2014/main" id="{90EBD9F4-FFCD-4DD4-B28D-528CEA1CA53F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Arrow Functions &amp; TS</a:t>
            </a:r>
          </a:p>
        </p:txBody>
      </p:sp>
      <p:sp>
        <p:nvSpPr>
          <p:cNvPr id="37896" name="Rectangle 6">
            <a:extLst>
              <a:ext uri="{FF2B5EF4-FFF2-40B4-BE49-F238E27FC236}">
                <a16:creationId xmlns:a16="http://schemas.microsoft.com/office/drawing/2014/main" id="{12FBE8C5-1743-4012-B1BF-37C5CEC2CCDC}"/>
              </a:ext>
            </a:extLst>
          </p:cNvPr>
          <p:cNvSpPr>
            <a:spLocks/>
          </p:cNvSpPr>
          <p:nvPr/>
        </p:nvSpPr>
        <p:spPr bwMode="auto">
          <a:xfrm>
            <a:off x="812800" y="22098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Behind the scenes TS generates a capture variable</a:t>
            </a:r>
          </a:p>
        </p:txBody>
      </p:sp>
      <p:grpSp>
        <p:nvGrpSpPr>
          <p:cNvPr id="37897" name="Group 9">
            <a:extLst>
              <a:ext uri="{FF2B5EF4-FFF2-40B4-BE49-F238E27FC236}">
                <a16:creationId xmlns:a16="http://schemas.microsoft.com/office/drawing/2014/main" id="{B1FED79B-CD3E-47A2-8ED9-0B10F807963D}"/>
              </a:ext>
            </a:extLst>
          </p:cNvPr>
          <p:cNvGrpSpPr>
            <a:grpSpLocks/>
          </p:cNvGrpSpPr>
          <p:nvPr/>
        </p:nvGrpSpPr>
        <p:grpSpPr bwMode="auto">
          <a:xfrm>
            <a:off x="355600" y="3048000"/>
            <a:ext cx="3657600" cy="3581400"/>
            <a:chOff x="0" y="0"/>
            <a:chExt cx="4752" cy="1414"/>
          </a:xfrm>
        </p:grpSpPr>
        <p:grpSp>
          <p:nvGrpSpPr>
            <p:cNvPr id="37905" name="Group 10">
              <a:extLst>
                <a:ext uri="{FF2B5EF4-FFF2-40B4-BE49-F238E27FC236}">
                  <a16:creationId xmlns:a16="http://schemas.microsoft.com/office/drawing/2014/main" id="{E5A686A6-8877-432D-A3B2-41284154D9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752" cy="1414"/>
              <a:chOff x="0" y="0"/>
              <a:chExt cx="4752" cy="1414"/>
            </a:xfrm>
          </p:grpSpPr>
          <p:sp>
            <p:nvSpPr>
              <p:cNvPr id="37907" name="AutoShape 11">
                <a:extLst>
                  <a:ext uri="{FF2B5EF4-FFF2-40B4-BE49-F238E27FC236}">
                    <a16:creationId xmlns:a16="http://schemas.microsoft.com/office/drawing/2014/main" id="{54F1A225-BC14-4996-8C51-448BA789EA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4752" cy="1364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7908" name="Rectangle 12">
                <a:extLst>
                  <a:ext uri="{FF2B5EF4-FFF2-40B4-BE49-F238E27FC236}">
                    <a16:creationId xmlns:a16="http://schemas.microsoft.com/office/drawing/2014/main" id="{05053829-76CE-48D8-81A5-B0527FB3EC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7906" name="Rectangle 13">
              <a:extLst>
                <a:ext uri="{FF2B5EF4-FFF2-40B4-BE49-F238E27FC236}">
                  <a16:creationId xmlns:a16="http://schemas.microsoft.com/office/drawing/2014/main" id="{AD8FD930-9ECF-41F0-ADF1-262AB0FC9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" y="60"/>
              <a:ext cx="4696" cy="1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B050"/>
                  </a:solidFill>
                  <a:cs typeface="Arial" panose="020B0604020202020204" pitchFamily="34" charset="0"/>
                </a:rPr>
                <a:t>// relaxing.ts</a:t>
              </a:r>
            </a:p>
            <a:p>
              <a:pPr eaLnBrk="1" hangingPunct="1"/>
              <a:endParaRPr lang="en-US" altLang="en-US" sz="1400"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1400">
                  <a:cs typeface="Arial" panose="020B0604020202020204" pitchFamily="34" charset="0"/>
                </a:rPr>
                <a:t>function </a:t>
              </a:r>
              <a:r>
                <a:rPr lang="en-US" altLang="en-US" sz="1400" b="1">
                  <a:cs typeface="Arial" panose="020B0604020202020204" pitchFamily="34" charset="0"/>
                </a:rPr>
                <a:t>QuoteMaster</a:t>
              </a:r>
              <a:r>
                <a:rPr lang="en-US" altLang="en-US" sz="1400">
                  <a:cs typeface="Arial" panose="020B0604020202020204" pitchFamily="34" charset="0"/>
                </a:rPr>
                <a:t>() {</a:t>
              </a:r>
            </a:p>
            <a:p>
              <a:pPr eaLnBrk="1" hangingPunct="1"/>
              <a:endParaRPr lang="en-US" altLang="en-US" sz="1400"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1400">
                  <a:cs typeface="Arial" panose="020B0604020202020204" pitchFamily="34" charset="0"/>
                </a:rPr>
                <a:t>    this.quote = ‘fat arrow rulez’;</a:t>
              </a:r>
            </a:p>
            <a:p>
              <a:pPr eaLnBrk="1" hangingPunct="1"/>
              <a:r>
                <a:rPr lang="en-US" altLang="en-US" sz="1400">
                  <a:cs typeface="Arial" panose="020B0604020202020204" pitchFamily="34" charset="0"/>
                </a:rPr>
                <a:t>    this.sayIt = () </a:t>
              </a:r>
              <a:r>
                <a:rPr lang="en-US" altLang="en-US" sz="1400" b="1">
                  <a:solidFill>
                    <a:srgbClr val="FF0000"/>
                  </a:solidFill>
                  <a:cs typeface="Arial" panose="020B0604020202020204" pitchFamily="34" charset="0"/>
                </a:rPr>
                <a:t>=&gt;</a:t>
              </a:r>
              <a:r>
                <a:rPr lang="en-US" altLang="en-US" sz="1400">
                  <a:cs typeface="Arial" panose="020B0604020202020204" pitchFamily="34" charset="0"/>
                </a:rPr>
                <a:t> </a:t>
              </a:r>
            </a:p>
            <a:p>
              <a:pPr eaLnBrk="1" hangingPunct="1"/>
              <a:r>
                <a:rPr lang="en-US" altLang="en-US" sz="1400">
                  <a:cs typeface="Arial" panose="020B0604020202020204" pitchFamily="34" charset="0"/>
                </a:rPr>
                <a:t>                console.log(</a:t>
              </a:r>
              <a:r>
                <a:rPr lang="en-US" altLang="en-US" sz="2000" b="1">
                  <a:solidFill>
                    <a:srgbClr val="FF0000"/>
                  </a:solidFill>
                  <a:cs typeface="Arial" panose="020B0604020202020204" pitchFamily="34" charset="0"/>
                </a:rPr>
                <a:t>this</a:t>
              </a:r>
              <a:r>
                <a:rPr lang="en-US" altLang="en-US" sz="1400">
                  <a:cs typeface="Arial" panose="020B0604020202020204" pitchFamily="34" charset="0"/>
                </a:rPr>
                <a:t>.quote);</a:t>
              </a:r>
            </a:p>
            <a:p>
              <a:pPr eaLnBrk="1" hangingPunct="1"/>
              <a:endParaRPr lang="en-US" altLang="en-US" sz="1400"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1400">
                  <a:cs typeface="Arial" panose="020B0604020202020204" pitchFamily="34" charset="0"/>
                </a:rPr>
                <a:t>    setTimeout(this.sayIt, 1000);</a:t>
              </a:r>
            </a:p>
            <a:p>
              <a:pPr eaLnBrk="1" hangingPunct="1"/>
              <a:r>
                <a:rPr lang="en-US" altLang="en-US" sz="1400">
                  <a:cs typeface="Arial" panose="020B0604020202020204" pitchFamily="34" charset="0"/>
                </a:rPr>
                <a:t>}</a:t>
              </a:r>
            </a:p>
            <a:p>
              <a:pPr eaLnBrk="1" hangingPunct="1"/>
              <a:endParaRPr lang="en-US" altLang="en-US" sz="1400">
                <a:cs typeface="Arial" panose="020B0604020202020204" pitchFamily="34" charset="0"/>
              </a:endParaRPr>
            </a:p>
            <a:p>
              <a:pPr eaLnBrk="1" hangingPunct="1"/>
              <a:endParaRPr lang="en-US" altLang="en-US" sz="1400">
                <a:cs typeface="Arial" panose="020B0604020202020204" pitchFamily="34" charset="0"/>
              </a:endParaRPr>
            </a:p>
            <a:p>
              <a:pPr eaLnBrk="1" hangingPunct="1"/>
              <a:endParaRPr lang="en-US" altLang="en-US" sz="1400">
                <a:cs typeface="Arial" panose="020B0604020202020204" pitchFamily="34" charset="0"/>
              </a:endParaRPr>
            </a:p>
            <a:p>
              <a:pPr eaLnBrk="1" hangingPunct="1"/>
              <a:endParaRPr lang="en-US" altLang="en-US" sz="1400">
                <a:cs typeface="Arial" panose="020B0604020202020204" pitchFamily="34" charset="0"/>
              </a:endParaRPr>
            </a:p>
          </p:txBody>
        </p:sp>
      </p:grpSp>
      <p:sp>
        <p:nvSpPr>
          <p:cNvPr id="37898" name="Notched Right Arrow 27">
            <a:extLst>
              <a:ext uri="{FF2B5EF4-FFF2-40B4-BE49-F238E27FC236}">
                <a16:creationId xmlns:a16="http://schemas.microsoft.com/office/drawing/2014/main" id="{567BABCA-3378-4C52-B75D-E41C681F1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4267200"/>
            <a:ext cx="1828800" cy="9906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BBE0E3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37899" name="Group 9">
            <a:extLst>
              <a:ext uri="{FF2B5EF4-FFF2-40B4-BE49-F238E27FC236}">
                <a16:creationId xmlns:a16="http://schemas.microsoft.com/office/drawing/2014/main" id="{3031E1D1-1DF6-4A70-ADA5-48B0F432B465}"/>
              </a:ext>
            </a:extLst>
          </p:cNvPr>
          <p:cNvGrpSpPr>
            <a:grpSpLocks/>
          </p:cNvGrpSpPr>
          <p:nvPr/>
        </p:nvGrpSpPr>
        <p:grpSpPr bwMode="auto">
          <a:xfrm>
            <a:off x="5537200" y="2971800"/>
            <a:ext cx="4191000" cy="3581400"/>
            <a:chOff x="0" y="0"/>
            <a:chExt cx="4752" cy="1414"/>
          </a:xfrm>
        </p:grpSpPr>
        <p:grpSp>
          <p:nvGrpSpPr>
            <p:cNvPr id="37901" name="Group 10">
              <a:extLst>
                <a:ext uri="{FF2B5EF4-FFF2-40B4-BE49-F238E27FC236}">
                  <a16:creationId xmlns:a16="http://schemas.microsoft.com/office/drawing/2014/main" id="{905CB2E3-FC80-4AD2-B093-7A34534808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752" cy="1414"/>
              <a:chOff x="0" y="0"/>
              <a:chExt cx="4752" cy="1414"/>
            </a:xfrm>
          </p:grpSpPr>
          <p:sp>
            <p:nvSpPr>
              <p:cNvPr id="37903" name="AutoShape 11">
                <a:extLst>
                  <a:ext uri="{FF2B5EF4-FFF2-40B4-BE49-F238E27FC236}">
                    <a16:creationId xmlns:a16="http://schemas.microsoft.com/office/drawing/2014/main" id="{AB4D5C1E-3771-4FE2-848F-C8EF5144AA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4752" cy="1364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7904" name="Rectangle 12">
                <a:extLst>
                  <a:ext uri="{FF2B5EF4-FFF2-40B4-BE49-F238E27FC236}">
                    <a16:creationId xmlns:a16="http://schemas.microsoft.com/office/drawing/2014/main" id="{9D56B40B-AA90-4F34-93C2-6EABCC8D58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7902" name="Rectangle 13">
              <a:extLst>
                <a:ext uri="{FF2B5EF4-FFF2-40B4-BE49-F238E27FC236}">
                  <a16:creationId xmlns:a16="http://schemas.microsoft.com/office/drawing/2014/main" id="{D718619A-F80D-48E0-AFF1-9FD46037C7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" y="60"/>
              <a:ext cx="4696" cy="1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B050"/>
                  </a:solidFill>
                  <a:cs typeface="Arial" panose="020B0604020202020204" pitchFamily="34" charset="0"/>
                </a:rPr>
                <a:t>// relaxing.js</a:t>
              </a:r>
            </a:p>
            <a:p>
              <a:pPr eaLnBrk="1" hangingPunct="1"/>
              <a:endParaRPr lang="en-US" altLang="en-US" sz="1400"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1400">
                  <a:cs typeface="Arial" panose="020B0604020202020204" pitchFamily="34" charset="0"/>
                </a:rPr>
                <a:t>function </a:t>
              </a:r>
              <a:r>
                <a:rPr lang="en-US" altLang="en-US" sz="1400" b="1">
                  <a:cs typeface="Arial" panose="020B0604020202020204" pitchFamily="34" charset="0"/>
                </a:rPr>
                <a:t>QuoteMaster</a:t>
              </a:r>
              <a:r>
                <a:rPr lang="en-US" altLang="en-US" sz="1400">
                  <a:cs typeface="Arial" panose="020B0604020202020204" pitchFamily="34" charset="0"/>
                </a:rPr>
                <a:t>() {</a:t>
              </a:r>
            </a:p>
            <a:p>
              <a:pPr eaLnBrk="1" hangingPunct="1"/>
              <a:endParaRPr lang="en-US" altLang="en-US" sz="1400"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1400">
                  <a:cs typeface="Arial" panose="020B0604020202020204" pitchFamily="34" charset="0"/>
                </a:rPr>
                <a:t>     </a:t>
              </a:r>
              <a:r>
                <a:rPr lang="en-US" altLang="en-US" b="1">
                  <a:solidFill>
                    <a:srgbClr val="FF0000"/>
                  </a:solidFill>
                  <a:cs typeface="Arial" panose="020B0604020202020204" pitchFamily="34" charset="0"/>
                </a:rPr>
                <a:t>var _this = this;  </a:t>
              </a:r>
              <a:r>
                <a:rPr lang="en-US" altLang="en-US" sz="1400">
                  <a:solidFill>
                    <a:srgbClr val="00B050"/>
                  </a:solidFill>
                  <a:cs typeface="Arial" panose="020B0604020202020204" pitchFamily="34" charset="0"/>
                </a:rPr>
                <a:t>// capture variable</a:t>
              </a:r>
            </a:p>
            <a:p>
              <a:pPr eaLnBrk="1" hangingPunct="1"/>
              <a:r>
                <a:rPr lang="en-US" altLang="en-US" sz="1400">
                  <a:cs typeface="Arial" panose="020B0604020202020204" pitchFamily="34" charset="0"/>
                </a:rPr>
                <a:t>      this.quote = ‘fat arrow rulez';</a:t>
              </a:r>
            </a:p>
            <a:p>
              <a:pPr eaLnBrk="1" hangingPunct="1"/>
              <a:endParaRPr lang="en-US" altLang="en-US" sz="1400"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1400">
                  <a:cs typeface="Arial" panose="020B0604020202020204" pitchFamily="34" charset="0"/>
                </a:rPr>
                <a:t>      this.sayIt = function () { </a:t>
              </a:r>
            </a:p>
            <a:p>
              <a:pPr eaLnBrk="1" hangingPunct="1"/>
              <a:r>
                <a:rPr lang="en-US" altLang="en-US" sz="1400">
                  <a:cs typeface="Arial" panose="020B0604020202020204" pitchFamily="34" charset="0"/>
                </a:rPr>
                <a:t>            return console.log(</a:t>
              </a:r>
              <a:r>
                <a:rPr lang="en-US" altLang="en-US" b="1">
                  <a:solidFill>
                    <a:srgbClr val="FF0000"/>
                  </a:solidFill>
                  <a:cs typeface="Arial" panose="020B0604020202020204" pitchFamily="34" charset="0"/>
                </a:rPr>
                <a:t>_this</a:t>
              </a:r>
              <a:r>
                <a:rPr lang="en-US" altLang="en-US" sz="1400">
                  <a:cs typeface="Arial" panose="020B0604020202020204" pitchFamily="34" charset="0"/>
                </a:rPr>
                <a:t>.quote); </a:t>
              </a:r>
            </a:p>
            <a:p>
              <a:pPr eaLnBrk="1" hangingPunct="1"/>
              <a:r>
                <a:rPr lang="en-US" altLang="en-US" sz="1400">
                  <a:cs typeface="Arial" panose="020B0604020202020204" pitchFamily="34" charset="0"/>
                </a:rPr>
                <a:t>      };</a:t>
              </a:r>
            </a:p>
            <a:p>
              <a:pPr eaLnBrk="1" hangingPunct="1"/>
              <a:endParaRPr lang="en-US" altLang="en-US" sz="1400"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1400">
                  <a:cs typeface="Arial" panose="020B0604020202020204" pitchFamily="34" charset="0"/>
                </a:rPr>
                <a:t>      setTimeout(this.sayIt, 1000);</a:t>
              </a:r>
            </a:p>
            <a:p>
              <a:pPr eaLnBrk="1" hangingPunct="1"/>
              <a:r>
                <a:rPr lang="en-US" altLang="en-US" sz="1400">
                  <a:cs typeface="Arial" panose="020B0604020202020204" pitchFamily="34" charset="0"/>
                </a:rPr>
                <a:t>}</a:t>
              </a:r>
            </a:p>
          </p:txBody>
        </p:sp>
      </p:grpSp>
      <p:sp>
        <p:nvSpPr>
          <p:cNvPr id="37900" name="Rectangle 8">
            <a:extLst>
              <a:ext uri="{FF2B5EF4-FFF2-40B4-BE49-F238E27FC236}">
                <a16:creationId xmlns:a16="http://schemas.microsoft.com/office/drawing/2014/main" id="{D55BACCF-B2C6-4EE5-B230-7F1F78BB3C6A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61EF336B-1364-46D8-85CF-68F335415655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34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>
            <a:extLst>
              <a:ext uri="{FF2B5EF4-FFF2-40B4-BE49-F238E27FC236}">
                <a16:creationId xmlns:a16="http://schemas.microsoft.com/office/drawing/2014/main" id="{434D0853-AC6A-4DB5-967F-B089525DB924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5" name="Picture 3">
            <a:extLst>
              <a:ext uri="{FF2B5EF4-FFF2-40B4-BE49-F238E27FC236}">
                <a16:creationId xmlns:a16="http://schemas.microsoft.com/office/drawing/2014/main" id="{FC54130D-D788-49BD-A0A4-14594EA47B71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6" name="Rectangle 4">
            <a:extLst>
              <a:ext uri="{FF2B5EF4-FFF2-40B4-BE49-F238E27FC236}">
                <a16:creationId xmlns:a16="http://schemas.microsoft.com/office/drawing/2014/main" id="{DE2248CC-6833-47BF-86AC-73BCC42D5D91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C128133E-78E8-4164-A0FB-E491155872E4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38918" name="Rectangle 6">
            <a:extLst>
              <a:ext uri="{FF2B5EF4-FFF2-40B4-BE49-F238E27FC236}">
                <a16:creationId xmlns:a16="http://schemas.microsoft.com/office/drawing/2014/main" id="{B1C0A523-9545-4A99-9576-97F8F94E9273}"/>
              </a:ext>
            </a:extLst>
          </p:cNvPr>
          <p:cNvSpPr>
            <a:spLocks/>
          </p:cNvSpPr>
          <p:nvPr/>
        </p:nvSpPr>
        <p:spPr bwMode="auto">
          <a:xfrm>
            <a:off x="889000" y="25146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556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38919" name="Rectangle 7">
            <a:extLst>
              <a:ext uri="{FF2B5EF4-FFF2-40B4-BE49-F238E27FC236}">
                <a16:creationId xmlns:a16="http://schemas.microsoft.com/office/drawing/2014/main" id="{3F361B6D-88CC-4447-8A53-3AF326FBAE13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Browser Compatibility – Arrow Function</a:t>
            </a:r>
          </a:p>
        </p:txBody>
      </p:sp>
      <p:pic>
        <p:nvPicPr>
          <p:cNvPr id="38920" name="Picture 2">
            <a:extLst>
              <a:ext uri="{FF2B5EF4-FFF2-40B4-BE49-F238E27FC236}">
                <a16:creationId xmlns:a16="http://schemas.microsoft.com/office/drawing/2014/main" id="{87F9BE3C-73C3-4EB2-9B7F-33F3093A50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" y="2554288"/>
            <a:ext cx="74803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1" name="Picture 3">
            <a:extLst>
              <a:ext uri="{FF2B5EF4-FFF2-40B4-BE49-F238E27FC236}">
                <a16:creationId xmlns:a16="http://schemas.microsoft.com/office/drawing/2014/main" id="{F1426A53-9B25-4CD8-808F-A83127554B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" y="4535488"/>
            <a:ext cx="7391400" cy="171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2" name="Rectangle 8">
            <a:extLst>
              <a:ext uri="{FF2B5EF4-FFF2-40B4-BE49-F238E27FC236}">
                <a16:creationId xmlns:a16="http://schemas.microsoft.com/office/drawing/2014/main" id="{5BDEAE5E-045D-4F08-B251-8A580A2DA6CA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699C6E7E-103C-4C5B-A942-A858772EE3C9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35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1">
            <a:extLst>
              <a:ext uri="{FF2B5EF4-FFF2-40B4-BE49-F238E27FC236}">
                <a16:creationId xmlns:a16="http://schemas.microsoft.com/office/drawing/2014/main" id="{7B7795AE-7D65-4FAD-9017-BC62BE81D0E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10156825" cy="761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9" name="Picture 2">
            <a:extLst>
              <a:ext uri="{FF2B5EF4-FFF2-40B4-BE49-F238E27FC236}">
                <a16:creationId xmlns:a16="http://schemas.microsoft.com/office/drawing/2014/main" id="{759DB659-7EEA-4444-B857-083C26D6ED46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Rectangle 3">
            <a:extLst>
              <a:ext uri="{FF2B5EF4-FFF2-40B4-BE49-F238E27FC236}">
                <a16:creationId xmlns:a16="http://schemas.microsoft.com/office/drawing/2014/main" id="{B3844A75-BD96-4A19-A7F1-CE2FA4EABAF9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AE819C5F-0247-4304-AF36-B09C53764554}"/>
              </a:ext>
            </a:extLst>
          </p:cNvPr>
          <p:cNvSpPr>
            <a:spLocks/>
          </p:cNvSpPr>
          <p:nvPr/>
        </p:nvSpPr>
        <p:spPr bwMode="auto">
          <a:xfrm>
            <a:off x="1536700" y="520700"/>
            <a:ext cx="7708900" cy="431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900"/>
              </a:spcBef>
              <a:defRPr/>
            </a:pPr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39942" name="Rectangle 5">
            <a:extLst>
              <a:ext uri="{FF2B5EF4-FFF2-40B4-BE49-F238E27FC236}">
                <a16:creationId xmlns:a16="http://schemas.microsoft.com/office/drawing/2014/main" id="{C3DEF398-3D8B-4922-B0E8-525FCECCADB7}"/>
              </a:ext>
            </a:extLst>
          </p:cNvPr>
          <p:cNvSpPr>
            <a:spLocks/>
          </p:cNvSpPr>
          <p:nvPr/>
        </p:nvSpPr>
        <p:spPr bwMode="auto">
          <a:xfrm>
            <a:off x="1778000" y="1752600"/>
            <a:ext cx="7416800" cy="288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2700" bIns="0"/>
          <a:lstStyle>
            <a:lvl1pPr marL="279400" indent="-2794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Intro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Block Scoped Variables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Arrow Functions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String Templates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Template Strings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Default Parameters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Computed Property Names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Destructuring Assignment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for...of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endParaRPr lang="en-US" altLang="en-US" sz="24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</a:pPr>
            <a:endParaRPr lang="en-US" altLang="en-US" sz="24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grpSp>
        <p:nvGrpSpPr>
          <p:cNvPr id="39943" name="Group 6">
            <a:extLst>
              <a:ext uri="{FF2B5EF4-FFF2-40B4-BE49-F238E27FC236}">
                <a16:creationId xmlns:a16="http://schemas.microsoft.com/office/drawing/2014/main" id="{4E33774B-3AF9-471D-B37F-88A02142AA39}"/>
              </a:ext>
            </a:extLst>
          </p:cNvPr>
          <p:cNvGrpSpPr>
            <a:grpSpLocks/>
          </p:cNvGrpSpPr>
          <p:nvPr/>
        </p:nvGrpSpPr>
        <p:grpSpPr bwMode="auto">
          <a:xfrm>
            <a:off x="1790700" y="3200400"/>
            <a:ext cx="7175500" cy="508000"/>
            <a:chOff x="0" y="0"/>
            <a:chExt cx="4520" cy="320"/>
          </a:xfrm>
        </p:grpSpPr>
        <p:sp>
          <p:nvSpPr>
            <p:cNvPr id="39945" name="AutoShape 7">
              <a:extLst>
                <a:ext uri="{FF2B5EF4-FFF2-40B4-BE49-F238E27FC236}">
                  <a16:creationId xmlns:a16="http://schemas.microsoft.com/office/drawing/2014/main" id="{DDDB4F4F-8535-4159-BB73-BC98933CC06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520" cy="320"/>
            </a:xfrm>
            <a:prstGeom prst="roundRect">
              <a:avLst>
                <a:gd name="adj" fmla="val 11250"/>
              </a:avLst>
            </a:prstGeom>
            <a:gradFill rotWithShape="0">
              <a:gsLst>
                <a:gs pos="0">
                  <a:srgbClr val="A5C6C9"/>
                </a:gs>
                <a:gs pos="100000">
                  <a:srgbClr val="BBE0E3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46" name="Rectangle 8">
              <a:extLst>
                <a:ext uri="{FF2B5EF4-FFF2-40B4-BE49-F238E27FC236}">
                  <a16:creationId xmlns:a16="http://schemas.microsoft.com/office/drawing/2014/main" id="{E9FC1E4A-2582-4E90-9992-3585E5B71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" y="40"/>
              <a:ext cx="449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-12670" bIns="0" anchor="ctr"/>
            <a:lstStyle>
              <a:lvl1pPr marL="279400" indent="-2794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050"/>
                </a:spcBef>
                <a:buClr>
                  <a:srgbClr val="646260"/>
                </a:buClr>
                <a:buSzPct val="100000"/>
                <a:buFont typeface="Verdana" panose="020B0604030504040204" pitchFamily="34" charset="0"/>
                <a:buChar char="•"/>
              </a:pPr>
              <a:r>
                <a:rPr lang="en-US" altLang="en-US" sz="2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Rest Parameters</a:t>
              </a:r>
            </a:p>
          </p:txBody>
        </p:sp>
      </p:grpSp>
      <p:sp>
        <p:nvSpPr>
          <p:cNvPr id="39944" name="Rectangle 8">
            <a:extLst>
              <a:ext uri="{FF2B5EF4-FFF2-40B4-BE49-F238E27FC236}">
                <a16:creationId xmlns:a16="http://schemas.microsoft.com/office/drawing/2014/main" id="{4B61A92E-E767-4D87-81E8-C3FB9DC51582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8161BDB8-1BB1-4ADF-9F63-8F25FABC83A1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36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>
            <a:extLst>
              <a:ext uri="{FF2B5EF4-FFF2-40B4-BE49-F238E27FC236}">
                <a16:creationId xmlns:a16="http://schemas.microsoft.com/office/drawing/2014/main" id="{3DB1E0C2-18A9-4303-96C8-738DD6D81F5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3" name="Picture 3">
            <a:extLst>
              <a:ext uri="{FF2B5EF4-FFF2-40B4-BE49-F238E27FC236}">
                <a16:creationId xmlns:a16="http://schemas.microsoft.com/office/drawing/2014/main" id="{06516E94-AA1B-4DB5-8047-1FAC171DCB04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Rectangle 4">
            <a:extLst>
              <a:ext uri="{FF2B5EF4-FFF2-40B4-BE49-F238E27FC236}">
                <a16:creationId xmlns:a16="http://schemas.microsoft.com/office/drawing/2014/main" id="{8677106D-3F74-42B8-A1D4-B30730B9A24F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E10F5CED-37F3-446B-B533-5F06F054E2FD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40966" name="Rectangle 6">
            <a:extLst>
              <a:ext uri="{FF2B5EF4-FFF2-40B4-BE49-F238E27FC236}">
                <a16:creationId xmlns:a16="http://schemas.microsoft.com/office/drawing/2014/main" id="{C3657DA6-8862-459C-8A77-F0E3CA57A798}"/>
              </a:ext>
            </a:extLst>
          </p:cNvPr>
          <p:cNvSpPr>
            <a:spLocks/>
          </p:cNvSpPr>
          <p:nvPr/>
        </p:nvSpPr>
        <p:spPr bwMode="auto">
          <a:xfrm>
            <a:off x="889000" y="20574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Convenient way to accept multiple parameters as array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Denoted by </a:t>
            </a:r>
            <a:r>
              <a:rPr lang="en-US" altLang="en-US" sz="2000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...restArgsName </a:t>
            </a: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as the last argument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The ellipsis notation (…) is a new </a:t>
            </a:r>
            <a:r>
              <a:rPr lang="en-US" altLang="en-US" sz="2000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spread operator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Reduce boilerplate code induced by the arguments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Can be used in any function (plain function / fat arrow)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Syntax:</a:t>
            </a:r>
            <a:b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</a:br>
            <a:b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</a:br>
            <a:r>
              <a:rPr lang="en-US" altLang="en-US" sz="2000"/>
              <a:t> 	</a:t>
            </a:r>
            <a:r>
              <a:rPr lang="en-US" altLang="en-US" sz="2400"/>
              <a:t>function(a, b, </a:t>
            </a:r>
            <a:r>
              <a:rPr lang="en-US" altLang="en-US" sz="2400" b="1"/>
              <a:t>...allTheRest</a:t>
            </a:r>
            <a:r>
              <a:rPr lang="en-US" altLang="en-US" sz="2400"/>
              <a:t>) {  // … }</a:t>
            </a:r>
            <a:endParaRPr lang="en-US" altLang="en-US" sz="2000"/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40967" name="Rectangle 7">
            <a:extLst>
              <a:ext uri="{FF2B5EF4-FFF2-40B4-BE49-F238E27FC236}">
                <a16:creationId xmlns:a16="http://schemas.microsoft.com/office/drawing/2014/main" id="{EDC8D287-ED0E-4B85-8063-FBDF7E7F4F1C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Rest Parameters</a:t>
            </a:r>
          </a:p>
        </p:txBody>
      </p:sp>
      <p:sp>
        <p:nvSpPr>
          <p:cNvPr id="40968" name="Notched Right Arrow 10">
            <a:extLst>
              <a:ext uri="{FF2B5EF4-FFF2-40B4-BE49-F238E27FC236}">
                <a16:creationId xmlns:a16="http://schemas.microsoft.com/office/drawing/2014/main" id="{2BC020D6-07A1-4DA0-A422-132032DB101E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794000" y="5334000"/>
            <a:ext cx="1866900" cy="1257300"/>
          </a:xfrm>
          <a:prstGeom prst="notchedRightArrow">
            <a:avLst>
              <a:gd name="adj1" fmla="val 50000"/>
              <a:gd name="adj2" fmla="val 49997"/>
            </a:avLst>
          </a:prstGeom>
          <a:solidFill>
            <a:srgbClr val="BBE0E3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Spread operator</a:t>
            </a:r>
          </a:p>
        </p:txBody>
      </p:sp>
      <p:sp>
        <p:nvSpPr>
          <p:cNvPr id="40969" name="Rectangle 8">
            <a:extLst>
              <a:ext uri="{FF2B5EF4-FFF2-40B4-BE49-F238E27FC236}">
                <a16:creationId xmlns:a16="http://schemas.microsoft.com/office/drawing/2014/main" id="{27E7A95D-CDBA-4FA8-B21B-B30576F786C9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763ECC9C-9AEF-42C0-A169-DC3B3F903AFB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37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>
            <a:extLst>
              <a:ext uri="{FF2B5EF4-FFF2-40B4-BE49-F238E27FC236}">
                <a16:creationId xmlns:a16="http://schemas.microsoft.com/office/drawing/2014/main" id="{D5AFF992-FE20-47C9-949F-656F2E113BC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7" name="Picture 3">
            <a:extLst>
              <a:ext uri="{FF2B5EF4-FFF2-40B4-BE49-F238E27FC236}">
                <a16:creationId xmlns:a16="http://schemas.microsoft.com/office/drawing/2014/main" id="{02FF6D82-F91C-4E74-A894-D57960FD92D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Rectangle 4">
            <a:extLst>
              <a:ext uri="{FF2B5EF4-FFF2-40B4-BE49-F238E27FC236}">
                <a16:creationId xmlns:a16="http://schemas.microsoft.com/office/drawing/2014/main" id="{F5AC7160-5164-4FC3-88B3-A5AB89A5DC6A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18BF6B1D-3949-4824-AB6C-1799721F4E08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41990" name="Rectangle 6">
            <a:extLst>
              <a:ext uri="{FF2B5EF4-FFF2-40B4-BE49-F238E27FC236}">
                <a16:creationId xmlns:a16="http://schemas.microsoft.com/office/drawing/2014/main" id="{BDECBFC0-7487-49C4-B4BC-B5085078BBF2}"/>
              </a:ext>
            </a:extLst>
          </p:cNvPr>
          <p:cNvSpPr>
            <a:spLocks/>
          </p:cNvSpPr>
          <p:nvPr/>
        </p:nvSpPr>
        <p:spPr bwMode="auto">
          <a:xfrm>
            <a:off x="889000" y="20574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Differences between rest parameters and arguments object:</a:t>
            </a:r>
          </a:p>
        </p:txBody>
      </p:sp>
      <p:sp>
        <p:nvSpPr>
          <p:cNvPr id="41991" name="Rectangle 7">
            <a:extLst>
              <a:ext uri="{FF2B5EF4-FFF2-40B4-BE49-F238E27FC236}">
                <a16:creationId xmlns:a16="http://schemas.microsoft.com/office/drawing/2014/main" id="{49BE8E1A-D65E-4208-90FA-41BB1752100F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Rest Parameters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2C1EA14-A9F2-4BE2-845A-A55A9FDAD925}"/>
              </a:ext>
            </a:extLst>
          </p:cNvPr>
          <p:cNvGraphicFramePr>
            <a:graphicFrameLocks noGrp="1"/>
          </p:cNvGraphicFramePr>
          <p:nvPr/>
        </p:nvGraphicFramePr>
        <p:xfrm>
          <a:off x="1117600" y="2743200"/>
          <a:ext cx="7772400" cy="332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09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</a:t>
                      </a:r>
                      <a:r>
                        <a:rPr lang="en-US" baseline="0" dirty="0"/>
                        <a:t>  </a:t>
                      </a:r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arguments 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0203">
                <a:tc>
                  <a:txBody>
                    <a:bodyPr/>
                    <a:lstStyle/>
                    <a:p>
                      <a:r>
                        <a:rPr lang="en-US" dirty="0"/>
                        <a:t>Parameters</a:t>
                      </a:r>
                      <a:r>
                        <a:rPr lang="en-US" baseline="0" dirty="0"/>
                        <a:t> received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those not given separate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arguments passed to the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6004">
                <a:tc>
                  <a:txBody>
                    <a:bodyPr/>
                    <a:lstStyle/>
                    <a:p>
                      <a:r>
                        <a:rPr lang="en-US" dirty="0"/>
                        <a:t>Is Array?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real array (supports</a:t>
                      </a:r>
                      <a:r>
                        <a:rPr lang="en-US" baseline="0" dirty="0"/>
                        <a:t> sort, map, </a:t>
                      </a:r>
                      <a:r>
                        <a:rPr lang="en-US" baseline="0" dirty="0" err="1"/>
                        <a:t>forEach</a:t>
                      </a:r>
                      <a:r>
                        <a:rPr lang="en-US" baseline="0" dirty="0"/>
                        <a:t>, pop)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 real 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0203">
                <a:tc>
                  <a:txBody>
                    <a:bodyPr/>
                    <a:lstStyle/>
                    <a:p>
                      <a:r>
                        <a:rPr lang="en-US" dirty="0"/>
                        <a:t>Special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 specific functionality,</a:t>
                      </a:r>
                      <a:r>
                        <a:rPr lang="en-US" baseline="0" dirty="0"/>
                        <a:t> e.g. </a:t>
                      </a:r>
                      <a:r>
                        <a:rPr lang="en-US" i="1" baseline="0" dirty="0" err="1"/>
                        <a:t>callee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2014" name="Rectangle 8">
            <a:extLst>
              <a:ext uri="{FF2B5EF4-FFF2-40B4-BE49-F238E27FC236}">
                <a16:creationId xmlns:a16="http://schemas.microsoft.com/office/drawing/2014/main" id="{55C8A558-2222-46B2-A79A-EF48802EBC0D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25E4D85A-F67F-49F4-8A2B-B6D824401A9A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38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>
            <a:extLst>
              <a:ext uri="{FF2B5EF4-FFF2-40B4-BE49-F238E27FC236}">
                <a16:creationId xmlns:a16="http://schemas.microsoft.com/office/drawing/2014/main" id="{7B21B3D9-5D57-415D-ADCA-77DB18A8688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1" name="Picture 3">
            <a:extLst>
              <a:ext uri="{FF2B5EF4-FFF2-40B4-BE49-F238E27FC236}">
                <a16:creationId xmlns:a16="http://schemas.microsoft.com/office/drawing/2014/main" id="{AF1A0499-D112-49A0-BFE9-ADBC605106F9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Rectangle 4">
            <a:extLst>
              <a:ext uri="{FF2B5EF4-FFF2-40B4-BE49-F238E27FC236}">
                <a16:creationId xmlns:a16="http://schemas.microsoft.com/office/drawing/2014/main" id="{9898EC73-4D3A-4943-85AE-DD938A85DB73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9EE5836B-4E49-47F9-9BFA-A00955D7E997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39B8B406-6C50-40C4-8E3E-2CC361507329}"/>
              </a:ext>
            </a:extLst>
          </p:cNvPr>
          <p:cNvSpPr>
            <a:spLocks/>
          </p:cNvSpPr>
          <p:nvPr/>
        </p:nvSpPr>
        <p:spPr bwMode="auto">
          <a:xfrm>
            <a:off x="889000" y="20574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342900" indent="-3429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556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FF000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43015" name="Rectangle 7">
            <a:extLst>
              <a:ext uri="{FF2B5EF4-FFF2-40B4-BE49-F238E27FC236}">
                <a16:creationId xmlns:a16="http://schemas.microsoft.com/office/drawing/2014/main" id="{A12BAF3E-5E54-4720-9F39-37346C9CF6BA}"/>
              </a:ext>
            </a:extLst>
          </p:cNvPr>
          <p:cNvSpPr>
            <a:spLocks/>
          </p:cNvSpPr>
          <p:nvPr/>
        </p:nvSpPr>
        <p:spPr bwMode="auto">
          <a:xfrm>
            <a:off x="736600" y="1219200"/>
            <a:ext cx="8382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Example – Rest Parameters</a:t>
            </a:r>
          </a:p>
        </p:txBody>
      </p:sp>
      <p:grpSp>
        <p:nvGrpSpPr>
          <p:cNvPr id="43016" name="Group 10">
            <a:extLst>
              <a:ext uri="{FF2B5EF4-FFF2-40B4-BE49-F238E27FC236}">
                <a16:creationId xmlns:a16="http://schemas.microsoft.com/office/drawing/2014/main" id="{541558BF-7991-47AF-9D3D-F733A5B6A9D2}"/>
              </a:ext>
            </a:extLst>
          </p:cNvPr>
          <p:cNvGrpSpPr>
            <a:grpSpLocks/>
          </p:cNvGrpSpPr>
          <p:nvPr/>
        </p:nvGrpSpPr>
        <p:grpSpPr bwMode="auto">
          <a:xfrm>
            <a:off x="1117600" y="2209800"/>
            <a:ext cx="8001000" cy="4267200"/>
            <a:chOff x="0" y="0"/>
            <a:chExt cx="4752" cy="1414"/>
          </a:xfrm>
        </p:grpSpPr>
        <p:grpSp>
          <p:nvGrpSpPr>
            <p:cNvPr id="43018" name="Group 10">
              <a:extLst>
                <a:ext uri="{FF2B5EF4-FFF2-40B4-BE49-F238E27FC236}">
                  <a16:creationId xmlns:a16="http://schemas.microsoft.com/office/drawing/2014/main" id="{26E40941-CC00-4F75-8BF4-3597D74F89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752" cy="1414"/>
              <a:chOff x="0" y="0"/>
              <a:chExt cx="4752" cy="1414"/>
            </a:xfrm>
          </p:grpSpPr>
          <p:sp>
            <p:nvSpPr>
              <p:cNvPr id="43020" name="AutoShape 11">
                <a:extLst>
                  <a:ext uri="{FF2B5EF4-FFF2-40B4-BE49-F238E27FC236}">
                    <a16:creationId xmlns:a16="http://schemas.microsoft.com/office/drawing/2014/main" id="{F473A6D8-34B1-4C4D-BC3A-8DDF6FE6E5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4752" cy="1364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3021" name="Rectangle 12">
                <a:extLst>
                  <a:ext uri="{FF2B5EF4-FFF2-40B4-BE49-F238E27FC236}">
                    <a16:creationId xmlns:a16="http://schemas.microsoft.com/office/drawing/2014/main" id="{837D4CAB-34B7-4377-8C39-2CC4165B6D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43019" name="Rectangle 13">
              <a:extLst>
                <a:ext uri="{FF2B5EF4-FFF2-40B4-BE49-F238E27FC236}">
                  <a16:creationId xmlns:a16="http://schemas.microsoft.com/office/drawing/2014/main" id="{85CD0A9C-B6AC-495E-AA97-80EC868D06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" y="60"/>
              <a:ext cx="4696" cy="1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/>
                <a:t>function </a:t>
              </a:r>
              <a:r>
                <a:rPr lang="en-US" altLang="en-US" sz="2000" b="1" i="1">
                  <a:solidFill>
                    <a:srgbClr val="0070C0"/>
                  </a:solidFill>
                </a:rPr>
                <a:t>getTheOthers</a:t>
              </a:r>
              <a:r>
                <a:rPr lang="en-US" altLang="en-US" sz="2000"/>
                <a:t>(first, second, </a:t>
              </a:r>
              <a:r>
                <a:rPr lang="en-US" altLang="en-US" sz="2000" b="1">
                  <a:solidFill>
                    <a:srgbClr val="FF0000"/>
                  </a:solidFill>
                </a:rPr>
                <a:t>...allOthers</a:t>
              </a:r>
              <a:r>
                <a:rPr lang="en-US" altLang="en-US" sz="2000"/>
                <a:t>) {</a:t>
              </a:r>
              <a:br>
                <a:rPr lang="en-US" altLang="en-US" sz="2000"/>
              </a:br>
              <a:r>
                <a:rPr lang="en-US" altLang="en-US" sz="2000"/>
                <a:t>    </a:t>
              </a:r>
              <a:r>
                <a:rPr lang="en-US" altLang="en-US" sz="2000" i="1"/>
                <a:t>console</a:t>
              </a:r>
              <a:r>
                <a:rPr lang="en-US" altLang="en-US" sz="2000"/>
                <a:t>.log(allOthers);</a:t>
              </a:r>
              <a:br>
                <a:rPr lang="en-US" altLang="en-US" sz="2000"/>
              </a:br>
              <a:r>
                <a:rPr lang="en-US" altLang="en-US" sz="2000"/>
                <a:t>}</a:t>
              </a:r>
              <a:br>
                <a:rPr lang="en-US" altLang="en-US" sz="2000"/>
              </a:br>
              <a:endParaRPr lang="en-US" altLang="en-US" sz="2000"/>
            </a:p>
            <a:p>
              <a:pPr eaLnBrk="1" hangingPunct="1"/>
              <a:r>
                <a:rPr lang="en-US" altLang="en-US" sz="2000" i="1">
                  <a:solidFill>
                    <a:srgbClr val="00B050"/>
                  </a:solidFill>
                </a:rPr>
                <a:t>// [] empty array since first two args are named (“first”, “second”)</a:t>
              </a:r>
              <a:endParaRPr lang="en-US" altLang="en-US" sz="2000"/>
            </a:p>
            <a:p>
              <a:pPr eaLnBrk="1" hangingPunct="1"/>
              <a:r>
                <a:rPr lang="en-US" altLang="en-US" sz="2000" i="1"/>
                <a:t>getTheOthers</a:t>
              </a:r>
              <a:r>
                <a:rPr lang="en-US" altLang="en-US" sz="2000"/>
                <a:t>('Cersei Lannister', 'Daenerys Targaryen'); </a:t>
              </a:r>
              <a:endParaRPr lang="en-US" altLang="en-US" sz="2000" i="1">
                <a:solidFill>
                  <a:srgbClr val="00B050"/>
                </a:solidFill>
              </a:endParaRPr>
            </a:p>
            <a:p>
              <a:pPr eaLnBrk="1" hangingPunct="1"/>
              <a:endParaRPr lang="en-US" altLang="en-US" sz="2000" i="1"/>
            </a:p>
            <a:p>
              <a:pPr eaLnBrk="1" hangingPunct="1"/>
              <a:r>
                <a:rPr lang="en-US" altLang="en-US" sz="2000" i="1">
                  <a:solidFill>
                    <a:srgbClr val="00B050"/>
                  </a:solidFill>
                </a:rPr>
                <a:t>// ['Khal Drogo', 'Roose Bolton', 'Robert Baratheon']</a:t>
              </a:r>
              <a:br>
                <a:rPr lang="en-US" altLang="en-US" sz="2000" i="1"/>
              </a:br>
              <a:r>
                <a:rPr lang="en-US" altLang="en-US" sz="2000" i="1"/>
                <a:t>getTheOthers</a:t>
              </a:r>
              <a:r>
                <a:rPr lang="en-US" altLang="en-US" sz="2000"/>
                <a:t>('Cersei Lannister', 'Daenerys Targaryen', </a:t>
              </a:r>
            </a:p>
            <a:p>
              <a:pPr eaLnBrk="1" hangingPunct="1"/>
              <a:r>
                <a:rPr lang="en-US" altLang="en-US" sz="2000"/>
                <a:t>	           'Khal Drogo', 'Roose Bolton', 'Robert Baratheon');</a:t>
              </a:r>
              <a:endParaRPr lang="en-US" altLang="en-US" sz="20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endParaRPr>
            </a:p>
          </p:txBody>
        </p:sp>
      </p:grpSp>
      <p:sp>
        <p:nvSpPr>
          <p:cNvPr id="43017" name="Rectangle 8">
            <a:extLst>
              <a:ext uri="{FF2B5EF4-FFF2-40B4-BE49-F238E27FC236}">
                <a16:creationId xmlns:a16="http://schemas.microsoft.com/office/drawing/2014/main" id="{04B86AD4-0475-4A4D-8D47-1811003673D5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1233AF73-7A99-49F6-8E17-E8BA4D574F5B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39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5D6E8EBB-C0AA-4D2D-9BAE-FFE2AED55DE3}"/>
              </a:ext>
            </a:extLst>
          </p:cNvPr>
          <p:cNvSpPr>
            <a:spLocks/>
          </p:cNvSpPr>
          <p:nvPr/>
        </p:nvSpPr>
        <p:spPr bwMode="auto">
          <a:xfrm>
            <a:off x="4922838" y="6964363"/>
            <a:ext cx="2524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t>3</a:t>
            </a:r>
          </a:p>
        </p:txBody>
      </p:sp>
      <p:pic>
        <p:nvPicPr>
          <p:cNvPr id="7171" name="Picture 2">
            <a:extLst>
              <a:ext uri="{FF2B5EF4-FFF2-40B4-BE49-F238E27FC236}">
                <a16:creationId xmlns:a16="http://schemas.microsoft.com/office/drawing/2014/main" id="{EEA06CB5-9CF6-4712-94B6-9AA7C4A1816B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3">
            <a:extLst>
              <a:ext uri="{FF2B5EF4-FFF2-40B4-BE49-F238E27FC236}">
                <a16:creationId xmlns:a16="http://schemas.microsoft.com/office/drawing/2014/main" id="{4CC37383-FFE2-4924-BDEB-2CA058B307E6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Rectangle 4">
            <a:extLst>
              <a:ext uri="{FF2B5EF4-FFF2-40B4-BE49-F238E27FC236}">
                <a16:creationId xmlns:a16="http://schemas.microsoft.com/office/drawing/2014/main" id="{04E56DEF-115D-4D8B-8063-E20A62A36A0B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61E24EE7-7054-4AEE-A093-FAC27C32888E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7175" name="Rectangle 6">
            <a:extLst>
              <a:ext uri="{FF2B5EF4-FFF2-40B4-BE49-F238E27FC236}">
                <a16:creationId xmlns:a16="http://schemas.microsoft.com/office/drawing/2014/main" id="{B6E47892-34A7-49B7-80B8-E205D2AE7F1D}"/>
              </a:ext>
            </a:extLst>
          </p:cNvPr>
          <p:cNvSpPr>
            <a:spLocks/>
          </p:cNvSpPr>
          <p:nvPr/>
        </p:nvSpPr>
        <p:spPr bwMode="auto">
          <a:xfrm>
            <a:off x="1003300" y="20955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556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16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ECMAScript</a:t>
            </a:r>
            <a:r>
              <a:rPr lang="en-US" altLang="en-US" sz="16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(or ES) 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16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 trademarked scripting language specification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16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Owned by ECMA International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16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ECMA International</a:t>
            </a:r>
            <a:endParaRPr lang="en-US" altLang="en-US" sz="16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16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</a:t>
            </a:r>
            <a:r>
              <a:rPr lang="en-US" altLang="en-US" sz="16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uropean </a:t>
            </a:r>
            <a:r>
              <a:rPr lang="en-US" altLang="en-US" sz="16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</a:t>
            </a:r>
            <a:r>
              <a:rPr lang="en-US" altLang="en-US" sz="16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omputer </a:t>
            </a:r>
            <a:r>
              <a:rPr lang="en-US" altLang="en-US" sz="16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M</a:t>
            </a:r>
            <a:r>
              <a:rPr lang="en-US" altLang="en-US" sz="16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anufacturers </a:t>
            </a:r>
            <a:r>
              <a:rPr lang="en-US" altLang="en-US" sz="16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</a:t>
            </a:r>
            <a:r>
              <a:rPr lang="en-US" altLang="en-US" sz="16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ssociation 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16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 private, non-profit international standards organization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16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Develop standards &amp; reports to facilitate and standardize the use of information communication technology and consumer electronics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16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Members: Adobe, HP, Google, IBM, PayPal, MS, Intel, Hitachi, …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16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Spec implementations include: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16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JavaScript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16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ActionScript (Macromedia)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16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JScript (Microsoft)</a:t>
            </a:r>
          </a:p>
        </p:txBody>
      </p:sp>
      <p:sp>
        <p:nvSpPr>
          <p:cNvPr id="7176" name="Rectangle 7">
            <a:extLst>
              <a:ext uri="{FF2B5EF4-FFF2-40B4-BE49-F238E27FC236}">
                <a16:creationId xmlns:a16="http://schemas.microsoft.com/office/drawing/2014/main" id="{0B529B41-E883-4793-B33F-66551A842574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ECMA Who?</a:t>
            </a:r>
          </a:p>
        </p:txBody>
      </p:sp>
      <p:sp>
        <p:nvSpPr>
          <p:cNvPr id="7177" name="Rectangle 8">
            <a:extLst>
              <a:ext uri="{FF2B5EF4-FFF2-40B4-BE49-F238E27FC236}">
                <a16:creationId xmlns:a16="http://schemas.microsoft.com/office/drawing/2014/main" id="{3E38CB1E-17A9-4CC8-86D1-AA8F82E3CC24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DDC5F70D-759F-4C71-BB4D-2D89CC0E3671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4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>
            <a:extLst>
              <a:ext uri="{FF2B5EF4-FFF2-40B4-BE49-F238E27FC236}">
                <a16:creationId xmlns:a16="http://schemas.microsoft.com/office/drawing/2014/main" id="{2EABEDB2-737B-44D6-9D37-AF8B5FCE360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5" name="Picture 3">
            <a:extLst>
              <a:ext uri="{FF2B5EF4-FFF2-40B4-BE49-F238E27FC236}">
                <a16:creationId xmlns:a16="http://schemas.microsoft.com/office/drawing/2014/main" id="{05CC288A-DD66-4002-AD0A-8E0316C28BD1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Rectangle 4">
            <a:extLst>
              <a:ext uri="{FF2B5EF4-FFF2-40B4-BE49-F238E27FC236}">
                <a16:creationId xmlns:a16="http://schemas.microsoft.com/office/drawing/2014/main" id="{3F5C9527-8E5F-4825-A2E9-94EFB7FC0FBC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95D42C5D-E6CC-4738-B1C4-622CB36C03A5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44038" name="Rectangle 6">
            <a:extLst>
              <a:ext uri="{FF2B5EF4-FFF2-40B4-BE49-F238E27FC236}">
                <a16:creationId xmlns:a16="http://schemas.microsoft.com/office/drawing/2014/main" id="{1BC38B7E-283B-4911-B45E-11C649CDF13D}"/>
              </a:ext>
            </a:extLst>
          </p:cNvPr>
          <p:cNvSpPr>
            <a:spLocks/>
          </p:cNvSpPr>
          <p:nvPr/>
        </p:nvSpPr>
        <p:spPr bwMode="auto">
          <a:xfrm>
            <a:off x="889000" y="20574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342900" indent="-3429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556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FF000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44039" name="Rectangle 7">
            <a:extLst>
              <a:ext uri="{FF2B5EF4-FFF2-40B4-BE49-F238E27FC236}">
                <a16:creationId xmlns:a16="http://schemas.microsoft.com/office/drawing/2014/main" id="{07E77AF1-60A1-4FAD-8C67-FC5838F1E2C4}"/>
              </a:ext>
            </a:extLst>
          </p:cNvPr>
          <p:cNvSpPr>
            <a:spLocks/>
          </p:cNvSpPr>
          <p:nvPr/>
        </p:nvSpPr>
        <p:spPr bwMode="auto">
          <a:xfrm>
            <a:off x="736600" y="1219200"/>
            <a:ext cx="8382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Rest Parameters &amp; TS</a:t>
            </a:r>
          </a:p>
        </p:txBody>
      </p:sp>
      <p:grpSp>
        <p:nvGrpSpPr>
          <p:cNvPr id="44040" name="Group 10">
            <a:extLst>
              <a:ext uri="{FF2B5EF4-FFF2-40B4-BE49-F238E27FC236}">
                <a16:creationId xmlns:a16="http://schemas.microsoft.com/office/drawing/2014/main" id="{8310A8E8-1941-4895-AE87-3B53A9252482}"/>
              </a:ext>
            </a:extLst>
          </p:cNvPr>
          <p:cNvGrpSpPr>
            <a:grpSpLocks/>
          </p:cNvGrpSpPr>
          <p:nvPr/>
        </p:nvGrpSpPr>
        <p:grpSpPr bwMode="auto">
          <a:xfrm>
            <a:off x="1117600" y="1981200"/>
            <a:ext cx="8001000" cy="4878388"/>
            <a:chOff x="0" y="-46"/>
            <a:chExt cx="4752" cy="1460"/>
          </a:xfrm>
        </p:grpSpPr>
        <p:grpSp>
          <p:nvGrpSpPr>
            <p:cNvPr id="44042" name="Group 10">
              <a:extLst>
                <a:ext uri="{FF2B5EF4-FFF2-40B4-BE49-F238E27FC236}">
                  <a16:creationId xmlns:a16="http://schemas.microsoft.com/office/drawing/2014/main" id="{70CF78F7-76E5-45EE-A1DF-71A6BB1912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46"/>
              <a:ext cx="4752" cy="1460"/>
              <a:chOff x="0" y="-46"/>
              <a:chExt cx="4752" cy="1460"/>
            </a:xfrm>
          </p:grpSpPr>
          <p:sp>
            <p:nvSpPr>
              <p:cNvPr id="44044" name="AutoShape 11">
                <a:extLst>
                  <a:ext uri="{FF2B5EF4-FFF2-40B4-BE49-F238E27FC236}">
                    <a16:creationId xmlns:a16="http://schemas.microsoft.com/office/drawing/2014/main" id="{93D96940-49A9-4E9B-AE42-EB8F432C10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-46"/>
                <a:ext cx="4752" cy="1391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 marL="342900" indent="-3429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lvl="1" eaLnBrk="1" hangingPunct="1"/>
                <a:r>
                  <a:rPr lang="en-US" altLang="en-US" sz="2000">
                    <a:solidFill>
                      <a:srgbClr val="00B050"/>
                    </a:solidFill>
                  </a:rPr>
                  <a:t>// reverts to using the arguments object</a:t>
                </a:r>
              </a:p>
              <a:p>
                <a:pPr lvl="1" eaLnBrk="1" hangingPunct="1"/>
                <a:endParaRPr lang="en-US" altLang="en-US" sz="1600"/>
              </a:p>
              <a:p>
                <a:pPr lvl="1" eaLnBrk="1" hangingPunct="1"/>
                <a:r>
                  <a:rPr lang="en-US" altLang="en-US" sz="1600"/>
                  <a:t>function </a:t>
                </a:r>
                <a:r>
                  <a:rPr lang="en-US" altLang="en-US" sz="1600" b="1" i="1">
                    <a:solidFill>
                      <a:srgbClr val="0070C0"/>
                    </a:solidFill>
                  </a:rPr>
                  <a:t>getTheOthers</a:t>
                </a:r>
                <a:r>
                  <a:rPr lang="en-US" altLang="en-US" sz="1600"/>
                  <a:t>(first, second) {</a:t>
                </a:r>
                <a:br>
                  <a:rPr lang="en-US" altLang="en-US" sz="1600"/>
                </a:br>
                <a:r>
                  <a:rPr lang="en-US" altLang="en-US" sz="1600"/>
                  <a:t>    var allOthers = [];</a:t>
                </a:r>
                <a:br>
                  <a:rPr lang="en-US" altLang="en-US" sz="1600"/>
                </a:br>
                <a:r>
                  <a:rPr lang="en-US" altLang="en-US" sz="1600"/>
                  <a:t>    for (var _i = </a:t>
                </a:r>
                <a:r>
                  <a:rPr lang="en-US" altLang="en-US" sz="1600" b="1">
                    <a:solidFill>
                      <a:srgbClr val="FF0000"/>
                    </a:solidFill>
                  </a:rPr>
                  <a:t>2</a:t>
                </a:r>
                <a:r>
                  <a:rPr lang="en-US" altLang="en-US" sz="1600"/>
                  <a:t>; _i &lt; </a:t>
                </a:r>
                <a:r>
                  <a:rPr lang="en-US" altLang="en-US" sz="2000" b="1">
                    <a:solidFill>
                      <a:srgbClr val="FF0000"/>
                    </a:solidFill>
                  </a:rPr>
                  <a:t>arguments</a:t>
                </a:r>
                <a:r>
                  <a:rPr lang="en-US" altLang="en-US" sz="1600"/>
                  <a:t>.length; _i++) {</a:t>
                </a:r>
                <a:br>
                  <a:rPr lang="en-US" altLang="en-US" sz="1600"/>
                </a:br>
                <a:r>
                  <a:rPr lang="en-US" altLang="en-US" sz="1600"/>
                  <a:t>        allOthers[_i - </a:t>
                </a:r>
                <a:r>
                  <a:rPr lang="en-US" altLang="en-US" sz="1600" b="1">
                    <a:solidFill>
                      <a:srgbClr val="FF0000"/>
                    </a:solidFill>
                  </a:rPr>
                  <a:t>2</a:t>
                </a:r>
                <a:r>
                  <a:rPr lang="en-US" altLang="en-US" sz="1600"/>
                  <a:t>] = </a:t>
                </a:r>
                <a:r>
                  <a:rPr lang="en-US" altLang="en-US" sz="2000" b="1">
                    <a:solidFill>
                      <a:srgbClr val="FF0000"/>
                    </a:solidFill>
                  </a:rPr>
                  <a:t>arguments</a:t>
                </a:r>
                <a:r>
                  <a:rPr lang="en-US" altLang="en-US" sz="1600"/>
                  <a:t>[_i];</a:t>
                </a:r>
                <a:br>
                  <a:rPr lang="en-US" altLang="en-US" sz="1600"/>
                </a:br>
                <a:r>
                  <a:rPr lang="en-US" altLang="en-US" sz="1600"/>
                  <a:t>    }</a:t>
                </a:r>
                <a:br>
                  <a:rPr lang="en-US" altLang="en-US" sz="1600"/>
                </a:br>
                <a:r>
                  <a:rPr lang="en-US" altLang="en-US" sz="1600"/>
                  <a:t>    console.log(allOthers);</a:t>
                </a:r>
                <a:br>
                  <a:rPr lang="en-US" altLang="en-US" sz="1600"/>
                </a:br>
                <a:r>
                  <a:rPr lang="en-US" altLang="en-US" sz="1600"/>
                  <a:t>}</a:t>
                </a:r>
              </a:p>
              <a:p>
                <a:pPr lvl="1" eaLnBrk="1" hangingPunct="1"/>
                <a:endParaRPr lang="en-US" altLang="en-US" sz="1600"/>
              </a:p>
              <a:p>
                <a:pPr lvl="1" eaLnBrk="1" hangingPunct="1"/>
                <a:r>
                  <a:rPr lang="en-US" altLang="en-US" sz="1600" i="1">
                    <a:solidFill>
                      <a:srgbClr val="00B050"/>
                    </a:solidFill>
                  </a:rPr>
                  <a:t>// [] empty array since first two args are named (“first”, “second”)</a:t>
                </a:r>
                <a:br>
                  <a:rPr lang="en-US" altLang="en-US" sz="1600"/>
                </a:br>
                <a:r>
                  <a:rPr lang="en-US" altLang="en-US" sz="1600" i="1"/>
                  <a:t>getTheOthers</a:t>
                </a:r>
                <a:r>
                  <a:rPr lang="en-US" altLang="en-US" sz="1600"/>
                  <a:t>('Cersei Lannister', 'Daenerys Targaryen'); </a:t>
                </a:r>
              </a:p>
              <a:p>
                <a:pPr lvl="1" eaLnBrk="1" hangingPunct="1"/>
                <a:endParaRPr lang="en-US" altLang="en-US" sz="1600" i="1"/>
              </a:p>
              <a:p>
                <a:pPr lvl="1" eaLnBrk="1" hangingPunct="1"/>
                <a:r>
                  <a:rPr lang="en-US" altLang="en-US" sz="1600" i="1">
                    <a:solidFill>
                      <a:srgbClr val="00B050"/>
                    </a:solidFill>
                  </a:rPr>
                  <a:t>// ['Khal Drogo', 'Roose Bolton', 'Robert Baratheon'] </a:t>
                </a:r>
                <a:br>
                  <a:rPr lang="en-US" altLang="en-US" sz="1600" i="1"/>
                </a:br>
                <a:r>
                  <a:rPr lang="en-US" altLang="en-US" sz="1600" i="1"/>
                  <a:t>getTheOthers</a:t>
                </a:r>
                <a:r>
                  <a:rPr lang="en-US" altLang="en-US" sz="1600"/>
                  <a:t>('Cersei Lannister', 'Daenerys Targaryen', </a:t>
                </a:r>
                <a:br>
                  <a:rPr lang="en-US" altLang="en-US" sz="1600"/>
                </a:br>
                <a:r>
                  <a:rPr lang="en-US" altLang="en-US" sz="1600"/>
                  <a:t>                        'Khal Drogo', 'Roose Bolton', 'Robert Baratheon'); </a:t>
                </a:r>
              </a:p>
            </p:txBody>
          </p:sp>
          <p:sp>
            <p:nvSpPr>
              <p:cNvPr id="44045" name="Rectangle 12">
                <a:extLst>
                  <a:ext uri="{FF2B5EF4-FFF2-40B4-BE49-F238E27FC236}">
                    <a16:creationId xmlns:a16="http://schemas.microsoft.com/office/drawing/2014/main" id="{D3546F0D-3E4A-472B-AA2D-06623CEA35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44043" name="Rectangle 13">
              <a:extLst>
                <a:ext uri="{FF2B5EF4-FFF2-40B4-BE49-F238E27FC236}">
                  <a16:creationId xmlns:a16="http://schemas.microsoft.com/office/drawing/2014/main" id="{717BCCC5-9DA5-4E57-AF17-DDEAEF3E3F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" y="60"/>
              <a:ext cx="4696" cy="1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endParaRPr>
            </a:p>
          </p:txBody>
        </p:sp>
      </p:grpSp>
      <p:sp>
        <p:nvSpPr>
          <p:cNvPr id="44041" name="Rectangle 8">
            <a:extLst>
              <a:ext uri="{FF2B5EF4-FFF2-40B4-BE49-F238E27FC236}">
                <a16:creationId xmlns:a16="http://schemas.microsoft.com/office/drawing/2014/main" id="{C896D26A-3760-4F07-AFAA-B84E3AD6D873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41668328-62FB-40A5-90E5-5B4D4E8B1420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40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>
            <a:extLst>
              <a:ext uri="{FF2B5EF4-FFF2-40B4-BE49-F238E27FC236}">
                <a16:creationId xmlns:a16="http://schemas.microsoft.com/office/drawing/2014/main" id="{13B2511B-46FD-4896-AFAF-5A5D3A53032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59" name="Picture 3">
            <a:extLst>
              <a:ext uri="{FF2B5EF4-FFF2-40B4-BE49-F238E27FC236}">
                <a16:creationId xmlns:a16="http://schemas.microsoft.com/office/drawing/2014/main" id="{25A1E783-4457-4615-95B7-B660D6566EF5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0" name="Rectangle 4">
            <a:extLst>
              <a:ext uri="{FF2B5EF4-FFF2-40B4-BE49-F238E27FC236}">
                <a16:creationId xmlns:a16="http://schemas.microsoft.com/office/drawing/2014/main" id="{B54EAED2-4305-4DFE-862D-ABC2BF3E43A7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C76B803E-FF23-41B7-B66C-876F4717AF66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45062" name="Rectangle 6">
            <a:extLst>
              <a:ext uri="{FF2B5EF4-FFF2-40B4-BE49-F238E27FC236}">
                <a16:creationId xmlns:a16="http://schemas.microsoft.com/office/drawing/2014/main" id="{75FDA926-E904-4939-87C2-1FB8E529E280}"/>
              </a:ext>
            </a:extLst>
          </p:cNvPr>
          <p:cNvSpPr>
            <a:spLocks/>
          </p:cNvSpPr>
          <p:nvPr/>
        </p:nvSpPr>
        <p:spPr bwMode="auto">
          <a:xfrm>
            <a:off x="889000" y="20574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FF000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45063" name="Rectangle 7">
            <a:extLst>
              <a:ext uri="{FF2B5EF4-FFF2-40B4-BE49-F238E27FC236}">
                <a16:creationId xmlns:a16="http://schemas.microsoft.com/office/drawing/2014/main" id="{0A6EDFC1-4946-4DE4-8092-201378913D5E}"/>
              </a:ext>
            </a:extLst>
          </p:cNvPr>
          <p:cNvSpPr>
            <a:spLocks/>
          </p:cNvSpPr>
          <p:nvPr/>
        </p:nvSpPr>
        <p:spPr bwMode="auto">
          <a:xfrm>
            <a:off x="508000" y="1219200"/>
            <a:ext cx="92964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Browser Compatibility - Rest Parameters</a:t>
            </a:r>
          </a:p>
        </p:txBody>
      </p:sp>
      <p:pic>
        <p:nvPicPr>
          <p:cNvPr id="45064" name="Picture 2">
            <a:extLst>
              <a:ext uri="{FF2B5EF4-FFF2-40B4-BE49-F238E27FC236}">
                <a16:creationId xmlns:a16="http://schemas.microsoft.com/office/drawing/2014/main" id="{8F7AAE7A-E70E-4786-9152-B2C155F117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2438400"/>
            <a:ext cx="8415338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5" name="Picture 3">
            <a:extLst>
              <a:ext uri="{FF2B5EF4-FFF2-40B4-BE49-F238E27FC236}">
                <a16:creationId xmlns:a16="http://schemas.microsoft.com/office/drawing/2014/main" id="{263BCDB6-9F28-40A7-A7CD-900C8F7CC4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4446588"/>
            <a:ext cx="8382000" cy="131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6" name="Rectangle 8">
            <a:extLst>
              <a:ext uri="{FF2B5EF4-FFF2-40B4-BE49-F238E27FC236}">
                <a16:creationId xmlns:a16="http://schemas.microsoft.com/office/drawing/2014/main" id="{9CACE32D-3A62-4F38-AC19-9523D22DBD04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706AC7AD-6653-40B4-BA97-3DD76BA06D21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41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1">
            <a:extLst>
              <a:ext uri="{FF2B5EF4-FFF2-40B4-BE49-F238E27FC236}">
                <a16:creationId xmlns:a16="http://schemas.microsoft.com/office/drawing/2014/main" id="{E2E4E407-F09F-4748-A881-82F28C9E8F3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10156825" cy="761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3" name="Picture 2">
            <a:extLst>
              <a:ext uri="{FF2B5EF4-FFF2-40B4-BE49-F238E27FC236}">
                <a16:creationId xmlns:a16="http://schemas.microsoft.com/office/drawing/2014/main" id="{336E5EB5-9B8D-42AA-972B-420737A1AFA9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4" name="Rectangle 3">
            <a:extLst>
              <a:ext uri="{FF2B5EF4-FFF2-40B4-BE49-F238E27FC236}">
                <a16:creationId xmlns:a16="http://schemas.microsoft.com/office/drawing/2014/main" id="{24FEB245-55E2-4E94-893E-DBF558202807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6F228F9B-0B12-41A6-A153-5C90AC66EC1C}"/>
              </a:ext>
            </a:extLst>
          </p:cNvPr>
          <p:cNvSpPr>
            <a:spLocks/>
          </p:cNvSpPr>
          <p:nvPr/>
        </p:nvSpPr>
        <p:spPr bwMode="auto">
          <a:xfrm>
            <a:off x="1536700" y="520700"/>
            <a:ext cx="7708900" cy="431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900"/>
              </a:spcBef>
              <a:defRPr/>
            </a:pPr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46086" name="Rectangle 5">
            <a:extLst>
              <a:ext uri="{FF2B5EF4-FFF2-40B4-BE49-F238E27FC236}">
                <a16:creationId xmlns:a16="http://schemas.microsoft.com/office/drawing/2014/main" id="{323A048A-19C9-4AB8-9710-197D632CDAC4}"/>
              </a:ext>
            </a:extLst>
          </p:cNvPr>
          <p:cNvSpPr>
            <a:spLocks/>
          </p:cNvSpPr>
          <p:nvPr/>
        </p:nvSpPr>
        <p:spPr bwMode="auto">
          <a:xfrm>
            <a:off x="1778000" y="1752600"/>
            <a:ext cx="7416800" cy="288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2700" bIns="0"/>
          <a:lstStyle>
            <a:lvl1pPr marL="279400" indent="-2794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Intro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Block Scoped Variables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Arrow Functions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Rest Parameters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Rest Parameters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Default Parameters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Computed Property Names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Destructuring Assignment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for...of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endParaRPr lang="en-US" altLang="en-US" sz="24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</a:pPr>
            <a:endParaRPr lang="en-US" altLang="en-US" sz="24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grpSp>
        <p:nvGrpSpPr>
          <p:cNvPr id="46087" name="Group 6">
            <a:extLst>
              <a:ext uri="{FF2B5EF4-FFF2-40B4-BE49-F238E27FC236}">
                <a16:creationId xmlns:a16="http://schemas.microsoft.com/office/drawing/2014/main" id="{3D3E5704-7895-4813-8418-C39D514A9C57}"/>
              </a:ext>
            </a:extLst>
          </p:cNvPr>
          <p:cNvGrpSpPr>
            <a:grpSpLocks/>
          </p:cNvGrpSpPr>
          <p:nvPr/>
        </p:nvGrpSpPr>
        <p:grpSpPr bwMode="auto">
          <a:xfrm>
            <a:off x="1790700" y="3683000"/>
            <a:ext cx="7175500" cy="508000"/>
            <a:chOff x="0" y="0"/>
            <a:chExt cx="4520" cy="320"/>
          </a:xfrm>
        </p:grpSpPr>
        <p:sp>
          <p:nvSpPr>
            <p:cNvPr id="46089" name="AutoShape 7">
              <a:extLst>
                <a:ext uri="{FF2B5EF4-FFF2-40B4-BE49-F238E27FC236}">
                  <a16:creationId xmlns:a16="http://schemas.microsoft.com/office/drawing/2014/main" id="{E5120263-8731-48A8-9057-263FDDA818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520" cy="320"/>
            </a:xfrm>
            <a:prstGeom prst="roundRect">
              <a:avLst>
                <a:gd name="adj" fmla="val 11250"/>
              </a:avLst>
            </a:prstGeom>
            <a:gradFill rotWithShape="0">
              <a:gsLst>
                <a:gs pos="0">
                  <a:srgbClr val="A5C6C9"/>
                </a:gs>
                <a:gs pos="100000">
                  <a:srgbClr val="BBE0E3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090" name="Rectangle 8">
              <a:extLst>
                <a:ext uri="{FF2B5EF4-FFF2-40B4-BE49-F238E27FC236}">
                  <a16:creationId xmlns:a16="http://schemas.microsoft.com/office/drawing/2014/main" id="{5BFEAA37-7D2A-469C-9857-7376B8771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" y="40"/>
              <a:ext cx="449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-12670" bIns="0" anchor="ctr"/>
            <a:lstStyle>
              <a:lvl1pPr marL="279400" indent="-2794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050"/>
                </a:spcBef>
                <a:buClr>
                  <a:srgbClr val="646260"/>
                </a:buClr>
                <a:buSzPct val="100000"/>
                <a:buFont typeface="Verdana" panose="020B0604030504040204" pitchFamily="34" charset="0"/>
                <a:buChar char="•"/>
              </a:pPr>
              <a:r>
                <a:rPr lang="en-US" altLang="en-US" sz="2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Template Strings</a:t>
              </a:r>
            </a:p>
          </p:txBody>
        </p:sp>
      </p:grpSp>
      <p:sp>
        <p:nvSpPr>
          <p:cNvPr id="46088" name="Rectangle 8">
            <a:extLst>
              <a:ext uri="{FF2B5EF4-FFF2-40B4-BE49-F238E27FC236}">
                <a16:creationId xmlns:a16="http://schemas.microsoft.com/office/drawing/2014/main" id="{871CBD80-D15B-4703-BDC9-83F76C11A7A1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734F4E6D-D4DD-4277-AFBC-B53A09CFD084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42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>
            <a:extLst>
              <a:ext uri="{FF2B5EF4-FFF2-40B4-BE49-F238E27FC236}">
                <a16:creationId xmlns:a16="http://schemas.microsoft.com/office/drawing/2014/main" id="{CEA7A306-3CB1-449D-9F68-3CE02D63381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7" name="Picture 3">
            <a:extLst>
              <a:ext uri="{FF2B5EF4-FFF2-40B4-BE49-F238E27FC236}">
                <a16:creationId xmlns:a16="http://schemas.microsoft.com/office/drawing/2014/main" id="{9188DCAA-F111-4F1E-9875-4EFF6168D141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8" name="Rectangle 4">
            <a:extLst>
              <a:ext uri="{FF2B5EF4-FFF2-40B4-BE49-F238E27FC236}">
                <a16:creationId xmlns:a16="http://schemas.microsoft.com/office/drawing/2014/main" id="{178BB298-2EA9-48B8-949D-A0960E554634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AABBB3FE-1DB6-4327-A5AA-543B3E5B3DA8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47110" name="Rectangle 6">
            <a:extLst>
              <a:ext uri="{FF2B5EF4-FFF2-40B4-BE49-F238E27FC236}">
                <a16:creationId xmlns:a16="http://schemas.microsoft.com/office/drawing/2014/main" id="{D23D60B3-6D72-40B8-AF5C-A9C7E7FB2DF2}"/>
              </a:ext>
            </a:extLst>
          </p:cNvPr>
          <p:cNvSpPr>
            <a:spLocks/>
          </p:cNvSpPr>
          <p:nvPr/>
        </p:nvSpPr>
        <p:spPr bwMode="auto">
          <a:xfrm>
            <a:off x="889000" y="20574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556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Syntactically these are strings that use backticks</a:t>
            </a:r>
            <a:b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</a:br>
            <a:b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</a:br>
            <a:r>
              <a:rPr lang="en-US" altLang="en-US" sz="11500">
                <a:solidFill>
                  <a:srgbClr val="FF000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`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Motivation: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Multiline strings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String interpolation (i.e. parameterized)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Tagged templates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FF000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47111" name="Rectangle 7">
            <a:extLst>
              <a:ext uri="{FF2B5EF4-FFF2-40B4-BE49-F238E27FC236}">
                <a16:creationId xmlns:a16="http://schemas.microsoft.com/office/drawing/2014/main" id="{0DB6CB99-8446-4933-87AF-F685EDAE19C5}"/>
              </a:ext>
            </a:extLst>
          </p:cNvPr>
          <p:cNvSpPr>
            <a:spLocks/>
          </p:cNvSpPr>
          <p:nvPr/>
        </p:nvSpPr>
        <p:spPr bwMode="auto">
          <a:xfrm>
            <a:off x="584200" y="1219200"/>
            <a:ext cx="8763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Template Strings (also: String Literals)</a:t>
            </a:r>
          </a:p>
        </p:txBody>
      </p:sp>
      <p:sp>
        <p:nvSpPr>
          <p:cNvPr id="47112" name="Right Arrow 9">
            <a:extLst>
              <a:ext uri="{FF2B5EF4-FFF2-40B4-BE49-F238E27FC236}">
                <a16:creationId xmlns:a16="http://schemas.microsoft.com/office/drawing/2014/main" id="{E394698E-C705-4AB5-ACF4-B9FE6C7331E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879600" y="2590800"/>
            <a:ext cx="3962400" cy="762000"/>
          </a:xfrm>
          <a:prstGeom prst="rightArrow">
            <a:avLst>
              <a:gd name="adj1" fmla="val 50000"/>
              <a:gd name="adj2" fmla="val 50002"/>
            </a:avLst>
          </a:prstGeom>
          <a:solidFill>
            <a:srgbClr val="BBE0E3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     </a:t>
            </a:r>
            <a:r>
              <a:rPr lang="en-US" altLang="en-US">
                <a:solidFill>
                  <a:srgbClr val="002060"/>
                </a:solidFill>
              </a:rPr>
              <a:t>This is a backtick right here</a:t>
            </a:r>
          </a:p>
        </p:txBody>
      </p:sp>
      <p:sp>
        <p:nvSpPr>
          <p:cNvPr id="47113" name="Rectangle 8">
            <a:extLst>
              <a:ext uri="{FF2B5EF4-FFF2-40B4-BE49-F238E27FC236}">
                <a16:creationId xmlns:a16="http://schemas.microsoft.com/office/drawing/2014/main" id="{DA3B217C-D749-412F-BC84-2FAE6B3E8EA3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9DD5FC48-6180-489D-8D27-1335FEAFA161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43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>
            <a:extLst>
              <a:ext uri="{FF2B5EF4-FFF2-40B4-BE49-F238E27FC236}">
                <a16:creationId xmlns:a16="http://schemas.microsoft.com/office/drawing/2014/main" id="{5CD14621-3D2B-4C2C-A53F-A8C4BDCE969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1" name="Picture 3">
            <a:extLst>
              <a:ext uri="{FF2B5EF4-FFF2-40B4-BE49-F238E27FC236}">
                <a16:creationId xmlns:a16="http://schemas.microsoft.com/office/drawing/2014/main" id="{CE58D851-15A0-4767-9E08-3E00AC739A51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2" name="Rectangle 4">
            <a:extLst>
              <a:ext uri="{FF2B5EF4-FFF2-40B4-BE49-F238E27FC236}">
                <a16:creationId xmlns:a16="http://schemas.microsoft.com/office/drawing/2014/main" id="{FC7C82EF-0821-4BE0-B94F-BECA9BDA7A05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DA4D55FB-214D-4536-BE28-8EEA06022443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48134" name="Rectangle 6">
            <a:extLst>
              <a:ext uri="{FF2B5EF4-FFF2-40B4-BE49-F238E27FC236}">
                <a16:creationId xmlns:a16="http://schemas.microsoft.com/office/drawing/2014/main" id="{56002A9F-5DBE-4FF0-B3E4-C2585A371D9B}"/>
              </a:ext>
            </a:extLst>
          </p:cNvPr>
          <p:cNvSpPr>
            <a:spLocks/>
          </p:cNvSpPr>
          <p:nvPr/>
        </p:nvSpPr>
        <p:spPr bwMode="auto">
          <a:xfrm>
            <a:off x="889000" y="20574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556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Mutiline Strings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Allows us to easily create a string spanning multiple lines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String Interpolation 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Allow us to create string templates with placeholders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Placeholder expressions are evaluated into the resulting string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Tagged Templates 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Allow us to place a function (called a </a:t>
            </a:r>
            <a:r>
              <a:rPr lang="en-US" altLang="en-US" sz="2000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tag</a:t>
            </a: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) before the template string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The tag function gets the opportunity to pre-process the template string literals and placeholder expressions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Can be used for example for escaping the string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FF000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48135" name="Rectangle 7">
            <a:extLst>
              <a:ext uri="{FF2B5EF4-FFF2-40B4-BE49-F238E27FC236}">
                <a16:creationId xmlns:a16="http://schemas.microsoft.com/office/drawing/2014/main" id="{4AC84B26-9C49-468E-9302-E496CE6E08A1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Template Strings – cont.</a:t>
            </a:r>
          </a:p>
        </p:txBody>
      </p:sp>
      <p:sp>
        <p:nvSpPr>
          <p:cNvPr id="48136" name="Rectangle 8">
            <a:extLst>
              <a:ext uri="{FF2B5EF4-FFF2-40B4-BE49-F238E27FC236}">
                <a16:creationId xmlns:a16="http://schemas.microsoft.com/office/drawing/2014/main" id="{C000802E-BD31-4D0A-9762-592DC303FA65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83B9D564-AF36-48D5-8570-80231B09D94C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44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>
            <a:extLst>
              <a:ext uri="{FF2B5EF4-FFF2-40B4-BE49-F238E27FC236}">
                <a16:creationId xmlns:a16="http://schemas.microsoft.com/office/drawing/2014/main" id="{EA048782-5E8D-4E81-8D08-7E1336F0209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5" name="Picture 3">
            <a:extLst>
              <a:ext uri="{FF2B5EF4-FFF2-40B4-BE49-F238E27FC236}">
                <a16:creationId xmlns:a16="http://schemas.microsoft.com/office/drawing/2014/main" id="{262FD319-5F2E-4020-A994-38C8A9859660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6" name="Rectangle 4">
            <a:extLst>
              <a:ext uri="{FF2B5EF4-FFF2-40B4-BE49-F238E27FC236}">
                <a16:creationId xmlns:a16="http://schemas.microsoft.com/office/drawing/2014/main" id="{E210FB8B-8B41-4686-94BA-98F26EFAA508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ECF9D533-B2F2-49F5-AE44-0A4ACF077F48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49158" name="Rectangle 6">
            <a:extLst>
              <a:ext uri="{FF2B5EF4-FFF2-40B4-BE49-F238E27FC236}">
                <a16:creationId xmlns:a16="http://schemas.microsoft.com/office/drawing/2014/main" id="{CE8A2988-08B9-4944-8BD4-CC0125E7A406}"/>
              </a:ext>
            </a:extLst>
          </p:cNvPr>
          <p:cNvSpPr>
            <a:spLocks/>
          </p:cNvSpPr>
          <p:nvPr/>
        </p:nvSpPr>
        <p:spPr bwMode="auto">
          <a:xfrm>
            <a:off x="812800" y="23622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r>
              <a:rPr lang="en-US" altLang="en-US" sz="2000" b="1">
                <a:solidFill>
                  <a:srgbClr val="FF000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`</a:t>
            </a: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string text</a:t>
            </a:r>
            <a:r>
              <a:rPr lang="en-US" altLang="en-US" sz="2000" b="1">
                <a:solidFill>
                  <a:srgbClr val="FF000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`</a:t>
            </a:r>
            <a:r>
              <a:rPr lang="en-US" altLang="en-US" sz="2000">
                <a:solidFill>
                  <a:srgbClr val="00B05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// simple string literal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r>
              <a:rPr lang="en-US" altLang="en-US" sz="2000" b="1">
                <a:solidFill>
                  <a:srgbClr val="FF000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`</a:t>
            </a: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string text line 1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string text line 2</a:t>
            </a:r>
            <a:r>
              <a:rPr lang="en-US" altLang="en-US" sz="2000" b="1">
                <a:solidFill>
                  <a:srgbClr val="FF000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`</a:t>
            </a: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</a:t>
            </a:r>
            <a:r>
              <a:rPr lang="en-US" altLang="en-US" sz="2000">
                <a:solidFill>
                  <a:srgbClr val="00B05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// multiline string literal</a:t>
            </a: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`string text </a:t>
            </a:r>
            <a:r>
              <a:rPr lang="en-US" altLang="en-US" sz="2000" b="1">
                <a:solidFill>
                  <a:srgbClr val="FF000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${expression} </a:t>
            </a: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string text` </a:t>
            </a:r>
            <a:r>
              <a:rPr lang="en-US" altLang="en-US" sz="2000">
                <a:solidFill>
                  <a:srgbClr val="00B05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// interpolation literal</a:t>
            </a: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r>
              <a:rPr lang="en-US" altLang="en-US" sz="2000" b="1">
                <a:solidFill>
                  <a:srgbClr val="FF000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tag </a:t>
            </a: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`string text ${expression} string text`</a:t>
            </a:r>
            <a:r>
              <a:rPr lang="en-US" altLang="en-US" sz="2000">
                <a:solidFill>
                  <a:srgbClr val="00B05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// tagged template</a:t>
            </a:r>
            <a:endParaRPr lang="en-US" altLang="en-US" sz="2000">
              <a:solidFill>
                <a:srgbClr val="FF000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49159" name="Rectangle 7">
            <a:extLst>
              <a:ext uri="{FF2B5EF4-FFF2-40B4-BE49-F238E27FC236}">
                <a16:creationId xmlns:a16="http://schemas.microsoft.com/office/drawing/2014/main" id="{54EDE61A-45CC-4C35-940E-2189C95A4745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Template Strings – Syntax</a:t>
            </a:r>
          </a:p>
        </p:txBody>
      </p:sp>
      <p:sp>
        <p:nvSpPr>
          <p:cNvPr id="49160" name="Rectangle 8">
            <a:extLst>
              <a:ext uri="{FF2B5EF4-FFF2-40B4-BE49-F238E27FC236}">
                <a16:creationId xmlns:a16="http://schemas.microsoft.com/office/drawing/2014/main" id="{552ECAA7-AB4E-4772-97A1-D70246084D75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AF4EA3A4-98E1-4CD5-9073-3961D3176BDA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45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>
            <a:extLst>
              <a:ext uri="{FF2B5EF4-FFF2-40B4-BE49-F238E27FC236}">
                <a16:creationId xmlns:a16="http://schemas.microsoft.com/office/drawing/2014/main" id="{364F9E8D-986B-484B-860E-D3E704537FCF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79" name="Picture 3">
            <a:extLst>
              <a:ext uri="{FF2B5EF4-FFF2-40B4-BE49-F238E27FC236}">
                <a16:creationId xmlns:a16="http://schemas.microsoft.com/office/drawing/2014/main" id="{3BA15860-898F-41F1-A6B9-1F4DBAEA7D8A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0" name="Rectangle 4">
            <a:extLst>
              <a:ext uri="{FF2B5EF4-FFF2-40B4-BE49-F238E27FC236}">
                <a16:creationId xmlns:a16="http://schemas.microsoft.com/office/drawing/2014/main" id="{CDE5DDDD-D08B-42B4-881F-AF6CC60B43E2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B066293C-7C7B-4587-AACC-362A844F1ECE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50182" name="Rectangle 6">
            <a:extLst>
              <a:ext uri="{FF2B5EF4-FFF2-40B4-BE49-F238E27FC236}">
                <a16:creationId xmlns:a16="http://schemas.microsoft.com/office/drawing/2014/main" id="{1C6F4200-EEFC-4FDD-9C33-78A1666F3293}"/>
              </a:ext>
            </a:extLst>
          </p:cNvPr>
          <p:cNvSpPr>
            <a:spLocks/>
          </p:cNvSpPr>
          <p:nvPr/>
        </p:nvSpPr>
        <p:spPr bwMode="auto">
          <a:xfrm>
            <a:off x="889000" y="20574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342900" indent="-3429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556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FF000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50183" name="Rectangle 7">
            <a:extLst>
              <a:ext uri="{FF2B5EF4-FFF2-40B4-BE49-F238E27FC236}">
                <a16:creationId xmlns:a16="http://schemas.microsoft.com/office/drawing/2014/main" id="{83733BE7-E096-4494-BD13-3A56F4910D06}"/>
              </a:ext>
            </a:extLst>
          </p:cNvPr>
          <p:cNvSpPr>
            <a:spLocks/>
          </p:cNvSpPr>
          <p:nvPr/>
        </p:nvSpPr>
        <p:spPr bwMode="auto">
          <a:xfrm>
            <a:off x="736600" y="1219200"/>
            <a:ext cx="8382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Examples – Multiline &amp; Interpolation</a:t>
            </a:r>
          </a:p>
        </p:txBody>
      </p:sp>
      <p:grpSp>
        <p:nvGrpSpPr>
          <p:cNvPr id="50184" name="Group 10">
            <a:extLst>
              <a:ext uri="{FF2B5EF4-FFF2-40B4-BE49-F238E27FC236}">
                <a16:creationId xmlns:a16="http://schemas.microsoft.com/office/drawing/2014/main" id="{2D47C63E-E0CC-4C98-BE80-870B89B62AB7}"/>
              </a:ext>
            </a:extLst>
          </p:cNvPr>
          <p:cNvGrpSpPr>
            <a:grpSpLocks/>
          </p:cNvGrpSpPr>
          <p:nvPr/>
        </p:nvGrpSpPr>
        <p:grpSpPr bwMode="auto">
          <a:xfrm>
            <a:off x="1117600" y="1981200"/>
            <a:ext cx="8001000" cy="4724400"/>
            <a:chOff x="0" y="0"/>
            <a:chExt cx="4752" cy="1414"/>
          </a:xfrm>
        </p:grpSpPr>
        <p:grpSp>
          <p:nvGrpSpPr>
            <p:cNvPr id="50186" name="Group 10">
              <a:extLst>
                <a:ext uri="{FF2B5EF4-FFF2-40B4-BE49-F238E27FC236}">
                  <a16:creationId xmlns:a16="http://schemas.microsoft.com/office/drawing/2014/main" id="{4E814459-0A7E-409E-B011-6DB1E709DA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752" cy="1414"/>
              <a:chOff x="0" y="0"/>
              <a:chExt cx="4752" cy="1414"/>
            </a:xfrm>
          </p:grpSpPr>
          <p:sp>
            <p:nvSpPr>
              <p:cNvPr id="50188" name="AutoShape 11">
                <a:extLst>
                  <a:ext uri="{FF2B5EF4-FFF2-40B4-BE49-F238E27FC236}">
                    <a16:creationId xmlns:a16="http://schemas.microsoft.com/office/drawing/2014/main" id="{1985CEC2-6E8B-4611-AF52-F5ABD476C4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4752" cy="1364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0189" name="Rectangle 12">
                <a:extLst>
                  <a:ext uri="{FF2B5EF4-FFF2-40B4-BE49-F238E27FC236}">
                    <a16:creationId xmlns:a16="http://schemas.microsoft.com/office/drawing/2014/main" id="{E4F766B0-EE24-41E2-96BB-C842AD4CE3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50187" name="Rectangle 13">
              <a:extLst>
                <a:ext uri="{FF2B5EF4-FFF2-40B4-BE49-F238E27FC236}">
                  <a16:creationId xmlns:a16="http://schemas.microsoft.com/office/drawing/2014/main" id="{4DECB496-CF99-4872-8625-7F7752020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" y="60"/>
              <a:ext cx="4696" cy="1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rgbClr val="00B050"/>
                  </a:solidFill>
                </a:rPr>
                <a:t>// multiline</a:t>
              </a:r>
            </a:p>
            <a:p>
              <a:pPr eaLnBrk="1" hangingPunct="1"/>
              <a:r>
                <a:rPr lang="en-US" altLang="en-US" sz="2000"/>
                <a:t>var debugLyrics = </a:t>
              </a:r>
              <a:r>
                <a:rPr lang="en-US" altLang="en-US" sz="2800" b="1">
                  <a:solidFill>
                    <a:srgbClr val="FF0000"/>
                  </a:solidFill>
                </a:rPr>
                <a:t>`</a:t>
              </a:r>
              <a:r>
                <a:rPr lang="en-US" altLang="en-US" sz="2000">
                  <a:solidFill>
                    <a:srgbClr val="0070C0"/>
                  </a:solidFill>
                </a:rPr>
                <a:t>Catch, catch, catch a bug. </a:t>
              </a:r>
              <a:br>
                <a:rPr lang="en-US" altLang="en-US" sz="2000">
                  <a:solidFill>
                    <a:srgbClr val="0070C0"/>
                  </a:solidFill>
                </a:rPr>
              </a:br>
              <a:r>
                <a:rPr lang="en-US" altLang="en-US" sz="2000">
                  <a:solidFill>
                    <a:srgbClr val="0070C0"/>
                  </a:solidFill>
                </a:rPr>
                <a:t>Put it in a jar. </a:t>
              </a:r>
              <a:br>
                <a:rPr lang="en-US" altLang="en-US" sz="2000">
                  <a:solidFill>
                    <a:srgbClr val="0070C0"/>
                  </a:solidFill>
                </a:rPr>
              </a:br>
              <a:r>
                <a:rPr lang="en-US" altLang="en-US" sz="2000">
                  <a:solidFill>
                    <a:srgbClr val="0070C0"/>
                  </a:solidFill>
                </a:rPr>
                <a:t>Sometimes they fly, sometimes they die, </a:t>
              </a:r>
              <a:br>
                <a:rPr lang="en-US" altLang="en-US" sz="2000">
                  <a:solidFill>
                    <a:srgbClr val="0070C0"/>
                  </a:solidFill>
                </a:rPr>
              </a:br>
              <a:r>
                <a:rPr lang="en-US" altLang="en-US" sz="2000">
                  <a:solidFill>
                    <a:srgbClr val="0070C0"/>
                  </a:solidFill>
                </a:rPr>
                <a:t>but most get squashed on your car.</a:t>
              </a:r>
              <a:r>
                <a:rPr lang="en-US" altLang="en-US" sz="2800" b="1">
                  <a:solidFill>
                    <a:srgbClr val="FF0000"/>
                  </a:solidFill>
                </a:rPr>
                <a:t>`</a:t>
              </a:r>
              <a:r>
                <a:rPr lang="en-US" altLang="en-US" sz="2000">
                  <a:solidFill>
                    <a:schemeClr val="tx1"/>
                  </a:solidFill>
                </a:rPr>
                <a:t>;</a:t>
              </a:r>
            </a:p>
            <a:p>
              <a:pPr eaLnBrk="1" hangingPunct="1"/>
              <a:endParaRPr lang="en-US" altLang="en-US" sz="2000">
                <a:solidFill>
                  <a:srgbClr val="0070C0"/>
                </a:solidFill>
              </a:endParaRPr>
            </a:p>
            <a:p>
              <a:pPr eaLnBrk="1" hangingPunct="1"/>
              <a:r>
                <a:rPr lang="en-US" altLang="en-US" sz="2000">
                  <a:solidFill>
                    <a:srgbClr val="00B050"/>
                  </a:solidFill>
                </a:rPr>
                <a:t>// interpolation</a:t>
              </a:r>
            </a:p>
            <a:p>
              <a:pPr eaLnBrk="1" hangingPunct="1"/>
              <a:r>
                <a:rPr lang="en-US" altLang="en-US" sz="2000"/>
                <a:t>let htmlString = </a:t>
              </a:r>
              <a:r>
                <a:rPr lang="en-US" altLang="en-US" sz="2000" b="1">
                  <a:solidFill>
                    <a:srgbClr val="FF0000"/>
                  </a:solidFill>
                </a:rPr>
                <a:t>`</a:t>
              </a:r>
              <a:r>
                <a:rPr lang="en-US" altLang="en-US" sz="2000">
                  <a:solidFill>
                    <a:srgbClr val="0070C0"/>
                  </a:solidFill>
                </a:rPr>
                <a:t>&lt;div class=“song”&gt;</a:t>
              </a:r>
              <a:r>
                <a:rPr lang="en-US" altLang="en-US" sz="2000" b="1">
                  <a:solidFill>
                    <a:srgbClr val="FF0000"/>
                  </a:solidFill>
                </a:rPr>
                <a:t>${debugLyrics}</a:t>
              </a:r>
              <a:r>
                <a:rPr lang="en-US" altLang="en-US" sz="2000">
                  <a:solidFill>
                    <a:srgbClr val="0070C0"/>
                  </a:solidFill>
                </a:rPr>
                <a:t>&lt;/div&gt;</a:t>
              </a:r>
              <a:r>
                <a:rPr lang="en-US" altLang="en-US" sz="2000" b="1">
                  <a:solidFill>
                    <a:srgbClr val="FF0000"/>
                  </a:solidFill>
                </a:rPr>
                <a:t>`</a:t>
              </a:r>
              <a:r>
                <a:rPr lang="en-US" altLang="en-US" sz="2000">
                  <a:solidFill>
                    <a:schemeClr val="tx1"/>
                  </a:solidFill>
                </a:rPr>
                <a:t>;</a:t>
              </a:r>
            </a:p>
            <a:p>
              <a:pPr eaLnBrk="1" hangingPunct="1"/>
              <a:endParaRPr lang="en-US" altLang="en-US" sz="2000">
                <a:solidFill>
                  <a:schemeClr val="tx1"/>
                </a:solidFill>
              </a:endParaRPr>
            </a:p>
            <a:p>
              <a:pPr eaLnBrk="1" hangingPunct="1"/>
              <a:r>
                <a:rPr lang="en-US" altLang="en-US" sz="2000">
                  <a:solidFill>
                    <a:srgbClr val="00B050"/>
                  </a:solidFill>
                </a:rPr>
                <a:t>// hack, we can practically interpolate any expression</a:t>
              </a:r>
            </a:p>
            <a:p>
              <a:pPr eaLnBrk="1" hangingPunct="1"/>
              <a:r>
                <a:rPr lang="en-US" altLang="en-US" sz="2000"/>
                <a:t>const theAnswer = </a:t>
              </a:r>
              <a:r>
                <a:rPr lang="en-US" altLang="en-US" sz="2000" b="1">
                  <a:solidFill>
                    <a:srgbClr val="FF0000"/>
                  </a:solidFill>
                </a:rPr>
                <a:t>`</a:t>
              </a:r>
              <a:r>
                <a:rPr lang="en-US" altLang="en-US" sz="2000">
                  <a:solidFill>
                    <a:srgbClr val="0070C0"/>
                  </a:solidFill>
                </a:rPr>
                <a:t>2 times 21 make </a:t>
              </a:r>
              <a:r>
                <a:rPr lang="en-US" altLang="en-US" sz="2000" b="1">
                  <a:solidFill>
                    <a:srgbClr val="FF0000"/>
                  </a:solidFill>
                </a:rPr>
                <a:t>${2 * 21}`</a:t>
              </a:r>
              <a:r>
                <a:rPr lang="en-US" altLang="en-US" sz="2000">
                  <a:solidFill>
                    <a:schemeClr val="tx1"/>
                  </a:solidFill>
                </a:rPr>
                <a:t>;</a:t>
              </a:r>
              <a:endParaRPr lang="en-US" altLang="en-US" sz="20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endParaRPr>
            </a:p>
          </p:txBody>
        </p:sp>
      </p:grpSp>
      <p:sp>
        <p:nvSpPr>
          <p:cNvPr id="50185" name="Rectangle 8">
            <a:extLst>
              <a:ext uri="{FF2B5EF4-FFF2-40B4-BE49-F238E27FC236}">
                <a16:creationId xmlns:a16="http://schemas.microsoft.com/office/drawing/2014/main" id="{78E11CE7-7FE0-4994-85E7-D45B8E114A5D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C41C01D3-DBAA-4B6B-BFD5-0DC87C866501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46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>
            <a:extLst>
              <a:ext uri="{FF2B5EF4-FFF2-40B4-BE49-F238E27FC236}">
                <a16:creationId xmlns:a16="http://schemas.microsoft.com/office/drawing/2014/main" id="{C448A078-ECA7-492D-8D5E-3286E8154FD8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3" name="Picture 3">
            <a:extLst>
              <a:ext uri="{FF2B5EF4-FFF2-40B4-BE49-F238E27FC236}">
                <a16:creationId xmlns:a16="http://schemas.microsoft.com/office/drawing/2014/main" id="{894BA679-A88B-4C60-AE28-31BE59F64114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4" name="Rectangle 4">
            <a:extLst>
              <a:ext uri="{FF2B5EF4-FFF2-40B4-BE49-F238E27FC236}">
                <a16:creationId xmlns:a16="http://schemas.microsoft.com/office/drawing/2014/main" id="{3A82A80A-5227-490E-9945-438F68B84DE6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A2376120-A8C8-492A-90C3-9B2D5B42D035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51206" name="Rectangle 6">
            <a:extLst>
              <a:ext uri="{FF2B5EF4-FFF2-40B4-BE49-F238E27FC236}">
                <a16:creationId xmlns:a16="http://schemas.microsoft.com/office/drawing/2014/main" id="{8B04CF47-CCE2-4DDE-B05C-DDF1D67AECE2}"/>
              </a:ext>
            </a:extLst>
          </p:cNvPr>
          <p:cNvSpPr>
            <a:spLocks/>
          </p:cNvSpPr>
          <p:nvPr/>
        </p:nvSpPr>
        <p:spPr bwMode="auto">
          <a:xfrm>
            <a:off x="889000" y="20574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342900" indent="-3429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556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FF000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51207" name="Rectangle 7">
            <a:extLst>
              <a:ext uri="{FF2B5EF4-FFF2-40B4-BE49-F238E27FC236}">
                <a16:creationId xmlns:a16="http://schemas.microsoft.com/office/drawing/2014/main" id="{7E3D848D-749A-4900-9E4C-B992005403A7}"/>
              </a:ext>
            </a:extLst>
          </p:cNvPr>
          <p:cNvSpPr>
            <a:spLocks/>
          </p:cNvSpPr>
          <p:nvPr/>
        </p:nvSpPr>
        <p:spPr bwMode="auto">
          <a:xfrm>
            <a:off x="736600" y="1219200"/>
            <a:ext cx="8382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Example – Tagged Template</a:t>
            </a:r>
          </a:p>
        </p:txBody>
      </p:sp>
      <p:grpSp>
        <p:nvGrpSpPr>
          <p:cNvPr id="51208" name="Group 10">
            <a:extLst>
              <a:ext uri="{FF2B5EF4-FFF2-40B4-BE49-F238E27FC236}">
                <a16:creationId xmlns:a16="http://schemas.microsoft.com/office/drawing/2014/main" id="{3FF33E50-66C0-47BE-9218-DF2ED7CFD1DA}"/>
              </a:ext>
            </a:extLst>
          </p:cNvPr>
          <p:cNvGrpSpPr>
            <a:grpSpLocks/>
          </p:cNvGrpSpPr>
          <p:nvPr/>
        </p:nvGrpSpPr>
        <p:grpSpPr bwMode="auto">
          <a:xfrm>
            <a:off x="1117600" y="1981200"/>
            <a:ext cx="8001000" cy="4724400"/>
            <a:chOff x="0" y="0"/>
            <a:chExt cx="4752" cy="1414"/>
          </a:xfrm>
        </p:grpSpPr>
        <p:grpSp>
          <p:nvGrpSpPr>
            <p:cNvPr id="51210" name="Group 10">
              <a:extLst>
                <a:ext uri="{FF2B5EF4-FFF2-40B4-BE49-F238E27FC236}">
                  <a16:creationId xmlns:a16="http://schemas.microsoft.com/office/drawing/2014/main" id="{8D8D7FA1-74DF-453E-83BC-90AB0BAB67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752" cy="1414"/>
              <a:chOff x="0" y="0"/>
              <a:chExt cx="4752" cy="1414"/>
            </a:xfrm>
          </p:grpSpPr>
          <p:sp>
            <p:nvSpPr>
              <p:cNvPr id="51212" name="AutoShape 11">
                <a:extLst>
                  <a:ext uri="{FF2B5EF4-FFF2-40B4-BE49-F238E27FC236}">
                    <a16:creationId xmlns:a16="http://schemas.microsoft.com/office/drawing/2014/main" id="{00BEA7F8-18D1-4EEB-9F29-E761C401C2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4752" cy="1364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1213" name="Rectangle 12">
                <a:extLst>
                  <a:ext uri="{FF2B5EF4-FFF2-40B4-BE49-F238E27FC236}">
                    <a16:creationId xmlns:a16="http://schemas.microsoft.com/office/drawing/2014/main" id="{2DF2EDFA-5C49-48ED-A952-C9308490A1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51211" name="Rectangle 13">
              <a:extLst>
                <a:ext uri="{FF2B5EF4-FFF2-40B4-BE49-F238E27FC236}">
                  <a16:creationId xmlns:a16="http://schemas.microsoft.com/office/drawing/2014/main" id="{FCFDE2BE-B926-47B3-BE7C-32FF5B2A6F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" y="60"/>
              <a:ext cx="4696" cy="1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chemeClr val="tx1"/>
                  </a:solidFill>
                </a:rPr>
                <a:t>var animal = "dog";</a:t>
              </a:r>
            </a:p>
            <a:p>
              <a:pPr eaLnBrk="1" hangingPunct="1"/>
              <a:r>
                <a:rPr lang="en-US" altLang="en-US" sz="1600">
                  <a:solidFill>
                    <a:schemeClr val="tx1"/>
                  </a:solidFill>
                </a:rPr>
                <a:t>var result = </a:t>
              </a:r>
              <a:r>
                <a:rPr lang="en-US" altLang="en-US" sz="1600" b="1">
                  <a:solidFill>
                    <a:srgbClr val="FF0000"/>
                  </a:solidFill>
                </a:rPr>
                <a:t>myTagFunc</a:t>
              </a:r>
              <a:r>
                <a:rPr lang="en-US" altLang="en-US" sz="1600">
                  <a:solidFill>
                    <a:schemeClr val="tx1"/>
                  </a:solidFill>
                </a:rPr>
                <a:t> `${animal}s are the best!`;</a:t>
              </a:r>
            </a:p>
            <a:p>
              <a:pPr eaLnBrk="1" hangingPunct="1"/>
              <a:endParaRPr lang="en-US" altLang="en-US" sz="1600">
                <a:solidFill>
                  <a:schemeClr val="tx1"/>
                </a:solidFill>
              </a:endParaRPr>
            </a:p>
            <a:p>
              <a:pPr eaLnBrk="1" hangingPunct="1"/>
              <a:r>
                <a:rPr lang="en-US" altLang="en-US" sz="1600">
                  <a:solidFill>
                    <a:schemeClr val="tx1"/>
                  </a:solidFill>
                </a:rPr>
                <a:t>function </a:t>
              </a:r>
              <a:r>
                <a:rPr lang="en-US" altLang="en-US" sz="1600" b="1">
                  <a:solidFill>
                    <a:srgbClr val="0070C0"/>
                  </a:solidFill>
                </a:rPr>
                <a:t>myTagFunc</a:t>
              </a:r>
              <a:r>
                <a:rPr lang="en-US" altLang="en-US" sz="1600">
                  <a:solidFill>
                    <a:schemeClr val="tx1"/>
                  </a:solidFill>
                </a:rPr>
                <a:t>(literals, ...values) {   </a:t>
              </a:r>
              <a:r>
                <a:rPr lang="en-US" altLang="en-US" sz="1600">
                  <a:solidFill>
                    <a:srgbClr val="00B050"/>
                  </a:solidFill>
                </a:rPr>
                <a:t>// a sample tag function</a:t>
              </a:r>
              <a:endParaRPr lang="en-US" altLang="en-US" sz="1600">
                <a:solidFill>
                  <a:schemeClr val="tx1"/>
                </a:solidFill>
              </a:endParaRPr>
            </a:p>
            <a:p>
              <a:pPr eaLnBrk="1" hangingPunct="1"/>
              <a:r>
                <a:rPr lang="en-US" altLang="en-US" sz="1600">
                  <a:solidFill>
                    <a:schemeClr val="tx1"/>
                  </a:solidFill>
                </a:rPr>
                <a:t>    let result = "";</a:t>
              </a:r>
            </a:p>
            <a:p>
              <a:pPr eaLnBrk="1" hangingPunct="1"/>
              <a:endParaRPr lang="en-US" altLang="en-US" sz="1600">
                <a:solidFill>
                  <a:srgbClr val="00B050"/>
                </a:solidFill>
              </a:endParaRPr>
            </a:p>
            <a:p>
              <a:pPr eaLnBrk="1" hangingPunct="1"/>
              <a:r>
                <a:rPr lang="en-US" altLang="en-US" sz="1600">
                  <a:solidFill>
                    <a:schemeClr val="tx1"/>
                  </a:solidFill>
                </a:rPr>
                <a:t>    for (let i = 0; i &lt; values.length; i++) {   </a:t>
              </a:r>
              <a:r>
                <a:rPr lang="en-US" altLang="en-US" sz="1600">
                  <a:solidFill>
                    <a:srgbClr val="00B050"/>
                  </a:solidFill>
                </a:rPr>
                <a:t>// interleave the literals with the values</a:t>
              </a:r>
              <a:endParaRPr lang="en-US" altLang="en-US" sz="1600">
                <a:solidFill>
                  <a:schemeClr val="tx1"/>
                </a:solidFill>
              </a:endParaRPr>
            </a:p>
            <a:p>
              <a:pPr eaLnBrk="1" hangingPunct="1"/>
              <a:r>
                <a:rPr lang="en-US" altLang="en-US" sz="1600">
                  <a:solidFill>
                    <a:schemeClr val="tx1"/>
                  </a:solidFill>
                </a:rPr>
                <a:t>        result += literals[i];</a:t>
              </a:r>
            </a:p>
            <a:p>
              <a:pPr eaLnBrk="1" hangingPunct="1"/>
              <a:r>
                <a:rPr lang="en-US" altLang="en-US" sz="1600">
                  <a:solidFill>
                    <a:schemeClr val="tx1"/>
                  </a:solidFill>
                </a:rPr>
                <a:t>        result += values[i] === animal ? 'literal string' : values[i];   </a:t>
              </a:r>
              <a:r>
                <a:rPr lang="en-US" altLang="en-US" sz="1600">
                  <a:solidFill>
                    <a:srgbClr val="00B050"/>
                  </a:solidFill>
                </a:rPr>
                <a:t>// replace dawg</a:t>
              </a:r>
            </a:p>
            <a:p>
              <a:pPr eaLnBrk="1" hangingPunct="1"/>
              <a:r>
                <a:rPr lang="en-US" altLang="en-US" sz="1600">
                  <a:solidFill>
                    <a:schemeClr val="tx1"/>
                  </a:solidFill>
                </a:rPr>
                <a:t>}</a:t>
              </a:r>
            </a:p>
            <a:p>
              <a:pPr eaLnBrk="1" hangingPunct="1"/>
              <a:endParaRPr lang="en-US" altLang="en-US" sz="1600">
                <a:solidFill>
                  <a:schemeClr val="tx1"/>
                </a:solidFill>
              </a:endParaRPr>
            </a:p>
            <a:p>
              <a:pPr eaLnBrk="1" hangingPunct="1"/>
              <a:r>
                <a:rPr lang="en-US" altLang="en-US" sz="1600">
                  <a:solidFill>
                    <a:schemeClr val="tx1"/>
                  </a:solidFill>
                </a:rPr>
                <a:t>    result += literals[literals.length - 1]; </a:t>
              </a:r>
              <a:r>
                <a:rPr lang="en-US" altLang="en-US" sz="1600">
                  <a:solidFill>
                    <a:srgbClr val="00B050"/>
                  </a:solidFill>
                </a:rPr>
                <a:t>// add the last literal</a:t>
              </a:r>
              <a:endParaRPr lang="en-US" altLang="en-US" sz="1600">
                <a:solidFill>
                  <a:schemeClr val="tx1"/>
                </a:solidFill>
              </a:endParaRPr>
            </a:p>
            <a:p>
              <a:pPr eaLnBrk="1" hangingPunct="1"/>
              <a:r>
                <a:rPr lang="en-US" altLang="en-US" sz="1600">
                  <a:solidFill>
                    <a:schemeClr val="tx1"/>
                  </a:solidFill>
                </a:rPr>
                <a:t>    return result;</a:t>
              </a:r>
            </a:p>
            <a:p>
              <a:pPr eaLnBrk="1" hangingPunct="1"/>
              <a:r>
                <a:rPr lang="en-US" altLang="en-US" sz="1600">
                  <a:solidFill>
                    <a:schemeClr val="tx1"/>
                  </a:solidFill>
                </a:rPr>
                <a:t>}</a:t>
              </a:r>
            </a:p>
            <a:p>
              <a:pPr eaLnBrk="1" hangingPunct="1"/>
              <a:endParaRPr lang="en-US" altLang="en-US" sz="1600">
                <a:solidFill>
                  <a:schemeClr val="tx1"/>
                </a:solidFill>
              </a:endParaRPr>
            </a:p>
            <a:p>
              <a:pPr eaLnBrk="1" hangingPunct="1"/>
              <a:r>
                <a:rPr lang="en-US" altLang="en-US" sz="1600">
                  <a:solidFill>
                    <a:schemeClr val="tx1"/>
                  </a:solidFill>
                </a:rPr>
                <a:t>console.log(result);  </a:t>
              </a:r>
              <a:r>
                <a:rPr lang="en-US" altLang="en-US" sz="1600">
                  <a:solidFill>
                    <a:srgbClr val="00B050"/>
                  </a:solidFill>
                </a:rPr>
                <a:t>// </a:t>
              </a:r>
              <a:r>
                <a:rPr lang="en-US" altLang="en-US" sz="1600" b="1">
                  <a:solidFill>
                    <a:srgbClr val="00B050"/>
                  </a:solidFill>
                </a:rPr>
                <a:t>literal strings</a:t>
              </a:r>
              <a:r>
                <a:rPr lang="en-US" altLang="en-US" sz="1600">
                  <a:solidFill>
                    <a:srgbClr val="00B050"/>
                  </a:solidFill>
                </a:rPr>
                <a:t> are the best!</a:t>
              </a:r>
              <a:endParaRPr lang="en-US" altLang="en-US" sz="16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endParaRPr>
            </a:p>
          </p:txBody>
        </p:sp>
      </p:grpSp>
      <p:sp>
        <p:nvSpPr>
          <p:cNvPr id="51209" name="Rectangle 8">
            <a:extLst>
              <a:ext uri="{FF2B5EF4-FFF2-40B4-BE49-F238E27FC236}">
                <a16:creationId xmlns:a16="http://schemas.microsoft.com/office/drawing/2014/main" id="{43A49D99-62C4-4553-8B1F-47E1CD5F473E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2418A278-3B18-409F-9121-38F99C29B9A4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47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>
            <a:extLst>
              <a:ext uri="{FF2B5EF4-FFF2-40B4-BE49-F238E27FC236}">
                <a16:creationId xmlns:a16="http://schemas.microsoft.com/office/drawing/2014/main" id="{7F36F185-AAB7-41C6-9493-CA8833679DD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7" name="Picture 3">
            <a:extLst>
              <a:ext uri="{FF2B5EF4-FFF2-40B4-BE49-F238E27FC236}">
                <a16:creationId xmlns:a16="http://schemas.microsoft.com/office/drawing/2014/main" id="{4BB6845B-478A-4C83-9ECE-AF9984FDD6FF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8" name="Rectangle 4">
            <a:extLst>
              <a:ext uri="{FF2B5EF4-FFF2-40B4-BE49-F238E27FC236}">
                <a16:creationId xmlns:a16="http://schemas.microsoft.com/office/drawing/2014/main" id="{F63B136B-CAEC-4A47-AAB1-5703D06098C9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73A73CF1-DE3C-49F0-839F-612D160AB659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EFCABB4C-A597-4CFD-BD83-5F7103A9A534}"/>
              </a:ext>
            </a:extLst>
          </p:cNvPr>
          <p:cNvSpPr>
            <a:spLocks/>
          </p:cNvSpPr>
          <p:nvPr/>
        </p:nvSpPr>
        <p:spPr bwMode="auto">
          <a:xfrm>
            <a:off x="889000" y="20574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chemeClr val="tx1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TS transpiles multiline strings </a:t>
            </a:r>
            <a:r>
              <a:rPr lang="en-US" altLang="en-US" sz="2000">
                <a:solidFill>
                  <a:schemeClr val="tx1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 escaped strings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chemeClr val="tx1"/>
              </a:solidFill>
              <a:latin typeface="Verdana" panose="020B0604030504040204" pitchFamily="34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chemeClr val="tx1"/>
              </a:solidFill>
              <a:latin typeface="Verdana" panose="020B0604030504040204" pitchFamily="34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chemeClr val="tx1"/>
              </a:solidFill>
              <a:latin typeface="Verdana" panose="020B0604030504040204" pitchFamily="34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chemeClr val="tx1"/>
              </a:solidFill>
              <a:latin typeface="Verdana" panose="020B0604030504040204" pitchFamily="34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chemeClr val="tx1"/>
              </a:solidFill>
              <a:latin typeface="Verdana" panose="020B0604030504040204" pitchFamily="34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chemeClr val="tx1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TS transpiles string interpolations  string concatenations</a:t>
            </a:r>
          </a:p>
        </p:txBody>
      </p:sp>
      <p:sp>
        <p:nvSpPr>
          <p:cNvPr id="52231" name="Rectangle 7">
            <a:extLst>
              <a:ext uri="{FF2B5EF4-FFF2-40B4-BE49-F238E27FC236}">
                <a16:creationId xmlns:a16="http://schemas.microsoft.com/office/drawing/2014/main" id="{69C28357-1247-449F-BEF5-DFA70526CC39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Template Strings &amp; TS</a:t>
            </a:r>
          </a:p>
        </p:txBody>
      </p:sp>
      <p:grpSp>
        <p:nvGrpSpPr>
          <p:cNvPr id="52232" name="Group 10">
            <a:extLst>
              <a:ext uri="{FF2B5EF4-FFF2-40B4-BE49-F238E27FC236}">
                <a16:creationId xmlns:a16="http://schemas.microsoft.com/office/drawing/2014/main" id="{46573FA4-EEE9-4141-85B3-9C6411CC4444}"/>
              </a:ext>
            </a:extLst>
          </p:cNvPr>
          <p:cNvGrpSpPr>
            <a:grpSpLocks/>
          </p:cNvGrpSpPr>
          <p:nvPr/>
        </p:nvGrpSpPr>
        <p:grpSpPr bwMode="auto">
          <a:xfrm>
            <a:off x="1117600" y="5029200"/>
            <a:ext cx="8001000" cy="1295400"/>
            <a:chOff x="0" y="0"/>
            <a:chExt cx="4752" cy="1414"/>
          </a:xfrm>
        </p:grpSpPr>
        <p:grpSp>
          <p:nvGrpSpPr>
            <p:cNvPr id="52239" name="Group 10">
              <a:extLst>
                <a:ext uri="{FF2B5EF4-FFF2-40B4-BE49-F238E27FC236}">
                  <a16:creationId xmlns:a16="http://schemas.microsoft.com/office/drawing/2014/main" id="{816C9313-2F28-48E1-971B-F844187BF3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752" cy="1414"/>
              <a:chOff x="0" y="0"/>
              <a:chExt cx="4752" cy="1414"/>
            </a:xfrm>
          </p:grpSpPr>
          <p:sp>
            <p:nvSpPr>
              <p:cNvPr id="52241" name="AutoShape 11">
                <a:extLst>
                  <a:ext uri="{FF2B5EF4-FFF2-40B4-BE49-F238E27FC236}">
                    <a16:creationId xmlns:a16="http://schemas.microsoft.com/office/drawing/2014/main" id="{CC5B28C9-9A91-4396-9E85-D8922C53AC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4752" cy="1364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2242" name="Rectangle 12">
                <a:extLst>
                  <a:ext uri="{FF2B5EF4-FFF2-40B4-BE49-F238E27FC236}">
                    <a16:creationId xmlns:a16="http://schemas.microsoft.com/office/drawing/2014/main" id="{A33EC0C9-A074-41EB-989B-1DECF6EBE8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52240" name="Rectangle 13">
              <a:extLst>
                <a:ext uri="{FF2B5EF4-FFF2-40B4-BE49-F238E27FC236}">
                  <a16:creationId xmlns:a16="http://schemas.microsoft.com/office/drawing/2014/main" id="{D36FAAF8-4051-4ACD-9766-9F5EA5BC8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" y="60"/>
              <a:ext cx="4696" cy="1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var </a:t>
              </a:r>
              <a:r>
                <a:rPr lang="en-US" altLang="en-US" sz="1600" b="1" i="1">
                  <a:solidFill>
                    <a:srgbClr val="0070C0"/>
                  </a:solidFill>
                </a:rPr>
                <a:t>theAnswer</a:t>
              </a:r>
              <a:r>
                <a:rPr lang="en-US" altLang="en-US" sz="1600" i="1"/>
                <a:t> </a:t>
              </a:r>
              <a:r>
                <a:rPr lang="en-US" altLang="en-US" sz="1600"/>
                <a:t>= </a:t>
              </a:r>
              <a:r>
                <a:rPr lang="en-US" altLang="en-US" sz="1600" b="1">
                  <a:solidFill>
                    <a:srgbClr val="FF0000"/>
                  </a:solidFill>
                </a:rPr>
                <a:t>"2 times 21 make " + 2 * 21</a:t>
              </a:r>
              <a:r>
                <a:rPr lang="en-US" altLang="en-US" sz="1600"/>
                <a:t>;</a:t>
              </a:r>
            </a:p>
          </p:txBody>
        </p:sp>
      </p:grpSp>
      <p:grpSp>
        <p:nvGrpSpPr>
          <p:cNvPr id="52233" name="Group 10">
            <a:extLst>
              <a:ext uri="{FF2B5EF4-FFF2-40B4-BE49-F238E27FC236}">
                <a16:creationId xmlns:a16="http://schemas.microsoft.com/office/drawing/2014/main" id="{998FD208-7A11-4C48-92F5-9B1B267A01DA}"/>
              </a:ext>
            </a:extLst>
          </p:cNvPr>
          <p:cNvGrpSpPr>
            <a:grpSpLocks/>
          </p:cNvGrpSpPr>
          <p:nvPr/>
        </p:nvGrpSpPr>
        <p:grpSpPr bwMode="auto">
          <a:xfrm>
            <a:off x="1193800" y="2590800"/>
            <a:ext cx="8001000" cy="1295400"/>
            <a:chOff x="0" y="0"/>
            <a:chExt cx="4752" cy="1414"/>
          </a:xfrm>
        </p:grpSpPr>
        <p:grpSp>
          <p:nvGrpSpPr>
            <p:cNvPr id="52235" name="Group 15">
              <a:extLst>
                <a:ext uri="{FF2B5EF4-FFF2-40B4-BE49-F238E27FC236}">
                  <a16:creationId xmlns:a16="http://schemas.microsoft.com/office/drawing/2014/main" id="{1939011F-9175-4CC0-A197-037C22E092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752" cy="1414"/>
              <a:chOff x="0" y="0"/>
              <a:chExt cx="4752" cy="1414"/>
            </a:xfrm>
          </p:grpSpPr>
          <p:sp>
            <p:nvSpPr>
              <p:cNvPr id="52237" name="AutoShape 11">
                <a:extLst>
                  <a:ext uri="{FF2B5EF4-FFF2-40B4-BE49-F238E27FC236}">
                    <a16:creationId xmlns:a16="http://schemas.microsoft.com/office/drawing/2014/main" id="{EA5F7826-0497-4BDC-A991-661FDC7062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4752" cy="1364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2238" name="Rectangle 12">
                <a:extLst>
                  <a:ext uri="{FF2B5EF4-FFF2-40B4-BE49-F238E27FC236}">
                    <a16:creationId xmlns:a16="http://schemas.microsoft.com/office/drawing/2014/main" id="{7994E6A9-2670-4822-9329-06A5F78DB0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52236" name="Rectangle 13">
              <a:extLst>
                <a:ext uri="{FF2B5EF4-FFF2-40B4-BE49-F238E27FC236}">
                  <a16:creationId xmlns:a16="http://schemas.microsoft.com/office/drawing/2014/main" id="{21662C76-DAA4-4303-B3EC-E9CAE9D230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" y="60"/>
              <a:ext cx="4696" cy="1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var </a:t>
              </a:r>
              <a:r>
                <a:rPr lang="en-US" altLang="en-US" sz="1600" b="1" i="1">
                  <a:solidFill>
                    <a:srgbClr val="0070C0"/>
                  </a:solidFill>
                </a:rPr>
                <a:t>debugLyrics</a:t>
              </a:r>
              <a:r>
                <a:rPr lang="en-US" altLang="en-US" sz="1600" i="1"/>
                <a:t> </a:t>
              </a:r>
              <a:r>
                <a:rPr lang="en-US" altLang="en-US" sz="1600"/>
                <a:t>= </a:t>
              </a:r>
              <a:r>
                <a:rPr lang="en-US" altLang="en-US" sz="1600" b="1">
                  <a:solidFill>
                    <a:srgbClr val="FF0000"/>
                  </a:solidFill>
                </a:rPr>
                <a:t>"Catch, catch, catch a bug.\u00A0\v\nPut it in a jar.\u00A0\v\nSometimes they fly, \nsometimes they die,\u00A0\n\vbut most get squashed on your car."</a:t>
              </a:r>
              <a:r>
                <a:rPr lang="en-US" altLang="en-US" sz="1600"/>
                <a:t>;</a:t>
              </a:r>
            </a:p>
          </p:txBody>
        </p:sp>
      </p:grpSp>
      <p:sp>
        <p:nvSpPr>
          <p:cNvPr id="52234" name="Rectangle 8">
            <a:extLst>
              <a:ext uri="{FF2B5EF4-FFF2-40B4-BE49-F238E27FC236}">
                <a16:creationId xmlns:a16="http://schemas.microsoft.com/office/drawing/2014/main" id="{CDF982DE-C67D-40EE-9E9C-99C4C0CD650B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720F0F1B-D78D-49C2-8984-B8E201B1138F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48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>
            <a:extLst>
              <a:ext uri="{FF2B5EF4-FFF2-40B4-BE49-F238E27FC236}">
                <a16:creationId xmlns:a16="http://schemas.microsoft.com/office/drawing/2014/main" id="{9ADAD96F-553D-4F21-843C-20164CFB099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1" name="Picture 3">
            <a:extLst>
              <a:ext uri="{FF2B5EF4-FFF2-40B4-BE49-F238E27FC236}">
                <a16:creationId xmlns:a16="http://schemas.microsoft.com/office/drawing/2014/main" id="{3628E5C8-FCAE-4F56-8769-606B60D5BFA9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2" name="Rectangle 4">
            <a:extLst>
              <a:ext uri="{FF2B5EF4-FFF2-40B4-BE49-F238E27FC236}">
                <a16:creationId xmlns:a16="http://schemas.microsoft.com/office/drawing/2014/main" id="{4FF8FAD6-FF98-4221-9DB3-A0822D3BEC0E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4BF2A78-8C1E-4595-BAA8-8E41216269E8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53254" name="Rectangle 6">
            <a:extLst>
              <a:ext uri="{FF2B5EF4-FFF2-40B4-BE49-F238E27FC236}">
                <a16:creationId xmlns:a16="http://schemas.microsoft.com/office/drawing/2014/main" id="{6A5F44EB-EB0E-4A10-ACBC-63F30E53DAB9}"/>
              </a:ext>
            </a:extLst>
          </p:cNvPr>
          <p:cNvSpPr>
            <a:spLocks/>
          </p:cNvSpPr>
          <p:nvPr/>
        </p:nvSpPr>
        <p:spPr bwMode="auto">
          <a:xfrm>
            <a:off x="965200" y="18288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chemeClr val="tx1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TS transpiles tagged templates  function calls</a:t>
            </a:r>
            <a:endParaRPr lang="en-US" altLang="en-US" sz="2000">
              <a:solidFill>
                <a:schemeClr val="tx1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53255" name="Rectangle 7">
            <a:extLst>
              <a:ext uri="{FF2B5EF4-FFF2-40B4-BE49-F238E27FC236}">
                <a16:creationId xmlns:a16="http://schemas.microsoft.com/office/drawing/2014/main" id="{70E40B95-432D-4124-8270-D9C8B38F9D9C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Template Strings &amp; TS</a:t>
            </a:r>
          </a:p>
        </p:txBody>
      </p:sp>
      <p:grpSp>
        <p:nvGrpSpPr>
          <p:cNvPr id="53256" name="Group 10">
            <a:extLst>
              <a:ext uri="{FF2B5EF4-FFF2-40B4-BE49-F238E27FC236}">
                <a16:creationId xmlns:a16="http://schemas.microsoft.com/office/drawing/2014/main" id="{C5002B28-FF89-4851-8783-EA64D4F2DC62}"/>
              </a:ext>
            </a:extLst>
          </p:cNvPr>
          <p:cNvGrpSpPr>
            <a:grpSpLocks/>
          </p:cNvGrpSpPr>
          <p:nvPr/>
        </p:nvGrpSpPr>
        <p:grpSpPr bwMode="auto">
          <a:xfrm>
            <a:off x="1117600" y="2286000"/>
            <a:ext cx="8382000" cy="4572000"/>
            <a:chOff x="0" y="0"/>
            <a:chExt cx="4752" cy="1414"/>
          </a:xfrm>
        </p:grpSpPr>
        <p:grpSp>
          <p:nvGrpSpPr>
            <p:cNvPr id="53258" name="Group 10">
              <a:extLst>
                <a:ext uri="{FF2B5EF4-FFF2-40B4-BE49-F238E27FC236}">
                  <a16:creationId xmlns:a16="http://schemas.microsoft.com/office/drawing/2014/main" id="{B8B6A2B3-53F3-4343-A0BC-1A1930E2D5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752" cy="1414"/>
              <a:chOff x="0" y="0"/>
              <a:chExt cx="4752" cy="1414"/>
            </a:xfrm>
          </p:grpSpPr>
          <p:sp>
            <p:nvSpPr>
              <p:cNvPr id="53260" name="AutoShape 11">
                <a:extLst>
                  <a:ext uri="{FF2B5EF4-FFF2-40B4-BE49-F238E27FC236}">
                    <a16:creationId xmlns:a16="http://schemas.microsoft.com/office/drawing/2014/main" id="{4D8D3879-9B2A-4DA5-967D-CE6724D75E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4752" cy="1364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3261" name="Rectangle 12">
                <a:extLst>
                  <a:ext uri="{FF2B5EF4-FFF2-40B4-BE49-F238E27FC236}">
                    <a16:creationId xmlns:a16="http://schemas.microsoft.com/office/drawing/2014/main" id="{5182B7B4-6C95-4E3C-A07C-40A0E6D5F8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53259" name="Rectangle 13">
              <a:extLst>
                <a:ext uri="{FF2B5EF4-FFF2-40B4-BE49-F238E27FC236}">
                  <a16:creationId xmlns:a16="http://schemas.microsoft.com/office/drawing/2014/main" id="{93DCD15D-6012-4589-BA51-735F96FC7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" y="60"/>
              <a:ext cx="4696" cy="1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var </a:t>
              </a:r>
              <a:r>
                <a:rPr lang="en-US" altLang="en-US" sz="1400" i="1"/>
                <a:t>animal </a:t>
              </a:r>
              <a:r>
                <a:rPr lang="en-US" altLang="en-US" sz="1400"/>
                <a:t>= "dog";</a:t>
              </a:r>
              <a:br>
                <a:rPr lang="en-US" altLang="en-US" sz="1400"/>
              </a:br>
              <a:r>
                <a:rPr lang="en-US" altLang="en-US" sz="1400"/>
                <a:t>var </a:t>
              </a:r>
              <a:r>
                <a:rPr lang="en-US" altLang="en-US" sz="1400" i="1"/>
                <a:t>result </a:t>
              </a:r>
              <a:r>
                <a:rPr lang="en-US" altLang="en-US" sz="1400"/>
                <a:t>= (</a:t>
              </a:r>
              <a:r>
                <a:rPr lang="en-US" altLang="en-US" sz="1400" i="1"/>
                <a:t>_a </a:t>
              </a:r>
              <a:r>
                <a:rPr lang="en-US" altLang="en-US" sz="1400"/>
                <a:t>= ["", "s are the best!"], </a:t>
              </a:r>
              <a:r>
                <a:rPr lang="en-US" altLang="en-US" sz="1400" i="1"/>
                <a:t>_a</a:t>
              </a:r>
              <a:r>
                <a:rPr lang="en-US" altLang="en-US" sz="1400"/>
                <a:t>.raw = ["", "s are the best!"], </a:t>
              </a:r>
              <a:r>
                <a:rPr lang="en-US" altLang="en-US" sz="1400" b="1" i="1">
                  <a:solidFill>
                    <a:srgbClr val="FF0000"/>
                  </a:solidFill>
                </a:rPr>
                <a:t>myTagFunc</a:t>
              </a:r>
              <a:r>
                <a:rPr lang="en-US" altLang="en-US" sz="1400"/>
                <a:t>(</a:t>
              </a:r>
              <a:r>
                <a:rPr lang="en-US" altLang="en-US" sz="1400" i="1"/>
                <a:t>_a</a:t>
              </a:r>
              <a:r>
                <a:rPr lang="en-US" altLang="en-US" sz="1400"/>
                <a:t>, </a:t>
              </a:r>
              <a:r>
                <a:rPr lang="en-US" altLang="en-US" sz="1400" i="1"/>
                <a:t>animal</a:t>
              </a:r>
              <a:r>
                <a:rPr lang="en-US" altLang="en-US" sz="1400"/>
                <a:t>));</a:t>
              </a:r>
            </a:p>
            <a:p>
              <a:pPr eaLnBrk="1" hangingPunct="1"/>
              <a:br>
                <a:rPr lang="en-US" altLang="en-US" sz="1400" i="1"/>
              </a:br>
              <a:r>
                <a:rPr lang="en-US" altLang="en-US" sz="1400"/>
                <a:t>function </a:t>
              </a:r>
              <a:r>
                <a:rPr lang="en-US" altLang="en-US" sz="1400" b="1" i="1">
                  <a:solidFill>
                    <a:srgbClr val="0070C0"/>
                  </a:solidFill>
                </a:rPr>
                <a:t>myTagFunc</a:t>
              </a:r>
              <a:r>
                <a:rPr lang="en-US" altLang="en-US" sz="1400"/>
                <a:t>(literals) {   </a:t>
              </a:r>
              <a:r>
                <a:rPr lang="en-US" altLang="en-US" sz="1400" i="1">
                  <a:solidFill>
                    <a:srgbClr val="00B050"/>
                  </a:solidFill>
                </a:rPr>
                <a:t>// a sample tag function </a:t>
              </a:r>
              <a:br>
                <a:rPr lang="en-US" altLang="en-US" sz="1400"/>
              </a:br>
              <a:r>
                <a:rPr lang="en-US" altLang="en-US" sz="1400"/>
                <a:t>    var values = [];</a:t>
              </a:r>
              <a:br>
                <a:rPr lang="en-US" altLang="en-US" sz="1400"/>
              </a:br>
              <a:r>
                <a:rPr lang="en-US" altLang="en-US" sz="1400"/>
                <a:t>    for (var _i = 1; _i &lt; arguments.length; _i++) {</a:t>
              </a:r>
              <a:br>
                <a:rPr lang="en-US" altLang="en-US" sz="1400"/>
              </a:br>
              <a:r>
                <a:rPr lang="en-US" altLang="en-US" sz="1400"/>
                <a:t>        values[_i - 1] = arguments[_i];</a:t>
              </a:r>
              <a:br>
                <a:rPr lang="en-US" altLang="en-US" sz="1400"/>
              </a:br>
              <a:r>
                <a:rPr lang="en-US" altLang="en-US" sz="1400"/>
                <a:t>    }</a:t>
              </a:r>
              <a:br>
                <a:rPr lang="en-US" altLang="en-US" sz="1400"/>
              </a:br>
              <a:r>
                <a:rPr lang="en-US" altLang="en-US" sz="1400"/>
                <a:t>    var result = "";</a:t>
              </a:r>
              <a:br>
                <a:rPr lang="en-US" altLang="en-US" sz="1400" i="1"/>
              </a:br>
              <a:r>
                <a:rPr lang="en-US" altLang="en-US" sz="1400" i="1"/>
                <a:t>    </a:t>
              </a:r>
              <a:r>
                <a:rPr lang="en-US" altLang="en-US" sz="1400"/>
                <a:t>for (var i = 0; i &lt; values.length; i++) {   </a:t>
              </a:r>
              <a:r>
                <a:rPr lang="en-US" altLang="en-US" sz="1400" i="1">
                  <a:solidFill>
                    <a:srgbClr val="00B050"/>
                  </a:solidFill>
                </a:rPr>
                <a:t>// interleave the literals with the values</a:t>
              </a:r>
              <a:br>
                <a:rPr lang="en-US" altLang="en-US" sz="1400"/>
              </a:br>
              <a:r>
                <a:rPr lang="en-US" altLang="en-US" sz="1400"/>
                <a:t>        result += literals[i];</a:t>
              </a:r>
              <a:br>
                <a:rPr lang="en-US" altLang="en-US" sz="1400"/>
              </a:br>
              <a:r>
                <a:rPr lang="en-US" altLang="en-US" sz="1400"/>
                <a:t>        result += values[i] === </a:t>
              </a:r>
              <a:r>
                <a:rPr lang="en-US" altLang="en-US" sz="1400" i="1"/>
                <a:t>animal </a:t>
              </a:r>
              <a:r>
                <a:rPr lang="en-US" altLang="en-US" sz="1400"/>
                <a:t>? 'literal string' : values[i]; </a:t>
              </a:r>
              <a:r>
                <a:rPr lang="en-US" altLang="en-US" sz="1400" i="1"/>
                <a:t>// replace dawg</a:t>
              </a:r>
              <a:br>
                <a:rPr lang="en-US" altLang="en-US" sz="1400" i="1"/>
              </a:br>
              <a:r>
                <a:rPr lang="en-US" altLang="en-US" sz="1400" i="1"/>
                <a:t>    </a:t>
              </a:r>
              <a:r>
                <a:rPr lang="en-US" altLang="en-US" sz="1400"/>
                <a:t>}</a:t>
              </a:r>
              <a:br>
                <a:rPr lang="en-US" altLang="en-US" sz="1400"/>
              </a:br>
              <a:r>
                <a:rPr lang="en-US" altLang="en-US" sz="1400"/>
                <a:t>    </a:t>
              </a:r>
              <a:br>
                <a:rPr lang="en-US" altLang="en-US" sz="1400" i="1"/>
              </a:br>
              <a:r>
                <a:rPr lang="en-US" altLang="en-US" sz="1400" i="1"/>
                <a:t>    </a:t>
              </a:r>
              <a:r>
                <a:rPr lang="en-US" altLang="en-US" sz="1400"/>
                <a:t>result += literals[literals.length - 1];   </a:t>
              </a:r>
              <a:r>
                <a:rPr lang="en-US" altLang="en-US" sz="1400" i="1">
                  <a:solidFill>
                    <a:srgbClr val="00B050"/>
                  </a:solidFill>
                </a:rPr>
                <a:t>// add the last literal </a:t>
              </a:r>
              <a:br>
                <a:rPr lang="en-US" altLang="en-US" sz="1400"/>
              </a:br>
              <a:r>
                <a:rPr lang="en-US" altLang="en-US" sz="1400"/>
                <a:t>    return result;</a:t>
              </a:r>
              <a:br>
                <a:rPr lang="en-US" altLang="en-US" sz="1400"/>
              </a:br>
              <a:r>
                <a:rPr lang="en-US" altLang="en-US" sz="1400"/>
                <a:t>}</a:t>
              </a:r>
              <a:br>
                <a:rPr lang="en-US" altLang="en-US" sz="1400"/>
              </a:br>
              <a:r>
                <a:rPr lang="en-US" altLang="en-US" sz="1400"/>
                <a:t>console.log(</a:t>
              </a:r>
              <a:r>
                <a:rPr lang="en-US" altLang="en-US" sz="1400" i="1"/>
                <a:t>result</a:t>
              </a:r>
              <a:r>
                <a:rPr lang="en-US" altLang="en-US" sz="1400"/>
                <a:t>);  </a:t>
              </a:r>
              <a:r>
                <a:rPr lang="en-US" altLang="en-US" sz="1400">
                  <a:solidFill>
                    <a:schemeClr val="tx1"/>
                  </a:solidFill>
                </a:rPr>
                <a:t> </a:t>
              </a:r>
              <a:r>
                <a:rPr lang="en-US" altLang="en-US" sz="1400">
                  <a:solidFill>
                    <a:srgbClr val="00B050"/>
                  </a:solidFill>
                </a:rPr>
                <a:t>// </a:t>
              </a:r>
              <a:r>
                <a:rPr lang="en-US" altLang="en-US" sz="1400" b="1">
                  <a:solidFill>
                    <a:srgbClr val="00B050"/>
                  </a:solidFill>
                </a:rPr>
                <a:t>literal strings</a:t>
              </a:r>
              <a:r>
                <a:rPr lang="en-US" altLang="en-US" sz="1400">
                  <a:solidFill>
                    <a:srgbClr val="00B050"/>
                  </a:solidFill>
                </a:rPr>
                <a:t> are the best!</a:t>
              </a:r>
              <a:br>
                <a:rPr lang="en-US" altLang="en-US" sz="1400"/>
              </a:br>
              <a:r>
                <a:rPr lang="en-US" altLang="en-US" sz="1400"/>
                <a:t>var </a:t>
              </a:r>
              <a:r>
                <a:rPr lang="en-US" altLang="en-US" sz="1400" i="1"/>
                <a:t>_a</a:t>
              </a:r>
              <a:r>
                <a:rPr lang="en-US" altLang="en-US" sz="1400"/>
                <a:t>;</a:t>
              </a:r>
              <a:endParaRPr lang="en-US" altLang="en-US" sz="14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endParaRPr>
            </a:p>
          </p:txBody>
        </p:sp>
      </p:grpSp>
      <p:sp>
        <p:nvSpPr>
          <p:cNvPr id="53257" name="Rectangle 8">
            <a:extLst>
              <a:ext uri="{FF2B5EF4-FFF2-40B4-BE49-F238E27FC236}">
                <a16:creationId xmlns:a16="http://schemas.microsoft.com/office/drawing/2014/main" id="{0CCB06AA-EAE9-4499-B0DE-5271CEE1511F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6C22E94D-4C82-4A81-87F0-03DDA0DF6F7D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49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506D4FF8-E744-4C9E-BC09-8439E0A0A4DE}"/>
              </a:ext>
            </a:extLst>
          </p:cNvPr>
          <p:cNvSpPr>
            <a:spLocks/>
          </p:cNvSpPr>
          <p:nvPr/>
        </p:nvSpPr>
        <p:spPr bwMode="auto">
          <a:xfrm>
            <a:off x="4922838" y="6964363"/>
            <a:ext cx="2524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t>3</a:t>
            </a:r>
          </a:p>
        </p:txBody>
      </p:sp>
      <p:pic>
        <p:nvPicPr>
          <p:cNvPr id="8195" name="Picture 2">
            <a:extLst>
              <a:ext uri="{FF2B5EF4-FFF2-40B4-BE49-F238E27FC236}">
                <a16:creationId xmlns:a16="http://schemas.microsoft.com/office/drawing/2014/main" id="{EEA10418-E9AB-4BEE-A753-D747FA441EEC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3">
            <a:extLst>
              <a:ext uri="{FF2B5EF4-FFF2-40B4-BE49-F238E27FC236}">
                <a16:creationId xmlns:a16="http://schemas.microsoft.com/office/drawing/2014/main" id="{819D85DE-4F89-4249-B785-9F145954E7E2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Rectangle 4">
            <a:extLst>
              <a:ext uri="{FF2B5EF4-FFF2-40B4-BE49-F238E27FC236}">
                <a16:creationId xmlns:a16="http://schemas.microsoft.com/office/drawing/2014/main" id="{11CC5D8A-9860-4DBE-B9CF-42FA9CACB51B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F7B07049-280D-4464-8338-8927134C9A14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8199" name="Rectangle 6">
            <a:extLst>
              <a:ext uri="{FF2B5EF4-FFF2-40B4-BE49-F238E27FC236}">
                <a16:creationId xmlns:a16="http://schemas.microsoft.com/office/drawing/2014/main" id="{023997E7-B5DE-4B23-9FA9-3D2E96AE6DCA}"/>
              </a:ext>
            </a:extLst>
          </p:cNvPr>
          <p:cNvSpPr>
            <a:spLocks/>
          </p:cNvSpPr>
          <p:nvPr/>
        </p:nvSpPr>
        <p:spPr bwMode="auto">
          <a:xfrm>
            <a:off x="965200" y="19812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556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16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1995</a:t>
            </a:r>
            <a:r>
              <a:rPr lang="en-US" altLang="en-US" sz="16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: Mocha (JavaScript’s original name) developed at Netscape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16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Developed in only 10 days. Interestingly, they soon after also </a:t>
            </a:r>
            <a:br>
              <a:rPr lang="en-US" altLang="en-US" sz="16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</a:br>
            <a:r>
              <a:rPr lang="en-US" altLang="en-US" sz="16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released a server-side scripting version</a:t>
            </a:r>
            <a:endParaRPr lang="en-US" altLang="en-US" sz="1600">
              <a:solidFill>
                <a:srgbClr val="FF000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16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1996</a:t>
            </a:r>
            <a:r>
              <a:rPr lang="en-US" altLang="en-US" sz="16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: JS taken to ECMA for standartization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16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1997</a:t>
            </a:r>
            <a:r>
              <a:rPr lang="en-US" altLang="en-US" sz="16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: ECMAScript standard edition 1 released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16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1998</a:t>
            </a:r>
            <a:r>
              <a:rPr lang="en-US" altLang="en-US" sz="16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: edition 2, ISO alignments (no new features)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16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1999</a:t>
            </a:r>
            <a:r>
              <a:rPr lang="en-US" altLang="en-US" sz="16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: edition 3, introducing regex, better string handling, new control statements, try/catch ex. handling and more.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16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In-between</a:t>
            </a:r>
            <a:r>
              <a:rPr lang="en-US" altLang="en-US" sz="16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: Edition 4 dropped due to political differences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16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2009</a:t>
            </a:r>
            <a:r>
              <a:rPr lang="en-US" altLang="en-US" sz="16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: edition 5, introducing “strict mode”, JSON support, object properties reflection and more.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16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2011</a:t>
            </a:r>
            <a:r>
              <a:rPr lang="en-US" altLang="en-US" sz="16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: edition 5.1, ISO-3 alignments (no new features)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16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2015</a:t>
            </a:r>
            <a:r>
              <a:rPr lang="en-US" altLang="en-US" sz="16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: edition 6, a.k.a. ES6 / ECMAScript 2015 / ES6 Harmony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16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June 2016</a:t>
            </a:r>
            <a:r>
              <a:rPr lang="en-US" altLang="en-US" sz="16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: edition 7, with only two features: exponentiation operator (**) and Array.prototype.includes</a:t>
            </a:r>
            <a:endParaRPr lang="en-US" altLang="en-US" sz="1600" b="1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16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16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8200" name="Rectangle 7">
            <a:extLst>
              <a:ext uri="{FF2B5EF4-FFF2-40B4-BE49-F238E27FC236}">
                <a16:creationId xmlns:a16="http://schemas.microsoft.com/office/drawing/2014/main" id="{E58642ED-1580-4615-8D88-2D0AB1C19ECE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ECMAScript – Bit of History</a:t>
            </a:r>
          </a:p>
        </p:txBody>
      </p:sp>
      <p:sp>
        <p:nvSpPr>
          <p:cNvPr id="8201" name="Rectangle 8">
            <a:extLst>
              <a:ext uri="{FF2B5EF4-FFF2-40B4-BE49-F238E27FC236}">
                <a16:creationId xmlns:a16="http://schemas.microsoft.com/office/drawing/2014/main" id="{500BB161-7BF1-4C9A-A9CC-90F6A0E428BC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DE00B2B7-8A9C-4074-A7D0-F2EBB0EB2862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5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>
            <a:extLst>
              <a:ext uri="{FF2B5EF4-FFF2-40B4-BE49-F238E27FC236}">
                <a16:creationId xmlns:a16="http://schemas.microsoft.com/office/drawing/2014/main" id="{DE6B2308-9514-4C83-A035-14D56AE22074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5" name="Picture 3">
            <a:extLst>
              <a:ext uri="{FF2B5EF4-FFF2-40B4-BE49-F238E27FC236}">
                <a16:creationId xmlns:a16="http://schemas.microsoft.com/office/drawing/2014/main" id="{0A235B04-1053-4419-9398-B667192F0F9F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6" name="Rectangle 4">
            <a:extLst>
              <a:ext uri="{FF2B5EF4-FFF2-40B4-BE49-F238E27FC236}">
                <a16:creationId xmlns:a16="http://schemas.microsoft.com/office/drawing/2014/main" id="{97E0BA83-C4C7-40BA-9615-AAD71E1245E8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317E03A1-18D4-4B1B-B5B9-642D0E12EE2C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54278" name="Rectangle 6">
            <a:extLst>
              <a:ext uri="{FF2B5EF4-FFF2-40B4-BE49-F238E27FC236}">
                <a16:creationId xmlns:a16="http://schemas.microsoft.com/office/drawing/2014/main" id="{EB1F3385-F82B-4975-821C-C60B8D85153A}"/>
              </a:ext>
            </a:extLst>
          </p:cNvPr>
          <p:cNvSpPr>
            <a:spLocks/>
          </p:cNvSpPr>
          <p:nvPr/>
        </p:nvSpPr>
        <p:spPr bwMode="auto">
          <a:xfrm>
            <a:off x="889000" y="25146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556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54279" name="Rectangle 7">
            <a:extLst>
              <a:ext uri="{FF2B5EF4-FFF2-40B4-BE49-F238E27FC236}">
                <a16:creationId xmlns:a16="http://schemas.microsoft.com/office/drawing/2014/main" id="{0A58BF79-DC81-40B1-B043-E2EAE77B898A}"/>
              </a:ext>
            </a:extLst>
          </p:cNvPr>
          <p:cNvSpPr>
            <a:spLocks/>
          </p:cNvSpPr>
          <p:nvPr/>
        </p:nvSpPr>
        <p:spPr bwMode="auto">
          <a:xfrm>
            <a:off x="515938" y="1219200"/>
            <a:ext cx="88233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28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Browser Compatibility – Template Strings</a:t>
            </a:r>
          </a:p>
        </p:txBody>
      </p:sp>
      <p:pic>
        <p:nvPicPr>
          <p:cNvPr id="54280" name="Picture 2">
            <a:extLst>
              <a:ext uri="{FF2B5EF4-FFF2-40B4-BE49-F238E27FC236}">
                <a16:creationId xmlns:a16="http://schemas.microsoft.com/office/drawing/2014/main" id="{BF2E947F-2229-4A23-B3EF-72D7E5D729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2743200"/>
            <a:ext cx="827246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1" name="Picture 3">
            <a:extLst>
              <a:ext uri="{FF2B5EF4-FFF2-40B4-BE49-F238E27FC236}">
                <a16:creationId xmlns:a16="http://schemas.microsoft.com/office/drawing/2014/main" id="{F2D6B681-8D35-4FCC-AC1C-D060D10190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63" y="4724400"/>
            <a:ext cx="82073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82" name="Rectangle 8">
            <a:extLst>
              <a:ext uri="{FF2B5EF4-FFF2-40B4-BE49-F238E27FC236}">
                <a16:creationId xmlns:a16="http://schemas.microsoft.com/office/drawing/2014/main" id="{04BB47C6-4440-4D90-B3F7-5C6DFEF6ED2C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38C1E307-9EEA-44D6-950E-ACD724A6C6EA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50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1">
            <a:extLst>
              <a:ext uri="{FF2B5EF4-FFF2-40B4-BE49-F238E27FC236}">
                <a16:creationId xmlns:a16="http://schemas.microsoft.com/office/drawing/2014/main" id="{C0E2E68D-70F8-4CC7-9C2D-405C258A68F0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10156825" cy="761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299" name="Picture 2">
            <a:extLst>
              <a:ext uri="{FF2B5EF4-FFF2-40B4-BE49-F238E27FC236}">
                <a16:creationId xmlns:a16="http://schemas.microsoft.com/office/drawing/2014/main" id="{60C75CF8-FC99-488E-AE15-EE2E76434FAB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0" name="Rectangle 3">
            <a:extLst>
              <a:ext uri="{FF2B5EF4-FFF2-40B4-BE49-F238E27FC236}">
                <a16:creationId xmlns:a16="http://schemas.microsoft.com/office/drawing/2014/main" id="{25FD8593-A006-465C-ADF5-F52C218873ED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60EDAB3D-1E08-41F6-97C5-9172051A004C}"/>
              </a:ext>
            </a:extLst>
          </p:cNvPr>
          <p:cNvSpPr>
            <a:spLocks/>
          </p:cNvSpPr>
          <p:nvPr/>
        </p:nvSpPr>
        <p:spPr bwMode="auto">
          <a:xfrm>
            <a:off x="1536700" y="520700"/>
            <a:ext cx="7708900" cy="431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900"/>
              </a:spcBef>
              <a:defRPr/>
            </a:pPr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55302" name="Rectangle 5">
            <a:extLst>
              <a:ext uri="{FF2B5EF4-FFF2-40B4-BE49-F238E27FC236}">
                <a16:creationId xmlns:a16="http://schemas.microsoft.com/office/drawing/2014/main" id="{363A153A-3D1F-4966-BD99-90213FF08360}"/>
              </a:ext>
            </a:extLst>
          </p:cNvPr>
          <p:cNvSpPr>
            <a:spLocks/>
          </p:cNvSpPr>
          <p:nvPr/>
        </p:nvSpPr>
        <p:spPr bwMode="auto">
          <a:xfrm>
            <a:off x="1778000" y="1752600"/>
            <a:ext cx="7416800" cy="288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2700" bIns="0"/>
          <a:lstStyle>
            <a:lvl1pPr marL="279400" indent="-2794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Intro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Block Scoped Variables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Arrow Functions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Rest Parameters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Template Strings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Default Parameters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Computed Property Names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Destructuring Assignment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for...of</a:t>
            </a:r>
          </a:p>
        </p:txBody>
      </p:sp>
      <p:grpSp>
        <p:nvGrpSpPr>
          <p:cNvPr id="55303" name="Group 6">
            <a:extLst>
              <a:ext uri="{FF2B5EF4-FFF2-40B4-BE49-F238E27FC236}">
                <a16:creationId xmlns:a16="http://schemas.microsoft.com/office/drawing/2014/main" id="{E2DE095A-E277-4CD6-A88F-21A978092D2C}"/>
              </a:ext>
            </a:extLst>
          </p:cNvPr>
          <p:cNvGrpSpPr>
            <a:grpSpLocks/>
          </p:cNvGrpSpPr>
          <p:nvPr/>
        </p:nvGrpSpPr>
        <p:grpSpPr bwMode="auto">
          <a:xfrm>
            <a:off x="1790700" y="4216400"/>
            <a:ext cx="7175500" cy="508000"/>
            <a:chOff x="0" y="0"/>
            <a:chExt cx="4520" cy="320"/>
          </a:xfrm>
        </p:grpSpPr>
        <p:sp>
          <p:nvSpPr>
            <p:cNvPr id="55305" name="AutoShape 7">
              <a:extLst>
                <a:ext uri="{FF2B5EF4-FFF2-40B4-BE49-F238E27FC236}">
                  <a16:creationId xmlns:a16="http://schemas.microsoft.com/office/drawing/2014/main" id="{D375D5B0-E7F7-49B1-B240-9E1FD0C73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520" cy="320"/>
            </a:xfrm>
            <a:prstGeom prst="roundRect">
              <a:avLst>
                <a:gd name="adj" fmla="val 11250"/>
              </a:avLst>
            </a:prstGeom>
            <a:gradFill rotWithShape="0">
              <a:gsLst>
                <a:gs pos="0">
                  <a:srgbClr val="A5C6C9"/>
                </a:gs>
                <a:gs pos="100000">
                  <a:srgbClr val="BBE0E3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5306" name="Rectangle 8">
              <a:extLst>
                <a:ext uri="{FF2B5EF4-FFF2-40B4-BE49-F238E27FC236}">
                  <a16:creationId xmlns:a16="http://schemas.microsoft.com/office/drawing/2014/main" id="{59A064EB-EEA4-44BC-9E85-C9DDFACBA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" y="44"/>
              <a:ext cx="449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-12670" bIns="0" anchor="ctr"/>
            <a:lstStyle>
              <a:lvl1pPr marL="279400" indent="-2794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050"/>
                </a:spcBef>
                <a:buClr>
                  <a:srgbClr val="646260"/>
                </a:buClr>
                <a:buSzPct val="100000"/>
                <a:buFont typeface="Verdana" panose="020B0604030504040204" pitchFamily="34" charset="0"/>
                <a:buChar char="•"/>
              </a:pPr>
              <a:r>
                <a:rPr lang="en-US" altLang="en-US" sz="2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Default Parameters</a:t>
              </a:r>
            </a:p>
          </p:txBody>
        </p:sp>
      </p:grpSp>
      <p:sp>
        <p:nvSpPr>
          <p:cNvPr id="55304" name="Rectangle 8">
            <a:extLst>
              <a:ext uri="{FF2B5EF4-FFF2-40B4-BE49-F238E27FC236}">
                <a16:creationId xmlns:a16="http://schemas.microsoft.com/office/drawing/2014/main" id="{ECEE5F1D-7B31-4EA0-A118-E93597F21EEE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699FC4A3-D4B3-4987-871F-0224629D99D5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51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>
            <a:extLst>
              <a:ext uri="{FF2B5EF4-FFF2-40B4-BE49-F238E27FC236}">
                <a16:creationId xmlns:a16="http://schemas.microsoft.com/office/drawing/2014/main" id="{79CD1A21-7D8A-48B0-953A-CA50E55DD6B9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155238" cy="761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3" name="Picture 3">
            <a:extLst>
              <a:ext uri="{FF2B5EF4-FFF2-40B4-BE49-F238E27FC236}">
                <a16:creationId xmlns:a16="http://schemas.microsoft.com/office/drawing/2014/main" id="{8EA550FD-F5C4-43B7-BA81-3D45DC747A06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4" name="Rectangle 4">
            <a:extLst>
              <a:ext uri="{FF2B5EF4-FFF2-40B4-BE49-F238E27FC236}">
                <a16:creationId xmlns:a16="http://schemas.microsoft.com/office/drawing/2014/main" id="{7CAC72AC-B0B6-4408-946E-148B960BB30E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6CEFBEBD-EEE9-4980-98A3-451F0343A78E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56326" name="Rectangle 6">
            <a:extLst>
              <a:ext uri="{FF2B5EF4-FFF2-40B4-BE49-F238E27FC236}">
                <a16:creationId xmlns:a16="http://schemas.microsoft.com/office/drawing/2014/main" id="{E915FE00-1379-4647-92B9-0FB38D1E6816}"/>
              </a:ext>
            </a:extLst>
          </p:cNvPr>
          <p:cNvSpPr>
            <a:spLocks/>
          </p:cNvSpPr>
          <p:nvPr/>
        </p:nvSpPr>
        <p:spPr bwMode="auto">
          <a:xfrm>
            <a:off x="889000" y="20574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In JavaScript, parameters of functions default to undefined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It is useful in some situations to set different defaults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Default function parameters allow formal parameters to be initialized with default values if no value or undefined is passed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Syntax:</a:t>
            </a:r>
            <a:b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</a:br>
            <a:b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</a:br>
            <a:r>
              <a:rPr lang="en-US" altLang="en-US" sz="2400"/>
              <a:t> 	</a:t>
            </a:r>
            <a:r>
              <a:rPr lang="en-US" altLang="en-US" sz="2800"/>
              <a:t> </a:t>
            </a:r>
            <a:r>
              <a:rPr lang="en-US" altLang="en-US" sz="2400"/>
              <a:t>function [</a:t>
            </a:r>
            <a:r>
              <a:rPr lang="en-US" altLang="en-US" sz="2400" i="1"/>
              <a:t>name</a:t>
            </a:r>
            <a:r>
              <a:rPr lang="en-US" altLang="en-US" sz="2400"/>
              <a:t>]([</a:t>
            </a:r>
            <a:r>
              <a:rPr lang="en-US" altLang="en-US" sz="2400" i="1"/>
              <a:t>param1</a:t>
            </a:r>
            <a:r>
              <a:rPr lang="en-US" altLang="en-US" sz="2400"/>
              <a:t>[ = defaultValue1 ]</a:t>
            </a:r>
            <a:br>
              <a:rPr lang="en-US" altLang="en-US" sz="2400"/>
            </a:br>
            <a:r>
              <a:rPr lang="en-US" altLang="en-US" sz="2400"/>
              <a:t>                                   [, ..., </a:t>
            </a:r>
            <a:r>
              <a:rPr lang="en-US" altLang="en-US" sz="2400" i="1"/>
              <a:t>paramN</a:t>
            </a:r>
            <a:r>
              <a:rPr lang="en-US" altLang="en-US" sz="2400"/>
              <a:t>[ = defaultValueN ]]]) </a:t>
            </a:r>
            <a:br>
              <a:rPr lang="en-US" altLang="en-US" sz="2400"/>
            </a:br>
            <a:r>
              <a:rPr lang="en-US" altLang="en-US" sz="2400"/>
              <a:t>                                   { </a:t>
            </a:r>
            <a:r>
              <a:rPr lang="en-US" altLang="en-US" sz="2400" i="1"/>
              <a:t>statements</a:t>
            </a:r>
            <a:r>
              <a:rPr lang="en-US" altLang="en-US" sz="2400"/>
              <a:t> }</a:t>
            </a:r>
            <a:endParaRPr lang="en-US" altLang="en-US" sz="2000"/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56327" name="Rectangle 7">
            <a:extLst>
              <a:ext uri="{FF2B5EF4-FFF2-40B4-BE49-F238E27FC236}">
                <a16:creationId xmlns:a16="http://schemas.microsoft.com/office/drawing/2014/main" id="{005C2F9D-9C93-4D79-8F93-EFF5AB7F2C89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Default Parameters</a:t>
            </a:r>
          </a:p>
        </p:txBody>
      </p:sp>
      <p:sp>
        <p:nvSpPr>
          <p:cNvPr id="56328" name="Rectangle 8">
            <a:extLst>
              <a:ext uri="{FF2B5EF4-FFF2-40B4-BE49-F238E27FC236}">
                <a16:creationId xmlns:a16="http://schemas.microsoft.com/office/drawing/2014/main" id="{556A3F05-674B-46B9-B0B2-3308B7B39A50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B79535DA-BAA2-43B4-AED8-16AFE37FC04C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52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>
            <a:extLst>
              <a:ext uri="{FF2B5EF4-FFF2-40B4-BE49-F238E27FC236}">
                <a16:creationId xmlns:a16="http://schemas.microsoft.com/office/drawing/2014/main" id="{B00AFC3B-54DB-4716-9793-164DA35BB95B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7" name="Picture 3">
            <a:extLst>
              <a:ext uri="{FF2B5EF4-FFF2-40B4-BE49-F238E27FC236}">
                <a16:creationId xmlns:a16="http://schemas.microsoft.com/office/drawing/2014/main" id="{E251EAD2-4FD1-4C82-AC93-45A84F4124F6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8" name="Rectangle 4">
            <a:extLst>
              <a:ext uri="{FF2B5EF4-FFF2-40B4-BE49-F238E27FC236}">
                <a16:creationId xmlns:a16="http://schemas.microsoft.com/office/drawing/2014/main" id="{82E5E42D-9913-40F2-B1EE-65E6C8F6DB59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C96B9D6F-4B4A-4AB8-8023-BE3BBA442B21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57350" name="Rectangle 6">
            <a:extLst>
              <a:ext uri="{FF2B5EF4-FFF2-40B4-BE49-F238E27FC236}">
                <a16:creationId xmlns:a16="http://schemas.microsoft.com/office/drawing/2014/main" id="{F07A07D7-F7DD-47F9-BA84-52472E7FF137}"/>
              </a:ext>
            </a:extLst>
          </p:cNvPr>
          <p:cNvSpPr>
            <a:spLocks/>
          </p:cNvSpPr>
          <p:nvPr/>
        </p:nvSpPr>
        <p:spPr bwMode="auto">
          <a:xfrm>
            <a:off x="889000" y="20574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Replaces the common strategy of testing values in function body:</a:t>
            </a:r>
            <a:b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</a:br>
            <a:b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</a:b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	</a:t>
            </a:r>
            <a:r>
              <a:rPr lang="en-US" altLang="en-US" sz="2000"/>
              <a:t> function </a:t>
            </a:r>
            <a:r>
              <a:rPr lang="en-US" altLang="en-US" sz="2000" b="1">
                <a:solidFill>
                  <a:srgbClr val="0070C0"/>
                </a:solidFill>
              </a:rPr>
              <a:t>multiply</a:t>
            </a:r>
            <a:r>
              <a:rPr lang="en-US" altLang="en-US" sz="2000"/>
              <a:t>(a, b) { </a:t>
            </a:r>
            <a:br>
              <a:rPr lang="en-US" altLang="en-US" sz="2000"/>
            </a:br>
            <a:r>
              <a:rPr lang="en-US" altLang="en-US" sz="2000"/>
              <a:t>                </a:t>
            </a:r>
            <a:r>
              <a:rPr lang="en-US" altLang="en-US" sz="2400">
                <a:solidFill>
                  <a:srgbClr val="FF0000"/>
                </a:solidFill>
              </a:rPr>
              <a:t>var b = b !== undefined ? b : 1;</a:t>
            </a:r>
            <a:r>
              <a:rPr lang="en-US" altLang="en-US" sz="2400">
                <a:solidFill>
                  <a:srgbClr val="00B050"/>
                </a:solidFill>
              </a:rPr>
              <a:t> // yuck!</a:t>
            </a:r>
            <a:br>
              <a:rPr lang="en-US" altLang="en-US" sz="2000"/>
            </a:br>
            <a:r>
              <a:rPr lang="en-US" altLang="en-US" sz="2000"/>
              <a:t>                 …</a:t>
            </a: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Instead we can more elegantly write:</a:t>
            </a:r>
            <a:b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</a:br>
            <a:b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</a:b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	 </a:t>
            </a:r>
            <a:r>
              <a:rPr lang="en-US" altLang="en-US" sz="2000"/>
              <a:t>function </a:t>
            </a:r>
            <a:r>
              <a:rPr lang="en-US" altLang="en-US" sz="2000" b="1">
                <a:solidFill>
                  <a:srgbClr val="0070C0"/>
                </a:solidFill>
              </a:rPr>
              <a:t>multiply</a:t>
            </a:r>
            <a:r>
              <a:rPr lang="en-US" altLang="en-US" sz="2000"/>
              <a:t>(a, </a:t>
            </a:r>
            <a:r>
              <a:rPr lang="en-US" altLang="en-US" sz="2800" b="1">
                <a:solidFill>
                  <a:srgbClr val="FF0000"/>
                </a:solidFill>
              </a:rPr>
              <a:t>b = 1</a:t>
            </a:r>
            <a:r>
              <a:rPr lang="en-US" altLang="en-US" sz="2000"/>
              <a:t>) {</a:t>
            </a: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57351" name="Rectangle 7">
            <a:extLst>
              <a:ext uri="{FF2B5EF4-FFF2-40B4-BE49-F238E27FC236}">
                <a16:creationId xmlns:a16="http://schemas.microsoft.com/office/drawing/2014/main" id="{25B9F0E5-6CB4-4582-B7AB-CB7507B2B701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Default Parameters – cont.</a:t>
            </a:r>
          </a:p>
        </p:txBody>
      </p:sp>
      <p:sp>
        <p:nvSpPr>
          <p:cNvPr id="57352" name="Rectangle 8">
            <a:extLst>
              <a:ext uri="{FF2B5EF4-FFF2-40B4-BE49-F238E27FC236}">
                <a16:creationId xmlns:a16="http://schemas.microsoft.com/office/drawing/2014/main" id="{F0D7DAD5-FB30-4EA8-A823-A9787E5666EC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CA4E6186-2DC9-4D2F-969D-7B22D55EB837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53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>
            <a:extLst>
              <a:ext uri="{FF2B5EF4-FFF2-40B4-BE49-F238E27FC236}">
                <a16:creationId xmlns:a16="http://schemas.microsoft.com/office/drawing/2014/main" id="{85FF442F-4DCF-40AF-8F7E-C447376FB7F0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1" name="Picture 3">
            <a:extLst>
              <a:ext uri="{FF2B5EF4-FFF2-40B4-BE49-F238E27FC236}">
                <a16:creationId xmlns:a16="http://schemas.microsoft.com/office/drawing/2014/main" id="{2881B8FC-6BBB-4127-AAFC-BEE2DFE06A00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2" name="Rectangle 4">
            <a:extLst>
              <a:ext uri="{FF2B5EF4-FFF2-40B4-BE49-F238E27FC236}">
                <a16:creationId xmlns:a16="http://schemas.microsoft.com/office/drawing/2014/main" id="{42C6469C-5A62-4967-8AE3-58A82EDE0DE2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C33DBFD7-78C6-46A2-BCED-9C73F328DD15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58374" name="Rectangle 6">
            <a:extLst>
              <a:ext uri="{FF2B5EF4-FFF2-40B4-BE49-F238E27FC236}">
                <a16:creationId xmlns:a16="http://schemas.microsoft.com/office/drawing/2014/main" id="{99CB7EE5-4005-44FC-848E-CEA397B54896}"/>
              </a:ext>
            </a:extLst>
          </p:cNvPr>
          <p:cNvSpPr>
            <a:spLocks/>
          </p:cNvSpPr>
          <p:nvPr/>
        </p:nvSpPr>
        <p:spPr bwMode="auto">
          <a:xfrm>
            <a:off x="889000" y="20574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58375" name="Rectangle 7">
            <a:extLst>
              <a:ext uri="{FF2B5EF4-FFF2-40B4-BE49-F238E27FC236}">
                <a16:creationId xmlns:a16="http://schemas.microsoft.com/office/drawing/2014/main" id="{BD0D1EFB-4E86-4434-B1D8-F503A6A8DC8F}"/>
              </a:ext>
            </a:extLst>
          </p:cNvPr>
          <p:cNvSpPr>
            <a:spLocks/>
          </p:cNvSpPr>
          <p:nvPr/>
        </p:nvSpPr>
        <p:spPr bwMode="auto">
          <a:xfrm>
            <a:off x="1003300" y="1219200"/>
            <a:ext cx="78486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Default Parameters – Example</a:t>
            </a:r>
          </a:p>
        </p:txBody>
      </p:sp>
      <p:grpSp>
        <p:nvGrpSpPr>
          <p:cNvPr id="58376" name="Group 10">
            <a:extLst>
              <a:ext uri="{FF2B5EF4-FFF2-40B4-BE49-F238E27FC236}">
                <a16:creationId xmlns:a16="http://schemas.microsoft.com/office/drawing/2014/main" id="{1F6C314F-06DE-4057-88BD-F9883B917EBD}"/>
              </a:ext>
            </a:extLst>
          </p:cNvPr>
          <p:cNvGrpSpPr>
            <a:grpSpLocks/>
          </p:cNvGrpSpPr>
          <p:nvPr/>
        </p:nvGrpSpPr>
        <p:grpSpPr bwMode="auto">
          <a:xfrm>
            <a:off x="889000" y="1828800"/>
            <a:ext cx="8637588" cy="5030788"/>
            <a:chOff x="-128" y="-24"/>
            <a:chExt cx="4852" cy="1438"/>
          </a:xfrm>
        </p:grpSpPr>
        <p:grpSp>
          <p:nvGrpSpPr>
            <p:cNvPr id="58378" name="Group 10">
              <a:extLst>
                <a:ext uri="{FF2B5EF4-FFF2-40B4-BE49-F238E27FC236}">
                  <a16:creationId xmlns:a16="http://schemas.microsoft.com/office/drawing/2014/main" id="{6EA45A42-18A6-444A-B21D-5B6ED995BF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28" y="-24"/>
              <a:ext cx="4839" cy="1438"/>
              <a:chOff x="-128" y="-24"/>
              <a:chExt cx="4839" cy="1438"/>
            </a:xfrm>
          </p:grpSpPr>
          <p:sp>
            <p:nvSpPr>
              <p:cNvPr id="58380" name="AutoShape 11">
                <a:extLst>
                  <a:ext uri="{FF2B5EF4-FFF2-40B4-BE49-F238E27FC236}">
                    <a16:creationId xmlns:a16="http://schemas.microsoft.com/office/drawing/2014/main" id="{480B1324-3A0A-4924-B2F1-E9DCBBCDAC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8" y="-24"/>
                <a:ext cx="4752" cy="1391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 marL="342900" indent="-3429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lvl="1" eaLnBrk="1" hangingPunct="1"/>
                <a:r>
                  <a:rPr lang="en-US" altLang="en-US"/>
                  <a:t>function </a:t>
                </a:r>
                <a:r>
                  <a:rPr lang="en-US" altLang="en-US" b="1" i="1">
                    <a:solidFill>
                      <a:srgbClr val="0070C0"/>
                    </a:solidFill>
                  </a:rPr>
                  <a:t>sendRaven</a:t>
                </a:r>
                <a:r>
                  <a:rPr lang="en-US" altLang="en-US"/>
                  <a:t>(to, body, </a:t>
                </a:r>
                <a:r>
                  <a:rPr lang="en-US" altLang="en-US" sz="2400" b="1">
                    <a:solidFill>
                      <a:srgbClr val="FF0000"/>
                    </a:solidFill>
                  </a:rPr>
                  <a:t>subject = 'New Raven Mail'</a:t>
                </a:r>
                <a:r>
                  <a:rPr lang="en-US" altLang="en-US"/>
                  <a:t>) {</a:t>
                </a:r>
                <a:br>
                  <a:rPr lang="en-US" altLang="en-US"/>
                </a:br>
                <a:r>
                  <a:rPr lang="en-US" altLang="en-US"/>
                  <a:t>    </a:t>
                </a:r>
                <a:r>
                  <a:rPr lang="en-US" altLang="en-US" i="1"/>
                  <a:t>console</a:t>
                </a:r>
                <a:r>
                  <a:rPr lang="en-US" altLang="en-US"/>
                  <a:t>.log(`Sending mail with subject "${subject}"`);</a:t>
                </a:r>
                <a:br>
                  <a:rPr lang="en-US" altLang="en-US"/>
                </a:br>
                <a:r>
                  <a:rPr lang="en-US" altLang="en-US"/>
                  <a:t>}</a:t>
                </a:r>
                <a:br>
                  <a:rPr lang="en-US" altLang="en-US"/>
                </a:br>
                <a:br>
                  <a:rPr lang="en-US" altLang="en-US"/>
                </a:br>
                <a:r>
                  <a:rPr lang="en-US" altLang="en-US"/>
                  <a:t>var </a:t>
                </a:r>
                <a:r>
                  <a:rPr lang="en-US" altLang="en-US" i="1"/>
                  <a:t>recipients </a:t>
                </a:r>
                <a:r>
                  <a:rPr lang="en-US" altLang="en-US"/>
                  <a:t>= ['Lord Commander&lt;lord.commander@castleblack.org',</a:t>
                </a:r>
                <a:br>
                  <a:rPr lang="en-US" altLang="en-US"/>
                </a:br>
                <a:r>
                  <a:rPr lang="en-US" altLang="en-US"/>
                  <a:t>                          'Maester&lt;maester@castleblack.org'];</a:t>
                </a:r>
                <a:br>
                  <a:rPr lang="en-US" altLang="en-US"/>
                </a:br>
                <a:endParaRPr lang="en-US" altLang="en-US"/>
              </a:p>
              <a:p>
                <a:pPr lvl="1" eaLnBrk="1" hangingPunct="1"/>
                <a:r>
                  <a:rPr lang="en-US" altLang="en-US">
                    <a:solidFill>
                      <a:srgbClr val="00B050"/>
                    </a:solidFill>
                  </a:rPr>
                  <a:t>// Sending mail with subject "New Raven Mail"</a:t>
                </a:r>
                <a:br>
                  <a:rPr lang="en-US" altLang="en-US"/>
                </a:br>
                <a:r>
                  <a:rPr lang="en-US" altLang="en-US" i="1"/>
                  <a:t>sendRaven</a:t>
                </a:r>
                <a:r>
                  <a:rPr lang="en-US" altLang="en-US"/>
                  <a:t>(</a:t>
                </a:r>
                <a:r>
                  <a:rPr lang="en-US" altLang="en-US" i="1"/>
                  <a:t>recipients</a:t>
                </a:r>
                <a:r>
                  <a:rPr lang="en-US" altLang="en-US"/>
                  <a:t>, "The winter is coming");</a:t>
                </a:r>
              </a:p>
              <a:p>
                <a:pPr lvl="1" eaLnBrk="1" hangingPunct="1"/>
                <a:endParaRPr lang="en-US" altLang="en-US"/>
              </a:p>
              <a:p>
                <a:pPr lvl="1" eaLnBrk="1" hangingPunct="1"/>
                <a:r>
                  <a:rPr lang="en-US" altLang="en-US">
                    <a:solidFill>
                      <a:srgbClr val="00B050"/>
                    </a:solidFill>
                  </a:rPr>
                  <a:t>// Sending mail with subject "New Raven Mail" </a:t>
                </a:r>
                <a:br>
                  <a:rPr lang="en-US" altLang="en-US"/>
                </a:br>
                <a:r>
                  <a:rPr lang="en-US" altLang="en-US" i="1"/>
                  <a:t>sendRaven</a:t>
                </a:r>
                <a:r>
                  <a:rPr lang="en-US" altLang="en-US"/>
                  <a:t>(</a:t>
                </a:r>
                <a:r>
                  <a:rPr lang="en-US" altLang="en-US" i="1"/>
                  <a:t>recipients</a:t>
                </a:r>
                <a:r>
                  <a:rPr lang="en-US" altLang="en-US"/>
                  <a:t>, "The winter is coming", </a:t>
                </a:r>
                <a:r>
                  <a:rPr lang="en-US" altLang="en-US" sz="2400" b="1">
                    <a:solidFill>
                      <a:srgbClr val="FF0000"/>
                    </a:solidFill>
                  </a:rPr>
                  <a:t>undefined</a:t>
                </a:r>
                <a:r>
                  <a:rPr lang="en-US" altLang="en-US"/>
                  <a:t>);</a:t>
                </a:r>
              </a:p>
              <a:p>
                <a:pPr lvl="1" eaLnBrk="1" hangingPunct="1"/>
                <a:endParaRPr lang="en-US" altLang="en-US"/>
              </a:p>
              <a:p>
                <a:pPr lvl="1" eaLnBrk="1" hangingPunct="1"/>
                <a:r>
                  <a:rPr lang="en-US" altLang="en-US">
                    <a:solidFill>
                      <a:srgbClr val="00B050"/>
                    </a:solidFill>
                  </a:rPr>
                  <a:t>// Sending mail with subject “Winter Sale!" </a:t>
                </a:r>
                <a:br>
                  <a:rPr lang="en-US" altLang="en-US"/>
                </a:br>
                <a:r>
                  <a:rPr lang="en-US" altLang="en-US" i="1"/>
                  <a:t>sendRaven</a:t>
                </a:r>
                <a:r>
                  <a:rPr lang="en-US" altLang="en-US"/>
                  <a:t>(</a:t>
                </a:r>
                <a:r>
                  <a:rPr lang="en-US" altLang="en-US" i="1"/>
                  <a:t>recipients</a:t>
                </a:r>
                <a:r>
                  <a:rPr lang="en-US" altLang="en-US"/>
                  <a:t>, "The winter is coming", </a:t>
                </a:r>
                <a:r>
                  <a:rPr lang="en-US" altLang="en-US" sz="2400" b="1">
                    <a:solidFill>
                      <a:srgbClr val="FF0000"/>
                    </a:solidFill>
                  </a:rPr>
                  <a:t>“Winter Sale!"</a:t>
                </a:r>
                <a:r>
                  <a:rPr lang="en-US" altLang="en-US"/>
                  <a:t>);</a:t>
                </a:r>
              </a:p>
            </p:txBody>
          </p:sp>
          <p:sp>
            <p:nvSpPr>
              <p:cNvPr id="58381" name="Rectangle 12">
                <a:extLst>
                  <a:ext uri="{FF2B5EF4-FFF2-40B4-BE49-F238E27FC236}">
                    <a16:creationId xmlns:a16="http://schemas.microsoft.com/office/drawing/2014/main" id="{E25E05A5-8AC0-442C-9C84-3BEC235ECC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58379" name="Rectangle 13">
              <a:extLst>
                <a:ext uri="{FF2B5EF4-FFF2-40B4-BE49-F238E27FC236}">
                  <a16:creationId xmlns:a16="http://schemas.microsoft.com/office/drawing/2014/main" id="{F0AB3975-541A-430C-A5CA-8DBCBC3BA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" y="60"/>
              <a:ext cx="4696" cy="1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endParaRPr>
            </a:p>
          </p:txBody>
        </p:sp>
      </p:grpSp>
      <p:sp>
        <p:nvSpPr>
          <p:cNvPr id="58377" name="Rectangle 8">
            <a:extLst>
              <a:ext uri="{FF2B5EF4-FFF2-40B4-BE49-F238E27FC236}">
                <a16:creationId xmlns:a16="http://schemas.microsoft.com/office/drawing/2014/main" id="{F566E9ED-510E-4CA1-A025-3D297905167F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7F7EA9D2-217F-4DE4-A8FA-1AFABB44C8D8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54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>
            <a:extLst>
              <a:ext uri="{FF2B5EF4-FFF2-40B4-BE49-F238E27FC236}">
                <a16:creationId xmlns:a16="http://schemas.microsoft.com/office/drawing/2014/main" id="{297B3963-84CC-442E-9ACF-4B5DDF36B89C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5" name="Picture 3">
            <a:extLst>
              <a:ext uri="{FF2B5EF4-FFF2-40B4-BE49-F238E27FC236}">
                <a16:creationId xmlns:a16="http://schemas.microsoft.com/office/drawing/2014/main" id="{7591C951-8E21-44FD-8C6C-B588CF2D2494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6" name="Rectangle 4">
            <a:extLst>
              <a:ext uri="{FF2B5EF4-FFF2-40B4-BE49-F238E27FC236}">
                <a16:creationId xmlns:a16="http://schemas.microsoft.com/office/drawing/2014/main" id="{CC45F61B-D291-43AB-A655-50E76773CBAE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07424691-16A5-4AA6-98BF-375B15A5F885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59398" name="Rectangle 6">
            <a:extLst>
              <a:ext uri="{FF2B5EF4-FFF2-40B4-BE49-F238E27FC236}">
                <a16:creationId xmlns:a16="http://schemas.microsoft.com/office/drawing/2014/main" id="{5C6C9F4E-BD7C-464B-BDDE-6C80450F3ECB}"/>
              </a:ext>
            </a:extLst>
          </p:cNvPr>
          <p:cNvSpPr>
            <a:spLocks/>
          </p:cNvSpPr>
          <p:nvPr/>
        </p:nvSpPr>
        <p:spPr bwMode="auto">
          <a:xfrm>
            <a:off x="889000" y="20574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Default parameters are available to consequent default parameters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59399" name="Rectangle 7">
            <a:extLst>
              <a:ext uri="{FF2B5EF4-FFF2-40B4-BE49-F238E27FC236}">
                <a16:creationId xmlns:a16="http://schemas.microsoft.com/office/drawing/2014/main" id="{2C1AE6FC-2109-40A2-A0F1-2CAC02CCF248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Default Parameters – cont.</a:t>
            </a:r>
          </a:p>
        </p:txBody>
      </p:sp>
      <p:sp>
        <p:nvSpPr>
          <p:cNvPr id="59400" name="AutoShape 11">
            <a:extLst>
              <a:ext uri="{FF2B5EF4-FFF2-40B4-BE49-F238E27FC236}">
                <a16:creationId xmlns:a16="http://schemas.microsoft.com/office/drawing/2014/main" id="{B2EB4D5A-5980-411D-A002-601462030F4C}"/>
              </a:ext>
            </a:extLst>
          </p:cNvPr>
          <p:cNvSpPr>
            <a:spLocks/>
          </p:cNvSpPr>
          <p:nvPr/>
        </p:nvSpPr>
        <p:spPr bwMode="auto">
          <a:xfrm>
            <a:off x="736600" y="2971800"/>
            <a:ext cx="8458200" cy="3189288"/>
          </a:xfrm>
          <a:prstGeom prst="roundRect">
            <a:avLst>
              <a:gd name="adj" fmla="val 8764"/>
            </a:avLst>
          </a:prstGeom>
          <a:gradFill rotWithShape="0">
            <a:gsLst>
              <a:gs pos="0">
                <a:srgbClr val="EBEBEB"/>
              </a:gs>
              <a:gs pos="100000">
                <a:srgbClr val="FEFEFE"/>
              </a:gs>
            </a:gsLst>
            <a:lin ang="5400000" scaled="1"/>
          </a:gradFill>
          <a:ln w="12700">
            <a:solidFill>
              <a:srgbClr val="7F7F7F"/>
            </a:solidFill>
            <a:prstDash val="sysDot"/>
            <a:round/>
            <a:headEnd/>
            <a:tailEnd/>
          </a:ln>
        </p:spPr>
        <p:txBody>
          <a:bodyPr lIns="0" tIns="0" rIns="0" bIns="0"/>
          <a:lstStyle>
            <a:lvl1pPr marL="342900" indent="-3429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en-US" sz="1600"/>
              <a:t>function </a:t>
            </a:r>
            <a:r>
              <a:rPr lang="en-US" altLang="en-US" sz="1600" b="1" i="1">
                <a:solidFill>
                  <a:srgbClr val="0070C0"/>
                </a:solidFill>
              </a:rPr>
              <a:t>runWeirdCalc</a:t>
            </a:r>
            <a:r>
              <a:rPr lang="en-US" altLang="en-US" sz="1600"/>
              <a:t>(a, b, c = 42, </a:t>
            </a:r>
            <a:r>
              <a:rPr lang="en-US" altLang="en-US" sz="2000" b="1">
                <a:solidFill>
                  <a:srgbClr val="FF0000"/>
                </a:solidFill>
              </a:rPr>
              <a:t>d = c / 2</a:t>
            </a:r>
            <a:r>
              <a:rPr lang="en-US" altLang="en-US" sz="1600"/>
              <a:t>) {</a:t>
            </a:r>
            <a:br>
              <a:rPr lang="en-US" altLang="en-US" sz="1600"/>
            </a:br>
            <a:r>
              <a:rPr lang="en-US" altLang="en-US" sz="1600"/>
              <a:t>    console.log(`Calculation yields: ${a * b + c + d} (${a} * ${b} + ${c} + ${d})`;</a:t>
            </a:r>
          </a:p>
          <a:p>
            <a:pPr lvl="1" eaLnBrk="1" hangingPunct="1"/>
            <a:r>
              <a:rPr lang="en-US" altLang="en-US" sz="1600"/>
              <a:t>    </a:t>
            </a:r>
            <a:br>
              <a:rPr lang="en-US" altLang="en-US" sz="1600"/>
            </a:br>
            <a:r>
              <a:rPr lang="en-US" altLang="en-US" sz="1600"/>
              <a:t>}</a:t>
            </a:r>
            <a:br>
              <a:rPr lang="en-US" altLang="en-US" sz="1600"/>
            </a:br>
            <a:endParaRPr lang="en-US" altLang="en-US" sz="1600"/>
          </a:p>
          <a:p>
            <a:pPr lvl="1" eaLnBrk="1" hangingPunct="1"/>
            <a:r>
              <a:rPr lang="en-US" altLang="en-US" sz="1600"/>
              <a:t>runWeirdCalc();  </a:t>
            </a:r>
            <a:r>
              <a:rPr lang="en-US" altLang="en-US" sz="1600">
                <a:solidFill>
                  <a:srgbClr val="00B050"/>
                </a:solidFill>
              </a:rPr>
              <a:t>// Calculation yields: NaN (undefined * undefined + 42 + 21)</a:t>
            </a:r>
            <a:br>
              <a:rPr lang="en-US" altLang="en-US" sz="1600">
                <a:solidFill>
                  <a:srgbClr val="00B050"/>
                </a:solidFill>
              </a:rPr>
            </a:br>
            <a:r>
              <a:rPr lang="en-US" altLang="en-US" sz="1600"/>
              <a:t>runWeirdCalc(1);  </a:t>
            </a:r>
            <a:r>
              <a:rPr lang="en-US" altLang="en-US" sz="1600">
                <a:solidFill>
                  <a:srgbClr val="00B050"/>
                </a:solidFill>
              </a:rPr>
              <a:t>// Calculation yields: NaN (1 * undefined + 42 + 21)</a:t>
            </a:r>
          </a:p>
          <a:p>
            <a:pPr lvl="1" eaLnBrk="1" hangingPunct="1"/>
            <a:r>
              <a:rPr lang="en-US" altLang="en-US" sz="1600"/>
              <a:t>runWeirdCalc(1, 2);  </a:t>
            </a:r>
            <a:r>
              <a:rPr lang="en-US" altLang="en-US" sz="1600">
                <a:solidFill>
                  <a:srgbClr val="00B050"/>
                </a:solidFill>
              </a:rPr>
              <a:t>// Calculation yields: 65 (1 * 2 + 42 + 21)</a:t>
            </a:r>
          </a:p>
          <a:p>
            <a:pPr lvl="1" eaLnBrk="1" hangingPunct="1"/>
            <a:r>
              <a:rPr lang="en-US" altLang="en-US" sz="1600"/>
              <a:t>runWeirdCalc(1, 2, 3);  </a:t>
            </a:r>
            <a:r>
              <a:rPr lang="en-US" altLang="en-US" sz="1600">
                <a:solidFill>
                  <a:srgbClr val="00B050"/>
                </a:solidFill>
              </a:rPr>
              <a:t>// Calculation yields: 6.5 (1 * 2 + 3 + 1.5)</a:t>
            </a:r>
          </a:p>
          <a:p>
            <a:pPr lvl="1" eaLnBrk="1" hangingPunct="1"/>
            <a:r>
              <a:rPr lang="en-US" altLang="en-US" sz="1600"/>
              <a:t>runWeirdCalc(1, 2, 3, 4);  </a:t>
            </a:r>
            <a:r>
              <a:rPr lang="en-US" altLang="en-US" sz="1600">
                <a:solidFill>
                  <a:srgbClr val="00B050"/>
                </a:solidFill>
              </a:rPr>
              <a:t>// Calculation yields: 9 (1 * 2 + 3 + 4)</a:t>
            </a:r>
          </a:p>
          <a:p>
            <a:pPr lvl="1" eaLnBrk="1" hangingPunct="1"/>
            <a:endParaRPr lang="en-US" altLang="en-US" sz="1600"/>
          </a:p>
        </p:txBody>
      </p:sp>
      <p:sp>
        <p:nvSpPr>
          <p:cNvPr id="59401" name="Rectangle 8">
            <a:extLst>
              <a:ext uri="{FF2B5EF4-FFF2-40B4-BE49-F238E27FC236}">
                <a16:creationId xmlns:a16="http://schemas.microsoft.com/office/drawing/2014/main" id="{DCF0D339-A6C5-44E2-B863-6E0B6F486D58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60E9AE30-AA7D-407D-B97E-6F81B7BF72EF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55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>
            <a:extLst>
              <a:ext uri="{FF2B5EF4-FFF2-40B4-BE49-F238E27FC236}">
                <a16:creationId xmlns:a16="http://schemas.microsoft.com/office/drawing/2014/main" id="{C6DE1CC5-86E8-4602-8D49-36B8075AEB4A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19" name="Picture 3">
            <a:extLst>
              <a:ext uri="{FF2B5EF4-FFF2-40B4-BE49-F238E27FC236}">
                <a16:creationId xmlns:a16="http://schemas.microsoft.com/office/drawing/2014/main" id="{5B7AD3B0-89A8-46A4-B33B-373860581E25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0" name="Rectangle 4">
            <a:extLst>
              <a:ext uri="{FF2B5EF4-FFF2-40B4-BE49-F238E27FC236}">
                <a16:creationId xmlns:a16="http://schemas.microsoft.com/office/drawing/2014/main" id="{B6FBBDC5-84AA-4D77-8FD2-5A0A59215AF8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3B7B9A97-5F57-4B2B-9275-8A8A1754AA64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60422" name="Rectangle 6">
            <a:extLst>
              <a:ext uri="{FF2B5EF4-FFF2-40B4-BE49-F238E27FC236}">
                <a16:creationId xmlns:a16="http://schemas.microsoft.com/office/drawing/2014/main" id="{DFE3C38A-F833-4FAC-8384-A15FD91DEB35}"/>
              </a:ext>
            </a:extLst>
          </p:cNvPr>
          <p:cNvSpPr>
            <a:spLocks/>
          </p:cNvSpPr>
          <p:nvPr/>
        </p:nvSpPr>
        <p:spPr bwMode="auto">
          <a:xfrm>
            <a:off x="889000" y="20574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Default parameters can even accept other default values, such as function calls, </a:t>
            </a:r>
            <a:r>
              <a:rPr lang="en-US" altLang="en-US" sz="2000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this</a:t>
            </a: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and the </a:t>
            </a:r>
            <a:r>
              <a:rPr lang="en-US" altLang="en-US" sz="2000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arguments</a:t>
            </a: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object</a:t>
            </a:r>
            <a:endParaRPr lang="en-US" altLang="en-US" sz="2000" i="1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60423" name="Rectangle 7">
            <a:extLst>
              <a:ext uri="{FF2B5EF4-FFF2-40B4-BE49-F238E27FC236}">
                <a16:creationId xmlns:a16="http://schemas.microsoft.com/office/drawing/2014/main" id="{A9C3C197-0FAC-445D-8692-F47B220E1EB4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Default Parameters – cont.</a:t>
            </a:r>
          </a:p>
        </p:txBody>
      </p:sp>
      <p:sp>
        <p:nvSpPr>
          <p:cNvPr id="60424" name="AutoShape 11">
            <a:extLst>
              <a:ext uri="{FF2B5EF4-FFF2-40B4-BE49-F238E27FC236}">
                <a16:creationId xmlns:a16="http://schemas.microsoft.com/office/drawing/2014/main" id="{A9973919-80DB-4B40-ABB1-3B013076094B}"/>
              </a:ext>
            </a:extLst>
          </p:cNvPr>
          <p:cNvSpPr>
            <a:spLocks/>
          </p:cNvSpPr>
          <p:nvPr/>
        </p:nvSpPr>
        <p:spPr bwMode="auto">
          <a:xfrm>
            <a:off x="736600" y="3048000"/>
            <a:ext cx="8458200" cy="3505200"/>
          </a:xfrm>
          <a:prstGeom prst="roundRect">
            <a:avLst>
              <a:gd name="adj" fmla="val 8764"/>
            </a:avLst>
          </a:prstGeom>
          <a:gradFill rotWithShape="0">
            <a:gsLst>
              <a:gs pos="0">
                <a:srgbClr val="EBEBEB"/>
              </a:gs>
              <a:gs pos="100000">
                <a:srgbClr val="FEFEFE"/>
              </a:gs>
            </a:gsLst>
            <a:lin ang="5400000" scaled="1"/>
          </a:gradFill>
          <a:ln w="12700">
            <a:solidFill>
              <a:srgbClr val="7F7F7F"/>
            </a:solidFill>
            <a:prstDash val="sysDot"/>
            <a:round/>
            <a:headEnd/>
            <a:tailEnd/>
          </a:ln>
        </p:spPr>
        <p:txBody>
          <a:bodyPr lIns="0" tIns="0" rIns="0" bIns="0"/>
          <a:lstStyle>
            <a:lvl1pPr marL="342900" indent="-3429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lvl="1" eaLnBrk="1" hangingPunct="1"/>
            <a:endParaRPr lang="en-US" altLang="en-US" sz="1600"/>
          </a:p>
          <a:p>
            <a:pPr lvl="1" eaLnBrk="1" hangingPunct="1"/>
            <a:r>
              <a:rPr lang="en-US" altLang="en-US" sz="1600"/>
              <a:t>function </a:t>
            </a:r>
            <a:r>
              <a:rPr lang="en-US" altLang="en-US" sz="1600" b="1" i="1">
                <a:solidFill>
                  <a:srgbClr val="0070C0"/>
                </a:solidFill>
              </a:rPr>
              <a:t>getD</a:t>
            </a:r>
            <a:r>
              <a:rPr lang="en-US" altLang="en-US" sz="1600"/>
              <a:t>() {</a:t>
            </a:r>
            <a:br>
              <a:rPr lang="en-US" altLang="en-US" sz="1600"/>
            </a:br>
            <a:r>
              <a:rPr lang="en-US" altLang="en-US" sz="1600"/>
              <a:t>    return "You got Dee!"</a:t>
            </a:r>
            <a:br>
              <a:rPr lang="en-US" altLang="en-US" sz="1600"/>
            </a:br>
            <a:r>
              <a:rPr lang="en-US" altLang="en-US" sz="1600"/>
              <a:t>}</a:t>
            </a:r>
            <a:br>
              <a:rPr lang="en-US" altLang="en-US" sz="1600"/>
            </a:br>
            <a:br>
              <a:rPr lang="en-US" altLang="en-US" sz="1600"/>
            </a:br>
            <a:r>
              <a:rPr lang="en-US" altLang="en-US" sz="1600"/>
              <a:t>function </a:t>
            </a:r>
            <a:r>
              <a:rPr lang="en-US" altLang="en-US" sz="1600" b="1" i="1">
                <a:solidFill>
                  <a:srgbClr val="0070C0"/>
                </a:solidFill>
              </a:rPr>
              <a:t>checkThisOut</a:t>
            </a:r>
            <a:r>
              <a:rPr lang="en-US" altLang="en-US" sz="1600"/>
              <a:t>(a, b = 5, c = b, d = </a:t>
            </a:r>
            <a:r>
              <a:rPr lang="en-US" altLang="en-US" sz="1600" b="1" i="1">
                <a:solidFill>
                  <a:srgbClr val="FF0000"/>
                </a:solidFill>
              </a:rPr>
              <a:t>getD</a:t>
            </a:r>
            <a:r>
              <a:rPr lang="en-US" altLang="en-US" sz="1600" b="1">
                <a:solidFill>
                  <a:srgbClr val="FF0000"/>
                </a:solidFill>
              </a:rPr>
              <a:t>()</a:t>
            </a:r>
            <a:r>
              <a:rPr lang="en-US" altLang="en-US" sz="1600"/>
              <a:t>, e = </a:t>
            </a:r>
            <a:r>
              <a:rPr lang="en-US" altLang="en-US" sz="1600" b="1">
                <a:solidFill>
                  <a:srgbClr val="FF0000"/>
                </a:solidFill>
              </a:rPr>
              <a:t>this</a:t>
            </a:r>
            <a:r>
              <a:rPr lang="en-US" altLang="en-US" sz="1600"/>
              <a:t>,</a:t>
            </a:r>
            <a:br>
              <a:rPr lang="en-US" altLang="en-US" sz="1600"/>
            </a:br>
            <a:r>
              <a:rPr lang="en-US" altLang="en-US" sz="1600"/>
              <a:t>                      f = </a:t>
            </a:r>
            <a:r>
              <a:rPr lang="en-US" altLang="en-US" sz="1600" b="1">
                <a:solidFill>
                  <a:srgbClr val="FF0000"/>
                </a:solidFill>
              </a:rPr>
              <a:t>arguments</a:t>
            </a:r>
            <a:r>
              <a:rPr lang="en-US" altLang="en-US" sz="1600"/>
              <a:t>, g = </a:t>
            </a:r>
            <a:r>
              <a:rPr lang="en-US" altLang="en-US" sz="1600" b="1">
                <a:solidFill>
                  <a:srgbClr val="FF0000"/>
                </a:solidFill>
              </a:rPr>
              <a:t>this.whatsThis</a:t>
            </a:r>
            <a:r>
              <a:rPr lang="en-US" altLang="en-US" sz="1600"/>
              <a:t>) {</a:t>
            </a:r>
            <a:br>
              <a:rPr lang="en-US" altLang="en-US" sz="1600"/>
            </a:br>
            <a:r>
              <a:rPr lang="en-US" altLang="en-US" sz="1600"/>
              <a:t>    return [a,b,c,d,e,f,g];</a:t>
            </a:r>
            <a:br>
              <a:rPr lang="en-US" altLang="en-US" sz="1600"/>
            </a:br>
            <a:r>
              <a:rPr lang="en-US" altLang="en-US" sz="1600"/>
              <a:t>}</a:t>
            </a:r>
            <a:br>
              <a:rPr lang="en-US" altLang="en-US" sz="1600"/>
            </a:br>
            <a:endParaRPr lang="en-US" altLang="en-US" sz="1600"/>
          </a:p>
          <a:p>
            <a:pPr lvl="1" eaLnBrk="1" hangingPunct="1"/>
            <a:r>
              <a:rPr lang="en-US" altLang="en-US" sz="1600">
                <a:solidFill>
                  <a:srgbClr val="00B050"/>
                </a:solidFill>
              </a:rPr>
              <a:t>// ["Whoa", 5, 5, "You got Dee!", Window, Arguments[1], undefined]</a:t>
            </a:r>
          </a:p>
          <a:p>
            <a:pPr lvl="1" eaLnBrk="1" hangingPunct="1"/>
            <a:r>
              <a:rPr lang="en-US" altLang="en-US" sz="1600">
                <a:solidFill>
                  <a:srgbClr val="00B050"/>
                </a:solidFill>
              </a:rPr>
              <a:t>// (Note: Arguments only contains “Whoa”)</a:t>
            </a:r>
            <a:br>
              <a:rPr lang="en-US" altLang="en-US" sz="1600"/>
            </a:br>
            <a:r>
              <a:rPr lang="en-US" altLang="en-US" sz="1600"/>
              <a:t>console.log(</a:t>
            </a:r>
            <a:r>
              <a:rPr lang="en-US" altLang="en-US" sz="1600" i="1"/>
              <a:t>checkThisOut</a:t>
            </a:r>
            <a:r>
              <a:rPr lang="en-US" altLang="en-US" sz="1600"/>
              <a:t>("Whoa")); </a:t>
            </a:r>
          </a:p>
        </p:txBody>
      </p:sp>
      <p:sp>
        <p:nvSpPr>
          <p:cNvPr id="60425" name="Rectangle 8">
            <a:extLst>
              <a:ext uri="{FF2B5EF4-FFF2-40B4-BE49-F238E27FC236}">
                <a16:creationId xmlns:a16="http://schemas.microsoft.com/office/drawing/2014/main" id="{C0BB5D3B-EC98-46CE-952A-77051CBD1E42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D52140B2-A834-4CB6-9EB8-72404A95048C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56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>
            <a:extLst>
              <a:ext uri="{FF2B5EF4-FFF2-40B4-BE49-F238E27FC236}">
                <a16:creationId xmlns:a16="http://schemas.microsoft.com/office/drawing/2014/main" id="{D0AF1C77-58D4-4F78-92D3-E378E6A3A4A4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3" name="Picture 3">
            <a:extLst>
              <a:ext uri="{FF2B5EF4-FFF2-40B4-BE49-F238E27FC236}">
                <a16:creationId xmlns:a16="http://schemas.microsoft.com/office/drawing/2014/main" id="{81A4CBA9-65BE-4506-A7CE-3F7E7ABC58D2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4" name="Rectangle 4">
            <a:extLst>
              <a:ext uri="{FF2B5EF4-FFF2-40B4-BE49-F238E27FC236}">
                <a16:creationId xmlns:a16="http://schemas.microsoft.com/office/drawing/2014/main" id="{A7956417-A288-4ECD-BD59-68E8DEC979D9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BEB1C912-B3A0-4D7C-85C2-B392FC26937C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61446" name="Rectangle 6">
            <a:extLst>
              <a:ext uri="{FF2B5EF4-FFF2-40B4-BE49-F238E27FC236}">
                <a16:creationId xmlns:a16="http://schemas.microsoft.com/office/drawing/2014/main" id="{75059152-C979-4801-88E6-D4FAD62EACD0}"/>
              </a:ext>
            </a:extLst>
          </p:cNvPr>
          <p:cNvSpPr>
            <a:spLocks/>
          </p:cNvSpPr>
          <p:nvPr/>
        </p:nvSpPr>
        <p:spPr bwMode="auto">
          <a:xfrm>
            <a:off x="889000" y="20574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As opposed to other languages (C# et al.), defaults can be provided to any parameter(s), not necessarily consecutive or in any particular order</a:t>
            </a:r>
          </a:p>
        </p:txBody>
      </p:sp>
      <p:sp>
        <p:nvSpPr>
          <p:cNvPr id="61447" name="Rectangle 7">
            <a:extLst>
              <a:ext uri="{FF2B5EF4-FFF2-40B4-BE49-F238E27FC236}">
                <a16:creationId xmlns:a16="http://schemas.microsoft.com/office/drawing/2014/main" id="{FF05A80A-F1BD-4086-9B9D-67BAAB4C6AC9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Default Parameters – cont.</a:t>
            </a:r>
          </a:p>
        </p:txBody>
      </p:sp>
      <p:sp>
        <p:nvSpPr>
          <p:cNvPr id="61448" name="AutoShape 11">
            <a:extLst>
              <a:ext uri="{FF2B5EF4-FFF2-40B4-BE49-F238E27FC236}">
                <a16:creationId xmlns:a16="http://schemas.microsoft.com/office/drawing/2014/main" id="{B454F531-353F-4925-A30B-D128BCA1DE91}"/>
              </a:ext>
            </a:extLst>
          </p:cNvPr>
          <p:cNvSpPr>
            <a:spLocks/>
          </p:cNvSpPr>
          <p:nvPr/>
        </p:nvSpPr>
        <p:spPr bwMode="auto">
          <a:xfrm>
            <a:off x="812800" y="3657600"/>
            <a:ext cx="8458200" cy="2209800"/>
          </a:xfrm>
          <a:prstGeom prst="roundRect">
            <a:avLst>
              <a:gd name="adj" fmla="val 8764"/>
            </a:avLst>
          </a:prstGeom>
          <a:gradFill rotWithShape="0">
            <a:gsLst>
              <a:gs pos="0">
                <a:srgbClr val="EBEBEB"/>
              </a:gs>
              <a:gs pos="100000">
                <a:srgbClr val="FEFEFE"/>
              </a:gs>
            </a:gsLst>
            <a:lin ang="5400000" scaled="1"/>
          </a:gradFill>
          <a:ln w="12700">
            <a:solidFill>
              <a:srgbClr val="7F7F7F"/>
            </a:solidFill>
            <a:prstDash val="sysDot"/>
            <a:round/>
            <a:headEnd/>
            <a:tailEnd/>
          </a:ln>
        </p:spPr>
        <p:txBody>
          <a:bodyPr lIns="0" tIns="0" rIns="0" bIns="0"/>
          <a:lstStyle>
            <a:lvl1pPr marL="342900" indent="-3429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lvl="1" eaLnBrk="1" hangingPunct="1"/>
            <a:endParaRPr lang="en-US" altLang="en-US" sz="1600"/>
          </a:p>
          <a:p>
            <a:pPr lvl="1" eaLnBrk="1" hangingPunct="1"/>
            <a:r>
              <a:rPr lang="en-US" altLang="en-US" sz="1600"/>
              <a:t>function </a:t>
            </a:r>
            <a:r>
              <a:rPr lang="en-US" altLang="en-US" sz="1600" b="1" i="1">
                <a:solidFill>
                  <a:srgbClr val="0070C0"/>
                </a:solidFill>
              </a:rPr>
              <a:t>func </a:t>
            </a:r>
            <a:r>
              <a:rPr lang="en-US" altLang="en-US" sz="1600"/>
              <a:t>(a = 42, b, c = a, d, e = “Cool”) {</a:t>
            </a:r>
            <a:br>
              <a:rPr lang="en-US" altLang="en-US" sz="1600"/>
            </a:br>
            <a:r>
              <a:rPr lang="en-US" altLang="en-US" sz="1600"/>
              <a:t>    return [a,b,c,d,e];</a:t>
            </a:r>
            <a:br>
              <a:rPr lang="en-US" altLang="en-US" sz="1600"/>
            </a:br>
            <a:r>
              <a:rPr lang="en-US" altLang="en-US" sz="1600"/>
              <a:t>}</a:t>
            </a:r>
          </a:p>
          <a:p>
            <a:pPr lvl="1" eaLnBrk="1" hangingPunct="1"/>
            <a:endParaRPr lang="en-US" altLang="en-US" sz="1600"/>
          </a:p>
          <a:p>
            <a:pPr lvl="1" eaLnBrk="1" hangingPunct="1"/>
            <a:r>
              <a:rPr lang="en-US" altLang="en-US" sz="1600"/>
              <a:t>console.log(func(undefined, 15, “Yeah”));</a:t>
            </a:r>
            <a:r>
              <a:rPr lang="en-US" altLang="en-US" sz="1600">
                <a:solidFill>
                  <a:srgbClr val="00B050"/>
                </a:solidFill>
              </a:rPr>
              <a:t> // [42, 15, "Yeah", undefined, "Cool"] </a:t>
            </a:r>
            <a:br>
              <a:rPr lang="en-US" altLang="en-US" sz="1600"/>
            </a:br>
            <a:endParaRPr lang="en-US" altLang="en-US" sz="1600"/>
          </a:p>
        </p:txBody>
      </p:sp>
      <p:sp>
        <p:nvSpPr>
          <p:cNvPr id="61449" name="Rectangle 8">
            <a:extLst>
              <a:ext uri="{FF2B5EF4-FFF2-40B4-BE49-F238E27FC236}">
                <a16:creationId xmlns:a16="http://schemas.microsoft.com/office/drawing/2014/main" id="{30E48397-3826-4A2F-8F7B-7AC17B09C635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25AE3721-5613-455D-996F-155F2BA71C1E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57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>
            <a:extLst>
              <a:ext uri="{FF2B5EF4-FFF2-40B4-BE49-F238E27FC236}">
                <a16:creationId xmlns:a16="http://schemas.microsoft.com/office/drawing/2014/main" id="{8C64574F-E35A-4042-98A5-85A89AEA8DCA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7" name="Picture 3">
            <a:extLst>
              <a:ext uri="{FF2B5EF4-FFF2-40B4-BE49-F238E27FC236}">
                <a16:creationId xmlns:a16="http://schemas.microsoft.com/office/drawing/2014/main" id="{DDAEA3EE-D930-4C6D-B412-C8DF5DE39FEA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Rectangle 4">
            <a:extLst>
              <a:ext uri="{FF2B5EF4-FFF2-40B4-BE49-F238E27FC236}">
                <a16:creationId xmlns:a16="http://schemas.microsoft.com/office/drawing/2014/main" id="{05DC4BDF-8C3D-4E43-86FF-F7FDEBA88668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1B4BE981-DF8D-4EA0-8182-6305FD5CD67F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62470" name="Rectangle 6">
            <a:extLst>
              <a:ext uri="{FF2B5EF4-FFF2-40B4-BE49-F238E27FC236}">
                <a16:creationId xmlns:a16="http://schemas.microsoft.com/office/drawing/2014/main" id="{024E1E7B-9886-481B-AD8D-634E96AEB5AB}"/>
              </a:ext>
            </a:extLst>
          </p:cNvPr>
          <p:cNvSpPr>
            <a:spLocks/>
          </p:cNvSpPr>
          <p:nvPr/>
        </p:nvSpPr>
        <p:spPr bwMode="auto">
          <a:xfrm>
            <a:off x="889000" y="20574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Destructured parameter with default value assignment</a:t>
            </a:r>
          </a:p>
        </p:txBody>
      </p:sp>
      <p:sp>
        <p:nvSpPr>
          <p:cNvPr id="62471" name="Rectangle 7">
            <a:extLst>
              <a:ext uri="{FF2B5EF4-FFF2-40B4-BE49-F238E27FC236}">
                <a16:creationId xmlns:a16="http://schemas.microsoft.com/office/drawing/2014/main" id="{35B76D8E-004D-406D-946A-EAAF03DA0650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Default Parameters – cont.</a:t>
            </a:r>
          </a:p>
        </p:txBody>
      </p:sp>
      <p:sp>
        <p:nvSpPr>
          <p:cNvPr id="62472" name="AutoShape 11">
            <a:extLst>
              <a:ext uri="{FF2B5EF4-FFF2-40B4-BE49-F238E27FC236}">
                <a16:creationId xmlns:a16="http://schemas.microsoft.com/office/drawing/2014/main" id="{384E3D4E-9A09-470C-AB9F-A64CA784C131}"/>
              </a:ext>
            </a:extLst>
          </p:cNvPr>
          <p:cNvSpPr>
            <a:spLocks/>
          </p:cNvSpPr>
          <p:nvPr/>
        </p:nvSpPr>
        <p:spPr bwMode="auto">
          <a:xfrm>
            <a:off x="812800" y="3200400"/>
            <a:ext cx="8458200" cy="2895600"/>
          </a:xfrm>
          <a:prstGeom prst="roundRect">
            <a:avLst>
              <a:gd name="adj" fmla="val 8764"/>
            </a:avLst>
          </a:prstGeom>
          <a:gradFill rotWithShape="0">
            <a:gsLst>
              <a:gs pos="0">
                <a:srgbClr val="EBEBEB"/>
              </a:gs>
              <a:gs pos="100000">
                <a:srgbClr val="FEFEFE"/>
              </a:gs>
            </a:gsLst>
            <a:lin ang="5400000" scaled="1"/>
          </a:gradFill>
          <a:ln w="12700">
            <a:solidFill>
              <a:srgbClr val="7F7F7F"/>
            </a:solidFill>
            <a:prstDash val="sysDot"/>
            <a:round/>
            <a:headEnd/>
            <a:tailEnd/>
          </a:ln>
        </p:spPr>
        <p:txBody>
          <a:bodyPr lIns="0" tIns="0" rIns="0" bIns="0"/>
          <a:lstStyle>
            <a:lvl1pPr marL="342900" indent="-3429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lvl="1" eaLnBrk="1" hangingPunct="1"/>
            <a:endParaRPr lang="en-US" altLang="en-US" sz="2400"/>
          </a:p>
          <a:p>
            <a:pPr lvl="1" eaLnBrk="1" hangingPunct="1"/>
            <a:r>
              <a:rPr lang="en-US" altLang="en-US" sz="2400"/>
              <a:t>function </a:t>
            </a:r>
            <a:r>
              <a:rPr lang="en-US" altLang="en-US" sz="2400" b="1" i="1">
                <a:solidFill>
                  <a:srgbClr val="0070C0"/>
                </a:solidFill>
              </a:rPr>
              <a:t>func</a:t>
            </a:r>
            <a:r>
              <a:rPr lang="en-US" altLang="en-US" sz="2400"/>
              <a:t>([x, y] = [1, 2], {z: z} = {z: 3}) { </a:t>
            </a:r>
          </a:p>
          <a:p>
            <a:pPr lvl="1" eaLnBrk="1" hangingPunct="1"/>
            <a:r>
              <a:rPr lang="en-US" altLang="en-US" sz="2400"/>
              <a:t>  return x + y + z; </a:t>
            </a:r>
          </a:p>
          <a:p>
            <a:pPr lvl="1" eaLnBrk="1" hangingPunct="1"/>
            <a:r>
              <a:rPr lang="en-US" altLang="en-US" sz="2400"/>
              <a:t>}</a:t>
            </a:r>
          </a:p>
          <a:p>
            <a:pPr lvl="1" eaLnBrk="1" hangingPunct="1"/>
            <a:endParaRPr lang="en-US" altLang="en-US" sz="2400"/>
          </a:p>
          <a:p>
            <a:pPr lvl="1" eaLnBrk="1" hangingPunct="1"/>
            <a:r>
              <a:rPr lang="en-US" altLang="en-US" sz="2400"/>
              <a:t>func(); </a:t>
            </a:r>
            <a:r>
              <a:rPr lang="en-US" altLang="en-US" sz="2400">
                <a:solidFill>
                  <a:srgbClr val="00B050"/>
                </a:solidFill>
              </a:rPr>
              <a:t>// 6</a:t>
            </a:r>
          </a:p>
        </p:txBody>
      </p:sp>
      <p:sp>
        <p:nvSpPr>
          <p:cNvPr id="62473" name="Rectangle 8">
            <a:extLst>
              <a:ext uri="{FF2B5EF4-FFF2-40B4-BE49-F238E27FC236}">
                <a16:creationId xmlns:a16="http://schemas.microsoft.com/office/drawing/2014/main" id="{ADC4F567-D5B3-47A9-BEE2-AAD2809ADEAF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57D9A9FB-311A-481F-A854-DBBED16E2649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58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>
            <a:extLst>
              <a:ext uri="{FF2B5EF4-FFF2-40B4-BE49-F238E27FC236}">
                <a16:creationId xmlns:a16="http://schemas.microsoft.com/office/drawing/2014/main" id="{90A40880-C863-4158-8186-71ED56B76DE0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1" name="Picture 3">
            <a:extLst>
              <a:ext uri="{FF2B5EF4-FFF2-40B4-BE49-F238E27FC236}">
                <a16:creationId xmlns:a16="http://schemas.microsoft.com/office/drawing/2014/main" id="{94426A94-7471-4A92-B166-8A6A4550C203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2" name="Rectangle 4">
            <a:extLst>
              <a:ext uri="{FF2B5EF4-FFF2-40B4-BE49-F238E27FC236}">
                <a16:creationId xmlns:a16="http://schemas.microsoft.com/office/drawing/2014/main" id="{E43B92DB-2773-4B61-B696-C7B84E14C33E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6D600316-1488-41A7-B2F0-474226C66A54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63494" name="Rectangle 6">
            <a:extLst>
              <a:ext uri="{FF2B5EF4-FFF2-40B4-BE49-F238E27FC236}">
                <a16:creationId xmlns:a16="http://schemas.microsoft.com/office/drawing/2014/main" id="{6026BE9F-E25C-46B2-8ACB-D503B5F89345}"/>
              </a:ext>
            </a:extLst>
          </p:cNvPr>
          <p:cNvSpPr>
            <a:spLocks/>
          </p:cNvSpPr>
          <p:nvPr/>
        </p:nvSpPr>
        <p:spPr bwMode="auto">
          <a:xfrm>
            <a:off x="889000" y="20574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63495" name="Rectangle 7">
            <a:extLst>
              <a:ext uri="{FF2B5EF4-FFF2-40B4-BE49-F238E27FC236}">
                <a16:creationId xmlns:a16="http://schemas.microsoft.com/office/drawing/2014/main" id="{AC935555-1914-4FF8-9592-2B32728E2FA6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Default Parameters &amp; TS</a:t>
            </a:r>
          </a:p>
        </p:txBody>
      </p:sp>
      <p:sp>
        <p:nvSpPr>
          <p:cNvPr id="63496" name="AutoShape 11">
            <a:extLst>
              <a:ext uri="{FF2B5EF4-FFF2-40B4-BE49-F238E27FC236}">
                <a16:creationId xmlns:a16="http://schemas.microsoft.com/office/drawing/2014/main" id="{680BCE7B-7E74-4F63-B2B1-5E1823133C42}"/>
              </a:ext>
            </a:extLst>
          </p:cNvPr>
          <p:cNvSpPr>
            <a:spLocks/>
          </p:cNvSpPr>
          <p:nvPr/>
        </p:nvSpPr>
        <p:spPr bwMode="auto">
          <a:xfrm>
            <a:off x="812800" y="3276600"/>
            <a:ext cx="8458200" cy="1524000"/>
          </a:xfrm>
          <a:prstGeom prst="roundRect">
            <a:avLst>
              <a:gd name="adj" fmla="val 8764"/>
            </a:avLst>
          </a:prstGeom>
          <a:gradFill rotWithShape="0">
            <a:gsLst>
              <a:gs pos="0">
                <a:srgbClr val="EBEBEB"/>
              </a:gs>
              <a:gs pos="100000">
                <a:srgbClr val="FEFEFE"/>
              </a:gs>
            </a:gsLst>
            <a:lin ang="5400000" scaled="1"/>
          </a:gradFill>
          <a:ln w="12700">
            <a:solidFill>
              <a:srgbClr val="7F7F7F"/>
            </a:solidFill>
            <a:prstDash val="sysDot"/>
            <a:round/>
            <a:headEnd/>
            <a:tailEnd/>
          </a:ln>
        </p:spPr>
        <p:txBody>
          <a:bodyPr lIns="0" tIns="0" rIns="0" bIns="0"/>
          <a:lstStyle>
            <a:lvl1pPr marL="342900" indent="-3429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lvl="1" eaLnBrk="1" hangingPunct="1"/>
            <a:br>
              <a:rPr lang="en-US" altLang="en-US" sz="600"/>
            </a:br>
            <a:r>
              <a:rPr lang="en-US" altLang="en-US" sz="2000"/>
              <a:t>function </a:t>
            </a:r>
            <a:r>
              <a:rPr lang="en-US" altLang="en-US" sz="2000" b="1" i="1">
                <a:solidFill>
                  <a:srgbClr val="0070C0"/>
                </a:solidFill>
              </a:rPr>
              <a:t>sendRaven</a:t>
            </a:r>
            <a:r>
              <a:rPr lang="en-US" altLang="en-US" sz="2000"/>
              <a:t>(to, body, subject) {</a:t>
            </a:r>
            <a:br>
              <a:rPr lang="en-US" altLang="en-US" sz="2000"/>
            </a:br>
            <a:r>
              <a:rPr lang="en-US" altLang="en-US" sz="2000"/>
              <a:t>    </a:t>
            </a:r>
            <a:r>
              <a:rPr lang="en-US" altLang="en-US" sz="2000" b="1">
                <a:solidFill>
                  <a:srgbClr val="FF0000"/>
                </a:solidFill>
              </a:rPr>
              <a:t>if (subject === void 0) { subject = 'New Raven Mail'; }</a:t>
            </a:r>
            <a:br>
              <a:rPr lang="en-US" altLang="en-US" sz="2000"/>
            </a:br>
            <a:r>
              <a:rPr lang="en-US" altLang="en-US" sz="2000"/>
              <a:t>    console.log("Sending mail with subject \"" + subject + "\"");</a:t>
            </a:r>
            <a:br>
              <a:rPr lang="en-US" altLang="en-US" sz="2000"/>
            </a:br>
            <a:r>
              <a:rPr lang="en-US" altLang="en-US" sz="2000"/>
              <a:t>}</a:t>
            </a:r>
            <a:endParaRPr lang="en-US" altLang="en-US" sz="2000">
              <a:solidFill>
                <a:srgbClr val="00B050"/>
              </a:solidFill>
            </a:endParaRPr>
          </a:p>
        </p:txBody>
      </p:sp>
      <p:sp>
        <p:nvSpPr>
          <p:cNvPr id="63497" name="AutoShape 11">
            <a:extLst>
              <a:ext uri="{FF2B5EF4-FFF2-40B4-BE49-F238E27FC236}">
                <a16:creationId xmlns:a16="http://schemas.microsoft.com/office/drawing/2014/main" id="{9AB6BED1-48BB-429C-9402-B9AC03C2113E}"/>
              </a:ext>
            </a:extLst>
          </p:cNvPr>
          <p:cNvSpPr>
            <a:spLocks/>
          </p:cNvSpPr>
          <p:nvPr/>
        </p:nvSpPr>
        <p:spPr bwMode="auto">
          <a:xfrm>
            <a:off x="812800" y="4953000"/>
            <a:ext cx="8458200" cy="1752600"/>
          </a:xfrm>
          <a:prstGeom prst="roundRect">
            <a:avLst>
              <a:gd name="adj" fmla="val 8764"/>
            </a:avLst>
          </a:prstGeom>
          <a:gradFill rotWithShape="0">
            <a:gsLst>
              <a:gs pos="0">
                <a:srgbClr val="EBEBEB"/>
              </a:gs>
              <a:gs pos="100000">
                <a:srgbClr val="FEFEFE"/>
              </a:gs>
            </a:gsLst>
            <a:lin ang="5400000" scaled="1"/>
          </a:gradFill>
          <a:ln w="12700">
            <a:solidFill>
              <a:srgbClr val="7F7F7F"/>
            </a:solidFill>
            <a:prstDash val="sysDot"/>
            <a:round/>
            <a:headEnd/>
            <a:tailEnd/>
          </a:ln>
        </p:spPr>
        <p:txBody>
          <a:bodyPr lIns="0" tIns="0" rIns="0" bIns="0"/>
          <a:lstStyle>
            <a:lvl1pPr marL="342900" indent="-3429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lvl="1" eaLnBrk="1" hangingPunct="1"/>
            <a:br>
              <a:rPr lang="en-US" altLang="en-US" sz="800"/>
            </a:br>
            <a:r>
              <a:rPr lang="en-US" altLang="en-US"/>
              <a:t>function </a:t>
            </a:r>
            <a:r>
              <a:rPr lang="en-US" altLang="en-US" b="1" i="1">
                <a:solidFill>
                  <a:srgbClr val="0070C0"/>
                </a:solidFill>
              </a:rPr>
              <a:t>runWeirdCalc</a:t>
            </a:r>
            <a:r>
              <a:rPr lang="en-US" altLang="en-US"/>
              <a:t>(a, b, c, d) {</a:t>
            </a:r>
            <a:br>
              <a:rPr lang="en-US" altLang="en-US"/>
            </a:br>
            <a:r>
              <a:rPr lang="en-US" altLang="en-US" b="1">
                <a:solidFill>
                  <a:srgbClr val="FF0000"/>
                </a:solidFill>
              </a:rPr>
              <a:t>    if (c === void 0) { c = 42; }</a:t>
            </a:r>
            <a:br>
              <a:rPr lang="en-US" altLang="en-US" b="1">
                <a:solidFill>
                  <a:srgbClr val="FF0000"/>
                </a:solidFill>
              </a:rPr>
            </a:br>
            <a:r>
              <a:rPr lang="en-US" altLang="en-US" b="1">
                <a:solidFill>
                  <a:srgbClr val="FF0000"/>
                </a:solidFill>
              </a:rPr>
              <a:t>    if (d === void 0) { d = c / 2; }</a:t>
            </a:r>
            <a:br>
              <a:rPr lang="en-US" altLang="en-US"/>
            </a:br>
            <a:r>
              <a:rPr lang="en-US" altLang="en-US"/>
              <a:t>    console.log("Weird calculation yields: " + (a * b + c + d) + </a:t>
            </a:r>
            <a:br>
              <a:rPr lang="en-US" altLang="en-US"/>
            </a:br>
            <a:r>
              <a:rPr lang="en-US" altLang="en-US"/>
              <a:t>                         " (" + a + " * " + b + " + " + c + " + " + d + ")");</a:t>
            </a:r>
            <a:br>
              <a:rPr lang="en-US" altLang="en-US"/>
            </a:br>
            <a:endParaRPr lang="en-US" altLang="en-US" sz="5400">
              <a:solidFill>
                <a:srgbClr val="00B050"/>
              </a:solidFill>
            </a:endParaRPr>
          </a:p>
        </p:txBody>
      </p:sp>
      <p:sp>
        <p:nvSpPr>
          <p:cNvPr id="63498" name="Rectangle 6">
            <a:extLst>
              <a:ext uri="{FF2B5EF4-FFF2-40B4-BE49-F238E27FC236}">
                <a16:creationId xmlns:a16="http://schemas.microsoft.com/office/drawing/2014/main" id="{4046C215-0617-4893-9DD8-0F4A0BEDE342}"/>
              </a:ext>
            </a:extLst>
          </p:cNvPr>
          <p:cNvSpPr>
            <a:spLocks/>
          </p:cNvSpPr>
          <p:nvPr/>
        </p:nvSpPr>
        <p:spPr bwMode="auto">
          <a:xfrm>
            <a:off x="889000" y="19050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TypeScript transpiles to code which sets defaults in case the argument value is undefined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(it uses the void operator to obtain the </a:t>
            </a:r>
            <a:r>
              <a:rPr lang="en-US" altLang="en-US" sz="2000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undefined</a:t>
            </a: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primitive)</a:t>
            </a:r>
          </a:p>
        </p:txBody>
      </p:sp>
      <p:sp>
        <p:nvSpPr>
          <p:cNvPr id="63499" name="Rectangle 8">
            <a:extLst>
              <a:ext uri="{FF2B5EF4-FFF2-40B4-BE49-F238E27FC236}">
                <a16:creationId xmlns:a16="http://schemas.microsoft.com/office/drawing/2014/main" id="{63054B60-35DC-49E9-A7A3-E70E8691E1EE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2EC19BB2-D86B-4F73-AD2C-4F7C964BF369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59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>
            <a:extLst>
              <a:ext uri="{FF2B5EF4-FFF2-40B4-BE49-F238E27FC236}">
                <a16:creationId xmlns:a16="http://schemas.microsoft.com/office/drawing/2014/main" id="{1EF9E373-FC8B-4FD5-9150-521ED6EEDEA6}"/>
              </a:ext>
            </a:extLst>
          </p:cNvPr>
          <p:cNvSpPr>
            <a:spLocks/>
          </p:cNvSpPr>
          <p:nvPr/>
        </p:nvSpPr>
        <p:spPr bwMode="auto">
          <a:xfrm>
            <a:off x="4922838" y="6964363"/>
            <a:ext cx="2524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t>3</a:t>
            </a:r>
          </a:p>
        </p:txBody>
      </p:sp>
      <p:pic>
        <p:nvPicPr>
          <p:cNvPr id="9219" name="Picture 2">
            <a:extLst>
              <a:ext uri="{FF2B5EF4-FFF2-40B4-BE49-F238E27FC236}">
                <a16:creationId xmlns:a16="http://schemas.microsoft.com/office/drawing/2014/main" id="{1CB1C2C1-2865-4B2F-BB1F-052DEA114648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3">
            <a:extLst>
              <a:ext uri="{FF2B5EF4-FFF2-40B4-BE49-F238E27FC236}">
                <a16:creationId xmlns:a16="http://schemas.microsoft.com/office/drawing/2014/main" id="{BBC4C06A-1DE3-40D6-9CCA-FCBE764DB747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Rectangle 4">
            <a:extLst>
              <a:ext uri="{FF2B5EF4-FFF2-40B4-BE49-F238E27FC236}">
                <a16:creationId xmlns:a16="http://schemas.microsoft.com/office/drawing/2014/main" id="{A2DAAE66-6381-4370-990A-907F82B4823B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EBB28711-58E4-49E6-A352-A9AE7A917003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9223" name="Rectangle 6">
            <a:extLst>
              <a:ext uri="{FF2B5EF4-FFF2-40B4-BE49-F238E27FC236}">
                <a16:creationId xmlns:a16="http://schemas.microsoft.com/office/drawing/2014/main" id="{8676EE60-9717-4975-AA1B-B74363ED24C9}"/>
              </a:ext>
            </a:extLst>
          </p:cNvPr>
          <p:cNvSpPr>
            <a:spLocks/>
          </p:cNvSpPr>
          <p:nvPr/>
        </p:nvSpPr>
        <p:spPr bwMode="auto">
          <a:xfrm>
            <a:off x="965200" y="24384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ES7 / ECMAScript 2016 is so small due to the new release process, which is actually good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New features are only included after they are completely ready and after there were at least two implementations that were sufficiently field-tested.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Releases will now happen much more frequently (once a year) and will be more incremental</a:t>
            </a:r>
          </a:p>
        </p:txBody>
      </p:sp>
      <p:sp>
        <p:nvSpPr>
          <p:cNvPr id="9224" name="Rectangle 7">
            <a:extLst>
              <a:ext uri="{FF2B5EF4-FFF2-40B4-BE49-F238E27FC236}">
                <a16:creationId xmlns:a16="http://schemas.microsoft.com/office/drawing/2014/main" id="{C784D37C-8E88-46FB-A1BD-981033D624DC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ES7 – Why So Small?</a:t>
            </a:r>
          </a:p>
        </p:txBody>
      </p:sp>
      <p:sp>
        <p:nvSpPr>
          <p:cNvPr id="9225" name="Rectangle 8">
            <a:extLst>
              <a:ext uri="{FF2B5EF4-FFF2-40B4-BE49-F238E27FC236}">
                <a16:creationId xmlns:a16="http://schemas.microsoft.com/office/drawing/2014/main" id="{C77B03F8-5DB9-4468-947F-7317E976E69E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7491F9C3-FC57-41AD-8EEF-920129E58CAC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6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>
            <a:extLst>
              <a:ext uri="{FF2B5EF4-FFF2-40B4-BE49-F238E27FC236}">
                <a16:creationId xmlns:a16="http://schemas.microsoft.com/office/drawing/2014/main" id="{871092A7-1DC1-4CA6-BA97-77F99F44472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5" name="Picture 3">
            <a:extLst>
              <a:ext uri="{FF2B5EF4-FFF2-40B4-BE49-F238E27FC236}">
                <a16:creationId xmlns:a16="http://schemas.microsoft.com/office/drawing/2014/main" id="{89C69E99-BA7A-4AF2-994B-6969B8188496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6" name="Rectangle 4">
            <a:extLst>
              <a:ext uri="{FF2B5EF4-FFF2-40B4-BE49-F238E27FC236}">
                <a16:creationId xmlns:a16="http://schemas.microsoft.com/office/drawing/2014/main" id="{E4FE1128-00C9-403E-893D-E20595CDBE12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7C3A701C-5874-49BF-9384-85D763EB5874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64518" name="Rectangle 6">
            <a:extLst>
              <a:ext uri="{FF2B5EF4-FFF2-40B4-BE49-F238E27FC236}">
                <a16:creationId xmlns:a16="http://schemas.microsoft.com/office/drawing/2014/main" id="{4254558C-B83E-410D-96A8-E2614849E140}"/>
              </a:ext>
            </a:extLst>
          </p:cNvPr>
          <p:cNvSpPr>
            <a:spLocks/>
          </p:cNvSpPr>
          <p:nvPr/>
        </p:nvSpPr>
        <p:spPr bwMode="auto">
          <a:xfrm>
            <a:off x="889000" y="20574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64519" name="Rectangle 7">
            <a:extLst>
              <a:ext uri="{FF2B5EF4-FFF2-40B4-BE49-F238E27FC236}">
                <a16:creationId xmlns:a16="http://schemas.microsoft.com/office/drawing/2014/main" id="{3BA5EEF9-355D-4A86-A229-548E69EF3A63}"/>
              </a:ext>
            </a:extLst>
          </p:cNvPr>
          <p:cNvSpPr>
            <a:spLocks/>
          </p:cNvSpPr>
          <p:nvPr/>
        </p:nvSpPr>
        <p:spPr bwMode="auto">
          <a:xfrm>
            <a:off x="942975" y="1219200"/>
            <a:ext cx="79692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Default Parameters &amp; TS – cont.</a:t>
            </a:r>
          </a:p>
        </p:txBody>
      </p:sp>
      <p:sp>
        <p:nvSpPr>
          <p:cNvPr id="64520" name="AutoShape 11">
            <a:extLst>
              <a:ext uri="{FF2B5EF4-FFF2-40B4-BE49-F238E27FC236}">
                <a16:creationId xmlns:a16="http://schemas.microsoft.com/office/drawing/2014/main" id="{A07C9648-61EE-4F22-BEF0-02CECDB0D43B}"/>
              </a:ext>
            </a:extLst>
          </p:cNvPr>
          <p:cNvSpPr>
            <a:spLocks/>
          </p:cNvSpPr>
          <p:nvPr/>
        </p:nvSpPr>
        <p:spPr bwMode="auto">
          <a:xfrm>
            <a:off x="812800" y="2438400"/>
            <a:ext cx="8458200" cy="3733800"/>
          </a:xfrm>
          <a:prstGeom prst="roundRect">
            <a:avLst>
              <a:gd name="adj" fmla="val 8764"/>
            </a:avLst>
          </a:prstGeom>
          <a:gradFill rotWithShape="0">
            <a:gsLst>
              <a:gs pos="0">
                <a:srgbClr val="EBEBEB"/>
              </a:gs>
              <a:gs pos="100000">
                <a:srgbClr val="FEFEFE"/>
              </a:gs>
            </a:gsLst>
            <a:lin ang="5400000" scaled="1"/>
          </a:gradFill>
          <a:ln w="12700">
            <a:solidFill>
              <a:srgbClr val="7F7F7F"/>
            </a:solidFill>
            <a:prstDash val="sysDot"/>
            <a:round/>
            <a:headEnd/>
            <a:tailEnd/>
          </a:ln>
        </p:spPr>
        <p:txBody>
          <a:bodyPr lIns="0" tIns="0" rIns="0" bIns="0"/>
          <a:lstStyle>
            <a:lvl1pPr marL="342900" indent="-3429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en-US" sz="2400"/>
              <a:t>function </a:t>
            </a:r>
            <a:r>
              <a:rPr lang="en-US" altLang="en-US" sz="2400" b="1" i="1">
                <a:solidFill>
                  <a:srgbClr val="0070C0"/>
                </a:solidFill>
              </a:rPr>
              <a:t>checkThisOut</a:t>
            </a:r>
            <a:r>
              <a:rPr lang="en-US" altLang="en-US" sz="2400"/>
              <a:t>(a, b, c, d, e, f, g) {</a:t>
            </a:r>
            <a:br>
              <a:rPr lang="en-US" altLang="en-US" sz="2400"/>
            </a:br>
            <a:r>
              <a:rPr lang="en-US" altLang="en-US" sz="2400" b="1">
                <a:solidFill>
                  <a:srgbClr val="FF0000"/>
                </a:solidFill>
              </a:rPr>
              <a:t>    if (b === void 0) { b = 5; }</a:t>
            </a:r>
            <a:br>
              <a:rPr lang="en-US" altLang="en-US" sz="2400" b="1">
                <a:solidFill>
                  <a:srgbClr val="FF0000"/>
                </a:solidFill>
              </a:rPr>
            </a:br>
            <a:r>
              <a:rPr lang="en-US" altLang="en-US" sz="2400" b="1">
                <a:solidFill>
                  <a:srgbClr val="FF0000"/>
                </a:solidFill>
              </a:rPr>
              <a:t>    if (c === void 0) { c = b; }</a:t>
            </a:r>
            <a:br>
              <a:rPr lang="en-US" altLang="en-US" sz="2400" b="1">
                <a:solidFill>
                  <a:srgbClr val="FF0000"/>
                </a:solidFill>
              </a:rPr>
            </a:br>
            <a:r>
              <a:rPr lang="en-US" altLang="en-US" sz="2400" b="1">
                <a:solidFill>
                  <a:srgbClr val="FF0000"/>
                </a:solidFill>
              </a:rPr>
              <a:t>    if (d === void 0) { d = </a:t>
            </a:r>
            <a:r>
              <a:rPr lang="en-US" altLang="en-US" sz="2400" b="1" i="1">
                <a:solidFill>
                  <a:srgbClr val="FF0000"/>
                </a:solidFill>
              </a:rPr>
              <a:t>getD</a:t>
            </a:r>
            <a:r>
              <a:rPr lang="en-US" altLang="en-US" sz="2400" b="1">
                <a:solidFill>
                  <a:srgbClr val="FF0000"/>
                </a:solidFill>
              </a:rPr>
              <a:t>(); }</a:t>
            </a:r>
            <a:br>
              <a:rPr lang="en-US" altLang="en-US" sz="2400" b="1">
                <a:solidFill>
                  <a:srgbClr val="FF0000"/>
                </a:solidFill>
              </a:rPr>
            </a:br>
            <a:r>
              <a:rPr lang="en-US" altLang="en-US" sz="2400" b="1">
                <a:solidFill>
                  <a:srgbClr val="FF0000"/>
                </a:solidFill>
              </a:rPr>
              <a:t>    if (e === void 0) { e = this; }</a:t>
            </a:r>
            <a:br>
              <a:rPr lang="en-US" altLang="en-US" sz="2400" b="1">
                <a:solidFill>
                  <a:srgbClr val="FF0000"/>
                </a:solidFill>
              </a:rPr>
            </a:br>
            <a:r>
              <a:rPr lang="en-US" altLang="en-US" sz="2400" b="1">
                <a:solidFill>
                  <a:srgbClr val="FF0000"/>
                </a:solidFill>
              </a:rPr>
              <a:t>    if (f === void 0) { f = arguments; }</a:t>
            </a:r>
            <a:br>
              <a:rPr lang="en-US" altLang="en-US" sz="2400" b="1">
                <a:solidFill>
                  <a:srgbClr val="FF0000"/>
                </a:solidFill>
              </a:rPr>
            </a:br>
            <a:r>
              <a:rPr lang="en-US" altLang="en-US" sz="2400" b="1">
                <a:solidFill>
                  <a:srgbClr val="FF0000"/>
                </a:solidFill>
              </a:rPr>
              <a:t>    if (g === void 0) { g = this.whatsThis; }</a:t>
            </a:r>
            <a:br>
              <a:rPr lang="en-US" altLang="en-US" sz="2400"/>
            </a:br>
            <a:r>
              <a:rPr lang="en-US" altLang="en-US" sz="2400"/>
              <a:t>    return [a, b, c, d, e, f, g];</a:t>
            </a:r>
            <a:br>
              <a:rPr lang="en-US" altLang="en-US" sz="2400"/>
            </a:br>
            <a:r>
              <a:rPr lang="en-US" altLang="en-US" sz="2400"/>
              <a:t>}</a:t>
            </a:r>
            <a:endParaRPr lang="en-US" altLang="en-US" sz="6600">
              <a:solidFill>
                <a:srgbClr val="00B050"/>
              </a:solidFill>
            </a:endParaRPr>
          </a:p>
        </p:txBody>
      </p:sp>
      <p:sp>
        <p:nvSpPr>
          <p:cNvPr id="64521" name="Rectangle 8">
            <a:extLst>
              <a:ext uri="{FF2B5EF4-FFF2-40B4-BE49-F238E27FC236}">
                <a16:creationId xmlns:a16="http://schemas.microsoft.com/office/drawing/2014/main" id="{032F57A3-14AE-49BC-B635-76880D1ECB92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E0F1B974-0A8B-4C76-8386-EA480ADA290A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60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>
            <a:extLst>
              <a:ext uri="{FF2B5EF4-FFF2-40B4-BE49-F238E27FC236}">
                <a16:creationId xmlns:a16="http://schemas.microsoft.com/office/drawing/2014/main" id="{4B6AB620-7341-4CE5-8C77-E13A2493AF67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39" name="Picture 3">
            <a:extLst>
              <a:ext uri="{FF2B5EF4-FFF2-40B4-BE49-F238E27FC236}">
                <a16:creationId xmlns:a16="http://schemas.microsoft.com/office/drawing/2014/main" id="{83E58662-364C-4ED7-8102-AA5E59EC8C97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Rectangle 4">
            <a:extLst>
              <a:ext uri="{FF2B5EF4-FFF2-40B4-BE49-F238E27FC236}">
                <a16:creationId xmlns:a16="http://schemas.microsoft.com/office/drawing/2014/main" id="{108279CB-63FE-495F-A797-06D9E9D6566A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BFE8123E-7719-4D8A-B859-A46ACB488B69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65542" name="Rectangle 6">
            <a:extLst>
              <a:ext uri="{FF2B5EF4-FFF2-40B4-BE49-F238E27FC236}">
                <a16:creationId xmlns:a16="http://schemas.microsoft.com/office/drawing/2014/main" id="{DC370DF5-73F4-4115-8AD0-BC8990B4641D}"/>
              </a:ext>
            </a:extLst>
          </p:cNvPr>
          <p:cNvSpPr>
            <a:spLocks/>
          </p:cNvSpPr>
          <p:nvPr/>
        </p:nvSpPr>
        <p:spPr bwMode="auto">
          <a:xfrm>
            <a:off x="889000" y="20574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FF000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65543" name="Rectangle 7">
            <a:extLst>
              <a:ext uri="{FF2B5EF4-FFF2-40B4-BE49-F238E27FC236}">
                <a16:creationId xmlns:a16="http://schemas.microsoft.com/office/drawing/2014/main" id="{BFBED267-9759-4CAB-9869-FC2D78146AC7}"/>
              </a:ext>
            </a:extLst>
          </p:cNvPr>
          <p:cNvSpPr>
            <a:spLocks/>
          </p:cNvSpPr>
          <p:nvPr/>
        </p:nvSpPr>
        <p:spPr bwMode="auto">
          <a:xfrm>
            <a:off x="355600" y="1219200"/>
            <a:ext cx="92964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28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Browser Compatibility – Default Parameters</a:t>
            </a:r>
          </a:p>
        </p:txBody>
      </p:sp>
      <p:pic>
        <p:nvPicPr>
          <p:cNvPr id="65544" name="Picture 2">
            <a:extLst>
              <a:ext uri="{FF2B5EF4-FFF2-40B4-BE49-F238E27FC236}">
                <a16:creationId xmlns:a16="http://schemas.microsoft.com/office/drawing/2014/main" id="{B0A8FA1F-8E4B-4D8E-A1D7-3AB64AAEB3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2057400"/>
            <a:ext cx="8801100" cy="179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5" name="Picture 3">
            <a:extLst>
              <a:ext uri="{FF2B5EF4-FFF2-40B4-BE49-F238E27FC236}">
                <a16:creationId xmlns:a16="http://schemas.microsoft.com/office/drawing/2014/main" id="{A4D564C1-5E0E-4C9B-B3DD-6D4D556EDB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4133850"/>
            <a:ext cx="87630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6" name="Rectangle 8">
            <a:extLst>
              <a:ext uri="{FF2B5EF4-FFF2-40B4-BE49-F238E27FC236}">
                <a16:creationId xmlns:a16="http://schemas.microsoft.com/office/drawing/2014/main" id="{568AEB75-9C41-484D-91C8-767820DCD57F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846840C4-BC60-4F7E-8152-609F8D4E3941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61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1">
            <a:extLst>
              <a:ext uri="{FF2B5EF4-FFF2-40B4-BE49-F238E27FC236}">
                <a16:creationId xmlns:a16="http://schemas.microsoft.com/office/drawing/2014/main" id="{FAA0B1C2-E52F-4BDD-A349-EEF84E8B46FC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10156825" cy="761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3" name="Picture 2">
            <a:extLst>
              <a:ext uri="{FF2B5EF4-FFF2-40B4-BE49-F238E27FC236}">
                <a16:creationId xmlns:a16="http://schemas.microsoft.com/office/drawing/2014/main" id="{538BBF07-B41F-4FD6-A38F-CACFF1B1CDF3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4" name="Rectangle 3">
            <a:extLst>
              <a:ext uri="{FF2B5EF4-FFF2-40B4-BE49-F238E27FC236}">
                <a16:creationId xmlns:a16="http://schemas.microsoft.com/office/drawing/2014/main" id="{B7B171B1-C92E-4325-A843-4D76D39C13EA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15BDC1E8-9746-4EAB-B698-C61378892DB7}"/>
              </a:ext>
            </a:extLst>
          </p:cNvPr>
          <p:cNvSpPr>
            <a:spLocks/>
          </p:cNvSpPr>
          <p:nvPr/>
        </p:nvSpPr>
        <p:spPr bwMode="auto">
          <a:xfrm>
            <a:off x="1536700" y="520700"/>
            <a:ext cx="7708900" cy="431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900"/>
              </a:spcBef>
              <a:defRPr/>
            </a:pPr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66566" name="Rectangle 5">
            <a:extLst>
              <a:ext uri="{FF2B5EF4-FFF2-40B4-BE49-F238E27FC236}">
                <a16:creationId xmlns:a16="http://schemas.microsoft.com/office/drawing/2014/main" id="{4CFAE70F-8C16-4D1D-853C-D3472C005610}"/>
              </a:ext>
            </a:extLst>
          </p:cNvPr>
          <p:cNvSpPr>
            <a:spLocks/>
          </p:cNvSpPr>
          <p:nvPr/>
        </p:nvSpPr>
        <p:spPr bwMode="auto">
          <a:xfrm>
            <a:off x="1778000" y="1752600"/>
            <a:ext cx="7416800" cy="288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2700" bIns="0"/>
          <a:lstStyle>
            <a:lvl1pPr marL="279400" indent="-2794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Intro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Block Scoped Variables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Arrow Functions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Rest Parameters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Template Strings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Default Parameters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Computed Properties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Destructuring Assignment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for...of</a:t>
            </a:r>
          </a:p>
        </p:txBody>
      </p:sp>
      <p:grpSp>
        <p:nvGrpSpPr>
          <p:cNvPr id="66567" name="Group 6">
            <a:extLst>
              <a:ext uri="{FF2B5EF4-FFF2-40B4-BE49-F238E27FC236}">
                <a16:creationId xmlns:a16="http://schemas.microsoft.com/office/drawing/2014/main" id="{50F0BBBE-7DA3-4FAA-A74D-74A4F6F278A2}"/>
              </a:ext>
            </a:extLst>
          </p:cNvPr>
          <p:cNvGrpSpPr>
            <a:grpSpLocks/>
          </p:cNvGrpSpPr>
          <p:nvPr/>
        </p:nvGrpSpPr>
        <p:grpSpPr bwMode="auto">
          <a:xfrm>
            <a:off x="1790700" y="4699000"/>
            <a:ext cx="7175500" cy="508000"/>
            <a:chOff x="0" y="0"/>
            <a:chExt cx="4520" cy="320"/>
          </a:xfrm>
        </p:grpSpPr>
        <p:sp>
          <p:nvSpPr>
            <p:cNvPr id="66569" name="AutoShape 7">
              <a:extLst>
                <a:ext uri="{FF2B5EF4-FFF2-40B4-BE49-F238E27FC236}">
                  <a16:creationId xmlns:a16="http://schemas.microsoft.com/office/drawing/2014/main" id="{BA8976D0-A293-4CF7-A26A-5CE0340E5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520" cy="320"/>
            </a:xfrm>
            <a:prstGeom prst="roundRect">
              <a:avLst>
                <a:gd name="adj" fmla="val 11250"/>
              </a:avLst>
            </a:prstGeom>
            <a:gradFill rotWithShape="0">
              <a:gsLst>
                <a:gs pos="0">
                  <a:srgbClr val="A5C6C9"/>
                </a:gs>
                <a:gs pos="100000">
                  <a:srgbClr val="BBE0E3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6570" name="Rectangle 8">
              <a:extLst>
                <a:ext uri="{FF2B5EF4-FFF2-40B4-BE49-F238E27FC236}">
                  <a16:creationId xmlns:a16="http://schemas.microsoft.com/office/drawing/2014/main" id="{0DA45A25-1AC5-4271-BBBB-60320981E4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" y="44"/>
              <a:ext cx="449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-12670" bIns="0" anchor="ctr"/>
            <a:lstStyle>
              <a:lvl1pPr marL="279400" indent="-2794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050"/>
                </a:spcBef>
                <a:buClr>
                  <a:srgbClr val="646260"/>
                </a:buClr>
                <a:buSzPct val="100000"/>
                <a:buFont typeface="Verdana" panose="020B0604030504040204" pitchFamily="34" charset="0"/>
                <a:buChar char="•"/>
              </a:pPr>
              <a:r>
                <a:rPr lang="en-US" altLang="en-US" sz="2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Computed Property Names</a:t>
              </a:r>
            </a:p>
          </p:txBody>
        </p:sp>
      </p:grpSp>
      <p:sp>
        <p:nvSpPr>
          <p:cNvPr id="66568" name="Rectangle 8">
            <a:extLst>
              <a:ext uri="{FF2B5EF4-FFF2-40B4-BE49-F238E27FC236}">
                <a16:creationId xmlns:a16="http://schemas.microsoft.com/office/drawing/2014/main" id="{FFF42509-C378-4564-AB52-E9BB67557005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49743326-A985-43B0-91AF-D967560AD3E1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62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>
            <a:extLst>
              <a:ext uri="{FF2B5EF4-FFF2-40B4-BE49-F238E27FC236}">
                <a16:creationId xmlns:a16="http://schemas.microsoft.com/office/drawing/2014/main" id="{DFCD69FA-8379-4BFB-B20F-A5560E9EB760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7" name="Picture 3">
            <a:extLst>
              <a:ext uri="{FF2B5EF4-FFF2-40B4-BE49-F238E27FC236}">
                <a16:creationId xmlns:a16="http://schemas.microsoft.com/office/drawing/2014/main" id="{96AB3E12-4874-4E79-A2ED-DBB58480951E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8" name="Rectangle 4">
            <a:extLst>
              <a:ext uri="{FF2B5EF4-FFF2-40B4-BE49-F238E27FC236}">
                <a16:creationId xmlns:a16="http://schemas.microsoft.com/office/drawing/2014/main" id="{51E770CF-9029-4BD7-A989-D701DF09E88A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92A517BC-27EF-49E3-B224-09591F4397A1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67590" name="Rectangle 6">
            <a:extLst>
              <a:ext uri="{FF2B5EF4-FFF2-40B4-BE49-F238E27FC236}">
                <a16:creationId xmlns:a16="http://schemas.microsoft.com/office/drawing/2014/main" id="{8161D5C8-2E66-4322-BE01-7AE9D7DD2571}"/>
              </a:ext>
            </a:extLst>
          </p:cNvPr>
          <p:cNvSpPr>
            <a:spLocks/>
          </p:cNvSpPr>
          <p:nvPr/>
        </p:nvSpPr>
        <p:spPr bwMode="auto">
          <a:xfrm>
            <a:off x="889000" y="20574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ES6 introduces the ability to define object property names based on computed keys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Syntax:</a:t>
            </a:r>
            <a:b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</a:br>
            <a:b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</a:br>
            <a:r>
              <a:rPr lang="en-US" altLang="en-US" sz="2400"/>
              <a:t> 	</a:t>
            </a:r>
            <a:r>
              <a:rPr lang="en-US" altLang="en-US" sz="2800"/>
              <a:t> </a:t>
            </a:r>
            <a:r>
              <a:rPr lang="en-US" altLang="en-US" sz="2400"/>
              <a:t>obj[{computed_expression}] = {value}</a:t>
            </a:r>
            <a:br>
              <a:rPr lang="en-US" altLang="en-US" sz="2400"/>
            </a:br>
            <a:r>
              <a:rPr lang="en-US" altLang="en-US" sz="2400"/>
              <a:t>         </a:t>
            </a:r>
            <a:br>
              <a:rPr lang="en-US" altLang="en-US" sz="2400"/>
            </a:br>
            <a:r>
              <a:rPr lang="en-US" altLang="en-US" sz="2400"/>
              <a:t>        // usage in object literals </a:t>
            </a:r>
            <a:br>
              <a:rPr lang="en-US" altLang="en-US" sz="2400"/>
            </a:br>
            <a:r>
              <a:rPr lang="en-US" altLang="en-US" sz="2400"/>
              <a:t>        obj = {</a:t>
            </a:r>
            <a:br>
              <a:rPr lang="en-US" altLang="en-US" sz="2400"/>
            </a:br>
            <a:r>
              <a:rPr lang="en-US" altLang="en-US" sz="2400"/>
              <a:t>              [{computed_expression}]: {value}</a:t>
            </a:r>
            <a:br>
              <a:rPr lang="en-US" altLang="en-US" sz="2400"/>
            </a:br>
            <a:r>
              <a:rPr lang="en-US" altLang="en-US" sz="2400"/>
              <a:t>        };</a:t>
            </a:r>
            <a:endParaRPr lang="en-US" altLang="en-US" sz="2000"/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67591" name="Rectangle 7">
            <a:extLst>
              <a:ext uri="{FF2B5EF4-FFF2-40B4-BE49-F238E27FC236}">
                <a16:creationId xmlns:a16="http://schemas.microsoft.com/office/drawing/2014/main" id="{03BC6CE8-385F-4AFE-B4BB-A102D37E7E67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Computed Property Names</a:t>
            </a:r>
          </a:p>
        </p:txBody>
      </p:sp>
      <p:sp>
        <p:nvSpPr>
          <p:cNvPr id="67592" name="Rectangle 8">
            <a:extLst>
              <a:ext uri="{FF2B5EF4-FFF2-40B4-BE49-F238E27FC236}">
                <a16:creationId xmlns:a16="http://schemas.microsoft.com/office/drawing/2014/main" id="{732A2C33-0AD1-433B-96E5-03F5D4337B2F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2422F8D7-7DDC-45D7-9B71-50E311B21679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63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>
            <a:extLst>
              <a:ext uri="{FF2B5EF4-FFF2-40B4-BE49-F238E27FC236}">
                <a16:creationId xmlns:a16="http://schemas.microsoft.com/office/drawing/2014/main" id="{FC8299E3-07D0-42DE-AA06-E1251A0E8618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1" name="Picture 3">
            <a:extLst>
              <a:ext uri="{FF2B5EF4-FFF2-40B4-BE49-F238E27FC236}">
                <a16:creationId xmlns:a16="http://schemas.microsoft.com/office/drawing/2014/main" id="{356C2417-AE97-4F35-9559-36CD508FB496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2" name="Rectangle 4">
            <a:extLst>
              <a:ext uri="{FF2B5EF4-FFF2-40B4-BE49-F238E27FC236}">
                <a16:creationId xmlns:a16="http://schemas.microsoft.com/office/drawing/2014/main" id="{A63A3C5F-FC0E-468E-BDD5-BE88BA26BAFB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00878407-4615-4207-A014-9765826D981B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68614" name="Rectangle 6">
            <a:extLst>
              <a:ext uri="{FF2B5EF4-FFF2-40B4-BE49-F238E27FC236}">
                <a16:creationId xmlns:a16="http://schemas.microsoft.com/office/drawing/2014/main" id="{7E09465E-ED47-4DA1-ADB6-56BC14348A38}"/>
              </a:ext>
            </a:extLst>
          </p:cNvPr>
          <p:cNvSpPr>
            <a:spLocks/>
          </p:cNvSpPr>
          <p:nvPr/>
        </p:nvSpPr>
        <p:spPr bwMode="auto">
          <a:xfrm>
            <a:off x="889000" y="20574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68615" name="Rectangle 7">
            <a:extLst>
              <a:ext uri="{FF2B5EF4-FFF2-40B4-BE49-F238E27FC236}">
                <a16:creationId xmlns:a16="http://schemas.microsoft.com/office/drawing/2014/main" id="{112EF095-D48F-4C1F-B14D-9039FBF30EFF}"/>
              </a:ext>
            </a:extLst>
          </p:cNvPr>
          <p:cNvSpPr>
            <a:spLocks/>
          </p:cNvSpPr>
          <p:nvPr/>
        </p:nvSpPr>
        <p:spPr bwMode="auto">
          <a:xfrm>
            <a:off x="1498600" y="10668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Examples</a:t>
            </a:r>
          </a:p>
        </p:txBody>
      </p:sp>
      <p:sp>
        <p:nvSpPr>
          <p:cNvPr id="68616" name="AutoShape 11">
            <a:extLst>
              <a:ext uri="{FF2B5EF4-FFF2-40B4-BE49-F238E27FC236}">
                <a16:creationId xmlns:a16="http://schemas.microsoft.com/office/drawing/2014/main" id="{44D5F430-9294-4539-84F7-7B2D36B768F5}"/>
              </a:ext>
            </a:extLst>
          </p:cNvPr>
          <p:cNvSpPr>
            <a:spLocks/>
          </p:cNvSpPr>
          <p:nvPr/>
        </p:nvSpPr>
        <p:spPr bwMode="auto">
          <a:xfrm>
            <a:off x="736600" y="1676400"/>
            <a:ext cx="8458200" cy="4876800"/>
          </a:xfrm>
          <a:prstGeom prst="roundRect">
            <a:avLst>
              <a:gd name="adj" fmla="val 8764"/>
            </a:avLst>
          </a:prstGeom>
          <a:gradFill rotWithShape="0">
            <a:gsLst>
              <a:gs pos="0">
                <a:srgbClr val="EBEBEB"/>
              </a:gs>
              <a:gs pos="100000">
                <a:srgbClr val="FEFEFE"/>
              </a:gs>
            </a:gsLst>
            <a:lin ang="5400000" scaled="1"/>
          </a:gradFill>
          <a:ln w="12700">
            <a:solidFill>
              <a:srgbClr val="7F7F7F"/>
            </a:solidFill>
            <a:prstDash val="sysDot"/>
            <a:round/>
            <a:headEnd/>
            <a:tailEnd/>
          </a:ln>
        </p:spPr>
        <p:txBody>
          <a:bodyPr lIns="0" tIns="0" rIns="0" bIns="0"/>
          <a:lstStyle>
            <a:lvl1pPr marL="342900" indent="-3429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en-US" sz="1400"/>
              <a:t>var </a:t>
            </a:r>
            <a:r>
              <a:rPr lang="en-US" altLang="en-US" sz="1400" i="1"/>
              <a:t>x </a:t>
            </a:r>
            <a:r>
              <a:rPr lang="en-US" altLang="en-US" sz="1400"/>
              <a:t>= 100, </a:t>
            </a:r>
            <a:r>
              <a:rPr lang="en-US" altLang="en-US" sz="1400" i="1"/>
              <a:t>y </a:t>
            </a:r>
            <a:r>
              <a:rPr lang="en-US" altLang="en-US" sz="1400"/>
              <a:t>= "abc";</a:t>
            </a:r>
          </a:p>
          <a:p>
            <a:pPr lvl="1" eaLnBrk="1" hangingPunct="1"/>
            <a:br>
              <a:rPr lang="en-US" altLang="en-US" sz="1400"/>
            </a:br>
            <a:r>
              <a:rPr lang="en-US" altLang="en-US" sz="1400"/>
              <a:t>function </a:t>
            </a:r>
            <a:r>
              <a:rPr lang="en-US" altLang="en-US" sz="1400" b="1" i="1"/>
              <a:t>getPropName</a:t>
            </a:r>
            <a:r>
              <a:rPr lang="en-US" altLang="en-US" sz="1400"/>
              <a:t>() {</a:t>
            </a:r>
            <a:br>
              <a:rPr lang="en-US" altLang="en-US" sz="1400"/>
            </a:br>
            <a:r>
              <a:rPr lang="en-US" altLang="en-US" sz="1400"/>
              <a:t>    return ++</a:t>
            </a:r>
            <a:r>
              <a:rPr lang="en-US" altLang="en-US" sz="1400" i="1"/>
              <a:t>x</a:t>
            </a:r>
            <a:r>
              <a:rPr lang="en-US" altLang="en-US" sz="1400"/>
              <a:t>;</a:t>
            </a:r>
            <a:br>
              <a:rPr lang="en-US" altLang="en-US" sz="1400"/>
            </a:br>
            <a:r>
              <a:rPr lang="en-US" altLang="en-US" sz="1400"/>
              <a:t>}</a:t>
            </a:r>
          </a:p>
          <a:p>
            <a:pPr lvl="1" eaLnBrk="1" hangingPunct="1"/>
            <a:r>
              <a:rPr lang="en-US" altLang="en-US" sz="1400">
                <a:solidFill>
                  <a:srgbClr val="00B050"/>
                </a:solidFill>
              </a:rPr>
              <a:t>// </a:t>
            </a:r>
          </a:p>
          <a:p>
            <a:pPr lvl="1" eaLnBrk="1" hangingPunct="1"/>
            <a:r>
              <a:rPr lang="en-US" altLang="en-US" sz="1400">
                <a:solidFill>
                  <a:srgbClr val="00B050"/>
                </a:solidFill>
              </a:rPr>
              <a:t>// object literal </a:t>
            </a:r>
          </a:p>
          <a:p>
            <a:pPr lvl="1" eaLnBrk="1" hangingPunct="1"/>
            <a:r>
              <a:rPr lang="en-US" altLang="en-US" sz="1400">
                <a:solidFill>
                  <a:srgbClr val="00B050"/>
                </a:solidFill>
              </a:rPr>
              <a:t>//</a:t>
            </a:r>
            <a:br>
              <a:rPr lang="en-US" altLang="en-US" sz="1400"/>
            </a:br>
            <a:r>
              <a:rPr lang="en-US" altLang="en-US" sz="1400"/>
              <a:t>var </a:t>
            </a:r>
            <a:r>
              <a:rPr lang="en-US" altLang="en-US" sz="1400" b="1" i="1">
                <a:solidFill>
                  <a:srgbClr val="0070C0"/>
                </a:solidFill>
              </a:rPr>
              <a:t>literal</a:t>
            </a:r>
            <a:r>
              <a:rPr lang="en-US" altLang="en-US" sz="1400" i="1"/>
              <a:t> </a:t>
            </a:r>
            <a:r>
              <a:rPr lang="en-US" altLang="en-US" sz="1400"/>
              <a:t>= {</a:t>
            </a:r>
            <a:br>
              <a:rPr lang="en-US" altLang="en-US" sz="1400"/>
            </a:br>
            <a:r>
              <a:rPr lang="en-US" altLang="en-US" sz="1400"/>
              <a:t>    </a:t>
            </a:r>
            <a:r>
              <a:rPr lang="en-US" altLang="en-US" b="1">
                <a:solidFill>
                  <a:srgbClr val="FF0000"/>
                </a:solidFill>
              </a:rPr>
              <a:t>["prop_" + </a:t>
            </a:r>
            <a:r>
              <a:rPr lang="en-US" altLang="en-US" b="1" i="1">
                <a:solidFill>
                  <a:srgbClr val="FF0000"/>
                </a:solidFill>
              </a:rPr>
              <a:t>getPropName</a:t>
            </a:r>
            <a:r>
              <a:rPr lang="en-US" altLang="en-US" b="1">
                <a:solidFill>
                  <a:srgbClr val="FF0000"/>
                </a:solidFill>
              </a:rPr>
              <a:t>()]</a:t>
            </a:r>
            <a:r>
              <a:rPr lang="en-US" altLang="en-US" sz="1400"/>
              <a:t>: "Example 1",</a:t>
            </a:r>
            <a:br>
              <a:rPr lang="en-US" altLang="en-US" sz="1400"/>
            </a:br>
            <a:r>
              <a:rPr lang="en-US" altLang="en-US" sz="1400"/>
              <a:t>    </a:t>
            </a:r>
            <a:r>
              <a:rPr lang="en-US" altLang="en-US" b="1">
                <a:solidFill>
                  <a:srgbClr val="FF0000"/>
                </a:solidFill>
              </a:rPr>
              <a:t>["prop_" + y]</a:t>
            </a:r>
            <a:r>
              <a:rPr lang="en-US" altLang="en-US" sz="1400"/>
              <a:t>: "Example 2"</a:t>
            </a:r>
            <a:br>
              <a:rPr lang="en-US" altLang="en-US" sz="1400"/>
            </a:br>
            <a:r>
              <a:rPr lang="en-US" altLang="en-US" sz="1400"/>
              <a:t>};</a:t>
            </a:r>
            <a:br>
              <a:rPr lang="en-US" altLang="en-US" sz="1400"/>
            </a:br>
            <a:r>
              <a:rPr lang="en-US" altLang="en-US" sz="1400" i="1"/>
              <a:t>console</a:t>
            </a:r>
            <a:r>
              <a:rPr lang="en-US" altLang="en-US" sz="1400"/>
              <a:t>.log(</a:t>
            </a:r>
            <a:r>
              <a:rPr lang="en-US" altLang="en-US" sz="1400" i="1"/>
              <a:t>literal</a:t>
            </a:r>
            <a:r>
              <a:rPr lang="en-US" altLang="en-US" sz="1400"/>
              <a:t>);   </a:t>
            </a:r>
            <a:r>
              <a:rPr lang="en-US" altLang="en-US" sz="1400">
                <a:solidFill>
                  <a:srgbClr val="00B050"/>
                </a:solidFill>
              </a:rPr>
              <a:t>// {prop_101: "Example 1", prop_abc: "Example 2"}</a:t>
            </a:r>
          </a:p>
          <a:p>
            <a:pPr lvl="1" eaLnBrk="1" hangingPunct="1"/>
            <a:endParaRPr lang="en-US" altLang="en-US" sz="1400">
              <a:solidFill>
                <a:srgbClr val="00B050"/>
              </a:solidFill>
            </a:endParaRPr>
          </a:p>
          <a:p>
            <a:pPr lvl="1" eaLnBrk="1" hangingPunct="1"/>
            <a:r>
              <a:rPr lang="en-US" altLang="en-US" sz="1400">
                <a:solidFill>
                  <a:srgbClr val="00B050"/>
                </a:solidFill>
              </a:rPr>
              <a:t>//</a:t>
            </a:r>
          </a:p>
          <a:p>
            <a:pPr lvl="1" eaLnBrk="1" hangingPunct="1"/>
            <a:r>
              <a:rPr lang="en-US" altLang="en-US" sz="1400">
                <a:solidFill>
                  <a:srgbClr val="00B050"/>
                </a:solidFill>
              </a:rPr>
              <a:t>// create a new computed property name (member) on the function object</a:t>
            </a:r>
          </a:p>
          <a:p>
            <a:pPr lvl="1" eaLnBrk="1" hangingPunct="1"/>
            <a:r>
              <a:rPr lang="en-US" altLang="en-US" sz="1400">
                <a:solidFill>
                  <a:srgbClr val="00B050"/>
                </a:solidFill>
              </a:rPr>
              <a:t>//</a:t>
            </a:r>
            <a:endParaRPr lang="en-US" altLang="en-US" sz="1400"/>
          </a:p>
          <a:p>
            <a:pPr lvl="1" eaLnBrk="1" hangingPunct="1"/>
            <a:r>
              <a:rPr lang="en-US" altLang="en-US" sz="1400"/>
              <a:t>getPropName</a:t>
            </a:r>
            <a:r>
              <a:rPr lang="en-US" altLang="en-US" sz="2000" b="1">
                <a:solidFill>
                  <a:srgbClr val="FF0000"/>
                </a:solidFill>
              </a:rPr>
              <a:t>["static_" + getPropName()] </a:t>
            </a:r>
            <a:r>
              <a:rPr lang="en-US" altLang="en-US" sz="1400"/>
              <a:t>= </a:t>
            </a:r>
            <a:r>
              <a:rPr lang="en-US" altLang="en-US" sz="1400" b="1" i="1"/>
              <a:t>y</a:t>
            </a:r>
            <a:r>
              <a:rPr lang="en-US" altLang="en-US" sz="1400"/>
              <a:t>;</a:t>
            </a:r>
            <a:br>
              <a:rPr lang="en-US" altLang="en-US" sz="1400"/>
            </a:br>
            <a:endParaRPr lang="en-US" altLang="en-US" sz="1400"/>
          </a:p>
          <a:p>
            <a:pPr lvl="1" eaLnBrk="1" hangingPunct="1"/>
            <a:r>
              <a:rPr lang="en-US" altLang="en-US" sz="1400" i="1"/>
              <a:t>console</a:t>
            </a:r>
            <a:r>
              <a:rPr lang="en-US" altLang="en-US" sz="1400"/>
              <a:t>.log(getPropName.</a:t>
            </a:r>
            <a:r>
              <a:rPr lang="en-US" altLang="en-US" sz="1400" b="1">
                <a:solidFill>
                  <a:srgbClr val="FF0000"/>
                </a:solidFill>
              </a:rPr>
              <a:t>static_102</a:t>
            </a:r>
            <a:r>
              <a:rPr lang="en-US" altLang="en-US" sz="1400"/>
              <a:t>); </a:t>
            </a:r>
            <a:r>
              <a:rPr lang="en-US" altLang="en-US" sz="1400">
                <a:solidFill>
                  <a:srgbClr val="00B050"/>
                </a:solidFill>
              </a:rPr>
              <a:t>// abc</a:t>
            </a:r>
          </a:p>
          <a:p>
            <a:pPr lvl="1" eaLnBrk="1" hangingPunct="1"/>
            <a:endParaRPr lang="en-US" altLang="en-US" sz="1400">
              <a:solidFill>
                <a:srgbClr val="00B050"/>
              </a:solidFill>
            </a:endParaRPr>
          </a:p>
          <a:p>
            <a:pPr lvl="1" eaLnBrk="1" hangingPunct="1"/>
            <a:endParaRPr lang="en-US" altLang="en-US" sz="1400">
              <a:solidFill>
                <a:srgbClr val="00B050"/>
              </a:solidFill>
            </a:endParaRPr>
          </a:p>
        </p:txBody>
      </p:sp>
      <p:sp>
        <p:nvSpPr>
          <p:cNvPr id="68617" name="Rectangle 8">
            <a:extLst>
              <a:ext uri="{FF2B5EF4-FFF2-40B4-BE49-F238E27FC236}">
                <a16:creationId xmlns:a16="http://schemas.microsoft.com/office/drawing/2014/main" id="{44F73DC8-E737-4A0B-9668-9DD865EF50D0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971BB7C5-FCEE-49C5-B89E-44D1DEDF7200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64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>
            <a:extLst>
              <a:ext uri="{FF2B5EF4-FFF2-40B4-BE49-F238E27FC236}">
                <a16:creationId xmlns:a16="http://schemas.microsoft.com/office/drawing/2014/main" id="{B0646CD9-F4E9-4BA3-8986-C79D07C418DC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5" name="Picture 3">
            <a:extLst>
              <a:ext uri="{FF2B5EF4-FFF2-40B4-BE49-F238E27FC236}">
                <a16:creationId xmlns:a16="http://schemas.microsoft.com/office/drawing/2014/main" id="{6E721267-37C5-4AE4-884C-D2C6B5399882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6" name="Rectangle 4">
            <a:extLst>
              <a:ext uri="{FF2B5EF4-FFF2-40B4-BE49-F238E27FC236}">
                <a16:creationId xmlns:a16="http://schemas.microsoft.com/office/drawing/2014/main" id="{2CC73683-E08F-4E2C-A3D1-BCCC128DE58F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D741078F-5B46-4618-B09B-C69D4A970A6F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69638" name="Rectangle 6">
            <a:extLst>
              <a:ext uri="{FF2B5EF4-FFF2-40B4-BE49-F238E27FC236}">
                <a16:creationId xmlns:a16="http://schemas.microsoft.com/office/drawing/2014/main" id="{425A764F-6F51-4060-B0B0-5CA8903DB51E}"/>
              </a:ext>
            </a:extLst>
          </p:cNvPr>
          <p:cNvSpPr>
            <a:spLocks/>
          </p:cNvSpPr>
          <p:nvPr/>
        </p:nvSpPr>
        <p:spPr bwMode="auto">
          <a:xfrm>
            <a:off x="889000" y="2057400"/>
            <a:ext cx="83439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Computed literal property names are transpiled into separate expressions, one per property</a:t>
            </a:r>
          </a:p>
        </p:txBody>
      </p:sp>
      <p:sp>
        <p:nvSpPr>
          <p:cNvPr id="69639" name="Rectangle 7">
            <a:extLst>
              <a:ext uri="{FF2B5EF4-FFF2-40B4-BE49-F238E27FC236}">
                <a16:creationId xmlns:a16="http://schemas.microsoft.com/office/drawing/2014/main" id="{8358BFC0-568B-4D1A-99F3-C55590A9791E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28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Computed Property Names &amp; TS</a:t>
            </a:r>
          </a:p>
        </p:txBody>
      </p:sp>
      <p:sp>
        <p:nvSpPr>
          <p:cNvPr id="69640" name="AutoShape 11">
            <a:extLst>
              <a:ext uri="{FF2B5EF4-FFF2-40B4-BE49-F238E27FC236}">
                <a16:creationId xmlns:a16="http://schemas.microsoft.com/office/drawing/2014/main" id="{F0B6B64F-6AE7-404D-A5AB-B9559DDAD858}"/>
              </a:ext>
            </a:extLst>
          </p:cNvPr>
          <p:cNvSpPr>
            <a:spLocks/>
          </p:cNvSpPr>
          <p:nvPr/>
        </p:nvSpPr>
        <p:spPr bwMode="auto">
          <a:xfrm>
            <a:off x="736600" y="2819400"/>
            <a:ext cx="8458200" cy="3733800"/>
          </a:xfrm>
          <a:prstGeom prst="roundRect">
            <a:avLst>
              <a:gd name="adj" fmla="val 8764"/>
            </a:avLst>
          </a:prstGeom>
          <a:gradFill rotWithShape="0">
            <a:gsLst>
              <a:gs pos="0">
                <a:srgbClr val="EBEBEB"/>
              </a:gs>
              <a:gs pos="100000">
                <a:srgbClr val="FEFEFE"/>
              </a:gs>
            </a:gsLst>
            <a:lin ang="5400000" scaled="1"/>
          </a:gradFill>
          <a:ln w="12700">
            <a:solidFill>
              <a:srgbClr val="7F7F7F"/>
            </a:solidFill>
            <a:prstDash val="sysDot"/>
            <a:round/>
            <a:headEnd/>
            <a:tailEnd/>
          </a:ln>
        </p:spPr>
        <p:txBody>
          <a:bodyPr lIns="0" tIns="0" rIns="0" bIns="0"/>
          <a:lstStyle>
            <a:lvl1pPr marL="342900" indent="-3429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en-US" sz="1600"/>
              <a:t>var </a:t>
            </a:r>
            <a:r>
              <a:rPr lang="en-US" altLang="en-US" sz="1600" i="1"/>
              <a:t>x </a:t>
            </a:r>
            <a:r>
              <a:rPr lang="en-US" altLang="en-US" sz="1600"/>
              <a:t>= 100;</a:t>
            </a:r>
            <a:br>
              <a:rPr lang="en-US" altLang="en-US" sz="1600"/>
            </a:br>
            <a:r>
              <a:rPr lang="en-US" altLang="en-US" sz="1600"/>
              <a:t>var </a:t>
            </a:r>
            <a:r>
              <a:rPr lang="en-US" altLang="en-US" sz="1600" i="1"/>
              <a:t>y </a:t>
            </a:r>
            <a:r>
              <a:rPr lang="en-US" altLang="en-US" sz="1600"/>
              <a:t>= "abc";</a:t>
            </a:r>
            <a:br>
              <a:rPr lang="en-US" altLang="en-US" sz="1600"/>
            </a:br>
            <a:r>
              <a:rPr lang="en-US" altLang="en-US" sz="1600"/>
              <a:t>function </a:t>
            </a:r>
            <a:r>
              <a:rPr lang="en-US" altLang="en-US" sz="1600" b="1" i="1"/>
              <a:t>getPropName</a:t>
            </a:r>
            <a:r>
              <a:rPr lang="en-US" altLang="en-US" sz="1600"/>
              <a:t>() {</a:t>
            </a:r>
            <a:br>
              <a:rPr lang="en-US" altLang="en-US" sz="1600"/>
            </a:br>
            <a:r>
              <a:rPr lang="en-US" altLang="en-US" sz="1600"/>
              <a:t>    return ++</a:t>
            </a:r>
            <a:r>
              <a:rPr lang="en-US" altLang="en-US" sz="1600" i="1"/>
              <a:t>x</a:t>
            </a:r>
            <a:r>
              <a:rPr lang="en-US" altLang="en-US" sz="1600"/>
              <a:t>;</a:t>
            </a:r>
            <a:br>
              <a:rPr lang="en-US" altLang="en-US" sz="1600"/>
            </a:br>
            <a:r>
              <a:rPr lang="en-US" altLang="en-US" sz="1600"/>
              <a:t>}</a:t>
            </a:r>
            <a:br>
              <a:rPr lang="en-US" altLang="en-US" sz="1600"/>
            </a:br>
            <a:r>
              <a:rPr lang="en-US" altLang="en-US" sz="1600"/>
              <a:t>var </a:t>
            </a:r>
            <a:r>
              <a:rPr lang="en-US" altLang="en-US" sz="1600" b="1" i="1">
                <a:solidFill>
                  <a:srgbClr val="0070C0"/>
                </a:solidFill>
              </a:rPr>
              <a:t>literal</a:t>
            </a:r>
            <a:r>
              <a:rPr lang="en-US" altLang="en-US" sz="1600" i="1"/>
              <a:t> </a:t>
            </a:r>
            <a:r>
              <a:rPr lang="en-US" altLang="en-US" sz="1600"/>
              <a:t>= (</a:t>
            </a:r>
            <a:r>
              <a:rPr lang="en-US" altLang="en-US" sz="1600" b="1" i="1">
                <a:solidFill>
                  <a:srgbClr val="FF0000"/>
                </a:solidFill>
              </a:rPr>
              <a:t>_a </a:t>
            </a:r>
            <a:r>
              <a:rPr lang="en-US" altLang="en-US" sz="1600" b="1">
                <a:solidFill>
                  <a:srgbClr val="FF0000"/>
                </a:solidFill>
              </a:rPr>
              <a:t>= {}, </a:t>
            </a:r>
            <a:r>
              <a:rPr lang="en-US" altLang="en-US" sz="1600">
                <a:solidFill>
                  <a:srgbClr val="00B050"/>
                </a:solidFill>
              </a:rPr>
              <a:t>// new empty object is constructed</a:t>
            </a:r>
            <a:br>
              <a:rPr lang="en-US" altLang="en-US" sz="1600"/>
            </a:br>
            <a:r>
              <a:rPr lang="en-US" altLang="en-US" sz="1600" b="1">
                <a:solidFill>
                  <a:srgbClr val="FF0000"/>
                </a:solidFill>
              </a:rPr>
              <a:t>    </a:t>
            </a:r>
            <a:r>
              <a:rPr lang="en-US" altLang="en-US" sz="1600" b="1" i="1">
                <a:solidFill>
                  <a:srgbClr val="FF0000"/>
                </a:solidFill>
              </a:rPr>
              <a:t>_a</a:t>
            </a:r>
            <a:r>
              <a:rPr lang="en-US" altLang="en-US" sz="1600" b="1">
                <a:solidFill>
                  <a:srgbClr val="FF0000"/>
                </a:solidFill>
              </a:rPr>
              <a:t>["prop_" + </a:t>
            </a:r>
            <a:r>
              <a:rPr lang="en-US" altLang="en-US" sz="1600" b="1" i="1">
                <a:solidFill>
                  <a:srgbClr val="FF0000"/>
                </a:solidFill>
              </a:rPr>
              <a:t>getPropName</a:t>
            </a:r>
            <a:r>
              <a:rPr lang="en-US" altLang="en-US" sz="1600" b="1">
                <a:solidFill>
                  <a:srgbClr val="FF0000"/>
                </a:solidFill>
              </a:rPr>
              <a:t>()] = "Example 1", </a:t>
            </a:r>
            <a:r>
              <a:rPr lang="en-US" altLang="en-US" sz="1600">
                <a:solidFill>
                  <a:srgbClr val="00B050"/>
                </a:solidFill>
              </a:rPr>
              <a:t>// computer property 1</a:t>
            </a:r>
            <a:br>
              <a:rPr lang="en-US" altLang="en-US" sz="1600" b="1">
                <a:solidFill>
                  <a:srgbClr val="FF0000"/>
                </a:solidFill>
              </a:rPr>
            </a:br>
            <a:r>
              <a:rPr lang="en-US" altLang="en-US" sz="1600" b="1">
                <a:solidFill>
                  <a:srgbClr val="FF0000"/>
                </a:solidFill>
              </a:rPr>
              <a:t>    </a:t>
            </a:r>
            <a:r>
              <a:rPr lang="en-US" altLang="en-US" sz="1600" b="1" i="1">
                <a:solidFill>
                  <a:srgbClr val="FF0000"/>
                </a:solidFill>
              </a:rPr>
              <a:t>_a</a:t>
            </a:r>
            <a:r>
              <a:rPr lang="en-US" altLang="en-US" sz="1600" b="1">
                <a:solidFill>
                  <a:srgbClr val="FF0000"/>
                </a:solidFill>
              </a:rPr>
              <a:t>["prop_" + </a:t>
            </a:r>
            <a:r>
              <a:rPr lang="en-US" altLang="en-US" sz="1600" b="1" i="1">
                <a:solidFill>
                  <a:srgbClr val="FF0000"/>
                </a:solidFill>
              </a:rPr>
              <a:t>y</a:t>
            </a:r>
            <a:r>
              <a:rPr lang="en-US" altLang="en-US" sz="1600" b="1">
                <a:solidFill>
                  <a:srgbClr val="FF0000"/>
                </a:solidFill>
              </a:rPr>
              <a:t>] = "Example 2", </a:t>
            </a:r>
            <a:r>
              <a:rPr lang="en-US" altLang="en-US" sz="1600">
                <a:solidFill>
                  <a:srgbClr val="00B050"/>
                </a:solidFill>
              </a:rPr>
              <a:t>// computer property 2</a:t>
            </a:r>
            <a:br>
              <a:rPr lang="en-US" altLang="en-US" sz="1600" b="1">
                <a:solidFill>
                  <a:srgbClr val="FF0000"/>
                </a:solidFill>
              </a:rPr>
            </a:br>
            <a:r>
              <a:rPr lang="en-US" altLang="en-US" sz="1600" b="1">
                <a:solidFill>
                  <a:srgbClr val="FF0000"/>
                </a:solidFill>
              </a:rPr>
              <a:t>    </a:t>
            </a:r>
            <a:r>
              <a:rPr lang="en-US" altLang="en-US" sz="1600" b="1" i="1">
                <a:solidFill>
                  <a:srgbClr val="FF0000"/>
                </a:solidFill>
              </a:rPr>
              <a:t>_a </a:t>
            </a:r>
            <a:r>
              <a:rPr lang="en-US" altLang="en-US" sz="1600">
                <a:solidFill>
                  <a:srgbClr val="00B050"/>
                </a:solidFill>
              </a:rPr>
              <a:t>// final statement returns the object</a:t>
            </a:r>
            <a:br>
              <a:rPr lang="en-US" altLang="en-US" sz="1600" i="1"/>
            </a:br>
            <a:r>
              <a:rPr lang="en-US" altLang="en-US" sz="1600"/>
              <a:t>);</a:t>
            </a:r>
            <a:br>
              <a:rPr lang="en-US" altLang="en-US" sz="1600"/>
            </a:br>
            <a:r>
              <a:rPr lang="en-US" altLang="en-US" sz="1600"/>
              <a:t>console.log(</a:t>
            </a:r>
            <a:r>
              <a:rPr lang="en-US" altLang="en-US" sz="1600" i="1"/>
              <a:t>literal</a:t>
            </a:r>
            <a:r>
              <a:rPr lang="en-US" altLang="en-US" sz="1600"/>
              <a:t>);</a:t>
            </a:r>
            <a:br>
              <a:rPr lang="en-US" altLang="en-US" sz="1600"/>
            </a:br>
            <a:r>
              <a:rPr lang="en-US" altLang="en-US" sz="1600" i="1"/>
              <a:t>getPropName</a:t>
            </a:r>
            <a:r>
              <a:rPr lang="en-US" altLang="en-US" sz="1600" b="1">
                <a:solidFill>
                  <a:srgbClr val="FF0000"/>
                </a:solidFill>
              </a:rPr>
              <a:t>["static_" + </a:t>
            </a:r>
            <a:r>
              <a:rPr lang="en-US" altLang="en-US" sz="1600" b="1" i="1">
                <a:solidFill>
                  <a:srgbClr val="FF0000"/>
                </a:solidFill>
              </a:rPr>
              <a:t>getPropName</a:t>
            </a:r>
            <a:r>
              <a:rPr lang="en-US" altLang="en-US" sz="1600" b="1">
                <a:solidFill>
                  <a:srgbClr val="FF0000"/>
                </a:solidFill>
              </a:rPr>
              <a:t>()] </a:t>
            </a:r>
            <a:r>
              <a:rPr lang="en-US" altLang="en-US" sz="1600"/>
              <a:t>= </a:t>
            </a:r>
            <a:r>
              <a:rPr lang="en-US" altLang="en-US" sz="1600" i="1"/>
              <a:t>y</a:t>
            </a:r>
            <a:r>
              <a:rPr lang="en-US" altLang="en-US" sz="1600"/>
              <a:t>; </a:t>
            </a:r>
            <a:r>
              <a:rPr lang="en-US" altLang="en-US" sz="1600">
                <a:solidFill>
                  <a:srgbClr val="00B050"/>
                </a:solidFill>
              </a:rPr>
              <a:t>// no special handling for this case</a:t>
            </a:r>
            <a:br>
              <a:rPr lang="en-US" altLang="en-US" sz="1600"/>
            </a:br>
            <a:r>
              <a:rPr lang="en-US" altLang="en-US" sz="1600"/>
              <a:t>console.log(</a:t>
            </a:r>
            <a:r>
              <a:rPr lang="en-US" altLang="en-US" sz="1600" i="1"/>
              <a:t>getPropName</a:t>
            </a:r>
            <a:r>
              <a:rPr lang="en-US" altLang="en-US" sz="1600"/>
              <a:t>.static_102);</a:t>
            </a:r>
            <a:br>
              <a:rPr lang="en-US" altLang="en-US" sz="1600"/>
            </a:br>
            <a:r>
              <a:rPr lang="en-US" altLang="en-US" sz="1600"/>
              <a:t>var </a:t>
            </a:r>
            <a:r>
              <a:rPr lang="en-US" altLang="en-US" sz="1600" i="1"/>
              <a:t>_a</a:t>
            </a:r>
            <a:r>
              <a:rPr lang="en-US" altLang="en-US" sz="1600"/>
              <a:t>; </a:t>
            </a:r>
            <a:r>
              <a:rPr lang="en-US" altLang="en-US" sz="1600">
                <a:solidFill>
                  <a:srgbClr val="00B050"/>
                </a:solidFill>
              </a:rPr>
              <a:t>// object reference variable is declared as _a</a:t>
            </a:r>
          </a:p>
        </p:txBody>
      </p:sp>
      <p:sp>
        <p:nvSpPr>
          <p:cNvPr id="69641" name="Rectangle 8">
            <a:extLst>
              <a:ext uri="{FF2B5EF4-FFF2-40B4-BE49-F238E27FC236}">
                <a16:creationId xmlns:a16="http://schemas.microsoft.com/office/drawing/2014/main" id="{795DCF21-88BE-4AA1-AB9E-4BAF303A3116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704D9A54-001E-43E2-A864-107FCA9CDA74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65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>
            <a:extLst>
              <a:ext uri="{FF2B5EF4-FFF2-40B4-BE49-F238E27FC236}">
                <a16:creationId xmlns:a16="http://schemas.microsoft.com/office/drawing/2014/main" id="{A3F8365F-97CF-4C27-B402-0EF9646000C4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59" name="Picture 3">
            <a:extLst>
              <a:ext uri="{FF2B5EF4-FFF2-40B4-BE49-F238E27FC236}">
                <a16:creationId xmlns:a16="http://schemas.microsoft.com/office/drawing/2014/main" id="{B92FF29F-D68B-40C7-B463-CA4DA4170611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0" name="Rectangle 4">
            <a:extLst>
              <a:ext uri="{FF2B5EF4-FFF2-40B4-BE49-F238E27FC236}">
                <a16:creationId xmlns:a16="http://schemas.microsoft.com/office/drawing/2014/main" id="{783517A9-5D10-4687-8E36-937C597F650C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E4145AFB-4A5C-4214-A971-A69EE1EBA7C5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70662" name="Rectangle 6">
            <a:extLst>
              <a:ext uri="{FF2B5EF4-FFF2-40B4-BE49-F238E27FC236}">
                <a16:creationId xmlns:a16="http://schemas.microsoft.com/office/drawing/2014/main" id="{31742E53-9D66-47A3-B0B8-3EE2D8A967FA}"/>
              </a:ext>
            </a:extLst>
          </p:cNvPr>
          <p:cNvSpPr>
            <a:spLocks/>
          </p:cNvSpPr>
          <p:nvPr/>
        </p:nvSpPr>
        <p:spPr bwMode="auto">
          <a:xfrm>
            <a:off x="889000" y="20574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FF000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70663" name="Rectangle 7">
            <a:extLst>
              <a:ext uri="{FF2B5EF4-FFF2-40B4-BE49-F238E27FC236}">
                <a16:creationId xmlns:a16="http://schemas.microsoft.com/office/drawing/2014/main" id="{DE7E9CA1-B7EC-43E4-8C9D-16E3AC21DBC1}"/>
              </a:ext>
            </a:extLst>
          </p:cNvPr>
          <p:cNvSpPr>
            <a:spLocks/>
          </p:cNvSpPr>
          <p:nvPr/>
        </p:nvSpPr>
        <p:spPr bwMode="auto">
          <a:xfrm>
            <a:off x="355600" y="1219200"/>
            <a:ext cx="92964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24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Browser Compatibility – Dynamic Property Names</a:t>
            </a:r>
          </a:p>
        </p:txBody>
      </p:sp>
      <p:pic>
        <p:nvPicPr>
          <p:cNvPr id="70664" name="Picture 2">
            <a:extLst>
              <a:ext uri="{FF2B5EF4-FFF2-40B4-BE49-F238E27FC236}">
                <a16:creationId xmlns:a16="http://schemas.microsoft.com/office/drawing/2014/main" id="{E678E6BC-5F9B-47E7-A43E-CA520AA0F9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3" y="2182813"/>
            <a:ext cx="8485187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5" name="Picture 4">
            <a:extLst>
              <a:ext uri="{FF2B5EF4-FFF2-40B4-BE49-F238E27FC236}">
                <a16:creationId xmlns:a16="http://schemas.microsoft.com/office/drawing/2014/main" id="{0B0137BB-2CC8-4B70-8063-093F366FE1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4572000"/>
            <a:ext cx="8401050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6" name="Rectangle 8">
            <a:extLst>
              <a:ext uri="{FF2B5EF4-FFF2-40B4-BE49-F238E27FC236}">
                <a16:creationId xmlns:a16="http://schemas.microsoft.com/office/drawing/2014/main" id="{F5C18EB0-53B0-4FF8-9254-362B0EDB10A8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540353E0-7C61-4F40-8B09-4E333B139F20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66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1">
            <a:extLst>
              <a:ext uri="{FF2B5EF4-FFF2-40B4-BE49-F238E27FC236}">
                <a16:creationId xmlns:a16="http://schemas.microsoft.com/office/drawing/2014/main" id="{BF0DDD1B-962D-4FF7-BCC7-702201BF6783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10156825" cy="761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3" name="Picture 2">
            <a:extLst>
              <a:ext uri="{FF2B5EF4-FFF2-40B4-BE49-F238E27FC236}">
                <a16:creationId xmlns:a16="http://schemas.microsoft.com/office/drawing/2014/main" id="{D2B273D8-4EA2-482E-9358-0180F57BC993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4" name="Rectangle 3">
            <a:extLst>
              <a:ext uri="{FF2B5EF4-FFF2-40B4-BE49-F238E27FC236}">
                <a16:creationId xmlns:a16="http://schemas.microsoft.com/office/drawing/2014/main" id="{0581A617-36FD-4EED-9E42-25D44E9AE161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9BDFC73A-7FA4-4E53-864F-EF9ECD8F2159}"/>
              </a:ext>
            </a:extLst>
          </p:cNvPr>
          <p:cNvSpPr>
            <a:spLocks/>
          </p:cNvSpPr>
          <p:nvPr/>
        </p:nvSpPr>
        <p:spPr bwMode="auto">
          <a:xfrm>
            <a:off x="1536700" y="520700"/>
            <a:ext cx="7708900" cy="431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900"/>
              </a:spcBef>
              <a:defRPr/>
            </a:pPr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71686" name="Rectangle 5">
            <a:extLst>
              <a:ext uri="{FF2B5EF4-FFF2-40B4-BE49-F238E27FC236}">
                <a16:creationId xmlns:a16="http://schemas.microsoft.com/office/drawing/2014/main" id="{556E90D2-65DB-4E92-BAAD-BB22A7DEE432}"/>
              </a:ext>
            </a:extLst>
          </p:cNvPr>
          <p:cNvSpPr>
            <a:spLocks/>
          </p:cNvSpPr>
          <p:nvPr/>
        </p:nvSpPr>
        <p:spPr bwMode="auto">
          <a:xfrm>
            <a:off x="1778000" y="1752600"/>
            <a:ext cx="7416800" cy="288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2700" bIns="0"/>
          <a:lstStyle>
            <a:lvl1pPr marL="279400" indent="-2794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Intro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Block Scoped Variables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Arrow Functions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Rest Parameters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Template Strings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Default Parameters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Computed Properties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Destructuring Assignment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for...of</a:t>
            </a:r>
          </a:p>
        </p:txBody>
      </p:sp>
      <p:grpSp>
        <p:nvGrpSpPr>
          <p:cNvPr id="71687" name="Group 6">
            <a:extLst>
              <a:ext uri="{FF2B5EF4-FFF2-40B4-BE49-F238E27FC236}">
                <a16:creationId xmlns:a16="http://schemas.microsoft.com/office/drawing/2014/main" id="{8AF30356-F132-45CB-B15F-822F680237DE}"/>
              </a:ext>
            </a:extLst>
          </p:cNvPr>
          <p:cNvGrpSpPr>
            <a:grpSpLocks/>
          </p:cNvGrpSpPr>
          <p:nvPr/>
        </p:nvGrpSpPr>
        <p:grpSpPr bwMode="auto">
          <a:xfrm>
            <a:off x="1790700" y="5207000"/>
            <a:ext cx="7175500" cy="508000"/>
            <a:chOff x="0" y="0"/>
            <a:chExt cx="4520" cy="320"/>
          </a:xfrm>
        </p:grpSpPr>
        <p:sp>
          <p:nvSpPr>
            <p:cNvPr id="71689" name="AutoShape 7">
              <a:extLst>
                <a:ext uri="{FF2B5EF4-FFF2-40B4-BE49-F238E27FC236}">
                  <a16:creationId xmlns:a16="http://schemas.microsoft.com/office/drawing/2014/main" id="{86932E5C-F2B8-42C6-A2FF-AFDC3E8FA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520" cy="320"/>
            </a:xfrm>
            <a:prstGeom prst="roundRect">
              <a:avLst>
                <a:gd name="adj" fmla="val 11250"/>
              </a:avLst>
            </a:prstGeom>
            <a:gradFill rotWithShape="0">
              <a:gsLst>
                <a:gs pos="0">
                  <a:srgbClr val="A5C6C9"/>
                </a:gs>
                <a:gs pos="100000">
                  <a:srgbClr val="BBE0E3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690" name="Rectangle 8">
              <a:extLst>
                <a:ext uri="{FF2B5EF4-FFF2-40B4-BE49-F238E27FC236}">
                  <a16:creationId xmlns:a16="http://schemas.microsoft.com/office/drawing/2014/main" id="{1297FCA6-71D5-4D85-BD53-34D0F288FB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" y="44"/>
              <a:ext cx="449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-12670" bIns="0" anchor="ctr"/>
            <a:lstStyle>
              <a:lvl1pPr marL="279400" indent="-2794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050"/>
                </a:spcBef>
                <a:buClr>
                  <a:srgbClr val="646260"/>
                </a:buClr>
                <a:buSzPct val="100000"/>
                <a:buFont typeface="Verdana" panose="020B0604030504040204" pitchFamily="34" charset="0"/>
                <a:buChar char="•"/>
              </a:pPr>
              <a:r>
                <a:rPr lang="en-US" altLang="en-US" sz="2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Destructuring Assignment</a:t>
              </a:r>
            </a:p>
          </p:txBody>
        </p:sp>
      </p:grpSp>
      <p:sp>
        <p:nvSpPr>
          <p:cNvPr id="71688" name="Rectangle 8">
            <a:extLst>
              <a:ext uri="{FF2B5EF4-FFF2-40B4-BE49-F238E27FC236}">
                <a16:creationId xmlns:a16="http://schemas.microsoft.com/office/drawing/2014/main" id="{A8A98146-FC19-43EF-A98E-29A3CA7FC69D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A11135C9-0012-46E0-BCFB-D2B964CF2ABA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67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>
            <a:extLst>
              <a:ext uri="{FF2B5EF4-FFF2-40B4-BE49-F238E27FC236}">
                <a16:creationId xmlns:a16="http://schemas.microsoft.com/office/drawing/2014/main" id="{0CF6BDFC-F1E3-49EA-B1A2-D34A5BA58C9C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7" name="Picture 3">
            <a:extLst>
              <a:ext uri="{FF2B5EF4-FFF2-40B4-BE49-F238E27FC236}">
                <a16:creationId xmlns:a16="http://schemas.microsoft.com/office/drawing/2014/main" id="{2775BCAD-BE0A-43B9-AC55-46CA4AC6873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8" name="Rectangle 4">
            <a:extLst>
              <a:ext uri="{FF2B5EF4-FFF2-40B4-BE49-F238E27FC236}">
                <a16:creationId xmlns:a16="http://schemas.microsoft.com/office/drawing/2014/main" id="{8AC86FD5-4A94-4A73-93BE-7EEA9422B5FB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F257E5F7-F825-42E7-AFE8-7296E866EB81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72710" name="Rectangle 6">
            <a:extLst>
              <a:ext uri="{FF2B5EF4-FFF2-40B4-BE49-F238E27FC236}">
                <a16:creationId xmlns:a16="http://schemas.microsoft.com/office/drawing/2014/main" id="{53B6A5EC-48F3-4FDC-912B-279E75599E20}"/>
              </a:ext>
            </a:extLst>
          </p:cNvPr>
          <p:cNvSpPr>
            <a:spLocks/>
          </p:cNvSpPr>
          <p:nvPr/>
        </p:nvSpPr>
        <p:spPr bwMode="auto">
          <a:xfrm>
            <a:off x="889000" y="20574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De-structuring literally means breaking up a structure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Expressions that extract array/object data </a:t>
            </a: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distinct variables 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Two destructuring types are supported: Array and Object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Syntax:</a:t>
            </a:r>
            <a:b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</a:br>
            <a:b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</a:br>
            <a:r>
              <a:rPr lang="en-US" altLang="en-US" sz="2000"/>
              <a:t> 	</a:t>
            </a:r>
            <a:r>
              <a:rPr lang="en-US" altLang="en-US" sz="2000">
                <a:solidFill>
                  <a:srgbClr val="0070C0"/>
                </a:solidFill>
              </a:rPr>
              <a:t>// array destructuring assignment</a:t>
            </a:r>
            <a:br>
              <a:rPr lang="en-US" altLang="en-US" sz="2000"/>
            </a:br>
            <a:r>
              <a:rPr lang="en-US" altLang="en-US" sz="2000"/>
              <a:t>	[a, b] = [1, 2];</a:t>
            </a:r>
            <a:r>
              <a:rPr lang="en-US" altLang="en-US" sz="2000">
                <a:solidFill>
                  <a:srgbClr val="00B050"/>
                </a:solidFill>
              </a:rPr>
              <a:t> // a=1, b=2</a:t>
            </a:r>
            <a:br>
              <a:rPr lang="en-US" altLang="en-US" sz="2000">
                <a:solidFill>
                  <a:srgbClr val="00B050"/>
                </a:solidFill>
              </a:rPr>
            </a:br>
            <a:r>
              <a:rPr lang="en-US" altLang="en-US" sz="2000"/>
              <a:t> 	[a, b, ...rest] = [1, 2, 3, 4, 5] </a:t>
            </a:r>
            <a:r>
              <a:rPr lang="en-US" altLang="en-US" sz="2000">
                <a:solidFill>
                  <a:srgbClr val="00B050"/>
                </a:solidFill>
              </a:rPr>
              <a:t>// a=1, b=2, rest= [3,4,5]</a:t>
            </a:r>
            <a:br>
              <a:rPr lang="en-US" altLang="en-US" sz="2000">
                <a:solidFill>
                  <a:srgbClr val="00B050"/>
                </a:solidFill>
              </a:rPr>
            </a:br>
            <a:br>
              <a:rPr lang="en-US" altLang="en-US" sz="2000">
                <a:solidFill>
                  <a:srgbClr val="00B050"/>
                </a:solidFill>
              </a:rPr>
            </a:br>
            <a:r>
              <a:rPr lang="en-US" altLang="en-US" sz="2000">
                <a:solidFill>
                  <a:srgbClr val="00B050"/>
                </a:solidFill>
              </a:rPr>
              <a:t>         </a:t>
            </a:r>
            <a:r>
              <a:rPr lang="en-US" altLang="en-US" sz="2000">
                <a:solidFill>
                  <a:srgbClr val="0070C0"/>
                </a:solidFill>
              </a:rPr>
              <a:t>// object destructuring assignment </a:t>
            </a:r>
            <a:br>
              <a:rPr lang="en-US" altLang="en-US" sz="2000"/>
            </a:br>
            <a:r>
              <a:rPr lang="en-US" altLang="en-US" sz="2000"/>
              <a:t> 	({a, b} = {a:1, b:2}) </a:t>
            </a:r>
            <a:r>
              <a:rPr lang="en-US" altLang="en-US" sz="2000">
                <a:solidFill>
                  <a:srgbClr val="00B050"/>
                </a:solidFill>
              </a:rPr>
              <a:t>// a=1, b=2 </a:t>
            </a:r>
            <a:br>
              <a:rPr lang="en-US" altLang="en-US" sz="2000"/>
            </a:br>
            <a:r>
              <a:rPr lang="en-US" altLang="en-US" sz="2000"/>
              <a:t> 	({a, b, ...rest} = {a:1, b:2, c:3, d:4}); </a:t>
            </a:r>
            <a:r>
              <a:rPr lang="en-US" altLang="en-US" sz="2000">
                <a:solidFill>
                  <a:srgbClr val="00B050"/>
                </a:solidFill>
              </a:rPr>
              <a:t>// a=1, b=2, rest=[3,4]</a:t>
            </a:r>
            <a:endParaRPr lang="en-US" altLang="en-US" sz="2000">
              <a:solidFill>
                <a:srgbClr val="00B05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72711" name="Rectangle 7">
            <a:extLst>
              <a:ext uri="{FF2B5EF4-FFF2-40B4-BE49-F238E27FC236}">
                <a16:creationId xmlns:a16="http://schemas.microsoft.com/office/drawing/2014/main" id="{B18235B1-F787-4502-809B-E582CF23C5E2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Destructuring Assignment</a:t>
            </a:r>
          </a:p>
        </p:txBody>
      </p:sp>
      <p:sp>
        <p:nvSpPr>
          <p:cNvPr id="72712" name="Rectangle 8">
            <a:extLst>
              <a:ext uri="{FF2B5EF4-FFF2-40B4-BE49-F238E27FC236}">
                <a16:creationId xmlns:a16="http://schemas.microsoft.com/office/drawing/2014/main" id="{5AEED6F6-AD1A-4A9A-8505-94660CC1ECFF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73D81678-A5F1-465E-8CD0-857484E726B8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68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>
            <a:extLst>
              <a:ext uri="{FF2B5EF4-FFF2-40B4-BE49-F238E27FC236}">
                <a16:creationId xmlns:a16="http://schemas.microsoft.com/office/drawing/2014/main" id="{05D76405-5D48-4934-8531-7F79B9061D9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1" name="Picture 3">
            <a:extLst>
              <a:ext uri="{FF2B5EF4-FFF2-40B4-BE49-F238E27FC236}">
                <a16:creationId xmlns:a16="http://schemas.microsoft.com/office/drawing/2014/main" id="{0A136D1B-67C6-476B-95B1-556B772BFCFD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2" name="Rectangle 4">
            <a:extLst>
              <a:ext uri="{FF2B5EF4-FFF2-40B4-BE49-F238E27FC236}">
                <a16:creationId xmlns:a16="http://schemas.microsoft.com/office/drawing/2014/main" id="{91C174BF-DA12-423A-850F-A36DB8C98BD6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5ED24DFC-91D9-42ED-9417-4E9310C0620A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73734" name="Rectangle 7">
            <a:extLst>
              <a:ext uri="{FF2B5EF4-FFF2-40B4-BE49-F238E27FC236}">
                <a16:creationId xmlns:a16="http://schemas.microsoft.com/office/drawing/2014/main" id="{D48865EF-BA5B-4310-A5F1-A42B3941830F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28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Examples – Object Destructuring</a:t>
            </a:r>
          </a:p>
        </p:txBody>
      </p:sp>
      <p:sp>
        <p:nvSpPr>
          <p:cNvPr id="73735" name="AutoShape 11">
            <a:extLst>
              <a:ext uri="{FF2B5EF4-FFF2-40B4-BE49-F238E27FC236}">
                <a16:creationId xmlns:a16="http://schemas.microsoft.com/office/drawing/2014/main" id="{D1421A97-71CD-440A-9402-6669B88A3D59}"/>
              </a:ext>
            </a:extLst>
          </p:cNvPr>
          <p:cNvSpPr>
            <a:spLocks/>
          </p:cNvSpPr>
          <p:nvPr/>
        </p:nvSpPr>
        <p:spPr bwMode="auto">
          <a:xfrm>
            <a:off x="736600" y="2057400"/>
            <a:ext cx="8458200" cy="4191000"/>
          </a:xfrm>
          <a:prstGeom prst="roundRect">
            <a:avLst>
              <a:gd name="adj" fmla="val 8764"/>
            </a:avLst>
          </a:prstGeom>
          <a:gradFill rotWithShape="0">
            <a:gsLst>
              <a:gs pos="0">
                <a:srgbClr val="EBEBEB"/>
              </a:gs>
              <a:gs pos="100000">
                <a:srgbClr val="FEFEFE"/>
              </a:gs>
            </a:gsLst>
            <a:lin ang="5400000" scaled="1"/>
          </a:gradFill>
          <a:ln w="12700">
            <a:solidFill>
              <a:srgbClr val="7F7F7F"/>
            </a:solidFill>
            <a:prstDash val="sysDot"/>
            <a:round/>
            <a:headEnd/>
            <a:tailEnd/>
          </a:ln>
        </p:spPr>
        <p:txBody>
          <a:bodyPr lIns="0" tIns="0" rIns="0" bIns="0"/>
          <a:lstStyle>
            <a:lvl1pPr marL="342900" indent="-3429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lvl="1" eaLnBrk="1" hangingPunct="1"/>
            <a:endParaRPr lang="en-US" altLang="en-US" sz="1400"/>
          </a:p>
          <a:p>
            <a:pPr lvl="1" eaLnBrk="1" hangingPunct="1"/>
            <a:r>
              <a:rPr lang="en-US" altLang="en-US" sz="1400"/>
              <a:t>var </a:t>
            </a:r>
            <a:r>
              <a:rPr lang="en-US" altLang="en-US" sz="1400" b="1" i="1">
                <a:solidFill>
                  <a:srgbClr val="0070C0"/>
                </a:solidFill>
              </a:rPr>
              <a:t>lastEpisode</a:t>
            </a:r>
            <a:r>
              <a:rPr lang="en-US" altLang="en-US" sz="1400" i="1"/>
              <a:t> </a:t>
            </a:r>
            <a:r>
              <a:rPr lang="en-US" altLang="en-US" sz="1400"/>
              <a:t>= { season: 6, episode: 10, title: "The Winds of Winter", aired: "2016-06-26" };</a:t>
            </a:r>
            <a:br>
              <a:rPr lang="en-US" altLang="en-US" sz="1400"/>
            </a:br>
            <a:endParaRPr lang="en-US" altLang="en-US" sz="1400"/>
          </a:p>
          <a:p>
            <a:pPr lvl="1" eaLnBrk="1" hangingPunct="1"/>
            <a:r>
              <a:rPr lang="en-US" altLang="en-US" sz="1400" i="1">
                <a:solidFill>
                  <a:srgbClr val="00B050"/>
                </a:solidFill>
              </a:rPr>
              <a:t>// dstructuring assignment of </a:t>
            </a:r>
            <a:r>
              <a:rPr lang="en-US" altLang="en-US" sz="1400" i="1" u="sng">
                <a:solidFill>
                  <a:srgbClr val="00B050"/>
                </a:solidFill>
              </a:rPr>
              <a:t>all</a:t>
            </a:r>
            <a:r>
              <a:rPr lang="en-US" altLang="en-US" sz="1400" i="1">
                <a:solidFill>
                  <a:srgbClr val="00B050"/>
                </a:solidFill>
              </a:rPr>
              <a:t> properties</a:t>
            </a:r>
          </a:p>
          <a:p>
            <a:pPr lvl="1" eaLnBrk="1" hangingPunct="1"/>
            <a:r>
              <a:rPr lang="en-US" altLang="en-US" sz="1400" i="1">
                <a:solidFill>
                  <a:srgbClr val="00B050"/>
                </a:solidFill>
              </a:rPr>
              <a:t>//</a:t>
            </a:r>
            <a:br>
              <a:rPr lang="en-US" altLang="en-US" sz="1400" i="1"/>
            </a:br>
            <a:r>
              <a:rPr lang="en-US" altLang="en-US" sz="1400"/>
              <a:t>var </a:t>
            </a:r>
            <a:r>
              <a:rPr lang="en-US" altLang="en-US" b="1">
                <a:solidFill>
                  <a:srgbClr val="FF0000"/>
                </a:solidFill>
              </a:rPr>
              <a:t>{</a:t>
            </a:r>
            <a:r>
              <a:rPr lang="en-US" altLang="en-US" b="1" i="1">
                <a:solidFill>
                  <a:srgbClr val="FF0000"/>
                </a:solidFill>
              </a:rPr>
              <a:t>season</a:t>
            </a:r>
            <a:r>
              <a:rPr lang="en-US" altLang="en-US" b="1">
                <a:solidFill>
                  <a:srgbClr val="FF0000"/>
                </a:solidFill>
              </a:rPr>
              <a:t>, </a:t>
            </a:r>
            <a:r>
              <a:rPr lang="en-US" altLang="en-US" b="1" i="1">
                <a:solidFill>
                  <a:srgbClr val="FF0000"/>
                </a:solidFill>
              </a:rPr>
              <a:t>episode</a:t>
            </a:r>
            <a:r>
              <a:rPr lang="en-US" altLang="en-US" b="1">
                <a:solidFill>
                  <a:srgbClr val="FF0000"/>
                </a:solidFill>
              </a:rPr>
              <a:t>, </a:t>
            </a:r>
            <a:r>
              <a:rPr lang="en-US" altLang="en-US" b="1" i="1">
                <a:solidFill>
                  <a:srgbClr val="FF0000"/>
                </a:solidFill>
              </a:rPr>
              <a:t>title</a:t>
            </a:r>
            <a:r>
              <a:rPr lang="en-US" altLang="en-US" b="1">
                <a:solidFill>
                  <a:srgbClr val="FF0000"/>
                </a:solidFill>
              </a:rPr>
              <a:t>, aired}</a:t>
            </a:r>
            <a:r>
              <a:rPr lang="en-US" altLang="en-US" sz="1400"/>
              <a:t> = </a:t>
            </a:r>
            <a:r>
              <a:rPr lang="en-US" altLang="en-US" sz="1400" i="1"/>
              <a:t>lastEpisode</a:t>
            </a:r>
            <a:r>
              <a:rPr lang="en-US" altLang="en-US" sz="1400"/>
              <a:t>;</a:t>
            </a:r>
          </a:p>
          <a:p>
            <a:pPr lvl="1" eaLnBrk="1" hangingPunct="1"/>
            <a:r>
              <a:rPr lang="en-US" altLang="en-US" sz="1400" i="1"/>
              <a:t>console</a:t>
            </a:r>
            <a:r>
              <a:rPr lang="en-US" altLang="en-US" sz="1400"/>
              <a:t>.log(</a:t>
            </a:r>
            <a:r>
              <a:rPr lang="en-US" altLang="en-US" sz="1400" i="1"/>
              <a:t>season</a:t>
            </a:r>
            <a:r>
              <a:rPr lang="en-US" altLang="en-US" sz="1400"/>
              <a:t>, </a:t>
            </a:r>
            <a:r>
              <a:rPr lang="en-US" altLang="en-US" sz="1400" i="1"/>
              <a:t>episode</a:t>
            </a:r>
            <a:r>
              <a:rPr lang="en-US" altLang="en-US" sz="1400"/>
              <a:t>, </a:t>
            </a:r>
            <a:r>
              <a:rPr lang="en-US" altLang="en-US" sz="1400" i="1"/>
              <a:t>title</a:t>
            </a:r>
            <a:r>
              <a:rPr lang="en-US" altLang="en-US" sz="1400"/>
              <a:t>, aired); </a:t>
            </a:r>
            <a:r>
              <a:rPr lang="en-US" altLang="en-US" sz="1400" i="1">
                <a:solidFill>
                  <a:srgbClr val="00B050"/>
                </a:solidFill>
              </a:rPr>
              <a:t>// 6, 10, "The Winds of Winter", "2016-06-26“</a:t>
            </a:r>
          </a:p>
          <a:p>
            <a:pPr lvl="1" eaLnBrk="1" hangingPunct="1"/>
            <a:endParaRPr lang="en-US" altLang="en-US" sz="1400" b="1" i="1"/>
          </a:p>
          <a:p>
            <a:pPr lvl="1" eaLnBrk="1" hangingPunct="1"/>
            <a:r>
              <a:rPr lang="en-US" altLang="en-US" sz="1400" i="1">
                <a:solidFill>
                  <a:srgbClr val="00B050"/>
                </a:solidFill>
              </a:rPr>
              <a:t>// dstructuring assignment of </a:t>
            </a:r>
            <a:r>
              <a:rPr lang="en-US" altLang="en-US" sz="1400" i="1" u="sng">
                <a:solidFill>
                  <a:srgbClr val="00B050"/>
                </a:solidFill>
              </a:rPr>
              <a:t>only few </a:t>
            </a:r>
            <a:r>
              <a:rPr lang="en-US" altLang="en-US" sz="1400" i="1">
                <a:solidFill>
                  <a:srgbClr val="00B050"/>
                </a:solidFill>
              </a:rPr>
              <a:t>properties</a:t>
            </a:r>
          </a:p>
          <a:p>
            <a:pPr lvl="1" eaLnBrk="1" hangingPunct="1"/>
            <a:r>
              <a:rPr lang="en-US" altLang="en-US" sz="1400" i="1">
                <a:solidFill>
                  <a:srgbClr val="00B050"/>
                </a:solidFill>
              </a:rPr>
              <a:t>//</a:t>
            </a:r>
          </a:p>
          <a:p>
            <a:pPr lvl="1" eaLnBrk="1" hangingPunct="1"/>
            <a:r>
              <a:rPr lang="en-US" altLang="en-US" sz="1400"/>
              <a:t>var </a:t>
            </a:r>
            <a:r>
              <a:rPr lang="en-US" altLang="en-US" b="1">
                <a:solidFill>
                  <a:srgbClr val="FF0000"/>
                </a:solidFill>
              </a:rPr>
              <a:t>{</a:t>
            </a:r>
            <a:r>
              <a:rPr lang="en-US" altLang="en-US" b="1" i="1">
                <a:solidFill>
                  <a:srgbClr val="FF0000"/>
                </a:solidFill>
              </a:rPr>
              <a:t>title</a:t>
            </a:r>
            <a:r>
              <a:rPr lang="en-US" altLang="en-US" b="1">
                <a:solidFill>
                  <a:srgbClr val="FF0000"/>
                </a:solidFill>
              </a:rPr>
              <a:t>, aired}</a:t>
            </a:r>
            <a:r>
              <a:rPr lang="en-US" altLang="en-US" sz="1400"/>
              <a:t> = </a:t>
            </a:r>
            <a:r>
              <a:rPr lang="en-US" altLang="en-US" sz="1400" i="1"/>
              <a:t>lastEpisode</a:t>
            </a:r>
            <a:r>
              <a:rPr lang="en-US" altLang="en-US" sz="1400"/>
              <a:t>;</a:t>
            </a:r>
            <a:endParaRPr lang="en-US" altLang="en-US" i="1">
              <a:solidFill>
                <a:srgbClr val="00B050"/>
              </a:solidFill>
            </a:endParaRPr>
          </a:p>
          <a:p>
            <a:pPr lvl="1" eaLnBrk="1" hangingPunct="1"/>
            <a:r>
              <a:rPr lang="en-US" altLang="en-US" sz="1400" i="1"/>
              <a:t>console</a:t>
            </a:r>
            <a:r>
              <a:rPr lang="en-US" altLang="en-US" sz="1400"/>
              <a:t>.log(</a:t>
            </a:r>
            <a:r>
              <a:rPr lang="en-US" altLang="en-US" sz="1400" i="1"/>
              <a:t>title</a:t>
            </a:r>
            <a:r>
              <a:rPr lang="en-US" altLang="en-US" sz="1400"/>
              <a:t>, </a:t>
            </a:r>
            <a:r>
              <a:rPr lang="en-US" altLang="en-US" sz="1400" i="1"/>
              <a:t>aired</a:t>
            </a:r>
            <a:r>
              <a:rPr lang="en-US" altLang="en-US" sz="1400"/>
              <a:t>); </a:t>
            </a:r>
            <a:r>
              <a:rPr lang="en-US" altLang="en-US" sz="1400" i="1">
                <a:solidFill>
                  <a:srgbClr val="00B050"/>
                </a:solidFill>
              </a:rPr>
              <a:t>// "The Winds of Winter", "2016-06-26“</a:t>
            </a:r>
          </a:p>
          <a:p>
            <a:pPr lvl="1" eaLnBrk="1" hangingPunct="1"/>
            <a:endParaRPr lang="en-US" altLang="en-US" sz="1400" i="1">
              <a:solidFill>
                <a:srgbClr val="00B050"/>
              </a:solidFill>
            </a:endParaRPr>
          </a:p>
          <a:p>
            <a:pPr lvl="1" eaLnBrk="1" hangingPunct="1"/>
            <a:r>
              <a:rPr lang="en-US" altLang="en-US" sz="1400" i="1">
                <a:solidFill>
                  <a:srgbClr val="00B050"/>
                </a:solidFill>
              </a:rPr>
              <a:t>// assign extracted variable to </a:t>
            </a:r>
            <a:r>
              <a:rPr lang="en-US" altLang="en-US" sz="1400" i="1" u="sng">
                <a:solidFill>
                  <a:srgbClr val="00B050"/>
                </a:solidFill>
              </a:rPr>
              <a:t>new variable name</a:t>
            </a:r>
          </a:p>
          <a:p>
            <a:pPr lvl="1" eaLnBrk="1" hangingPunct="1"/>
            <a:r>
              <a:rPr lang="en-US" altLang="en-US" sz="1400" i="1">
                <a:solidFill>
                  <a:srgbClr val="00B050"/>
                </a:solidFill>
              </a:rPr>
              <a:t>//</a:t>
            </a:r>
          </a:p>
          <a:p>
            <a:pPr lvl="1" eaLnBrk="1" hangingPunct="1"/>
            <a:r>
              <a:rPr lang="en-US" altLang="en-US" sz="1400"/>
              <a:t>var {</a:t>
            </a:r>
            <a:r>
              <a:rPr lang="en-US" altLang="en-US" sz="1400" i="1"/>
              <a:t>title</a:t>
            </a:r>
            <a:r>
              <a:rPr lang="en-US" altLang="en-US" sz="1400"/>
              <a:t>, </a:t>
            </a:r>
            <a:r>
              <a:rPr lang="en-US" altLang="en-US" b="1">
                <a:solidFill>
                  <a:srgbClr val="FF0000"/>
                </a:solidFill>
              </a:rPr>
              <a:t>"aired": </a:t>
            </a:r>
            <a:r>
              <a:rPr lang="en-US" altLang="en-US" b="1" i="1">
                <a:solidFill>
                  <a:srgbClr val="FF0000"/>
                </a:solidFill>
              </a:rPr>
              <a:t>releaseDate</a:t>
            </a:r>
            <a:r>
              <a:rPr lang="en-US" altLang="en-US" sz="1400"/>
              <a:t>} = </a:t>
            </a:r>
            <a:r>
              <a:rPr lang="en-US" altLang="en-US" sz="1400" i="1"/>
              <a:t>lastEpisode</a:t>
            </a:r>
            <a:r>
              <a:rPr lang="en-US" altLang="en-US" sz="1400"/>
              <a:t>;</a:t>
            </a:r>
            <a:br>
              <a:rPr lang="en-US" altLang="en-US" sz="1400"/>
            </a:br>
            <a:r>
              <a:rPr lang="en-US" altLang="en-US" sz="1400" i="1"/>
              <a:t>console</a:t>
            </a:r>
            <a:r>
              <a:rPr lang="en-US" altLang="en-US" sz="1400"/>
              <a:t>.log(</a:t>
            </a:r>
            <a:r>
              <a:rPr lang="en-US" altLang="en-US" sz="1400" i="1"/>
              <a:t>releaseDate</a:t>
            </a:r>
            <a:r>
              <a:rPr lang="en-US" altLang="en-US" sz="1400"/>
              <a:t>); </a:t>
            </a:r>
            <a:r>
              <a:rPr lang="en-US" altLang="en-US" sz="1400" i="1"/>
              <a:t>// "2016-06-26“</a:t>
            </a:r>
          </a:p>
        </p:txBody>
      </p:sp>
      <p:sp>
        <p:nvSpPr>
          <p:cNvPr id="73736" name="Rectangle 8">
            <a:extLst>
              <a:ext uri="{FF2B5EF4-FFF2-40B4-BE49-F238E27FC236}">
                <a16:creationId xmlns:a16="http://schemas.microsoft.com/office/drawing/2014/main" id="{3821C3C4-3D8F-4924-A02F-1659EACA9628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0C210F3F-A09A-454C-8328-A177E42998B7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69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3AC7C7CF-4F43-4D4E-B049-0C3DA1CD439C}"/>
              </a:ext>
            </a:extLst>
          </p:cNvPr>
          <p:cNvSpPr>
            <a:spLocks/>
          </p:cNvSpPr>
          <p:nvPr/>
        </p:nvSpPr>
        <p:spPr bwMode="auto">
          <a:xfrm>
            <a:off x="4922838" y="6964363"/>
            <a:ext cx="2524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t>3</a:t>
            </a:r>
          </a:p>
        </p:txBody>
      </p:sp>
      <p:pic>
        <p:nvPicPr>
          <p:cNvPr id="10243" name="Picture 2">
            <a:extLst>
              <a:ext uri="{FF2B5EF4-FFF2-40B4-BE49-F238E27FC236}">
                <a16:creationId xmlns:a16="http://schemas.microsoft.com/office/drawing/2014/main" id="{92709F07-FBD8-4EE4-8BCD-2F78FD651499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3">
            <a:extLst>
              <a:ext uri="{FF2B5EF4-FFF2-40B4-BE49-F238E27FC236}">
                <a16:creationId xmlns:a16="http://schemas.microsoft.com/office/drawing/2014/main" id="{E59B863C-DE8F-4AE3-87C9-1A8C8BDEB1A8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Rectangle 4">
            <a:extLst>
              <a:ext uri="{FF2B5EF4-FFF2-40B4-BE49-F238E27FC236}">
                <a16:creationId xmlns:a16="http://schemas.microsoft.com/office/drawing/2014/main" id="{1326D174-0F84-44CB-B299-7675AA220506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45D6AD91-4551-4A92-AB90-26A315E65444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10247" name="Rectangle 6">
            <a:extLst>
              <a:ext uri="{FF2B5EF4-FFF2-40B4-BE49-F238E27FC236}">
                <a16:creationId xmlns:a16="http://schemas.microsoft.com/office/drawing/2014/main" id="{B1A59514-8145-4055-B639-3E096B784A93}"/>
              </a:ext>
            </a:extLst>
          </p:cNvPr>
          <p:cNvSpPr>
            <a:spLocks/>
          </p:cNvSpPr>
          <p:nvPr/>
        </p:nvSpPr>
        <p:spPr bwMode="auto">
          <a:xfrm>
            <a:off x="1498600" y="2743200"/>
            <a:ext cx="69342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r>
              <a:rPr lang="en-US" altLang="en-US" sz="2800" i="1">
                <a:solidFill>
                  <a:srgbClr val="0070C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“Any application that can be written in JavaScript will eventually be written in JavaScript</a:t>
            </a:r>
            <a:r>
              <a:rPr lang="en-US" altLang="en-US" sz="28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”</a:t>
            </a:r>
          </a:p>
          <a:p>
            <a:pPr eaLnBrk="1" hangingPunct="1">
              <a:lnSpc>
                <a:spcPct val="150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endParaRPr lang="en-US" altLang="en-US" sz="28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0248" name="Rectangle 7">
            <a:extLst>
              <a:ext uri="{FF2B5EF4-FFF2-40B4-BE49-F238E27FC236}">
                <a16:creationId xmlns:a16="http://schemas.microsoft.com/office/drawing/2014/main" id="{14F07831-8650-4F91-A1F8-440B3B6DF05D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Atwood’s Law</a:t>
            </a:r>
          </a:p>
        </p:txBody>
      </p:sp>
      <p:sp>
        <p:nvSpPr>
          <p:cNvPr id="10249" name="Rectangle 8">
            <a:extLst>
              <a:ext uri="{FF2B5EF4-FFF2-40B4-BE49-F238E27FC236}">
                <a16:creationId xmlns:a16="http://schemas.microsoft.com/office/drawing/2014/main" id="{CEB8C044-CF36-4051-9F3E-93E8BF46676A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B0945477-F3F4-4E32-BBB9-0D18EE2ECEB9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7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>
            <a:extLst>
              <a:ext uri="{FF2B5EF4-FFF2-40B4-BE49-F238E27FC236}">
                <a16:creationId xmlns:a16="http://schemas.microsoft.com/office/drawing/2014/main" id="{5699F3DA-2C83-4BCF-9545-959757C0C3F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5" name="Picture 3">
            <a:extLst>
              <a:ext uri="{FF2B5EF4-FFF2-40B4-BE49-F238E27FC236}">
                <a16:creationId xmlns:a16="http://schemas.microsoft.com/office/drawing/2014/main" id="{16C3A786-A664-4C98-B7DF-9125353003F1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6" name="Rectangle 4">
            <a:extLst>
              <a:ext uri="{FF2B5EF4-FFF2-40B4-BE49-F238E27FC236}">
                <a16:creationId xmlns:a16="http://schemas.microsoft.com/office/drawing/2014/main" id="{8C1C9974-7FBC-4EF9-8274-E5D38BD3FD3F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349DE5F0-C6F2-4209-BFFC-61611370029B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74758" name="Rectangle 7">
            <a:extLst>
              <a:ext uri="{FF2B5EF4-FFF2-40B4-BE49-F238E27FC236}">
                <a16:creationId xmlns:a16="http://schemas.microsoft.com/office/drawing/2014/main" id="{B08FF2A9-9D25-4297-B446-903167717086}"/>
              </a:ext>
            </a:extLst>
          </p:cNvPr>
          <p:cNvSpPr>
            <a:spLocks/>
          </p:cNvSpPr>
          <p:nvPr/>
        </p:nvSpPr>
        <p:spPr bwMode="auto">
          <a:xfrm>
            <a:off x="965200" y="1219200"/>
            <a:ext cx="8237538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28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Examples – Deep Object Destructuring</a:t>
            </a:r>
          </a:p>
        </p:txBody>
      </p:sp>
      <p:sp>
        <p:nvSpPr>
          <p:cNvPr id="74759" name="AutoShape 11">
            <a:extLst>
              <a:ext uri="{FF2B5EF4-FFF2-40B4-BE49-F238E27FC236}">
                <a16:creationId xmlns:a16="http://schemas.microsoft.com/office/drawing/2014/main" id="{4AB3D417-01C4-4670-9F18-D802F24C2CA8}"/>
              </a:ext>
            </a:extLst>
          </p:cNvPr>
          <p:cNvSpPr>
            <a:spLocks/>
          </p:cNvSpPr>
          <p:nvPr/>
        </p:nvSpPr>
        <p:spPr bwMode="auto">
          <a:xfrm>
            <a:off x="736600" y="2133600"/>
            <a:ext cx="8588375" cy="4191000"/>
          </a:xfrm>
          <a:prstGeom prst="roundRect">
            <a:avLst>
              <a:gd name="adj" fmla="val 8764"/>
            </a:avLst>
          </a:prstGeom>
          <a:gradFill rotWithShape="0">
            <a:gsLst>
              <a:gs pos="0">
                <a:srgbClr val="EBEBEB"/>
              </a:gs>
              <a:gs pos="100000">
                <a:srgbClr val="FEFEFE"/>
              </a:gs>
            </a:gsLst>
            <a:lin ang="5400000" scaled="1"/>
          </a:gradFill>
          <a:ln w="12700">
            <a:solidFill>
              <a:srgbClr val="7F7F7F"/>
            </a:solidFill>
            <a:prstDash val="sysDot"/>
            <a:round/>
            <a:headEnd/>
            <a:tailEnd/>
          </a:ln>
        </p:spPr>
        <p:txBody>
          <a:bodyPr lIns="0" tIns="0" rIns="0" bIns="0"/>
          <a:lstStyle>
            <a:lvl1pPr marL="342900" indent="-3429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lvl="1" eaLnBrk="1" hangingPunct="1"/>
            <a:endParaRPr lang="en-US" altLang="en-US" sz="1600">
              <a:solidFill>
                <a:srgbClr val="00B050"/>
              </a:solidFill>
            </a:endParaRPr>
          </a:p>
          <a:p>
            <a:pPr lvl="1" eaLnBrk="1" hangingPunct="1"/>
            <a:r>
              <a:rPr lang="en-US" altLang="en-US" sz="1600">
                <a:solidFill>
                  <a:srgbClr val="00B050"/>
                </a:solidFill>
              </a:rPr>
              <a:t>// create an object with nested properties</a:t>
            </a:r>
          </a:p>
          <a:p>
            <a:pPr lvl="1" eaLnBrk="1" hangingPunct="1"/>
            <a:r>
              <a:rPr lang="en-US" altLang="en-US" sz="1600"/>
              <a:t>var </a:t>
            </a:r>
            <a:r>
              <a:rPr lang="en-US" altLang="en-US" sz="1600" b="1" i="1">
                <a:solidFill>
                  <a:srgbClr val="0070C0"/>
                </a:solidFill>
              </a:rPr>
              <a:t>lastEpisodeWithInfo</a:t>
            </a:r>
            <a:r>
              <a:rPr lang="en-US" altLang="en-US" sz="1600" i="1"/>
              <a:t> </a:t>
            </a:r>
            <a:r>
              <a:rPr lang="en-US" altLang="en-US" sz="1600"/>
              <a:t>= {</a:t>
            </a:r>
          </a:p>
          <a:p>
            <a:pPr lvl="1" eaLnBrk="1" hangingPunct="1"/>
            <a:r>
              <a:rPr lang="en-US" altLang="en-US" sz="1600"/>
              <a:t>    season: 6, episode: 10, title: "The Winds of Winter", aired: "2016-06-26",  extraInfo: {</a:t>
            </a:r>
          </a:p>
          <a:p>
            <a:pPr lvl="1" eaLnBrk="1" hangingPunct="1"/>
            <a:r>
              <a:rPr lang="en-US" altLang="en-US" sz="1600"/>
              <a:t>        chapter: 60, director: "Miguel Sapochnik", author: "David Benioff &amp; D.B. Weiss“</a:t>
            </a:r>
          </a:p>
          <a:p>
            <a:pPr lvl="1" eaLnBrk="1" hangingPunct="1"/>
            <a:r>
              <a:rPr lang="en-US" altLang="en-US" sz="1600"/>
              <a:t>    }</a:t>
            </a:r>
          </a:p>
          <a:p>
            <a:pPr lvl="1" eaLnBrk="1" hangingPunct="1"/>
            <a:r>
              <a:rPr lang="en-US" altLang="en-US" sz="1600"/>
              <a:t>};</a:t>
            </a:r>
            <a:br>
              <a:rPr lang="en-US" altLang="en-US" sz="1600"/>
            </a:br>
            <a:endParaRPr lang="en-US" altLang="en-US" sz="1600"/>
          </a:p>
          <a:p>
            <a:pPr lvl="1" eaLnBrk="1" hangingPunct="1"/>
            <a:r>
              <a:rPr lang="en-US" altLang="en-US" sz="1600">
                <a:solidFill>
                  <a:srgbClr val="00B050"/>
                </a:solidFill>
              </a:rPr>
              <a:t>//  note the deep object destructuring</a:t>
            </a:r>
            <a:br>
              <a:rPr lang="en-US" altLang="en-US" sz="1600"/>
            </a:br>
            <a:r>
              <a:rPr lang="en-US" altLang="en-US" sz="1600"/>
              <a:t>var </a:t>
            </a:r>
            <a:r>
              <a:rPr lang="en-US" altLang="en-US" sz="2000">
                <a:solidFill>
                  <a:srgbClr val="FF0000"/>
                </a:solidFill>
              </a:rPr>
              <a:t>{extraInfo: </a:t>
            </a:r>
            <a:r>
              <a:rPr lang="en-US" altLang="en-US" sz="2000" b="1">
                <a:solidFill>
                  <a:srgbClr val="FF0000"/>
                </a:solidFill>
              </a:rPr>
              <a:t>{</a:t>
            </a:r>
            <a:r>
              <a:rPr lang="en-US" altLang="en-US" sz="2000" b="1" i="1">
                <a:solidFill>
                  <a:srgbClr val="FF0000"/>
                </a:solidFill>
              </a:rPr>
              <a:t>chapter</a:t>
            </a:r>
            <a:r>
              <a:rPr lang="en-US" altLang="en-US" sz="2000" b="1">
                <a:solidFill>
                  <a:srgbClr val="FF0000"/>
                </a:solidFill>
              </a:rPr>
              <a:t>, "director": </a:t>
            </a:r>
            <a:r>
              <a:rPr lang="en-US" altLang="en-US" sz="2000" b="1" i="1">
                <a:solidFill>
                  <a:srgbClr val="FF0000"/>
                </a:solidFill>
              </a:rPr>
              <a:t>directedBy</a:t>
            </a:r>
            <a:r>
              <a:rPr lang="en-US" altLang="en-US" sz="2000" b="1">
                <a:solidFill>
                  <a:srgbClr val="FF0000"/>
                </a:solidFill>
              </a:rPr>
              <a:t>}</a:t>
            </a:r>
            <a:r>
              <a:rPr lang="en-US" altLang="en-US" sz="2000">
                <a:solidFill>
                  <a:srgbClr val="FF0000"/>
                </a:solidFill>
              </a:rPr>
              <a:t>}</a:t>
            </a:r>
            <a:r>
              <a:rPr lang="en-US" altLang="en-US" sz="1400"/>
              <a:t> </a:t>
            </a:r>
            <a:r>
              <a:rPr lang="en-US" altLang="en-US" sz="1600"/>
              <a:t>= </a:t>
            </a:r>
            <a:r>
              <a:rPr lang="en-US" altLang="en-US" sz="1600" i="1"/>
              <a:t>lastEpisodeWithInfo</a:t>
            </a:r>
            <a:r>
              <a:rPr lang="en-US" altLang="en-US" sz="1600"/>
              <a:t>;</a:t>
            </a:r>
          </a:p>
          <a:p>
            <a:pPr lvl="1" eaLnBrk="1" hangingPunct="1"/>
            <a:br>
              <a:rPr lang="en-US" altLang="en-US" sz="1600"/>
            </a:br>
            <a:r>
              <a:rPr lang="en-US" altLang="en-US" sz="1600" i="1"/>
              <a:t>console</a:t>
            </a:r>
            <a:r>
              <a:rPr lang="en-US" altLang="en-US" sz="1600"/>
              <a:t>.log("directed by " + </a:t>
            </a:r>
            <a:r>
              <a:rPr lang="en-US" altLang="en-US" sz="1600" i="1"/>
              <a:t>directedBy</a:t>
            </a:r>
            <a:r>
              <a:rPr lang="en-US" altLang="en-US" sz="1600"/>
              <a:t>);  </a:t>
            </a:r>
            <a:r>
              <a:rPr lang="en-US" altLang="en-US" sz="1600">
                <a:solidFill>
                  <a:srgbClr val="00B050"/>
                </a:solidFill>
              </a:rPr>
              <a:t>//  directed by Miguel Sapochnik</a:t>
            </a:r>
          </a:p>
        </p:txBody>
      </p:sp>
      <p:sp>
        <p:nvSpPr>
          <p:cNvPr id="74760" name="Rectangle 8">
            <a:extLst>
              <a:ext uri="{FF2B5EF4-FFF2-40B4-BE49-F238E27FC236}">
                <a16:creationId xmlns:a16="http://schemas.microsoft.com/office/drawing/2014/main" id="{07944487-FCC0-4EA5-AC52-3E14503100FF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511E2638-D0CF-4ADB-95AF-D60B62744EEE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70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>
            <a:extLst>
              <a:ext uri="{FF2B5EF4-FFF2-40B4-BE49-F238E27FC236}">
                <a16:creationId xmlns:a16="http://schemas.microsoft.com/office/drawing/2014/main" id="{78EDDC16-540C-4509-97AA-E9AF9D746C8B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79" name="Picture 3">
            <a:extLst>
              <a:ext uri="{FF2B5EF4-FFF2-40B4-BE49-F238E27FC236}">
                <a16:creationId xmlns:a16="http://schemas.microsoft.com/office/drawing/2014/main" id="{B6EF5264-0660-43AE-A228-A1F7A6FEC6B9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0" name="Rectangle 4">
            <a:extLst>
              <a:ext uri="{FF2B5EF4-FFF2-40B4-BE49-F238E27FC236}">
                <a16:creationId xmlns:a16="http://schemas.microsoft.com/office/drawing/2014/main" id="{A4432C50-ACC3-45B7-9D8C-E0D2F6F5F9D3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EBFF20E1-913A-42C6-97C9-AC24DD7FCE5C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75782" name="Rectangle 7">
            <a:extLst>
              <a:ext uri="{FF2B5EF4-FFF2-40B4-BE49-F238E27FC236}">
                <a16:creationId xmlns:a16="http://schemas.microsoft.com/office/drawing/2014/main" id="{EB47A705-B7CC-43EB-9792-612946D5B895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28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Examples – Array Destructuring</a:t>
            </a:r>
          </a:p>
        </p:txBody>
      </p:sp>
      <p:sp>
        <p:nvSpPr>
          <p:cNvPr id="75783" name="AutoShape 11">
            <a:extLst>
              <a:ext uri="{FF2B5EF4-FFF2-40B4-BE49-F238E27FC236}">
                <a16:creationId xmlns:a16="http://schemas.microsoft.com/office/drawing/2014/main" id="{5E287ADE-3BA4-44C9-ADFF-0D9C80D0E0C7}"/>
              </a:ext>
            </a:extLst>
          </p:cNvPr>
          <p:cNvSpPr>
            <a:spLocks/>
          </p:cNvSpPr>
          <p:nvPr/>
        </p:nvSpPr>
        <p:spPr bwMode="auto">
          <a:xfrm>
            <a:off x="736600" y="1828800"/>
            <a:ext cx="8458200" cy="4724400"/>
          </a:xfrm>
          <a:prstGeom prst="roundRect">
            <a:avLst>
              <a:gd name="adj" fmla="val 8764"/>
            </a:avLst>
          </a:prstGeom>
          <a:gradFill rotWithShape="0">
            <a:gsLst>
              <a:gs pos="0">
                <a:srgbClr val="EBEBEB"/>
              </a:gs>
              <a:gs pos="100000">
                <a:srgbClr val="FEFEFE"/>
              </a:gs>
            </a:gsLst>
            <a:lin ang="5400000" scaled="1"/>
          </a:gradFill>
          <a:ln w="12700">
            <a:solidFill>
              <a:srgbClr val="7F7F7F"/>
            </a:solidFill>
            <a:prstDash val="sysDot"/>
            <a:round/>
            <a:headEnd/>
            <a:tailEnd/>
          </a:ln>
        </p:spPr>
        <p:txBody>
          <a:bodyPr lIns="0" tIns="0" rIns="0" bIns="0"/>
          <a:lstStyle>
            <a:lvl1pPr marL="342900" indent="-3429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lvl="1" eaLnBrk="1" hangingPunct="1"/>
            <a:r>
              <a:rPr lang="es-ES" altLang="en-US" sz="2000"/>
              <a:t>var </a:t>
            </a:r>
            <a:r>
              <a:rPr lang="es-ES" altLang="en-US" sz="2000" i="1"/>
              <a:t>x </a:t>
            </a:r>
            <a:r>
              <a:rPr lang="es-ES" altLang="en-US" sz="2000"/>
              <a:t>= 1, </a:t>
            </a:r>
            <a:r>
              <a:rPr lang="es-ES" altLang="en-US" sz="2000" i="1"/>
              <a:t>y </a:t>
            </a:r>
            <a:r>
              <a:rPr lang="es-ES" altLang="en-US" sz="2000"/>
              <a:t>= 2, z = “Zed”;</a:t>
            </a:r>
            <a:br>
              <a:rPr lang="es-ES" altLang="en-US" sz="2000"/>
            </a:br>
            <a:r>
              <a:rPr lang="es-ES" altLang="en-US" sz="2000"/>
              <a:t>var </a:t>
            </a:r>
            <a:r>
              <a:rPr lang="es-ES" altLang="en-US" sz="2000" i="1"/>
              <a:t>a</a:t>
            </a:r>
            <a:r>
              <a:rPr lang="es-ES" altLang="en-US" sz="2000"/>
              <a:t>, </a:t>
            </a:r>
            <a:r>
              <a:rPr lang="es-ES" altLang="en-US" sz="2000" i="1"/>
              <a:t>b, others</a:t>
            </a:r>
            <a:r>
              <a:rPr lang="es-ES" altLang="en-US" sz="2000"/>
              <a:t>;</a:t>
            </a:r>
          </a:p>
          <a:p>
            <a:pPr lvl="1" eaLnBrk="1" hangingPunct="1"/>
            <a:endParaRPr lang="es-ES" altLang="en-US" sz="2000"/>
          </a:p>
          <a:p>
            <a:pPr lvl="1" eaLnBrk="1" hangingPunct="1"/>
            <a:r>
              <a:rPr lang="es-ES" altLang="en-US" sz="2000">
                <a:solidFill>
                  <a:srgbClr val="00B050"/>
                </a:solidFill>
              </a:rPr>
              <a:t>// array destructuring + variable renaming </a:t>
            </a:r>
            <a:br>
              <a:rPr lang="es-ES" altLang="en-US" sz="2000"/>
            </a:br>
            <a:r>
              <a:rPr lang="es-ES" altLang="en-US" sz="2000" b="1">
                <a:solidFill>
                  <a:srgbClr val="FF0000"/>
                </a:solidFill>
              </a:rPr>
              <a:t>[</a:t>
            </a:r>
            <a:r>
              <a:rPr lang="es-ES" altLang="en-US" sz="2000" b="1" i="1">
                <a:solidFill>
                  <a:srgbClr val="FF0000"/>
                </a:solidFill>
              </a:rPr>
              <a:t>a</a:t>
            </a:r>
            <a:r>
              <a:rPr lang="es-ES" altLang="en-US" sz="2000" b="1">
                <a:solidFill>
                  <a:srgbClr val="FF0000"/>
                </a:solidFill>
              </a:rPr>
              <a:t>, </a:t>
            </a:r>
            <a:r>
              <a:rPr lang="es-ES" altLang="en-US" sz="2000" b="1" i="1">
                <a:solidFill>
                  <a:srgbClr val="FF0000"/>
                </a:solidFill>
              </a:rPr>
              <a:t>b</a:t>
            </a:r>
            <a:r>
              <a:rPr lang="es-ES" altLang="en-US" sz="2000" b="1">
                <a:solidFill>
                  <a:srgbClr val="FF0000"/>
                </a:solidFill>
              </a:rPr>
              <a:t>] = [</a:t>
            </a:r>
            <a:r>
              <a:rPr lang="es-ES" altLang="en-US" sz="2000" b="1" i="1">
                <a:solidFill>
                  <a:srgbClr val="FF0000"/>
                </a:solidFill>
              </a:rPr>
              <a:t>x, y</a:t>
            </a:r>
            <a:r>
              <a:rPr lang="es-ES" altLang="en-US" sz="2000" b="1">
                <a:solidFill>
                  <a:srgbClr val="FF0000"/>
                </a:solidFill>
              </a:rPr>
              <a:t>];</a:t>
            </a:r>
            <a:endParaRPr lang="es-ES" altLang="en-US" sz="2000"/>
          </a:p>
          <a:p>
            <a:pPr lvl="1" eaLnBrk="1" hangingPunct="1"/>
            <a:r>
              <a:rPr lang="es-ES" altLang="en-US" sz="2000" i="1"/>
              <a:t>console</a:t>
            </a:r>
            <a:r>
              <a:rPr lang="es-ES" altLang="en-US" sz="2000"/>
              <a:t>.log(</a:t>
            </a:r>
            <a:r>
              <a:rPr lang="es-ES" altLang="en-US" sz="2000" i="1"/>
              <a:t>a</a:t>
            </a:r>
            <a:r>
              <a:rPr lang="es-ES" altLang="en-US" sz="2000"/>
              <a:t>, </a:t>
            </a:r>
            <a:r>
              <a:rPr lang="es-ES" altLang="en-US" sz="2000" i="1"/>
              <a:t>b</a:t>
            </a:r>
            <a:r>
              <a:rPr lang="es-ES" altLang="en-US" sz="2000"/>
              <a:t>);  </a:t>
            </a:r>
            <a:r>
              <a:rPr lang="es-ES" altLang="en-US" sz="2000" i="1">
                <a:solidFill>
                  <a:srgbClr val="00B050"/>
                </a:solidFill>
              </a:rPr>
              <a:t>// 1,2</a:t>
            </a:r>
          </a:p>
          <a:p>
            <a:pPr lvl="1" eaLnBrk="1" hangingPunct="1"/>
            <a:endParaRPr lang="es-ES" altLang="en-US" sz="2000" i="1">
              <a:solidFill>
                <a:srgbClr val="00B050"/>
              </a:solidFill>
            </a:endParaRPr>
          </a:p>
          <a:p>
            <a:pPr lvl="1" eaLnBrk="1" hangingPunct="1"/>
            <a:r>
              <a:rPr lang="es-ES" altLang="en-US" sz="2000">
                <a:solidFill>
                  <a:srgbClr val="00B050"/>
                </a:solidFill>
              </a:rPr>
              <a:t>// swap variables</a:t>
            </a:r>
            <a:endParaRPr lang="es-ES" altLang="en-US" sz="2000" i="1">
              <a:solidFill>
                <a:srgbClr val="00B050"/>
              </a:solidFill>
            </a:endParaRPr>
          </a:p>
          <a:p>
            <a:pPr lvl="1" eaLnBrk="1" hangingPunct="1"/>
            <a:r>
              <a:rPr lang="es-ES" altLang="en-US" sz="2000" b="1">
                <a:solidFill>
                  <a:srgbClr val="FF0000"/>
                </a:solidFill>
              </a:rPr>
              <a:t>[</a:t>
            </a:r>
            <a:r>
              <a:rPr lang="es-ES" altLang="en-US" sz="2000" b="1" i="1">
                <a:solidFill>
                  <a:srgbClr val="FF0000"/>
                </a:solidFill>
              </a:rPr>
              <a:t>y</a:t>
            </a:r>
            <a:r>
              <a:rPr lang="es-ES" altLang="en-US" sz="2000" b="1">
                <a:solidFill>
                  <a:srgbClr val="FF0000"/>
                </a:solidFill>
              </a:rPr>
              <a:t>, </a:t>
            </a:r>
            <a:r>
              <a:rPr lang="es-ES" altLang="en-US" sz="2000" b="1" i="1">
                <a:solidFill>
                  <a:srgbClr val="FF0000"/>
                </a:solidFill>
              </a:rPr>
              <a:t>x</a:t>
            </a:r>
            <a:r>
              <a:rPr lang="es-ES" altLang="en-US" sz="2000" b="1">
                <a:solidFill>
                  <a:srgbClr val="FF0000"/>
                </a:solidFill>
              </a:rPr>
              <a:t>] = [</a:t>
            </a:r>
            <a:r>
              <a:rPr lang="es-ES" altLang="en-US" sz="2000" b="1" i="1">
                <a:solidFill>
                  <a:srgbClr val="FF0000"/>
                </a:solidFill>
              </a:rPr>
              <a:t>x</a:t>
            </a:r>
            <a:r>
              <a:rPr lang="es-ES" altLang="en-US" sz="2000" b="1">
                <a:solidFill>
                  <a:srgbClr val="FF0000"/>
                </a:solidFill>
              </a:rPr>
              <a:t>, </a:t>
            </a:r>
            <a:r>
              <a:rPr lang="es-ES" altLang="en-US" sz="2000" b="1" i="1">
                <a:solidFill>
                  <a:srgbClr val="FF0000"/>
                </a:solidFill>
              </a:rPr>
              <a:t>y</a:t>
            </a:r>
            <a:r>
              <a:rPr lang="es-ES" altLang="en-US" sz="2000" b="1">
                <a:solidFill>
                  <a:srgbClr val="FF0000"/>
                </a:solidFill>
              </a:rPr>
              <a:t>];</a:t>
            </a:r>
            <a:br>
              <a:rPr lang="es-ES" altLang="en-US" sz="2000"/>
            </a:br>
            <a:r>
              <a:rPr lang="es-ES" altLang="en-US" sz="2000" b="1" i="1"/>
              <a:t>console</a:t>
            </a:r>
            <a:r>
              <a:rPr lang="es-ES" altLang="en-US" sz="2000"/>
              <a:t>.log(</a:t>
            </a:r>
            <a:r>
              <a:rPr lang="es-ES" altLang="en-US" sz="2000" b="1" i="1"/>
              <a:t>x</a:t>
            </a:r>
            <a:r>
              <a:rPr lang="es-ES" altLang="en-US" sz="2000"/>
              <a:t>, </a:t>
            </a:r>
            <a:r>
              <a:rPr lang="es-ES" altLang="en-US" sz="2000" b="1" i="1"/>
              <a:t>y</a:t>
            </a:r>
            <a:r>
              <a:rPr lang="es-ES" altLang="en-US" sz="2000"/>
              <a:t>);  </a:t>
            </a:r>
            <a:r>
              <a:rPr lang="es-ES" altLang="en-US" sz="2000" i="1">
                <a:solidFill>
                  <a:srgbClr val="00B050"/>
                </a:solidFill>
              </a:rPr>
              <a:t>// 2,1</a:t>
            </a:r>
          </a:p>
          <a:p>
            <a:pPr lvl="1" eaLnBrk="1" hangingPunct="1"/>
            <a:endParaRPr lang="es-ES" altLang="en-US" sz="2000" i="1">
              <a:solidFill>
                <a:srgbClr val="00B050"/>
              </a:solidFill>
            </a:endParaRPr>
          </a:p>
          <a:p>
            <a:pPr lvl="1" eaLnBrk="1" hangingPunct="1"/>
            <a:r>
              <a:rPr lang="es-ES" altLang="en-US" sz="2000" i="1">
                <a:solidFill>
                  <a:srgbClr val="00B050"/>
                </a:solidFill>
              </a:rPr>
              <a:t>// </a:t>
            </a:r>
            <a:r>
              <a:rPr lang="es-ES" altLang="en-US" sz="2000">
                <a:solidFill>
                  <a:srgbClr val="00B050"/>
                </a:solidFill>
              </a:rPr>
              <a:t>destructuring with rest parameters</a:t>
            </a:r>
          </a:p>
          <a:p>
            <a:pPr lvl="1" eaLnBrk="1" hangingPunct="1"/>
            <a:r>
              <a:rPr lang="en-US" altLang="en-US" sz="2000" b="1">
                <a:solidFill>
                  <a:srgbClr val="FF0000"/>
                </a:solidFill>
              </a:rPr>
              <a:t>[x, </a:t>
            </a:r>
            <a:r>
              <a:rPr lang="en-US" altLang="en-US" sz="2800" b="1">
                <a:solidFill>
                  <a:srgbClr val="FF0000"/>
                </a:solidFill>
              </a:rPr>
              <a:t>...others</a:t>
            </a:r>
            <a:r>
              <a:rPr lang="en-US" altLang="en-US" sz="2000" b="1">
                <a:solidFill>
                  <a:srgbClr val="FF0000"/>
                </a:solidFill>
              </a:rPr>
              <a:t>] = [x, y, z];</a:t>
            </a:r>
            <a:br>
              <a:rPr lang="en-US" altLang="en-US" sz="2000"/>
            </a:br>
            <a:r>
              <a:rPr lang="en-US" altLang="en-US" sz="2000" b="1"/>
              <a:t>console</a:t>
            </a:r>
            <a:r>
              <a:rPr lang="en-US" altLang="en-US" sz="2000"/>
              <a:t>.log(</a:t>
            </a:r>
            <a:r>
              <a:rPr lang="en-US" altLang="en-US" sz="2000" b="1"/>
              <a:t>others</a:t>
            </a:r>
            <a:r>
              <a:rPr lang="en-US" altLang="en-US" sz="2000"/>
              <a:t>); </a:t>
            </a:r>
            <a:r>
              <a:rPr lang="es-ES" altLang="en-US" sz="2000" i="1">
                <a:solidFill>
                  <a:srgbClr val="00B050"/>
                </a:solidFill>
              </a:rPr>
              <a:t> </a:t>
            </a:r>
            <a:r>
              <a:rPr lang="es-ES" altLang="en-US" sz="2000">
                <a:solidFill>
                  <a:srgbClr val="00B050"/>
                </a:solidFill>
              </a:rPr>
              <a:t>// [1, "Zed"]</a:t>
            </a:r>
          </a:p>
          <a:p>
            <a:pPr lvl="1" eaLnBrk="1" hangingPunct="1"/>
            <a:endParaRPr lang="es-ES" altLang="en-US" sz="2000" i="1">
              <a:solidFill>
                <a:srgbClr val="00B050"/>
              </a:solidFill>
            </a:endParaRPr>
          </a:p>
          <a:p>
            <a:pPr lvl="1" eaLnBrk="1" hangingPunct="1"/>
            <a:endParaRPr lang="es-ES" altLang="en-US" sz="2000" i="1">
              <a:solidFill>
                <a:srgbClr val="00B050"/>
              </a:solidFill>
            </a:endParaRPr>
          </a:p>
          <a:p>
            <a:pPr lvl="1" eaLnBrk="1" hangingPunct="1"/>
            <a:endParaRPr lang="es-ES" altLang="en-US" sz="2000" i="1">
              <a:solidFill>
                <a:srgbClr val="00B050"/>
              </a:solidFill>
            </a:endParaRPr>
          </a:p>
          <a:p>
            <a:pPr lvl="1" eaLnBrk="1" hangingPunct="1"/>
            <a:endParaRPr lang="es-ES" altLang="en-US" sz="2000" i="1">
              <a:solidFill>
                <a:srgbClr val="00B050"/>
              </a:solidFill>
            </a:endParaRPr>
          </a:p>
          <a:p>
            <a:pPr lvl="1" eaLnBrk="1" hangingPunct="1"/>
            <a:endParaRPr lang="es-ES" altLang="en-US" sz="2000" i="1">
              <a:solidFill>
                <a:srgbClr val="00B050"/>
              </a:solidFill>
            </a:endParaRPr>
          </a:p>
          <a:p>
            <a:pPr lvl="1" eaLnBrk="1" hangingPunct="1"/>
            <a:endParaRPr lang="es-ES" altLang="en-US" sz="2000" i="1">
              <a:solidFill>
                <a:srgbClr val="00B050"/>
              </a:solidFill>
            </a:endParaRPr>
          </a:p>
          <a:p>
            <a:pPr lvl="1" eaLnBrk="1" hangingPunct="1"/>
            <a:endParaRPr lang="es-ES" altLang="en-US" sz="2000" i="1">
              <a:solidFill>
                <a:srgbClr val="00B050"/>
              </a:solidFill>
            </a:endParaRPr>
          </a:p>
          <a:p>
            <a:pPr lvl="1" eaLnBrk="1" hangingPunct="1"/>
            <a:endParaRPr lang="es-ES" altLang="en-US" sz="2000" i="1">
              <a:solidFill>
                <a:srgbClr val="00B050"/>
              </a:solidFill>
            </a:endParaRPr>
          </a:p>
          <a:p>
            <a:pPr lvl="1" eaLnBrk="1" hangingPunct="1"/>
            <a:endParaRPr lang="en-US" altLang="en-US" sz="2000" i="1">
              <a:solidFill>
                <a:srgbClr val="00B050"/>
              </a:solidFill>
            </a:endParaRPr>
          </a:p>
        </p:txBody>
      </p:sp>
      <p:sp>
        <p:nvSpPr>
          <p:cNvPr id="75784" name="Rectangle 8">
            <a:extLst>
              <a:ext uri="{FF2B5EF4-FFF2-40B4-BE49-F238E27FC236}">
                <a16:creationId xmlns:a16="http://schemas.microsoft.com/office/drawing/2014/main" id="{1A1026E1-0436-46BD-83F3-60681C55646B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E8A797DA-207E-402F-BC45-207E843167A9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71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>
            <a:extLst>
              <a:ext uri="{FF2B5EF4-FFF2-40B4-BE49-F238E27FC236}">
                <a16:creationId xmlns:a16="http://schemas.microsoft.com/office/drawing/2014/main" id="{397DB171-87F4-469C-9D75-00C6036B78B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3" name="Picture 3">
            <a:extLst>
              <a:ext uri="{FF2B5EF4-FFF2-40B4-BE49-F238E27FC236}">
                <a16:creationId xmlns:a16="http://schemas.microsoft.com/office/drawing/2014/main" id="{C758434D-587B-4EA8-BB8A-CBDEBA059438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4" name="Rectangle 4">
            <a:extLst>
              <a:ext uri="{FF2B5EF4-FFF2-40B4-BE49-F238E27FC236}">
                <a16:creationId xmlns:a16="http://schemas.microsoft.com/office/drawing/2014/main" id="{CFDC0521-3C90-43AA-B6A7-8896AE6D803D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F635C6E-66F0-47FC-9801-FA6DAA5ACC84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76806" name="Rectangle 7">
            <a:extLst>
              <a:ext uri="{FF2B5EF4-FFF2-40B4-BE49-F238E27FC236}">
                <a16:creationId xmlns:a16="http://schemas.microsoft.com/office/drawing/2014/main" id="{563A0C0C-7D4B-40A7-87E7-C97030044408}"/>
              </a:ext>
            </a:extLst>
          </p:cNvPr>
          <p:cNvSpPr>
            <a:spLocks/>
          </p:cNvSpPr>
          <p:nvPr/>
        </p:nvSpPr>
        <p:spPr bwMode="auto">
          <a:xfrm>
            <a:off x="687388" y="1219200"/>
            <a:ext cx="84804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28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Examples – Array Destructuring – cont.</a:t>
            </a:r>
          </a:p>
        </p:txBody>
      </p:sp>
      <p:sp>
        <p:nvSpPr>
          <p:cNvPr id="76807" name="AutoShape 11">
            <a:extLst>
              <a:ext uri="{FF2B5EF4-FFF2-40B4-BE49-F238E27FC236}">
                <a16:creationId xmlns:a16="http://schemas.microsoft.com/office/drawing/2014/main" id="{F29CC8E1-06D2-4944-82BD-9BC7B668B702}"/>
              </a:ext>
            </a:extLst>
          </p:cNvPr>
          <p:cNvSpPr>
            <a:spLocks/>
          </p:cNvSpPr>
          <p:nvPr/>
        </p:nvSpPr>
        <p:spPr bwMode="auto">
          <a:xfrm>
            <a:off x="660400" y="3124200"/>
            <a:ext cx="8915400" cy="3352800"/>
          </a:xfrm>
          <a:prstGeom prst="roundRect">
            <a:avLst>
              <a:gd name="adj" fmla="val 8764"/>
            </a:avLst>
          </a:prstGeom>
          <a:gradFill rotWithShape="0">
            <a:gsLst>
              <a:gs pos="0">
                <a:srgbClr val="EBEBEB"/>
              </a:gs>
              <a:gs pos="100000">
                <a:srgbClr val="FEFEFE"/>
              </a:gs>
            </a:gsLst>
            <a:lin ang="5400000" scaled="1"/>
          </a:gradFill>
          <a:ln w="12700">
            <a:solidFill>
              <a:srgbClr val="7F7F7F"/>
            </a:solidFill>
            <a:prstDash val="sysDot"/>
            <a:round/>
            <a:headEnd/>
            <a:tailEnd/>
          </a:ln>
        </p:spPr>
        <p:txBody>
          <a:bodyPr lIns="0" tIns="0" rIns="0" bIns="0"/>
          <a:lstStyle>
            <a:lvl1pPr marL="342900" indent="-3429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var </a:t>
            </a:r>
            <a:r>
              <a:rPr lang="en-US" altLang="en-US" i="1"/>
              <a:t>v1 </a:t>
            </a:r>
            <a:r>
              <a:rPr lang="en-US" altLang="en-US"/>
              <a:t>= "take me", </a:t>
            </a:r>
            <a:r>
              <a:rPr lang="en-US" altLang="en-US" i="1"/>
              <a:t>v2 </a:t>
            </a:r>
            <a:r>
              <a:rPr lang="en-US" altLang="en-US"/>
              <a:t>= "ignore me", </a:t>
            </a:r>
            <a:r>
              <a:rPr lang="en-US" altLang="en-US" i="1"/>
              <a:t>v3 </a:t>
            </a:r>
            <a:r>
              <a:rPr lang="en-US" altLang="en-US"/>
              <a:t>= "take me too", </a:t>
            </a:r>
          </a:p>
          <a:p>
            <a:pPr lvl="1" eaLnBrk="1" hangingPunct="1"/>
            <a:r>
              <a:rPr lang="en-US" altLang="en-US" i="1"/>
              <a:t>      v4 </a:t>
            </a:r>
            <a:r>
              <a:rPr lang="en-US" altLang="en-US"/>
              <a:t>= "I’m in", </a:t>
            </a:r>
            <a:r>
              <a:rPr lang="en-US" altLang="en-US" i="1"/>
              <a:t>v5 </a:t>
            </a:r>
            <a:r>
              <a:rPr lang="en-US" altLang="en-US"/>
              <a:t>= "last but not least";</a:t>
            </a:r>
          </a:p>
          <a:p>
            <a:pPr lvl="1" eaLnBrk="1" hangingPunct="1"/>
            <a:br>
              <a:rPr lang="en-US" altLang="en-US"/>
            </a:br>
            <a:r>
              <a:rPr lang="en-US" altLang="en-US"/>
              <a:t>var </a:t>
            </a:r>
            <a:r>
              <a:rPr lang="en-US" altLang="en-US" i="1"/>
              <a:t>one</a:t>
            </a:r>
            <a:r>
              <a:rPr lang="en-US" altLang="en-US"/>
              <a:t>, </a:t>
            </a:r>
            <a:r>
              <a:rPr lang="en-US" altLang="en-US" i="1"/>
              <a:t>three</a:t>
            </a:r>
            <a:r>
              <a:rPr lang="en-US" altLang="en-US"/>
              <a:t>, </a:t>
            </a:r>
            <a:r>
              <a:rPr lang="en-US" altLang="en-US" i="1"/>
              <a:t>others</a:t>
            </a:r>
            <a:r>
              <a:rPr lang="en-US" altLang="en-US"/>
              <a:t>;</a:t>
            </a:r>
            <a:br>
              <a:rPr lang="en-US" altLang="en-US"/>
            </a:br>
            <a:br>
              <a:rPr lang="en-US" altLang="en-US"/>
            </a:br>
            <a:r>
              <a:rPr lang="en-US" altLang="en-US" b="1">
                <a:solidFill>
                  <a:srgbClr val="FF0000"/>
                </a:solidFill>
              </a:rPr>
              <a:t>[</a:t>
            </a:r>
            <a:r>
              <a:rPr lang="en-US" altLang="en-US" b="1" i="1">
                <a:solidFill>
                  <a:srgbClr val="FF0000"/>
                </a:solidFill>
              </a:rPr>
              <a:t>one</a:t>
            </a:r>
            <a:r>
              <a:rPr lang="en-US" altLang="en-US" b="1">
                <a:solidFill>
                  <a:srgbClr val="FF0000"/>
                </a:solidFill>
              </a:rPr>
              <a:t>,    , </a:t>
            </a:r>
            <a:r>
              <a:rPr lang="en-US" altLang="en-US" b="1" i="1">
                <a:solidFill>
                  <a:srgbClr val="FF0000"/>
                </a:solidFill>
              </a:rPr>
              <a:t>three</a:t>
            </a:r>
            <a:r>
              <a:rPr lang="en-US" altLang="en-US" b="1">
                <a:solidFill>
                  <a:srgbClr val="FF0000"/>
                </a:solidFill>
              </a:rPr>
              <a:t>, ...</a:t>
            </a:r>
            <a:r>
              <a:rPr lang="en-US" altLang="en-US" b="1" i="1">
                <a:solidFill>
                  <a:srgbClr val="FF0000"/>
                </a:solidFill>
              </a:rPr>
              <a:t>others</a:t>
            </a:r>
            <a:r>
              <a:rPr lang="en-US" altLang="en-US" b="1">
                <a:solidFill>
                  <a:srgbClr val="FF0000"/>
                </a:solidFill>
              </a:rPr>
              <a:t>] = [</a:t>
            </a:r>
            <a:r>
              <a:rPr lang="en-US" altLang="en-US" b="1" i="1">
                <a:solidFill>
                  <a:srgbClr val="FF0000"/>
                </a:solidFill>
              </a:rPr>
              <a:t>v1</a:t>
            </a:r>
            <a:r>
              <a:rPr lang="en-US" altLang="en-US" b="1">
                <a:solidFill>
                  <a:srgbClr val="FF0000"/>
                </a:solidFill>
              </a:rPr>
              <a:t>, </a:t>
            </a:r>
            <a:r>
              <a:rPr lang="en-US" altLang="en-US" b="1" i="1">
                <a:solidFill>
                  <a:srgbClr val="FF0000"/>
                </a:solidFill>
              </a:rPr>
              <a:t>v2</a:t>
            </a:r>
            <a:r>
              <a:rPr lang="en-US" altLang="en-US" b="1">
                <a:solidFill>
                  <a:srgbClr val="FF0000"/>
                </a:solidFill>
              </a:rPr>
              <a:t>, </a:t>
            </a:r>
            <a:r>
              <a:rPr lang="en-US" altLang="en-US" b="1" i="1">
                <a:solidFill>
                  <a:srgbClr val="FF0000"/>
                </a:solidFill>
              </a:rPr>
              <a:t>v3</a:t>
            </a:r>
            <a:r>
              <a:rPr lang="en-US" altLang="en-US" b="1">
                <a:solidFill>
                  <a:srgbClr val="FF0000"/>
                </a:solidFill>
              </a:rPr>
              <a:t>, </a:t>
            </a:r>
            <a:r>
              <a:rPr lang="en-US" altLang="en-US" b="1" i="1">
                <a:solidFill>
                  <a:srgbClr val="FF0000"/>
                </a:solidFill>
              </a:rPr>
              <a:t>v4</a:t>
            </a:r>
            <a:r>
              <a:rPr lang="en-US" altLang="en-US" b="1">
                <a:solidFill>
                  <a:srgbClr val="FF0000"/>
                </a:solidFill>
              </a:rPr>
              <a:t>, </a:t>
            </a:r>
            <a:r>
              <a:rPr lang="en-US" altLang="en-US" b="1" i="1">
                <a:solidFill>
                  <a:srgbClr val="FF0000"/>
                </a:solidFill>
              </a:rPr>
              <a:t>v5</a:t>
            </a:r>
            <a:r>
              <a:rPr lang="en-US" altLang="en-US" b="1">
                <a:solidFill>
                  <a:srgbClr val="FF0000"/>
                </a:solidFill>
              </a:rPr>
              <a:t>];</a:t>
            </a:r>
            <a:br>
              <a:rPr lang="en-US" altLang="en-US"/>
            </a:br>
            <a:r>
              <a:rPr lang="en-US" altLang="en-US">
                <a:solidFill>
                  <a:srgbClr val="00B050"/>
                </a:solidFill>
              </a:rPr>
              <a:t>//        ^-- note the empty location here. v2 will be ignored</a:t>
            </a:r>
          </a:p>
          <a:p>
            <a:pPr lvl="1" eaLnBrk="1" hangingPunct="1"/>
            <a:endParaRPr lang="en-US" altLang="en-US">
              <a:solidFill>
                <a:srgbClr val="00B050"/>
              </a:solidFill>
            </a:endParaRPr>
          </a:p>
          <a:p>
            <a:pPr lvl="1" eaLnBrk="1" hangingPunct="1"/>
            <a:r>
              <a:rPr lang="en-US" altLang="en-US" i="1"/>
              <a:t>console</a:t>
            </a:r>
            <a:r>
              <a:rPr lang="en-US" altLang="en-US"/>
              <a:t>.log(</a:t>
            </a:r>
            <a:r>
              <a:rPr lang="en-US" altLang="en-US" i="1"/>
              <a:t>one</a:t>
            </a:r>
            <a:r>
              <a:rPr lang="en-US" altLang="en-US"/>
              <a:t>, </a:t>
            </a:r>
            <a:r>
              <a:rPr lang="en-US" altLang="en-US" i="1"/>
              <a:t>three</a:t>
            </a:r>
            <a:r>
              <a:rPr lang="en-US" altLang="en-US"/>
              <a:t>, </a:t>
            </a:r>
            <a:r>
              <a:rPr lang="en-US" altLang="en-US" i="1"/>
              <a:t>others</a:t>
            </a:r>
            <a:r>
              <a:rPr lang="en-US" altLang="en-US"/>
              <a:t>); </a:t>
            </a:r>
            <a:r>
              <a:rPr lang="en-US" altLang="en-US" i="1"/>
              <a:t> </a:t>
            </a:r>
          </a:p>
          <a:p>
            <a:pPr lvl="1" eaLnBrk="1" hangingPunct="1"/>
            <a:r>
              <a:rPr lang="en-US" altLang="en-US">
                <a:solidFill>
                  <a:srgbClr val="00B050"/>
                </a:solidFill>
              </a:rPr>
              <a:t>// “take me”, “take me too”, ["I’m in", "last but not least"]</a:t>
            </a:r>
          </a:p>
        </p:txBody>
      </p:sp>
      <p:sp>
        <p:nvSpPr>
          <p:cNvPr id="76808" name="Rectangle 6">
            <a:extLst>
              <a:ext uri="{FF2B5EF4-FFF2-40B4-BE49-F238E27FC236}">
                <a16:creationId xmlns:a16="http://schemas.microsoft.com/office/drawing/2014/main" id="{E93CEBA8-C963-44F5-85BB-BC187237A02D}"/>
              </a:ext>
            </a:extLst>
          </p:cNvPr>
          <p:cNvSpPr>
            <a:spLocks/>
          </p:cNvSpPr>
          <p:nvPr/>
        </p:nvSpPr>
        <p:spPr bwMode="auto">
          <a:xfrm>
            <a:off x="889000" y="18288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We can ignore any index by using a sparse assignments array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Ignore particular values by leaving a location empty (i.e. , ,) in the left hand side of the assignment</a:t>
            </a:r>
            <a:endParaRPr lang="en-US" altLang="en-US" sz="2000">
              <a:solidFill>
                <a:srgbClr val="00B05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76809" name="Rectangle 8">
            <a:extLst>
              <a:ext uri="{FF2B5EF4-FFF2-40B4-BE49-F238E27FC236}">
                <a16:creationId xmlns:a16="http://schemas.microsoft.com/office/drawing/2014/main" id="{2E8CCCBE-FA3A-4E54-B980-63C7BD4353BC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ABD6731F-9317-4E6B-A691-62417ACA640E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72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>
            <a:extLst>
              <a:ext uri="{FF2B5EF4-FFF2-40B4-BE49-F238E27FC236}">
                <a16:creationId xmlns:a16="http://schemas.microsoft.com/office/drawing/2014/main" id="{A08E51A1-98E5-406B-9D40-C2861FE396E7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27" name="Picture 3">
            <a:extLst>
              <a:ext uri="{FF2B5EF4-FFF2-40B4-BE49-F238E27FC236}">
                <a16:creationId xmlns:a16="http://schemas.microsoft.com/office/drawing/2014/main" id="{39D93170-5B80-4EF0-9BEC-DC62E927654F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8" name="Rectangle 4">
            <a:extLst>
              <a:ext uri="{FF2B5EF4-FFF2-40B4-BE49-F238E27FC236}">
                <a16:creationId xmlns:a16="http://schemas.microsoft.com/office/drawing/2014/main" id="{678002A6-E64A-47F5-8DBB-87FA90A43E2C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AE821392-6DD3-4B9A-8216-0B65302A97EB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77830" name="Rectangle 7">
            <a:extLst>
              <a:ext uri="{FF2B5EF4-FFF2-40B4-BE49-F238E27FC236}">
                <a16:creationId xmlns:a16="http://schemas.microsoft.com/office/drawing/2014/main" id="{467DE76D-4764-4036-9AC4-55B032A6C9C7}"/>
              </a:ext>
            </a:extLst>
          </p:cNvPr>
          <p:cNvSpPr>
            <a:spLocks/>
          </p:cNvSpPr>
          <p:nvPr/>
        </p:nvSpPr>
        <p:spPr bwMode="auto">
          <a:xfrm>
            <a:off x="965200" y="1219200"/>
            <a:ext cx="8237538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28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Object Destructuring &amp; TS</a:t>
            </a:r>
          </a:p>
        </p:txBody>
      </p:sp>
      <p:sp>
        <p:nvSpPr>
          <p:cNvPr id="77831" name="AutoShape 11">
            <a:extLst>
              <a:ext uri="{FF2B5EF4-FFF2-40B4-BE49-F238E27FC236}">
                <a16:creationId xmlns:a16="http://schemas.microsoft.com/office/drawing/2014/main" id="{072FF3C1-897D-4567-B0C1-79FBF9280202}"/>
              </a:ext>
            </a:extLst>
          </p:cNvPr>
          <p:cNvSpPr>
            <a:spLocks/>
          </p:cNvSpPr>
          <p:nvPr/>
        </p:nvSpPr>
        <p:spPr bwMode="auto">
          <a:xfrm>
            <a:off x="736600" y="2895600"/>
            <a:ext cx="8588375" cy="3581400"/>
          </a:xfrm>
          <a:prstGeom prst="roundRect">
            <a:avLst>
              <a:gd name="adj" fmla="val 8764"/>
            </a:avLst>
          </a:prstGeom>
          <a:gradFill rotWithShape="0">
            <a:gsLst>
              <a:gs pos="0">
                <a:srgbClr val="EBEBEB"/>
              </a:gs>
              <a:gs pos="100000">
                <a:srgbClr val="FEFEFE"/>
              </a:gs>
            </a:gsLst>
            <a:lin ang="5400000" scaled="1"/>
          </a:gradFill>
          <a:ln w="12700">
            <a:solidFill>
              <a:srgbClr val="7F7F7F"/>
            </a:solidFill>
            <a:prstDash val="sysDot"/>
            <a:round/>
            <a:headEnd/>
            <a:tailEnd/>
          </a:ln>
        </p:spPr>
        <p:txBody>
          <a:bodyPr lIns="0" tIns="0" rIns="0" bIns="0"/>
          <a:lstStyle>
            <a:lvl1pPr marL="342900" indent="-3429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en-US" sz="1600"/>
              <a:t>var </a:t>
            </a:r>
            <a:r>
              <a:rPr lang="en-US" altLang="en-US" sz="1600" b="1" i="1">
                <a:solidFill>
                  <a:srgbClr val="0070C0"/>
                </a:solidFill>
              </a:rPr>
              <a:t>lastEpisodeWithInfo</a:t>
            </a:r>
            <a:r>
              <a:rPr lang="en-US" altLang="en-US" sz="1600" i="1"/>
              <a:t> </a:t>
            </a:r>
            <a:r>
              <a:rPr lang="en-US" altLang="en-US" sz="1600"/>
              <a:t>= { </a:t>
            </a:r>
          </a:p>
          <a:p>
            <a:pPr lvl="1" eaLnBrk="1" hangingPunct="1"/>
            <a:r>
              <a:rPr lang="en-US" altLang="en-US" sz="1600"/>
              <a:t>    season: 6, episode: 10, title: "The Winds of Winter", aired: "2016-06-26", extraInfo: { </a:t>
            </a:r>
          </a:p>
          <a:p>
            <a:pPr lvl="1" eaLnBrk="1" hangingPunct="1"/>
            <a:r>
              <a:rPr lang="en-US" altLang="en-US" sz="1600"/>
              <a:t>        chapter: 60, director: "Miguel Sapochnik", author: "David Benioff &amp; D. B. Weiss" </a:t>
            </a:r>
          </a:p>
          <a:p>
            <a:pPr lvl="1" eaLnBrk="1" hangingPunct="1"/>
            <a:r>
              <a:rPr lang="en-US" altLang="en-US" sz="1600"/>
              <a:t>    }</a:t>
            </a:r>
          </a:p>
          <a:p>
            <a:pPr lvl="1" eaLnBrk="1" hangingPunct="1"/>
            <a:r>
              <a:rPr lang="en-US" altLang="en-US" sz="1600"/>
              <a:t>};</a:t>
            </a:r>
            <a:br>
              <a:rPr lang="en-US" altLang="en-US" sz="1600"/>
            </a:br>
            <a:endParaRPr lang="en-US" altLang="en-US" sz="1600"/>
          </a:p>
          <a:p>
            <a:pPr lvl="1" eaLnBrk="1" hangingPunct="1"/>
            <a:r>
              <a:rPr lang="en-US" altLang="en-US" sz="2400" b="1" i="1">
                <a:solidFill>
                  <a:srgbClr val="FF0000"/>
                </a:solidFill>
              </a:rPr>
              <a:t>var _a = lastEpisodeWithInfo.extraInfo, </a:t>
            </a:r>
            <a:r>
              <a:rPr lang="en-US" altLang="en-US" b="1" i="1">
                <a:solidFill>
                  <a:srgbClr val="00B050"/>
                </a:solidFill>
              </a:rPr>
              <a:t>// temporary handle</a:t>
            </a:r>
            <a:endParaRPr lang="en-US" altLang="en-US" sz="2400" b="1" i="1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en-US" sz="2400" b="1" i="1">
                <a:solidFill>
                  <a:srgbClr val="FF0000"/>
                </a:solidFill>
              </a:rPr>
              <a:t>      chapter = _a.chapter, </a:t>
            </a:r>
            <a:r>
              <a:rPr lang="en-US" altLang="en-US" b="1" i="1">
                <a:solidFill>
                  <a:srgbClr val="00B050"/>
                </a:solidFill>
              </a:rPr>
              <a:t>// simple property destructure</a:t>
            </a:r>
            <a:endParaRPr lang="en-US" altLang="en-US" sz="2400" b="1" i="1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en-US" sz="2400" b="1" i="1">
                <a:solidFill>
                  <a:srgbClr val="FF0000"/>
                </a:solidFill>
              </a:rPr>
              <a:t>      directedBy = _a["director"]; </a:t>
            </a:r>
            <a:r>
              <a:rPr lang="en-US" altLang="en-US" b="1" i="1">
                <a:solidFill>
                  <a:srgbClr val="00B050"/>
                </a:solidFill>
              </a:rPr>
              <a:t>// destructure + rename</a:t>
            </a:r>
            <a:endParaRPr lang="en-US" altLang="en-US" sz="2400" b="1" i="1">
              <a:solidFill>
                <a:srgbClr val="00B050"/>
              </a:solidFill>
            </a:endParaRPr>
          </a:p>
          <a:p>
            <a:pPr lvl="1" eaLnBrk="1" hangingPunct="1"/>
            <a:br>
              <a:rPr lang="en-US" altLang="en-US" sz="1600"/>
            </a:br>
            <a:r>
              <a:rPr lang="en-US" altLang="en-US" sz="1600"/>
              <a:t>console.log("directed by " + </a:t>
            </a:r>
            <a:r>
              <a:rPr lang="en-US" altLang="en-US" sz="1600" i="1"/>
              <a:t>directedBy</a:t>
            </a:r>
            <a:r>
              <a:rPr lang="en-US" altLang="en-US" sz="1600"/>
              <a:t>);</a:t>
            </a:r>
            <a:endParaRPr lang="en-US" altLang="en-US" sz="1600">
              <a:solidFill>
                <a:srgbClr val="00B050"/>
              </a:solidFill>
            </a:endParaRPr>
          </a:p>
        </p:txBody>
      </p:sp>
      <p:sp>
        <p:nvSpPr>
          <p:cNvPr id="77832" name="Rectangle 6">
            <a:extLst>
              <a:ext uri="{FF2B5EF4-FFF2-40B4-BE49-F238E27FC236}">
                <a16:creationId xmlns:a16="http://schemas.microsoft.com/office/drawing/2014/main" id="{C35EAE95-BC71-4DDF-A63D-944F80FCA3F0}"/>
              </a:ext>
            </a:extLst>
          </p:cNvPr>
          <p:cNvSpPr>
            <a:spLocks/>
          </p:cNvSpPr>
          <p:nvPr/>
        </p:nvSpPr>
        <p:spPr bwMode="auto">
          <a:xfrm>
            <a:off x="889000" y="20574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TS transpiles into simple value extraction and variable assignment</a:t>
            </a:r>
            <a:endParaRPr lang="en-US" altLang="en-US" sz="2000">
              <a:solidFill>
                <a:srgbClr val="00B05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77833" name="Rectangle 8">
            <a:extLst>
              <a:ext uri="{FF2B5EF4-FFF2-40B4-BE49-F238E27FC236}">
                <a16:creationId xmlns:a16="http://schemas.microsoft.com/office/drawing/2014/main" id="{15C49368-3ED6-4F9A-A5A4-1E50EFB7B399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F9C1E791-631F-4DFD-8CF3-FD26F7B0596E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73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>
            <a:extLst>
              <a:ext uri="{FF2B5EF4-FFF2-40B4-BE49-F238E27FC236}">
                <a16:creationId xmlns:a16="http://schemas.microsoft.com/office/drawing/2014/main" id="{B067DA82-07C8-497B-BBF3-B85D61F9CCF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1" name="Picture 3">
            <a:extLst>
              <a:ext uri="{FF2B5EF4-FFF2-40B4-BE49-F238E27FC236}">
                <a16:creationId xmlns:a16="http://schemas.microsoft.com/office/drawing/2014/main" id="{59D3AC49-525A-4F51-A59A-8B0E8A3F18FE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2" name="Rectangle 4">
            <a:extLst>
              <a:ext uri="{FF2B5EF4-FFF2-40B4-BE49-F238E27FC236}">
                <a16:creationId xmlns:a16="http://schemas.microsoft.com/office/drawing/2014/main" id="{8CD938BA-AFF0-4B95-A2FA-C3E2ECDAB1E2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0DDFBC32-6EF4-484C-875E-A6954F047F26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78854" name="Rectangle 7">
            <a:extLst>
              <a:ext uri="{FF2B5EF4-FFF2-40B4-BE49-F238E27FC236}">
                <a16:creationId xmlns:a16="http://schemas.microsoft.com/office/drawing/2014/main" id="{3D195C60-7A03-4F5C-B82E-30FE9F2BA8DA}"/>
              </a:ext>
            </a:extLst>
          </p:cNvPr>
          <p:cNvSpPr>
            <a:spLocks/>
          </p:cNvSpPr>
          <p:nvPr/>
        </p:nvSpPr>
        <p:spPr bwMode="auto">
          <a:xfrm>
            <a:off x="965200" y="1219200"/>
            <a:ext cx="8237538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28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Array Destructuring &amp; TS</a:t>
            </a:r>
          </a:p>
        </p:txBody>
      </p:sp>
      <p:sp>
        <p:nvSpPr>
          <p:cNvPr id="78855" name="AutoShape 11">
            <a:extLst>
              <a:ext uri="{FF2B5EF4-FFF2-40B4-BE49-F238E27FC236}">
                <a16:creationId xmlns:a16="http://schemas.microsoft.com/office/drawing/2014/main" id="{27A9B78E-1063-43FB-8B6B-D2F6D11F2041}"/>
              </a:ext>
            </a:extLst>
          </p:cNvPr>
          <p:cNvSpPr>
            <a:spLocks/>
          </p:cNvSpPr>
          <p:nvPr/>
        </p:nvSpPr>
        <p:spPr bwMode="auto">
          <a:xfrm>
            <a:off x="736600" y="2209800"/>
            <a:ext cx="8588375" cy="3886200"/>
          </a:xfrm>
          <a:prstGeom prst="roundRect">
            <a:avLst>
              <a:gd name="adj" fmla="val 8764"/>
            </a:avLst>
          </a:prstGeom>
          <a:gradFill rotWithShape="0">
            <a:gsLst>
              <a:gs pos="0">
                <a:srgbClr val="EBEBEB"/>
              </a:gs>
              <a:gs pos="100000">
                <a:srgbClr val="FEFEFE"/>
              </a:gs>
            </a:gsLst>
            <a:lin ang="5400000" scaled="1"/>
          </a:gradFill>
          <a:ln w="12700">
            <a:solidFill>
              <a:srgbClr val="7F7F7F"/>
            </a:solidFill>
            <a:prstDash val="sysDot"/>
            <a:round/>
            <a:headEnd/>
            <a:tailEnd/>
          </a:ln>
        </p:spPr>
        <p:txBody>
          <a:bodyPr lIns="0" tIns="0" rIns="0" bIns="0"/>
          <a:lstStyle>
            <a:lvl1pPr marL="342900" indent="-3429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lvl="1" eaLnBrk="1" hangingPunct="1"/>
            <a:endParaRPr lang="en-US" altLang="en-US" sz="1600"/>
          </a:p>
          <a:p>
            <a:pPr lvl="1" eaLnBrk="1" hangingPunct="1"/>
            <a:r>
              <a:rPr lang="en-US" altLang="en-US" sz="1600"/>
              <a:t>var </a:t>
            </a:r>
            <a:r>
              <a:rPr lang="en-US" altLang="en-US" sz="1600" i="1"/>
              <a:t>v1 </a:t>
            </a:r>
            <a:r>
              <a:rPr lang="en-US" altLang="en-US" sz="1600"/>
              <a:t>= "take me", </a:t>
            </a:r>
            <a:r>
              <a:rPr lang="en-US" altLang="en-US" sz="1600" i="1"/>
              <a:t>v2 </a:t>
            </a:r>
            <a:r>
              <a:rPr lang="en-US" altLang="en-US" sz="1600"/>
              <a:t>= "ignore me", </a:t>
            </a:r>
            <a:r>
              <a:rPr lang="en-US" altLang="en-US" sz="1600" i="1"/>
              <a:t>v3 </a:t>
            </a:r>
            <a:r>
              <a:rPr lang="en-US" altLang="en-US" sz="1600"/>
              <a:t>= "take me too", </a:t>
            </a:r>
            <a:br>
              <a:rPr lang="en-US" altLang="en-US" sz="1600"/>
            </a:br>
            <a:r>
              <a:rPr lang="en-US" altLang="en-US" sz="1600"/>
              <a:t>      </a:t>
            </a:r>
            <a:r>
              <a:rPr lang="en-US" altLang="en-US" sz="1600" i="1"/>
              <a:t>v4 </a:t>
            </a:r>
            <a:r>
              <a:rPr lang="en-US" altLang="en-US" sz="1600"/>
              <a:t>= "I’m in", </a:t>
            </a:r>
            <a:r>
              <a:rPr lang="en-US" altLang="en-US" sz="1600" i="1"/>
              <a:t>v5 </a:t>
            </a:r>
            <a:r>
              <a:rPr lang="en-US" altLang="en-US" sz="1600"/>
              <a:t>= "last but not least";</a:t>
            </a:r>
          </a:p>
          <a:p>
            <a:pPr lvl="1" eaLnBrk="1" hangingPunct="1"/>
            <a:br>
              <a:rPr lang="en-US" altLang="en-US" sz="1600"/>
            </a:br>
            <a:r>
              <a:rPr lang="en-US" altLang="en-US" sz="1600"/>
              <a:t>var </a:t>
            </a:r>
            <a:r>
              <a:rPr lang="en-US" altLang="en-US" sz="1600" i="1"/>
              <a:t>one</a:t>
            </a:r>
            <a:r>
              <a:rPr lang="en-US" altLang="en-US" sz="1600"/>
              <a:t>, </a:t>
            </a:r>
            <a:r>
              <a:rPr lang="en-US" altLang="en-US" sz="1600" i="1"/>
              <a:t>three</a:t>
            </a:r>
            <a:r>
              <a:rPr lang="en-US" altLang="en-US" sz="1600"/>
              <a:t>, </a:t>
            </a:r>
            <a:r>
              <a:rPr lang="en-US" altLang="en-US" sz="1600" i="1"/>
              <a:t>others</a:t>
            </a:r>
            <a:r>
              <a:rPr lang="en-US" altLang="en-US" sz="1600"/>
              <a:t>;</a:t>
            </a:r>
            <a:br>
              <a:rPr lang="en-US" altLang="en-US" sz="1600"/>
            </a:br>
            <a:endParaRPr lang="en-US" altLang="en-US" sz="1600"/>
          </a:p>
          <a:p>
            <a:pPr lvl="1" eaLnBrk="1" hangingPunct="1"/>
            <a:r>
              <a:rPr lang="en-US" altLang="en-US" sz="1600">
                <a:solidFill>
                  <a:srgbClr val="00B050"/>
                </a:solidFill>
              </a:rPr>
              <a:t>// temporary array is used from which destructured variables are cherry picked</a:t>
            </a:r>
          </a:p>
          <a:p>
            <a:pPr lvl="1" eaLnBrk="1" hangingPunct="1"/>
            <a:r>
              <a:rPr lang="en-US" altLang="en-US" b="1" i="1">
                <a:solidFill>
                  <a:srgbClr val="FF0000"/>
                </a:solidFill>
              </a:rPr>
              <a:t>_a </a:t>
            </a:r>
            <a:r>
              <a:rPr lang="en-US" altLang="en-US" b="1">
                <a:solidFill>
                  <a:srgbClr val="FF0000"/>
                </a:solidFill>
              </a:rPr>
              <a:t>= [</a:t>
            </a:r>
            <a:r>
              <a:rPr lang="en-US" altLang="en-US" b="1" i="1">
                <a:solidFill>
                  <a:srgbClr val="FF0000"/>
                </a:solidFill>
              </a:rPr>
              <a:t>v1</a:t>
            </a:r>
            <a:r>
              <a:rPr lang="en-US" altLang="en-US" b="1">
                <a:solidFill>
                  <a:srgbClr val="FF0000"/>
                </a:solidFill>
              </a:rPr>
              <a:t>, </a:t>
            </a:r>
            <a:r>
              <a:rPr lang="en-US" altLang="en-US" b="1" i="1">
                <a:solidFill>
                  <a:srgbClr val="FF0000"/>
                </a:solidFill>
              </a:rPr>
              <a:t>v2</a:t>
            </a:r>
            <a:r>
              <a:rPr lang="en-US" altLang="en-US" b="1">
                <a:solidFill>
                  <a:srgbClr val="FF0000"/>
                </a:solidFill>
              </a:rPr>
              <a:t>, </a:t>
            </a:r>
            <a:r>
              <a:rPr lang="en-US" altLang="en-US" b="1" i="1">
                <a:solidFill>
                  <a:srgbClr val="FF0000"/>
                </a:solidFill>
              </a:rPr>
              <a:t>v3</a:t>
            </a:r>
            <a:r>
              <a:rPr lang="en-US" altLang="en-US" b="1">
                <a:solidFill>
                  <a:srgbClr val="FF0000"/>
                </a:solidFill>
              </a:rPr>
              <a:t>, </a:t>
            </a:r>
            <a:r>
              <a:rPr lang="en-US" altLang="en-US" b="1" i="1">
                <a:solidFill>
                  <a:srgbClr val="FF0000"/>
                </a:solidFill>
              </a:rPr>
              <a:t>v4</a:t>
            </a:r>
            <a:r>
              <a:rPr lang="en-US" altLang="en-US" b="1">
                <a:solidFill>
                  <a:srgbClr val="FF0000"/>
                </a:solidFill>
              </a:rPr>
              <a:t>, </a:t>
            </a:r>
            <a:r>
              <a:rPr lang="en-US" altLang="en-US" b="1" i="1">
                <a:solidFill>
                  <a:srgbClr val="FF0000"/>
                </a:solidFill>
              </a:rPr>
              <a:t>v5</a:t>
            </a:r>
            <a:r>
              <a:rPr lang="en-US" altLang="en-US" b="1">
                <a:solidFill>
                  <a:srgbClr val="FF0000"/>
                </a:solidFill>
              </a:rPr>
              <a:t>], </a:t>
            </a:r>
            <a:r>
              <a:rPr lang="en-US" altLang="en-US" b="1" i="1">
                <a:solidFill>
                  <a:srgbClr val="FF0000"/>
                </a:solidFill>
              </a:rPr>
              <a:t>one </a:t>
            </a:r>
            <a:r>
              <a:rPr lang="en-US" altLang="en-US" b="1">
                <a:solidFill>
                  <a:srgbClr val="FF0000"/>
                </a:solidFill>
              </a:rPr>
              <a:t>= </a:t>
            </a:r>
            <a:r>
              <a:rPr lang="en-US" altLang="en-US" b="1" i="1">
                <a:solidFill>
                  <a:srgbClr val="FF0000"/>
                </a:solidFill>
              </a:rPr>
              <a:t>_a</a:t>
            </a:r>
            <a:r>
              <a:rPr lang="en-US" altLang="en-US" b="1">
                <a:solidFill>
                  <a:srgbClr val="FF0000"/>
                </a:solidFill>
              </a:rPr>
              <a:t>[0], </a:t>
            </a:r>
            <a:r>
              <a:rPr lang="en-US" altLang="en-US" b="1" i="1">
                <a:solidFill>
                  <a:srgbClr val="FF0000"/>
                </a:solidFill>
              </a:rPr>
              <a:t>three </a:t>
            </a:r>
            <a:r>
              <a:rPr lang="en-US" altLang="en-US" b="1">
                <a:solidFill>
                  <a:srgbClr val="FF0000"/>
                </a:solidFill>
              </a:rPr>
              <a:t>= </a:t>
            </a:r>
            <a:r>
              <a:rPr lang="en-US" altLang="en-US" b="1" i="1">
                <a:solidFill>
                  <a:srgbClr val="FF0000"/>
                </a:solidFill>
              </a:rPr>
              <a:t>_a</a:t>
            </a:r>
            <a:r>
              <a:rPr lang="en-US" altLang="en-US" b="1">
                <a:solidFill>
                  <a:srgbClr val="FF0000"/>
                </a:solidFill>
              </a:rPr>
              <a:t>[2], </a:t>
            </a:r>
            <a:r>
              <a:rPr lang="en-US" altLang="en-US" b="1" i="1">
                <a:solidFill>
                  <a:srgbClr val="FF0000"/>
                </a:solidFill>
              </a:rPr>
              <a:t>others </a:t>
            </a:r>
            <a:r>
              <a:rPr lang="en-US" altLang="en-US" b="1">
                <a:solidFill>
                  <a:srgbClr val="FF0000"/>
                </a:solidFill>
              </a:rPr>
              <a:t>= </a:t>
            </a:r>
            <a:r>
              <a:rPr lang="en-US" altLang="en-US" b="1" i="1">
                <a:solidFill>
                  <a:srgbClr val="FF0000"/>
                </a:solidFill>
              </a:rPr>
              <a:t>_a</a:t>
            </a:r>
            <a:r>
              <a:rPr lang="en-US" altLang="en-US" b="1">
                <a:solidFill>
                  <a:srgbClr val="FF0000"/>
                </a:solidFill>
              </a:rPr>
              <a:t>.slice(3);</a:t>
            </a:r>
          </a:p>
          <a:p>
            <a:pPr lvl="1" eaLnBrk="1" hangingPunct="1"/>
            <a:r>
              <a:rPr lang="en-US" altLang="en-US" sz="1600">
                <a:solidFill>
                  <a:srgbClr val="00B050"/>
                </a:solidFill>
              </a:rPr>
              <a:t>// note the slice from index 3 to get the …rest parameters ---------------------^</a:t>
            </a:r>
          </a:p>
          <a:p>
            <a:pPr lvl="1" eaLnBrk="1" hangingPunct="1"/>
            <a:br>
              <a:rPr lang="en-US" altLang="en-US" sz="1600"/>
            </a:br>
            <a:r>
              <a:rPr lang="en-US" altLang="en-US" sz="1600"/>
              <a:t>console.log(</a:t>
            </a:r>
            <a:r>
              <a:rPr lang="en-US" altLang="en-US" sz="1600" i="1"/>
              <a:t>one</a:t>
            </a:r>
            <a:r>
              <a:rPr lang="en-US" altLang="en-US" sz="1600"/>
              <a:t>, </a:t>
            </a:r>
            <a:r>
              <a:rPr lang="en-US" altLang="en-US" sz="1600" i="1"/>
              <a:t>three</a:t>
            </a:r>
            <a:r>
              <a:rPr lang="en-US" altLang="en-US" sz="1600"/>
              <a:t>, </a:t>
            </a:r>
            <a:r>
              <a:rPr lang="en-US" altLang="en-US" sz="1600" i="1"/>
              <a:t>others</a:t>
            </a:r>
            <a:r>
              <a:rPr lang="en-US" altLang="en-US" sz="1600"/>
              <a:t>); </a:t>
            </a:r>
          </a:p>
          <a:p>
            <a:pPr lvl="1" eaLnBrk="1" hangingPunct="1"/>
            <a:endParaRPr lang="en-US" altLang="en-US" sz="1600"/>
          </a:p>
          <a:p>
            <a:pPr lvl="1" eaLnBrk="1" hangingPunct="1"/>
            <a:r>
              <a:rPr lang="en-US" altLang="en-US" sz="1600"/>
              <a:t>var </a:t>
            </a:r>
            <a:r>
              <a:rPr lang="en-US" altLang="en-US" sz="1600" i="1"/>
              <a:t>_a</a:t>
            </a:r>
            <a:r>
              <a:rPr lang="en-US" altLang="en-US" sz="1600"/>
              <a:t>;</a:t>
            </a:r>
            <a:endParaRPr lang="en-US" altLang="en-US" sz="1600">
              <a:solidFill>
                <a:srgbClr val="00B050"/>
              </a:solidFill>
            </a:endParaRPr>
          </a:p>
        </p:txBody>
      </p:sp>
      <p:sp>
        <p:nvSpPr>
          <p:cNvPr id="78856" name="Rectangle 8">
            <a:extLst>
              <a:ext uri="{FF2B5EF4-FFF2-40B4-BE49-F238E27FC236}">
                <a16:creationId xmlns:a16="http://schemas.microsoft.com/office/drawing/2014/main" id="{99B2C9F8-53C0-4E22-8FE5-E5FA0F5F59A3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CED36349-3783-4162-B35B-2B47330BD6B4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74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2">
            <a:extLst>
              <a:ext uri="{FF2B5EF4-FFF2-40B4-BE49-F238E27FC236}">
                <a16:creationId xmlns:a16="http://schemas.microsoft.com/office/drawing/2014/main" id="{668614CB-CC27-40D9-9653-A0439C874E6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5" name="Picture 3">
            <a:extLst>
              <a:ext uri="{FF2B5EF4-FFF2-40B4-BE49-F238E27FC236}">
                <a16:creationId xmlns:a16="http://schemas.microsoft.com/office/drawing/2014/main" id="{5BB9CED3-E80B-403E-97AA-DEA2B5AB4AC3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6" name="Rectangle 4">
            <a:extLst>
              <a:ext uri="{FF2B5EF4-FFF2-40B4-BE49-F238E27FC236}">
                <a16:creationId xmlns:a16="http://schemas.microsoft.com/office/drawing/2014/main" id="{47C7D79F-C7EF-4BDA-A015-B9A89F685B34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6B0FAF45-5B0F-420B-91DA-B3DDCF7155A3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79878" name="Rectangle 6">
            <a:extLst>
              <a:ext uri="{FF2B5EF4-FFF2-40B4-BE49-F238E27FC236}">
                <a16:creationId xmlns:a16="http://schemas.microsoft.com/office/drawing/2014/main" id="{3E1E13AD-B195-43E1-A77C-F1CF76DB1BD9}"/>
              </a:ext>
            </a:extLst>
          </p:cNvPr>
          <p:cNvSpPr>
            <a:spLocks/>
          </p:cNvSpPr>
          <p:nvPr/>
        </p:nvSpPr>
        <p:spPr bwMode="auto">
          <a:xfrm>
            <a:off x="889000" y="2057400"/>
            <a:ext cx="83439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Computed literal property names are transpiled into separate expressions, one per property</a:t>
            </a:r>
          </a:p>
        </p:txBody>
      </p:sp>
      <p:sp>
        <p:nvSpPr>
          <p:cNvPr id="79879" name="Rectangle 7">
            <a:extLst>
              <a:ext uri="{FF2B5EF4-FFF2-40B4-BE49-F238E27FC236}">
                <a16:creationId xmlns:a16="http://schemas.microsoft.com/office/drawing/2014/main" id="{44A22705-D2E7-4665-8C70-DAE9A302812F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28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Destructuring Assignment &amp; TS</a:t>
            </a:r>
          </a:p>
        </p:txBody>
      </p:sp>
      <p:sp>
        <p:nvSpPr>
          <p:cNvPr id="79880" name="AutoShape 11">
            <a:extLst>
              <a:ext uri="{FF2B5EF4-FFF2-40B4-BE49-F238E27FC236}">
                <a16:creationId xmlns:a16="http://schemas.microsoft.com/office/drawing/2014/main" id="{39A7EEFC-5A44-4C80-B26E-F8ED95266A25}"/>
              </a:ext>
            </a:extLst>
          </p:cNvPr>
          <p:cNvSpPr>
            <a:spLocks/>
          </p:cNvSpPr>
          <p:nvPr/>
        </p:nvSpPr>
        <p:spPr bwMode="auto">
          <a:xfrm>
            <a:off x="736600" y="2819400"/>
            <a:ext cx="8458200" cy="3733800"/>
          </a:xfrm>
          <a:prstGeom prst="roundRect">
            <a:avLst>
              <a:gd name="adj" fmla="val 8764"/>
            </a:avLst>
          </a:prstGeom>
          <a:gradFill rotWithShape="0">
            <a:gsLst>
              <a:gs pos="0">
                <a:srgbClr val="EBEBEB"/>
              </a:gs>
              <a:gs pos="100000">
                <a:srgbClr val="FEFEFE"/>
              </a:gs>
            </a:gsLst>
            <a:lin ang="5400000" scaled="1"/>
          </a:gradFill>
          <a:ln w="12700">
            <a:solidFill>
              <a:srgbClr val="7F7F7F"/>
            </a:solidFill>
            <a:prstDash val="sysDot"/>
            <a:round/>
            <a:headEnd/>
            <a:tailEnd/>
          </a:ln>
        </p:spPr>
        <p:txBody>
          <a:bodyPr lIns="0" tIns="0" rIns="0" bIns="0"/>
          <a:lstStyle>
            <a:lvl1pPr marL="342900" indent="-3429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en-US" sz="1600"/>
              <a:t>var </a:t>
            </a:r>
            <a:r>
              <a:rPr lang="en-US" altLang="en-US" sz="1600" i="1"/>
              <a:t>x </a:t>
            </a:r>
            <a:r>
              <a:rPr lang="en-US" altLang="en-US" sz="1600"/>
              <a:t>= 100;</a:t>
            </a:r>
            <a:br>
              <a:rPr lang="en-US" altLang="en-US" sz="1600"/>
            </a:br>
            <a:r>
              <a:rPr lang="en-US" altLang="en-US" sz="1600"/>
              <a:t>var </a:t>
            </a:r>
            <a:r>
              <a:rPr lang="en-US" altLang="en-US" sz="1600" i="1"/>
              <a:t>y </a:t>
            </a:r>
            <a:r>
              <a:rPr lang="en-US" altLang="en-US" sz="1600"/>
              <a:t>= "abc";</a:t>
            </a:r>
            <a:br>
              <a:rPr lang="en-US" altLang="en-US" sz="1600"/>
            </a:br>
            <a:r>
              <a:rPr lang="en-US" altLang="en-US" sz="1600"/>
              <a:t>function </a:t>
            </a:r>
            <a:r>
              <a:rPr lang="en-US" altLang="en-US" sz="1600" b="1" i="1"/>
              <a:t>getPropName</a:t>
            </a:r>
            <a:r>
              <a:rPr lang="en-US" altLang="en-US" sz="1600"/>
              <a:t>() {</a:t>
            </a:r>
            <a:br>
              <a:rPr lang="en-US" altLang="en-US" sz="1600"/>
            </a:br>
            <a:r>
              <a:rPr lang="en-US" altLang="en-US" sz="1600"/>
              <a:t>    return ++</a:t>
            </a:r>
            <a:r>
              <a:rPr lang="en-US" altLang="en-US" sz="1600" i="1"/>
              <a:t>x</a:t>
            </a:r>
            <a:r>
              <a:rPr lang="en-US" altLang="en-US" sz="1600"/>
              <a:t>;</a:t>
            </a:r>
            <a:br>
              <a:rPr lang="en-US" altLang="en-US" sz="1600"/>
            </a:br>
            <a:r>
              <a:rPr lang="en-US" altLang="en-US" sz="1600"/>
              <a:t>}</a:t>
            </a:r>
            <a:br>
              <a:rPr lang="en-US" altLang="en-US" sz="1600"/>
            </a:br>
            <a:r>
              <a:rPr lang="en-US" altLang="en-US" sz="1600"/>
              <a:t>var </a:t>
            </a:r>
            <a:r>
              <a:rPr lang="en-US" altLang="en-US" sz="1600" b="1" i="1">
                <a:solidFill>
                  <a:srgbClr val="0070C0"/>
                </a:solidFill>
              </a:rPr>
              <a:t>literal</a:t>
            </a:r>
            <a:r>
              <a:rPr lang="en-US" altLang="en-US" sz="1600" i="1"/>
              <a:t> </a:t>
            </a:r>
            <a:r>
              <a:rPr lang="en-US" altLang="en-US" sz="1600"/>
              <a:t>= (</a:t>
            </a:r>
            <a:r>
              <a:rPr lang="en-US" altLang="en-US" sz="1600" b="1" i="1">
                <a:solidFill>
                  <a:srgbClr val="FF0000"/>
                </a:solidFill>
              </a:rPr>
              <a:t>_a </a:t>
            </a:r>
            <a:r>
              <a:rPr lang="en-US" altLang="en-US" sz="1600" b="1">
                <a:solidFill>
                  <a:srgbClr val="FF0000"/>
                </a:solidFill>
              </a:rPr>
              <a:t>= {}, </a:t>
            </a:r>
            <a:r>
              <a:rPr lang="en-US" altLang="en-US" sz="1600">
                <a:solidFill>
                  <a:srgbClr val="00B050"/>
                </a:solidFill>
              </a:rPr>
              <a:t>// new empty object is constructed</a:t>
            </a:r>
            <a:br>
              <a:rPr lang="en-US" altLang="en-US" sz="1600"/>
            </a:br>
            <a:r>
              <a:rPr lang="en-US" altLang="en-US" sz="1600" b="1">
                <a:solidFill>
                  <a:srgbClr val="FF0000"/>
                </a:solidFill>
              </a:rPr>
              <a:t>    </a:t>
            </a:r>
            <a:r>
              <a:rPr lang="en-US" altLang="en-US" sz="1600" b="1" i="1">
                <a:solidFill>
                  <a:srgbClr val="FF0000"/>
                </a:solidFill>
              </a:rPr>
              <a:t>_a</a:t>
            </a:r>
            <a:r>
              <a:rPr lang="en-US" altLang="en-US" sz="1600" b="1">
                <a:solidFill>
                  <a:srgbClr val="FF0000"/>
                </a:solidFill>
              </a:rPr>
              <a:t>["prop_" + </a:t>
            </a:r>
            <a:r>
              <a:rPr lang="en-US" altLang="en-US" sz="1600" b="1" i="1">
                <a:solidFill>
                  <a:srgbClr val="FF0000"/>
                </a:solidFill>
              </a:rPr>
              <a:t>getPropName</a:t>
            </a:r>
            <a:r>
              <a:rPr lang="en-US" altLang="en-US" sz="1600" b="1">
                <a:solidFill>
                  <a:srgbClr val="FF0000"/>
                </a:solidFill>
              </a:rPr>
              <a:t>()] = "Example 1", </a:t>
            </a:r>
            <a:r>
              <a:rPr lang="en-US" altLang="en-US" sz="1600">
                <a:solidFill>
                  <a:srgbClr val="00B050"/>
                </a:solidFill>
              </a:rPr>
              <a:t>// computer property 1</a:t>
            </a:r>
            <a:br>
              <a:rPr lang="en-US" altLang="en-US" sz="1600" b="1">
                <a:solidFill>
                  <a:srgbClr val="FF0000"/>
                </a:solidFill>
              </a:rPr>
            </a:br>
            <a:r>
              <a:rPr lang="en-US" altLang="en-US" sz="1600" b="1">
                <a:solidFill>
                  <a:srgbClr val="FF0000"/>
                </a:solidFill>
              </a:rPr>
              <a:t>    </a:t>
            </a:r>
            <a:r>
              <a:rPr lang="en-US" altLang="en-US" sz="1600" b="1" i="1">
                <a:solidFill>
                  <a:srgbClr val="FF0000"/>
                </a:solidFill>
              </a:rPr>
              <a:t>_a</a:t>
            </a:r>
            <a:r>
              <a:rPr lang="en-US" altLang="en-US" sz="1600" b="1">
                <a:solidFill>
                  <a:srgbClr val="FF0000"/>
                </a:solidFill>
              </a:rPr>
              <a:t>["prop_" + </a:t>
            </a:r>
            <a:r>
              <a:rPr lang="en-US" altLang="en-US" sz="1600" b="1" i="1">
                <a:solidFill>
                  <a:srgbClr val="FF0000"/>
                </a:solidFill>
              </a:rPr>
              <a:t>y</a:t>
            </a:r>
            <a:r>
              <a:rPr lang="en-US" altLang="en-US" sz="1600" b="1">
                <a:solidFill>
                  <a:srgbClr val="FF0000"/>
                </a:solidFill>
              </a:rPr>
              <a:t>] = "Example 2", </a:t>
            </a:r>
            <a:r>
              <a:rPr lang="en-US" altLang="en-US" sz="1600">
                <a:solidFill>
                  <a:srgbClr val="00B050"/>
                </a:solidFill>
              </a:rPr>
              <a:t>// computer property 2</a:t>
            </a:r>
            <a:br>
              <a:rPr lang="en-US" altLang="en-US" sz="1600" b="1">
                <a:solidFill>
                  <a:srgbClr val="FF0000"/>
                </a:solidFill>
              </a:rPr>
            </a:br>
            <a:r>
              <a:rPr lang="en-US" altLang="en-US" sz="1600" b="1">
                <a:solidFill>
                  <a:srgbClr val="FF0000"/>
                </a:solidFill>
              </a:rPr>
              <a:t>    </a:t>
            </a:r>
            <a:r>
              <a:rPr lang="en-US" altLang="en-US" sz="1600" b="1" i="1">
                <a:solidFill>
                  <a:srgbClr val="FF0000"/>
                </a:solidFill>
              </a:rPr>
              <a:t>_a </a:t>
            </a:r>
            <a:r>
              <a:rPr lang="en-US" altLang="en-US" sz="1600">
                <a:solidFill>
                  <a:srgbClr val="00B050"/>
                </a:solidFill>
              </a:rPr>
              <a:t>// final statement returns the object</a:t>
            </a:r>
            <a:br>
              <a:rPr lang="en-US" altLang="en-US" sz="1600" i="1"/>
            </a:br>
            <a:r>
              <a:rPr lang="en-US" altLang="en-US" sz="1600"/>
              <a:t>);</a:t>
            </a:r>
            <a:br>
              <a:rPr lang="en-US" altLang="en-US" sz="1600"/>
            </a:br>
            <a:r>
              <a:rPr lang="en-US" altLang="en-US" sz="1600"/>
              <a:t>console.log(</a:t>
            </a:r>
            <a:r>
              <a:rPr lang="en-US" altLang="en-US" sz="1600" i="1"/>
              <a:t>literal</a:t>
            </a:r>
            <a:r>
              <a:rPr lang="en-US" altLang="en-US" sz="1600"/>
              <a:t>);</a:t>
            </a:r>
            <a:br>
              <a:rPr lang="en-US" altLang="en-US" sz="1600"/>
            </a:br>
            <a:r>
              <a:rPr lang="en-US" altLang="en-US" sz="1600" i="1"/>
              <a:t>getPropName</a:t>
            </a:r>
            <a:r>
              <a:rPr lang="en-US" altLang="en-US" sz="1600" b="1">
                <a:solidFill>
                  <a:srgbClr val="FF0000"/>
                </a:solidFill>
              </a:rPr>
              <a:t>["static_" + </a:t>
            </a:r>
            <a:r>
              <a:rPr lang="en-US" altLang="en-US" sz="1600" b="1" i="1">
                <a:solidFill>
                  <a:srgbClr val="FF0000"/>
                </a:solidFill>
              </a:rPr>
              <a:t>getPropName</a:t>
            </a:r>
            <a:r>
              <a:rPr lang="en-US" altLang="en-US" sz="1600" b="1">
                <a:solidFill>
                  <a:srgbClr val="FF0000"/>
                </a:solidFill>
              </a:rPr>
              <a:t>()] </a:t>
            </a:r>
            <a:r>
              <a:rPr lang="en-US" altLang="en-US" sz="1600"/>
              <a:t>= </a:t>
            </a:r>
            <a:r>
              <a:rPr lang="en-US" altLang="en-US" sz="1600" i="1"/>
              <a:t>y</a:t>
            </a:r>
            <a:r>
              <a:rPr lang="en-US" altLang="en-US" sz="1600"/>
              <a:t>; </a:t>
            </a:r>
            <a:r>
              <a:rPr lang="en-US" altLang="en-US" sz="1600">
                <a:solidFill>
                  <a:srgbClr val="00B050"/>
                </a:solidFill>
              </a:rPr>
              <a:t>// no special handling for this case</a:t>
            </a:r>
            <a:br>
              <a:rPr lang="en-US" altLang="en-US" sz="1600"/>
            </a:br>
            <a:r>
              <a:rPr lang="en-US" altLang="en-US" sz="1600"/>
              <a:t>console.log(</a:t>
            </a:r>
            <a:r>
              <a:rPr lang="en-US" altLang="en-US" sz="1600" i="1"/>
              <a:t>getPropName</a:t>
            </a:r>
            <a:r>
              <a:rPr lang="en-US" altLang="en-US" sz="1600"/>
              <a:t>.static_102);</a:t>
            </a:r>
            <a:br>
              <a:rPr lang="en-US" altLang="en-US" sz="1600"/>
            </a:br>
            <a:r>
              <a:rPr lang="en-US" altLang="en-US" sz="1600"/>
              <a:t>var </a:t>
            </a:r>
            <a:r>
              <a:rPr lang="en-US" altLang="en-US" sz="1600" i="1"/>
              <a:t>_a</a:t>
            </a:r>
            <a:r>
              <a:rPr lang="en-US" altLang="en-US" sz="1600"/>
              <a:t>; </a:t>
            </a:r>
            <a:r>
              <a:rPr lang="en-US" altLang="en-US" sz="1600">
                <a:solidFill>
                  <a:srgbClr val="00B050"/>
                </a:solidFill>
              </a:rPr>
              <a:t>// object reference variable is declared as _a</a:t>
            </a:r>
          </a:p>
        </p:txBody>
      </p:sp>
      <p:sp>
        <p:nvSpPr>
          <p:cNvPr id="79881" name="Rectangle 8">
            <a:extLst>
              <a:ext uri="{FF2B5EF4-FFF2-40B4-BE49-F238E27FC236}">
                <a16:creationId xmlns:a16="http://schemas.microsoft.com/office/drawing/2014/main" id="{9D41B3C0-AF95-486F-826D-953F530874DC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FBBB0018-E101-4FBD-BEA2-5F117676ACED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75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2">
            <a:extLst>
              <a:ext uri="{FF2B5EF4-FFF2-40B4-BE49-F238E27FC236}">
                <a16:creationId xmlns:a16="http://schemas.microsoft.com/office/drawing/2014/main" id="{E3F701F9-D4BF-4D0A-82D8-BEA05ADEE7F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899" name="Picture 3">
            <a:extLst>
              <a:ext uri="{FF2B5EF4-FFF2-40B4-BE49-F238E27FC236}">
                <a16:creationId xmlns:a16="http://schemas.microsoft.com/office/drawing/2014/main" id="{3B6E505B-EDBC-4E09-A842-74D7A4044809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0" name="Rectangle 4">
            <a:extLst>
              <a:ext uri="{FF2B5EF4-FFF2-40B4-BE49-F238E27FC236}">
                <a16:creationId xmlns:a16="http://schemas.microsoft.com/office/drawing/2014/main" id="{00138DEE-3483-49AE-8F63-6689AE1C1978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639BF6A5-3F79-4826-903E-85391A73EED9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80902" name="Rectangle 6">
            <a:extLst>
              <a:ext uri="{FF2B5EF4-FFF2-40B4-BE49-F238E27FC236}">
                <a16:creationId xmlns:a16="http://schemas.microsoft.com/office/drawing/2014/main" id="{48BC81B0-A63B-47A3-B248-E5EEC5AF667D}"/>
              </a:ext>
            </a:extLst>
          </p:cNvPr>
          <p:cNvSpPr>
            <a:spLocks/>
          </p:cNvSpPr>
          <p:nvPr/>
        </p:nvSpPr>
        <p:spPr bwMode="auto">
          <a:xfrm>
            <a:off x="889000" y="20574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00B05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80903" name="Rectangle 7">
            <a:extLst>
              <a:ext uri="{FF2B5EF4-FFF2-40B4-BE49-F238E27FC236}">
                <a16:creationId xmlns:a16="http://schemas.microsoft.com/office/drawing/2014/main" id="{BF66E315-1DD2-40E0-BF60-C2A153FF3B16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Browser Compatibility - Destructuring Assignment</a:t>
            </a:r>
          </a:p>
        </p:txBody>
      </p:sp>
      <p:pic>
        <p:nvPicPr>
          <p:cNvPr id="80904" name="Picture 2">
            <a:extLst>
              <a:ext uri="{FF2B5EF4-FFF2-40B4-BE49-F238E27FC236}">
                <a16:creationId xmlns:a16="http://schemas.microsoft.com/office/drawing/2014/main" id="{69364D23-C369-46E9-BEB3-A6EE95490F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2667000"/>
            <a:ext cx="850741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5" name="Picture 3">
            <a:extLst>
              <a:ext uri="{FF2B5EF4-FFF2-40B4-BE49-F238E27FC236}">
                <a16:creationId xmlns:a16="http://schemas.microsoft.com/office/drawing/2014/main" id="{29DB6649-04A9-4479-B96F-12BF9426D7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4495800"/>
            <a:ext cx="851217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6" name="Rectangle 8">
            <a:extLst>
              <a:ext uri="{FF2B5EF4-FFF2-40B4-BE49-F238E27FC236}">
                <a16:creationId xmlns:a16="http://schemas.microsoft.com/office/drawing/2014/main" id="{7F2A753B-D00A-4168-9D94-5F828B8B3B71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DFCC7FC5-C7D1-4603-BA80-C4C2770ED306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76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1">
            <a:extLst>
              <a:ext uri="{FF2B5EF4-FFF2-40B4-BE49-F238E27FC236}">
                <a16:creationId xmlns:a16="http://schemas.microsoft.com/office/drawing/2014/main" id="{04448380-62AC-4F4A-91DC-DBD5E38A0DB7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10156825" cy="761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3" name="Picture 2">
            <a:extLst>
              <a:ext uri="{FF2B5EF4-FFF2-40B4-BE49-F238E27FC236}">
                <a16:creationId xmlns:a16="http://schemas.microsoft.com/office/drawing/2014/main" id="{BF039336-07A3-401D-A8E2-2CD2D1E44B37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4" name="Rectangle 3">
            <a:extLst>
              <a:ext uri="{FF2B5EF4-FFF2-40B4-BE49-F238E27FC236}">
                <a16:creationId xmlns:a16="http://schemas.microsoft.com/office/drawing/2014/main" id="{E6A941BF-CB28-486B-9B12-9E055BA136D3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AC9D00FC-4921-4BD2-9D42-9F06F46E0EA8}"/>
              </a:ext>
            </a:extLst>
          </p:cNvPr>
          <p:cNvSpPr>
            <a:spLocks/>
          </p:cNvSpPr>
          <p:nvPr/>
        </p:nvSpPr>
        <p:spPr bwMode="auto">
          <a:xfrm>
            <a:off x="1536700" y="520700"/>
            <a:ext cx="7708900" cy="431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900"/>
              </a:spcBef>
              <a:defRPr/>
            </a:pPr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81926" name="Rectangle 5">
            <a:extLst>
              <a:ext uri="{FF2B5EF4-FFF2-40B4-BE49-F238E27FC236}">
                <a16:creationId xmlns:a16="http://schemas.microsoft.com/office/drawing/2014/main" id="{4E2F293F-6F45-4677-B456-B2EEA5A9577D}"/>
              </a:ext>
            </a:extLst>
          </p:cNvPr>
          <p:cNvSpPr>
            <a:spLocks/>
          </p:cNvSpPr>
          <p:nvPr/>
        </p:nvSpPr>
        <p:spPr bwMode="auto">
          <a:xfrm>
            <a:off x="1778000" y="1752600"/>
            <a:ext cx="7416800" cy="288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2700" bIns="0"/>
          <a:lstStyle>
            <a:lvl1pPr marL="279400" indent="-2794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Intro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Block Scoped Variables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Arrow Functions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Rest Parameters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Template Strings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Default Parameters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Computed Properties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Destructuring Assignment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for...of</a:t>
            </a:r>
          </a:p>
        </p:txBody>
      </p:sp>
      <p:grpSp>
        <p:nvGrpSpPr>
          <p:cNvPr id="81927" name="Group 6">
            <a:extLst>
              <a:ext uri="{FF2B5EF4-FFF2-40B4-BE49-F238E27FC236}">
                <a16:creationId xmlns:a16="http://schemas.microsoft.com/office/drawing/2014/main" id="{E4DEB2FD-B57E-4DA4-9C39-7129C7BE178D}"/>
              </a:ext>
            </a:extLst>
          </p:cNvPr>
          <p:cNvGrpSpPr>
            <a:grpSpLocks/>
          </p:cNvGrpSpPr>
          <p:nvPr/>
        </p:nvGrpSpPr>
        <p:grpSpPr bwMode="auto">
          <a:xfrm>
            <a:off x="1790700" y="5689600"/>
            <a:ext cx="7175500" cy="508000"/>
            <a:chOff x="0" y="0"/>
            <a:chExt cx="4520" cy="320"/>
          </a:xfrm>
        </p:grpSpPr>
        <p:sp>
          <p:nvSpPr>
            <p:cNvPr id="81929" name="AutoShape 7">
              <a:extLst>
                <a:ext uri="{FF2B5EF4-FFF2-40B4-BE49-F238E27FC236}">
                  <a16:creationId xmlns:a16="http://schemas.microsoft.com/office/drawing/2014/main" id="{5336EE1D-B16D-45EF-B967-2D9259E53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520" cy="320"/>
            </a:xfrm>
            <a:prstGeom prst="roundRect">
              <a:avLst>
                <a:gd name="adj" fmla="val 11250"/>
              </a:avLst>
            </a:prstGeom>
            <a:gradFill rotWithShape="0">
              <a:gsLst>
                <a:gs pos="0">
                  <a:srgbClr val="A5C6C9"/>
                </a:gs>
                <a:gs pos="100000">
                  <a:srgbClr val="BBE0E3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1930" name="Rectangle 8">
              <a:extLst>
                <a:ext uri="{FF2B5EF4-FFF2-40B4-BE49-F238E27FC236}">
                  <a16:creationId xmlns:a16="http://schemas.microsoft.com/office/drawing/2014/main" id="{EEF142F5-0821-469C-933B-A93680DEA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" y="44"/>
              <a:ext cx="449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-12670" bIns="0" anchor="ctr"/>
            <a:lstStyle>
              <a:lvl1pPr marL="279400" indent="-2794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050"/>
                </a:spcBef>
                <a:buClr>
                  <a:srgbClr val="646260"/>
                </a:buClr>
                <a:buSzPct val="100000"/>
                <a:buFont typeface="Verdana" panose="020B0604030504040204" pitchFamily="34" charset="0"/>
                <a:buChar char="•"/>
              </a:pPr>
              <a:r>
                <a:rPr lang="en-US" altLang="en-US" sz="2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for…of</a:t>
              </a:r>
            </a:p>
          </p:txBody>
        </p:sp>
      </p:grpSp>
      <p:sp>
        <p:nvSpPr>
          <p:cNvPr id="81928" name="Rectangle 8">
            <a:extLst>
              <a:ext uri="{FF2B5EF4-FFF2-40B4-BE49-F238E27FC236}">
                <a16:creationId xmlns:a16="http://schemas.microsoft.com/office/drawing/2014/main" id="{8C0DF817-3F81-4F0F-A243-542B49B54DF9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284AE9CE-00DE-4CAE-B88D-9CC6D9380667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77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2">
            <a:extLst>
              <a:ext uri="{FF2B5EF4-FFF2-40B4-BE49-F238E27FC236}">
                <a16:creationId xmlns:a16="http://schemas.microsoft.com/office/drawing/2014/main" id="{0FFD6483-303D-465C-B48B-A233D835972A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47" name="Picture 3">
            <a:extLst>
              <a:ext uri="{FF2B5EF4-FFF2-40B4-BE49-F238E27FC236}">
                <a16:creationId xmlns:a16="http://schemas.microsoft.com/office/drawing/2014/main" id="{CD583FEA-ACE4-4F9A-92ED-F78E62936664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8" name="Rectangle 4">
            <a:extLst>
              <a:ext uri="{FF2B5EF4-FFF2-40B4-BE49-F238E27FC236}">
                <a16:creationId xmlns:a16="http://schemas.microsoft.com/office/drawing/2014/main" id="{A53E1304-EEEC-47A6-9BBC-9BE27A3BED86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786749D5-1429-4F50-922A-974429E9AD90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82950" name="Rectangle 6">
            <a:extLst>
              <a:ext uri="{FF2B5EF4-FFF2-40B4-BE49-F238E27FC236}">
                <a16:creationId xmlns:a16="http://schemas.microsoft.com/office/drawing/2014/main" id="{30B0CB1A-0AED-45EF-9729-D71A27E27A2C}"/>
              </a:ext>
            </a:extLst>
          </p:cNvPr>
          <p:cNvSpPr>
            <a:spLocks/>
          </p:cNvSpPr>
          <p:nvPr/>
        </p:nvSpPr>
        <p:spPr bwMode="auto">
          <a:xfrm>
            <a:off x="889000" y="19050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556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Creates a loop iterating over all values of an iterable object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Iterable: Array, Map, Set, String, TypedArray, arguments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Each iteration invokes a custom iteration hook (callback)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Syntax:</a:t>
            </a:r>
            <a:b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</a:br>
            <a:b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</a:br>
            <a:r>
              <a:rPr lang="en-US" altLang="en-US"/>
              <a:t> </a:t>
            </a:r>
            <a:r>
              <a:rPr lang="en-US" altLang="en-US" sz="2000"/>
              <a:t>	for (</a:t>
            </a:r>
            <a:r>
              <a:rPr lang="en-US" altLang="en-US" sz="2000" i="1"/>
              <a:t>variable</a:t>
            </a:r>
            <a:r>
              <a:rPr lang="en-US" altLang="en-US" sz="2000"/>
              <a:t> of </a:t>
            </a:r>
            <a:r>
              <a:rPr lang="en-US" altLang="en-US" sz="2000" i="1"/>
              <a:t>iterable</a:t>
            </a:r>
            <a:r>
              <a:rPr lang="en-US" altLang="en-US" sz="2000"/>
              <a:t>) {</a:t>
            </a:r>
            <a:br>
              <a:rPr lang="en-US" altLang="en-US" sz="2000"/>
            </a:br>
            <a:r>
              <a:rPr lang="en-US" altLang="en-US" sz="2000"/>
              <a:t>              {statement}</a:t>
            </a:r>
            <a:br>
              <a:rPr lang="en-US" altLang="en-US" sz="2000"/>
            </a:br>
            <a:r>
              <a:rPr lang="en-US" altLang="en-US" sz="2000"/>
              <a:t>         }</a:t>
            </a:r>
            <a:br>
              <a:rPr lang="en-US" altLang="en-US" sz="2000"/>
            </a:br>
            <a:br>
              <a:rPr lang="en-US" altLang="en-US" sz="2000"/>
            </a:br>
            <a:r>
              <a:rPr lang="en-US" altLang="en-US" sz="2000"/>
              <a:t>	for ([k, v] of iterable) {  </a:t>
            </a:r>
            <a:r>
              <a:rPr lang="en-US" altLang="en-US" sz="2000">
                <a:solidFill>
                  <a:srgbClr val="00B050"/>
                </a:solidFill>
              </a:rPr>
              <a:t>// key-value destructuring for Maps</a:t>
            </a:r>
            <a:br>
              <a:rPr lang="en-US" altLang="en-US" sz="2000"/>
            </a:br>
            <a:r>
              <a:rPr lang="en-US" altLang="en-US" sz="2000"/>
              <a:t>             {statement}</a:t>
            </a:r>
            <a:br>
              <a:rPr lang="en-US" altLang="en-US" sz="2000"/>
            </a:br>
            <a:r>
              <a:rPr lang="en-US" altLang="en-US" sz="2000"/>
              <a:t>        }</a:t>
            </a:r>
            <a:br>
              <a:rPr lang="en-US" altLang="en-US">
                <a:solidFill>
                  <a:srgbClr val="00B050"/>
                </a:solidFill>
              </a:rPr>
            </a:br>
            <a:endParaRPr lang="en-US" altLang="en-US" sz="2000">
              <a:solidFill>
                <a:srgbClr val="00B050"/>
              </a:solidFill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Wingdings" panose="05000000000000000000" pitchFamily="2" charset="2"/>
              <a:buChar char=""/>
            </a:pPr>
            <a:r>
              <a:rPr lang="en-US" altLang="en-US" sz="1600">
                <a:solidFill>
                  <a:srgbClr val="0070C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Note that for…of iterates over the iterable’s </a:t>
            </a:r>
            <a:r>
              <a:rPr lang="en-US" altLang="en-US" sz="1600" u="sng">
                <a:solidFill>
                  <a:srgbClr val="0070C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values</a:t>
            </a:r>
            <a:r>
              <a:rPr lang="en-US" altLang="en-US" sz="1600">
                <a:solidFill>
                  <a:srgbClr val="0070C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, as opposed to for…in which iterates the iterable’s </a:t>
            </a:r>
            <a:r>
              <a:rPr lang="en-US" altLang="en-US" sz="1600" u="sng">
                <a:solidFill>
                  <a:srgbClr val="0070C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enumerable properties</a:t>
            </a:r>
            <a:r>
              <a:rPr lang="en-US" altLang="en-US" sz="1600">
                <a:solidFill>
                  <a:srgbClr val="0070C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(keys)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r>
              <a:rPr lang="en-US" altLang="en-US" sz="2000"/>
              <a:t> 	</a:t>
            </a:r>
            <a:endParaRPr lang="en-US" altLang="en-US" sz="2000">
              <a:solidFill>
                <a:srgbClr val="00B05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82951" name="Rectangle 7">
            <a:extLst>
              <a:ext uri="{FF2B5EF4-FFF2-40B4-BE49-F238E27FC236}">
                <a16:creationId xmlns:a16="http://schemas.microsoft.com/office/drawing/2014/main" id="{AD8266E0-2230-446A-80FF-C3FC76047CA5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for...of</a:t>
            </a:r>
          </a:p>
        </p:txBody>
      </p:sp>
      <p:sp>
        <p:nvSpPr>
          <p:cNvPr id="82952" name="Rectangle 8">
            <a:extLst>
              <a:ext uri="{FF2B5EF4-FFF2-40B4-BE49-F238E27FC236}">
                <a16:creationId xmlns:a16="http://schemas.microsoft.com/office/drawing/2014/main" id="{16EC33A1-0FB3-432C-98EC-E75FB5536A0B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C806D19C-36C6-45CB-BC7B-E1106661128E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78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2">
            <a:extLst>
              <a:ext uri="{FF2B5EF4-FFF2-40B4-BE49-F238E27FC236}">
                <a16:creationId xmlns:a16="http://schemas.microsoft.com/office/drawing/2014/main" id="{57B8A4A9-314A-4985-B5A7-13602D1E6729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1" name="Picture 3">
            <a:extLst>
              <a:ext uri="{FF2B5EF4-FFF2-40B4-BE49-F238E27FC236}">
                <a16:creationId xmlns:a16="http://schemas.microsoft.com/office/drawing/2014/main" id="{7F4CFE71-B3D1-49B7-AFCC-2125E7618D9B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2" name="Rectangle 4">
            <a:extLst>
              <a:ext uri="{FF2B5EF4-FFF2-40B4-BE49-F238E27FC236}">
                <a16:creationId xmlns:a16="http://schemas.microsoft.com/office/drawing/2014/main" id="{3BF2200D-731E-44A8-933B-187769CCD744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3B191A67-FEC6-4962-AC8E-B3C4384B0373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83974" name="Rectangle 6">
            <a:extLst>
              <a:ext uri="{FF2B5EF4-FFF2-40B4-BE49-F238E27FC236}">
                <a16:creationId xmlns:a16="http://schemas.microsoft.com/office/drawing/2014/main" id="{FDBB9A9E-30FF-4DD8-B833-989F1122286B}"/>
              </a:ext>
            </a:extLst>
          </p:cNvPr>
          <p:cNvSpPr>
            <a:spLocks/>
          </p:cNvSpPr>
          <p:nvPr/>
        </p:nvSpPr>
        <p:spPr bwMode="auto">
          <a:xfrm>
            <a:off x="889000" y="20574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Arrays and for...in vs. for…of</a:t>
            </a:r>
            <a:endParaRPr lang="en-US" altLang="en-US" sz="2000">
              <a:solidFill>
                <a:srgbClr val="00B05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83975" name="Rectangle 7">
            <a:extLst>
              <a:ext uri="{FF2B5EF4-FFF2-40B4-BE49-F238E27FC236}">
                <a16:creationId xmlns:a16="http://schemas.microsoft.com/office/drawing/2014/main" id="{5DA9377F-3FAA-4D6C-9249-FEB6B43F48AE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Examples - for...of</a:t>
            </a:r>
          </a:p>
        </p:txBody>
      </p:sp>
      <p:sp>
        <p:nvSpPr>
          <p:cNvPr id="83976" name="AutoShape 11">
            <a:extLst>
              <a:ext uri="{FF2B5EF4-FFF2-40B4-BE49-F238E27FC236}">
                <a16:creationId xmlns:a16="http://schemas.microsoft.com/office/drawing/2014/main" id="{76B0C84E-4337-4706-B3E7-022100751578}"/>
              </a:ext>
            </a:extLst>
          </p:cNvPr>
          <p:cNvSpPr>
            <a:spLocks/>
          </p:cNvSpPr>
          <p:nvPr/>
        </p:nvSpPr>
        <p:spPr bwMode="auto">
          <a:xfrm>
            <a:off x="736600" y="2667000"/>
            <a:ext cx="8458200" cy="3733800"/>
          </a:xfrm>
          <a:prstGeom prst="roundRect">
            <a:avLst>
              <a:gd name="adj" fmla="val 8764"/>
            </a:avLst>
          </a:prstGeom>
          <a:gradFill rotWithShape="0">
            <a:gsLst>
              <a:gs pos="0">
                <a:srgbClr val="EBEBEB"/>
              </a:gs>
              <a:gs pos="100000">
                <a:srgbClr val="FEFEFE"/>
              </a:gs>
            </a:gsLst>
            <a:lin ang="5400000" scaled="1"/>
          </a:gradFill>
          <a:ln w="12700">
            <a:solidFill>
              <a:srgbClr val="7F7F7F"/>
            </a:solidFill>
            <a:prstDash val="sysDot"/>
            <a:round/>
            <a:headEnd/>
            <a:tailEnd/>
          </a:ln>
        </p:spPr>
        <p:txBody>
          <a:bodyPr lIns="0" tIns="0" rIns="0" bIns="0"/>
          <a:lstStyle>
            <a:lvl1pPr marL="342900" indent="-3429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lvl="1" eaLnBrk="1" hangingPunct="1"/>
            <a:endParaRPr lang="en-US" altLang="en-US" sz="1600"/>
          </a:p>
          <a:p>
            <a:pPr lvl="1" eaLnBrk="1" hangingPunct="1"/>
            <a:r>
              <a:rPr lang="en-US" altLang="en-US" sz="1600"/>
              <a:t>var </a:t>
            </a:r>
            <a:r>
              <a:rPr lang="en-US" altLang="en-US" sz="1600" i="1"/>
              <a:t>houses </a:t>
            </a:r>
            <a:r>
              <a:rPr lang="en-US" altLang="en-US" sz="1600"/>
              <a:t>= ["Lannister", "Bolton", "Greyjoy", "Arryn", "Baratheon", "Frey"];</a:t>
            </a:r>
            <a:br>
              <a:rPr lang="en-US" altLang="en-US" sz="1600"/>
            </a:br>
            <a:br>
              <a:rPr lang="en-US" altLang="en-US" sz="1600"/>
            </a:br>
            <a:r>
              <a:rPr lang="en-US" altLang="en-US" sz="1600" i="1">
                <a:solidFill>
                  <a:srgbClr val="00B050"/>
                </a:solidFill>
              </a:rPr>
              <a:t>// 0, 1, 2, 3, 4, 5</a:t>
            </a:r>
            <a:br>
              <a:rPr lang="en-US" altLang="en-US" sz="1600" i="1"/>
            </a:br>
            <a:r>
              <a:rPr lang="en-US" altLang="en-US" sz="1600"/>
              <a:t>for (var </a:t>
            </a:r>
            <a:r>
              <a:rPr lang="en-US" altLang="en-US" sz="1600" i="1"/>
              <a:t>house </a:t>
            </a:r>
            <a:r>
              <a:rPr lang="en-US" altLang="en-US" sz="2400" b="1">
                <a:solidFill>
                  <a:srgbClr val="FF0000"/>
                </a:solidFill>
              </a:rPr>
              <a:t>in</a:t>
            </a:r>
            <a:r>
              <a:rPr lang="en-US" altLang="en-US" sz="1600"/>
              <a:t> </a:t>
            </a:r>
            <a:r>
              <a:rPr lang="en-US" altLang="en-US" sz="1600" i="1"/>
              <a:t>houses</a:t>
            </a:r>
            <a:r>
              <a:rPr lang="en-US" altLang="en-US" sz="1600"/>
              <a:t>) {</a:t>
            </a:r>
            <a:br>
              <a:rPr lang="en-US" altLang="en-US" sz="1600"/>
            </a:br>
            <a:r>
              <a:rPr lang="en-US" altLang="en-US" sz="1600"/>
              <a:t>    </a:t>
            </a:r>
            <a:r>
              <a:rPr lang="en-US" altLang="en-US" sz="1600" i="1"/>
              <a:t>console</a:t>
            </a:r>
            <a:r>
              <a:rPr lang="en-US" altLang="en-US" sz="1600"/>
              <a:t>.log(</a:t>
            </a:r>
            <a:r>
              <a:rPr lang="en-US" altLang="en-US" sz="1600" i="1"/>
              <a:t>house</a:t>
            </a:r>
            <a:r>
              <a:rPr lang="en-US" altLang="en-US" sz="1600"/>
              <a:t>);</a:t>
            </a:r>
            <a:br>
              <a:rPr lang="en-US" altLang="en-US" sz="1600"/>
            </a:br>
            <a:r>
              <a:rPr lang="en-US" altLang="en-US" sz="1600"/>
              <a:t>}</a:t>
            </a:r>
            <a:br>
              <a:rPr lang="en-US" altLang="en-US" sz="1600"/>
            </a:br>
            <a:br>
              <a:rPr lang="en-US" altLang="en-US" sz="1600"/>
            </a:br>
            <a:r>
              <a:rPr lang="en-US" altLang="en-US" sz="1600" i="1">
                <a:solidFill>
                  <a:srgbClr val="00B050"/>
                </a:solidFill>
              </a:rPr>
              <a:t>// "Lannister", "Bolton", "Greyjoy", "Arryn", "Baratheon", "Frey"</a:t>
            </a:r>
            <a:br>
              <a:rPr lang="en-US" altLang="en-US" sz="1600" i="1">
                <a:solidFill>
                  <a:srgbClr val="00B050"/>
                </a:solidFill>
              </a:rPr>
            </a:br>
            <a:r>
              <a:rPr lang="en-US" altLang="en-US" sz="1600"/>
              <a:t>for (var </a:t>
            </a:r>
            <a:r>
              <a:rPr lang="en-US" altLang="en-US" sz="1600" i="1"/>
              <a:t>house </a:t>
            </a:r>
            <a:r>
              <a:rPr lang="en-US" altLang="en-US" sz="2400" b="1">
                <a:solidFill>
                  <a:srgbClr val="FF0000"/>
                </a:solidFill>
              </a:rPr>
              <a:t>of</a:t>
            </a:r>
            <a:r>
              <a:rPr lang="en-US" altLang="en-US" sz="2400"/>
              <a:t> </a:t>
            </a:r>
            <a:r>
              <a:rPr lang="en-US" altLang="en-US" sz="1600" i="1"/>
              <a:t>houses</a:t>
            </a:r>
            <a:r>
              <a:rPr lang="en-US" altLang="en-US" sz="1600"/>
              <a:t>) {</a:t>
            </a:r>
            <a:br>
              <a:rPr lang="en-US" altLang="en-US" sz="1600"/>
            </a:br>
            <a:r>
              <a:rPr lang="en-US" altLang="en-US" sz="1600"/>
              <a:t>    </a:t>
            </a:r>
            <a:r>
              <a:rPr lang="en-US" altLang="en-US" sz="1600" i="1"/>
              <a:t>console</a:t>
            </a:r>
            <a:r>
              <a:rPr lang="en-US" altLang="en-US" sz="1600"/>
              <a:t>.log(</a:t>
            </a:r>
            <a:r>
              <a:rPr lang="en-US" altLang="en-US" sz="1600" i="1"/>
              <a:t>house</a:t>
            </a:r>
            <a:r>
              <a:rPr lang="en-US" altLang="en-US" sz="1600"/>
              <a:t>);</a:t>
            </a:r>
            <a:br>
              <a:rPr lang="en-US" altLang="en-US" sz="1600"/>
            </a:br>
            <a:r>
              <a:rPr lang="en-US" altLang="en-US" sz="1600"/>
              <a:t>}</a:t>
            </a:r>
            <a:br>
              <a:rPr lang="en-US" altLang="en-US" sz="1600"/>
            </a:br>
            <a:endParaRPr lang="en-US" altLang="en-US" sz="1600">
              <a:solidFill>
                <a:srgbClr val="00B050"/>
              </a:solidFill>
            </a:endParaRPr>
          </a:p>
        </p:txBody>
      </p:sp>
      <p:sp>
        <p:nvSpPr>
          <p:cNvPr id="83977" name="Rectangle 8">
            <a:extLst>
              <a:ext uri="{FF2B5EF4-FFF2-40B4-BE49-F238E27FC236}">
                <a16:creationId xmlns:a16="http://schemas.microsoft.com/office/drawing/2014/main" id="{89376218-ADE1-4744-B1DC-CAC1343A14C8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77EDE7D4-F309-40EC-A337-AF337D282556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79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>
            <a:extLst>
              <a:ext uri="{FF2B5EF4-FFF2-40B4-BE49-F238E27FC236}">
                <a16:creationId xmlns:a16="http://schemas.microsoft.com/office/drawing/2014/main" id="{8E96DD19-4E8F-4E9F-BFCD-D3F86EFAF9A8}"/>
              </a:ext>
            </a:extLst>
          </p:cNvPr>
          <p:cNvSpPr>
            <a:spLocks/>
          </p:cNvSpPr>
          <p:nvPr/>
        </p:nvSpPr>
        <p:spPr bwMode="auto">
          <a:xfrm>
            <a:off x="4922838" y="6964363"/>
            <a:ext cx="2524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t>3</a:t>
            </a:r>
          </a:p>
        </p:txBody>
      </p:sp>
      <p:pic>
        <p:nvPicPr>
          <p:cNvPr id="11267" name="Picture 2">
            <a:extLst>
              <a:ext uri="{FF2B5EF4-FFF2-40B4-BE49-F238E27FC236}">
                <a16:creationId xmlns:a16="http://schemas.microsoft.com/office/drawing/2014/main" id="{059CB671-FE28-4A36-92AC-32BFD5B25D5B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3">
            <a:extLst>
              <a:ext uri="{FF2B5EF4-FFF2-40B4-BE49-F238E27FC236}">
                <a16:creationId xmlns:a16="http://schemas.microsoft.com/office/drawing/2014/main" id="{3B82C3D9-E581-4354-A2F7-309073EAE511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Rectangle 4">
            <a:extLst>
              <a:ext uri="{FF2B5EF4-FFF2-40B4-BE49-F238E27FC236}">
                <a16:creationId xmlns:a16="http://schemas.microsoft.com/office/drawing/2014/main" id="{5B945EB2-35D5-4439-B5F7-EBB81C1070BB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D76C8B65-93FD-444D-AA5E-A2738054C46A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11271" name="Rectangle 6">
            <a:extLst>
              <a:ext uri="{FF2B5EF4-FFF2-40B4-BE49-F238E27FC236}">
                <a16:creationId xmlns:a16="http://schemas.microsoft.com/office/drawing/2014/main" id="{EA61B015-19FA-4AB4-9629-B13D21FCBED7}"/>
              </a:ext>
            </a:extLst>
          </p:cNvPr>
          <p:cNvSpPr>
            <a:spLocks/>
          </p:cNvSpPr>
          <p:nvPr/>
        </p:nvSpPr>
        <p:spPr bwMode="auto">
          <a:xfrm>
            <a:off x="889000" y="2247900"/>
            <a:ext cx="834390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In this presentation you might see mentions of the term “Sloppy Mode”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This is a common (but unofficial) term referring to the normal, non-strict mode of JavaScript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4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1272" name="Rectangle 7">
            <a:extLst>
              <a:ext uri="{FF2B5EF4-FFF2-40B4-BE49-F238E27FC236}">
                <a16:creationId xmlns:a16="http://schemas.microsoft.com/office/drawing/2014/main" id="{32E089C7-25E5-4117-9B46-292EA5E502A6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Note about Sloppy Mode</a:t>
            </a:r>
          </a:p>
        </p:txBody>
      </p:sp>
      <p:sp>
        <p:nvSpPr>
          <p:cNvPr id="11273" name="Rectangle 8">
            <a:extLst>
              <a:ext uri="{FF2B5EF4-FFF2-40B4-BE49-F238E27FC236}">
                <a16:creationId xmlns:a16="http://schemas.microsoft.com/office/drawing/2014/main" id="{BCD26606-71F5-4EF3-A27C-06ABEE883D3C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FBC17AC8-5441-4852-ADF7-81EA6A499E2E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8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  <p:pic>
        <p:nvPicPr>
          <p:cNvPr id="11274" name="Picture 2" descr="http://gabworthy.com/wp-content/uploads/2015/04/obese-man-sloppy-eating-burger-728x410.jpg">
            <a:extLst>
              <a:ext uri="{FF2B5EF4-FFF2-40B4-BE49-F238E27FC236}">
                <a16:creationId xmlns:a16="http://schemas.microsoft.com/office/drawing/2014/main" id="{C6457B01-9EE1-431A-A322-D74768877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4495800"/>
            <a:ext cx="3957638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2">
            <a:extLst>
              <a:ext uri="{FF2B5EF4-FFF2-40B4-BE49-F238E27FC236}">
                <a16:creationId xmlns:a16="http://schemas.microsoft.com/office/drawing/2014/main" id="{06693C13-C9CE-417C-A605-66A2A390473C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995" name="Picture 3">
            <a:extLst>
              <a:ext uri="{FF2B5EF4-FFF2-40B4-BE49-F238E27FC236}">
                <a16:creationId xmlns:a16="http://schemas.microsoft.com/office/drawing/2014/main" id="{5308CBE9-62A8-4942-BBE5-7DE7A930CFB4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6" name="Rectangle 4">
            <a:extLst>
              <a:ext uri="{FF2B5EF4-FFF2-40B4-BE49-F238E27FC236}">
                <a16:creationId xmlns:a16="http://schemas.microsoft.com/office/drawing/2014/main" id="{2D89A33C-AC95-4420-AD7E-C48D7AA41272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91A4DD1B-5923-4883-9419-341A6749B305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84998" name="Rectangle 6">
            <a:extLst>
              <a:ext uri="{FF2B5EF4-FFF2-40B4-BE49-F238E27FC236}">
                <a16:creationId xmlns:a16="http://schemas.microsoft.com/office/drawing/2014/main" id="{5641AB03-8420-4C36-BDBC-A7EE97AA6311}"/>
              </a:ext>
            </a:extLst>
          </p:cNvPr>
          <p:cNvSpPr>
            <a:spLocks/>
          </p:cNvSpPr>
          <p:nvPr/>
        </p:nvSpPr>
        <p:spPr bwMode="auto">
          <a:xfrm>
            <a:off x="889000" y="20574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for...of with Maps</a:t>
            </a:r>
            <a:endParaRPr lang="en-US" altLang="en-US" sz="2000">
              <a:solidFill>
                <a:srgbClr val="00B05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84999" name="Rectangle 7">
            <a:extLst>
              <a:ext uri="{FF2B5EF4-FFF2-40B4-BE49-F238E27FC236}">
                <a16:creationId xmlns:a16="http://schemas.microsoft.com/office/drawing/2014/main" id="{FAB9B23D-AB85-4636-B151-3657C722491B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Examples - for...of</a:t>
            </a:r>
          </a:p>
        </p:txBody>
      </p:sp>
      <p:sp>
        <p:nvSpPr>
          <p:cNvPr id="85000" name="AutoShape 11">
            <a:extLst>
              <a:ext uri="{FF2B5EF4-FFF2-40B4-BE49-F238E27FC236}">
                <a16:creationId xmlns:a16="http://schemas.microsoft.com/office/drawing/2014/main" id="{7360E40C-34A9-4C1D-A32A-927F50C7327A}"/>
              </a:ext>
            </a:extLst>
          </p:cNvPr>
          <p:cNvSpPr>
            <a:spLocks/>
          </p:cNvSpPr>
          <p:nvPr/>
        </p:nvSpPr>
        <p:spPr bwMode="auto">
          <a:xfrm>
            <a:off x="736600" y="2590800"/>
            <a:ext cx="8458200" cy="3962400"/>
          </a:xfrm>
          <a:prstGeom prst="roundRect">
            <a:avLst>
              <a:gd name="adj" fmla="val 8764"/>
            </a:avLst>
          </a:prstGeom>
          <a:gradFill rotWithShape="0">
            <a:gsLst>
              <a:gs pos="0">
                <a:srgbClr val="EBEBEB"/>
              </a:gs>
              <a:gs pos="100000">
                <a:srgbClr val="FEFEFE"/>
              </a:gs>
            </a:gsLst>
            <a:lin ang="5400000" scaled="1"/>
          </a:gradFill>
          <a:ln w="12700">
            <a:solidFill>
              <a:srgbClr val="7F7F7F"/>
            </a:solidFill>
            <a:prstDash val="sysDot"/>
            <a:round/>
            <a:headEnd/>
            <a:tailEnd/>
          </a:ln>
        </p:spPr>
        <p:txBody>
          <a:bodyPr lIns="0" tIns="0" rIns="0" bIns="0"/>
          <a:lstStyle>
            <a:lvl1pPr marL="342900" indent="-3429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en-US" sz="1600"/>
              <a:t>var </a:t>
            </a:r>
            <a:r>
              <a:rPr lang="en-US" altLang="en-US" sz="1600" b="1" i="1">
                <a:solidFill>
                  <a:srgbClr val="0070C0"/>
                </a:solidFill>
              </a:rPr>
              <a:t>books</a:t>
            </a:r>
            <a:r>
              <a:rPr lang="en-US" altLang="en-US" sz="1600" i="1"/>
              <a:t> </a:t>
            </a:r>
            <a:r>
              <a:rPr lang="en-US" altLang="en-US" sz="1600"/>
              <a:t>= new Map();</a:t>
            </a:r>
          </a:p>
          <a:p>
            <a:pPr lvl="1" eaLnBrk="1" hangingPunct="1"/>
            <a:br>
              <a:rPr lang="en-US" altLang="en-US" sz="1600"/>
            </a:br>
            <a:r>
              <a:rPr lang="en-US" altLang="en-US" sz="1600" i="1"/>
              <a:t>books</a:t>
            </a:r>
            <a:r>
              <a:rPr lang="en-US" altLang="en-US" sz="1600"/>
              <a:t>.set(1, "A Game of Thrones");</a:t>
            </a:r>
            <a:br>
              <a:rPr lang="en-US" altLang="en-US" sz="1600"/>
            </a:br>
            <a:r>
              <a:rPr lang="en-US" altLang="en-US" sz="1600" i="1"/>
              <a:t>books</a:t>
            </a:r>
            <a:r>
              <a:rPr lang="en-US" altLang="en-US" sz="1600"/>
              <a:t>.set(2, "A Clash of Kings");</a:t>
            </a:r>
            <a:br>
              <a:rPr lang="en-US" altLang="en-US" sz="1600"/>
            </a:br>
            <a:r>
              <a:rPr lang="en-US" altLang="en-US" sz="1600" i="1"/>
              <a:t>books</a:t>
            </a:r>
            <a:r>
              <a:rPr lang="en-US" altLang="en-US" sz="1600"/>
              <a:t>.set(3, "A Storm of Swords");</a:t>
            </a:r>
            <a:br>
              <a:rPr lang="en-US" altLang="en-US" sz="1600"/>
            </a:br>
            <a:endParaRPr lang="en-US" altLang="en-US" sz="1600"/>
          </a:p>
          <a:p>
            <a:pPr lvl="1" eaLnBrk="1" hangingPunct="1"/>
            <a:r>
              <a:rPr lang="en-US" altLang="en-US" sz="1600">
                <a:solidFill>
                  <a:srgbClr val="00B050"/>
                </a:solidFill>
              </a:rPr>
              <a:t>// [1, "A Game of Thrones"], [2, "A Clash of Kings"], [3, "A Storm of Swords"]</a:t>
            </a:r>
            <a:endParaRPr lang="en-US" altLang="en-US" sz="1600"/>
          </a:p>
          <a:p>
            <a:pPr lvl="1" eaLnBrk="1" hangingPunct="1"/>
            <a:r>
              <a:rPr lang="en-US" altLang="en-US" sz="1600"/>
              <a:t>for (</a:t>
            </a:r>
            <a:r>
              <a:rPr lang="en-US" altLang="en-US" sz="1600" b="1">
                <a:solidFill>
                  <a:srgbClr val="FF0000"/>
                </a:solidFill>
              </a:rPr>
              <a:t>var </a:t>
            </a:r>
            <a:r>
              <a:rPr lang="en-US" altLang="en-US" sz="2000" b="1">
                <a:solidFill>
                  <a:srgbClr val="FF0000"/>
                </a:solidFill>
              </a:rPr>
              <a:t>book </a:t>
            </a:r>
            <a:r>
              <a:rPr lang="en-US" altLang="en-US" sz="1600" b="1">
                <a:solidFill>
                  <a:srgbClr val="FF0000"/>
                </a:solidFill>
              </a:rPr>
              <a:t>of books</a:t>
            </a:r>
            <a:r>
              <a:rPr lang="en-US" altLang="en-US" sz="1600"/>
              <a:t>) {</a:t>
            </a:r>
            <a:br>
              <a:rPr lang="en-US" altLang="en-US" sz="1600"/>
            </a:br>
            <a:r>
              <a:rPr lang="en-US" altLang="en-US" sz="1600"/>
              <a:t>    </a:t>
            </a:r>
            <a:r>
              <a:rPr lang="en-US" altLang="en-US" sz="1600" i="1"/>
              <a:t>console</a:t>
            </a:r>
            <a:r>
              <a:rPr lang="en-US" altLang="en-US" sz="1600"/>
              <a:t>.log(</a:t>
            </a:r>
            <a:r>
              <a:rPr lang="en-US" altLang="en-US" sz="1600" i="1"/>
              <a:t>book</a:t>
            </a:r>
            <a:r>
              <a:rPr lang="en-US" altLang="en-US" sz="1600"/>
              <a:t>);</a:t>
            </a:r>
            <a:br>
              <a:rPr lang="en-US" altLang="en-US" sz="1600"/>
            </a:br>
            <a:r>
              <a:rPr lang="en-US" altLang="en-US" sz="1600"/>
              <a:t>}</a:t>
            </a:r>
            <a:br>
              <a:rPr lang="en-US" altLang="en-US" sz="1600"/>
            </a:br>
            <a:endParaRPr lang="en-US" altLang="en-US" sz="1600"/>
          </a:p>
          <a:p>
            <a:pPr lvl="1" eaLnBrk="1" hangingPunct="1"/>
            <a:r>
              <a:rPr lang="en-US" altLang="en-US" sz="1600">
                <a:solidFill>
                  <a:srgbClr val="00B050"/>
                </a:solidFill>
              </a:rPr>
              <a:t>// "A Game of Thrones", "A Clash of Kings", "A Storm of Swords" </a:t>
            </a:r>
            <a:br>
              <a:rPr lang="en-US" altLang="en-US" sz="1600"/>
            </a:br>
            <a:r>
              <a:rPr lang="en-US" altLang="en-US" sz="1600"/>
              <a:t>for (</a:t>
            </a:r>
            <a:r>
              <a:rPr lang="en-US" altLang="en-US" sz="1600" b="1">
                <a:solidFill>
                  <a:srgbClr val="FF0000"/>
                </a:solidFill>
              </a:rPr>
              <a:t>var </a:t>
            </a:r>
            <a:r>
              <a:rPr lang="en-US" altLang="en-US" sz="2000" b="1">
                <a:solidFill>
                  <a:srgbClr val="FF0000"/>
                </a:solidFill>
              </a:rPr>
              <a:t>[</a:t>
            </a:r>
            <a:r>
              <a:rPr lang="en-US" altLang="en-US" sz="2000" b="1" i="1">
                <a:solidFill>
                  <a:srgbClr val="FF0000"/>
                </a:solidFill>
              </a:rPr>
              <a:t>sequence</a:t>
            </a:r>
            <a:r>
              <a:rPr lang="en-US" altLang="en-US" sz="2000" b="1">
                <a:solidFill>
                  <a:srgbClr val="FF0000"/>
                </a:solidFill>
              </a:rPr>
              <a:t>, </a:t>
            </a:r>
            <a:r>
              <a:rPr lang="en-US" altLang="en-US" sz="2000" b="1" i="1">
                <a:solidFill>
                  <a:srgbClr val="FF0000"/>
                </a:solidFill>
              </a:rPr>
              <a:t>name</a:t>
            </a:r>
            <a:r>
              <a:rPr lang="en-US" altLang="en-US" sz="2000" b="1">
                <a:solidFill>
                  <a:srgbClr val="FF0000"/>
                </a:solidFill>
              </a:rPr>
              <a:t>]</a:t>
            </a:r>
            <a:r>
              <a:rPr lang="en-US" altLang="en-US" sz="1600" b="1">
                <a:solidFill>
                  <a:srgbClr val="FF0000"/>
                </a:solidFill>
              </a:rPr>
              <a:t> of books</a:t>
            </a:r>
            <a:r>
              <a:rPr lang="en-US" altLang="en-US" sz="1600"/>
              <a:t>) {</a:t>
            </a:r>
            <a:br>
              <a:rPr lang="en-US" altLang="en-US" sz="1600"/>
            </a:br>
            <a:r>
              <a:rPr lang="en-US" altLang="en-US" sz="1600"/>
              <a:t>    </a:t>
            </a:r>
            <a:r>
              <a:rPr lang="en-US" altLang="en-US" sz="1600" i="1"/>
              <a:t>console</a:t>
            </a:r>
            <a:r>
              <a:rPr lang="en-US" altLang="en-US" sz="1600"/>
              <a:t>.log(</a:t>
            </a:r>
            <a:r>
              <a:rPr lang="en-US" altLang="en-US" sz="1600" i="1"/>
              <a:t>name</a:t>
            </a:r>
            <a:r>
              <a:rPr lang="en-US" altLang="en-US" sz="1600"/>
              <a:t>);</a:t>
            </a:r>
            <a:br>
              <a:rPr lang="en-US" altLang="en-US" sz="1600"/>
            </a:br>
            <a:r>
              <a:rPr lang="en-US" altLang="en-US" sz="1600"/>
              <a:t>}</a:t>
            </a:r>
            <a:br>
              <a:rPr lang="en-US" altLang="en-US" sz="1600"/>
            </a:br>
            <a:endParaRPr lang="en-US" altLang="en-US" sz="1600">
              <a:solidFill>
                <a:srgbClr val="00B050"/>
              </a:solidFill>
            </a:endParaRPr>
          </a:p>
        </p:txBody>
      </p:sp>
      <p:sp>
        <p:nvSpPr>
          <p:cNvPr id="85001" name="Rectangle 8">
            <a:extLst>
              <a:ext uri="{FF2B5EF4-FFF2-40B4-BE49-F238E27FC236}">
                <a16:creationId xmlns:a16="http://schemas.microsoft.com/office/drawing/2014/main" id="{5F807DC8-0B63-4D24-9037-486D22FBEEBA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581E7F7C-8868-4D52-BD84-E2995CF768F3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80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2">
            <a:extLst>
              <a:ext uri="{FF2B5EF4-FFF2-40B4-BE49-F238E27FC236}">
                <a16:creationId xmlns:a16="http://schemas.microsoft.com/office/drawing/2014/main" id="{A35042C6-CA50-47C8-887D-4ECEB5FB6099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19" name="Picture 3">
            <a:extLst>
              <a:ext uri="{FF2B5EF4-FFF2-40B4-BE49-F238E27FC236}">
                <a16:creationId xmlns:a16="http://schemas.microsoft.com/office/drawing/2014/main" id="{D4C3B0CC-40E0-49D6-B0E1-99DC7B3021B2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0" name="Rectangle 4">
            <a:extLst>
              <a:ext uri="{FF2B5EF4-FFF2-40B4-BE49-F238E27FC236}">
                <a16:creationId xmlns:a16="http://schemas.microsoft.com/office/drawing/2014/main" id="{3D275EA3-5385-41BB-93BF-B27E2DD5F8E0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F36CA73A-F3A6-42D7-B1C6-579FAB020A5F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86022" name="Rectangle 6">
            <a:extLst>
              <a:ext uri="{FF2B5EF4-FFF2-40B4-BE49-F238E27FC236}">
                <a16:creationId xmlns:a16="http://schemas.microsoft.com/office/drawing/2014/main" id="{C7E680C4-5E11-4D90-BD1B-3C2400837C65}"/>
              </a:ext>
            </a:extLst>
          </p:cNvPr>
          <p:cNvSpPr>
            <a:spLocks/>
          </p:cNvSpPr>
          <p:nvPr/>
        </p:nvSpPr>
        <p:spPr bwMode="auto">
          <a:xfrm>
            <a:off x="889000" y="20574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for...of with Maps</a:t>
            </a:r>
            <a:endParaRPr lang="en-US" altLang="en-US" sz="2000">
              <a:solidFill>
                <a:srgbClr val="00B05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86023" name="Rectangle 7">
            <a:extLst>
              <a:ext uri="{FF2B5EF4-FFF2-40B4-BE49-F238E27FC236}">
                <a16:creationId xmlns:a16="http://schemas.microsoft.com/office/drawing/2014/main" id="{2AC6F708-BC9A-4BE9-998A-3EDA411C3A29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Examples - for...of</a:t>
            </a:r>
          </a:p>
        </p:txBody>
      </p:sp>
      <p:sp>
        <p:nvSpPr>
          <p:cNvPr id="86024" name="AutoShape 11">
            <a:extLst>
              <a:ext uri="{FF2B5EF4-FFF2-40B4-BE49-F238E27FC236}">
                <a16:creationId xmlns:a16="http://schemas.microsoft.com/office/drawing/2014/main" id="{19FA8EBB-7816-45A8-9EE2-3691062A4FEC}"/>
              </a:ext>
            </a:extLst>
          </p:cNvPr>
          <p:cNvSpPr>
            <a:spLocks/>
          </p:cNvSpPr>
          <p:nvPr/>
        </p:nvSpPr>
        <p:spPr bwMode="auto">
          <a:xfrm>
            <a:off x="736600" y="2590800"/>
            <a:ext cx="8458200" cy="3962400"/>
          </a:xfrm>
          <a:prstGeom prst="roundRect">
            <a:avLst>
              <a:gd name="adj" fmla="val 8764"/>
            </a:avLst>
          </a:prstGeom>
          <a:gradFill rotWithShape="0">
            <a:gsLst>
              <a:gs pos="0">
                <a:srgbClr val="EBEBEB"/>
              </a:gs>
              <a:gs pos="100000">
                <a:srgbClr val="FEFEFE"/>
              </a:gs>
            </a:gsLst>
            <a:lin ang="5400000" scaled="1"/>
          </a:gradFill>
          <a:ln w="12700">
            <a:solidFill>
              <a:srgbClr val="7F7F7F"/>
            </a:solidFill>
            <a:prstDash val="sysDot"/>
            <a:round/>
            <a:headEnd/>
            <a:tailEnd/>
          </a:ln>
        </p:spPr>
        <p:txBody>
          <a:bodyPr lIns="0" tIns="0" rIns="0" bIns="0"/>
          <a:lstStyle>
            <a:lvl1pPr marL="342900" indent="-3429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lvl="1" eaLnBrk="1" hangingPunct="1"/>
            <a:endParaRPr lang="en-US" altLang="en-US" sz="1600"/>
          </a:p>
          <a:p>
            <a:pPr lvl="1" eaLnBrk="1" hangingPunct="1"/>
            <a:r>
              <a:rPr lang="en-US" altLang="en-US" sz="1600"/>
              <a:t>var </a:t>
            </a:r>
            <a:r>
              <a:rPr lang="en-US" altLang="en-US" sz="1600" b="1" i="1">
                <a:solidFill>
                  <a:srgbClr val="0070C0"/>
                </a:solidFill>
              </a:rPr>
              <a:t>books</a:t>
            </a:r>
            <a:r>
              <a:rPr lang="en-US" altLang="en-US" sz="1600" i="1"/>
              <a:t> </a:t>
            </a:r>
            <a:r>
              <a:rPr lang="en-US" altLang="en-US" sz="1600"/>
              <a:t>= new Map();</a:t>
            </a:r>
          </a:p>
          <a:p>
            <a:pPr lvl="1" eaLnBrk="1" hangingPunct="1"/>
            <a:br>
              <a:rPr lang="en-US" altLang="en-US" sz="1600"/>
            </a:br>
            <a:r>
              <a:rPr lang="en-US" altLang="en-US" sz="1600" i="1"/>
              <a:t>books</a:t>
            </a:r>
            <a:r>
              <a:rPr lang="en-US" altLang="en-US" sz="1600"/>
              <a:t>.set(1, "A Game of Thrones");</a:t>
            </a:r>
            <a:br>
              <a:rPr lang="en-US" altLang="en-US" sz="1600"/>
            </a:br>
            <a:r>
              <a:rPr lang="en-US" altLang="en-US" sz="1600" i="1"/>
              <a:t>books</a:t>
            </a:r>
            <a:r>
              <a:rPr lang="en-US" altLang="en-US" sz="1600"/>
              <a:t>.set(2, "A Clash of Kings");</a:t>
            </a:r>
            <a:br>
              <a:rPr lang="en-US" altLang="en-US" sz="1600"/>
            </a:br>
            <a:r>
              <a:rPr lang="en-US" altLang="en-US" sz="1600" i="1"/>
              <a:t>books</a:t>
            </a:r>
            <a:r>
              <a:rPr lang="en-US" altLang="en-US" sz="1600"/>
              <a:t>.set(3, "A Storm of Swords");</a:t>
            </a:r>
            <a:br>
              <a:rPr lang="en-US" altLang="en-US" sz="1600"/>
            </a:br>
            <a:endParaRPr lang="en-US" altLang="en-US" sz="1600"/>
          </a:p>
          <a:p>
            <a:pPr lvl="1" eaLnBrk="1" hangingPunct="1"/>
            <a:r>
              <a:rPr lang="en-US" altLang="en-US" sz="1600">
                <a:solidFill>
                  <a:srgbClr val="00B050"/>
                </a:solidFill>
              </a:rPr>
              <a:t>// "A Game of Thrones", "A Clash of Kings", "A Storm of Swords" </a:t>
            </a:r>
            <a:br>
              <a:rPr lang="en-US" altLang="en-US" sz="1600">
                <a:solidFill>
                  <a:srgbClr val="00B050"/>
                </a:solidFill>
              </a:rPr>
            </a:br>
            <a:r>
              <a:rPr lang="en-US" altLang="en-US" sz="1600"/>
              <a:t>for (</a:t>
            </a:r>
            <a:r>
              <a:rPr lang="en-US" altLang="en-US" sz="1600" b="1">
                <a:solidFill>
                  <a:srgbClr val="FF0000"/>
                </a:solidFill>
              </a:rPr>
              <a:t>var name of </a:t>
            </a:r>
            <a:r>
              <a:rPr lang="en-US" altLang="en-US" sz="2400" b="1">
                <a:solidFill>
                  <a:srgbClr val="FF0000"/>
                </a:solidFill>
              </a:rPr>
              <a:t>books.keys()</a:t>
            </a:r>
            <a:r>
              <a:rPr lang="en-US" altLang="en-US" sz="1600"/>
              <a:t>) {</a:t>
            </a:r>
            <a:br>
              <a:rPr lang="en-US" altLang="en-US" sz="1600"/>
            </a:br>
            <a:r>
              <a:rPr lang="en-US" altLang="en-US" sz="1600"/>
              <a:t>    </a:t>
            </a:r>
            <a:r>
              <a:rPr lang="en-US" altLang="en-US" sz="1600" i="1"/>
              <a:t>console</a:t>
            </a:r>
            <a:r>
              <a:rPr lang="en-US" altLang="en-US" sz="1600"/>
              <a:t>.log(</a:t>
            </a:r>
            <a:r>
              <a:rPr lang="en-US" altLang="en-US" sz="1600" i="1"/>
              <a:t>book</a:t>
            </a:r>
            <a:r>
              <a:rPr lang="en-US" altLang="en-US" sz="1600"/>
              <a:t>);</a:t>
            </a:r>
            <a:br>
              <a:rPr lang="en-US" altLang="en-US" sz="1600"/>
            </a:br>
            <a:r>
              <a:rPr lang="en-US" altLang="en-US" sz="1600"/>
              <a:t>}</a:t>
            </a:r>
            <a:br>
              <a:rPr lang="en-US" altLang="en-US" sz="1600"/>
            </a:br>
            <a:endParaRPr lang="en-US" altLang="en-US" sz="1600">
              <a:solidFill>
                <a:srgbClr val="00B050"/>
              </a:solidFill>
            </a:endParaRPr>
          </a:p>
        </p:txBody>
      </p:sp>
      <p:sp>
        <p:nvSpPr>
          <p:cNvPr id="86025" name="Rectangle 8">
            <a:extLst>
              <a:ext uri="{FF2B5EF4-FFF2-40B4-BE49-F238E27FC236}">
                <a16:creationId xmlns:a16="http://schemas.microsoft.com/office/drawing/2014/main" id="{33CD4CF8-D7D8-4466-A9FB-8469B6E67E71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F6773ADA-C14D-4D3B-BD23-57B03B64149B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81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2">
            <a:extLst>
              <a:ext uri="{FF2B5EF4-FFF2-40B4-BE49-F238E27FC236}">
                <a16:creationId xmlns:a16="http://schemas.microsoft.com/office/drawing/2014/main" id="{769E8ADC-92CA-4A67-BCED-CCA940B249FA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3" name="Picture 3">
            <a:extLst>
              <a:ext uri="{FF2B5EF4-FFF2-40B4-BE49-F238E27FC236}">
                <a16:creationId xmlns:a16="http://schemas.microsoft.com/office/drawing/2014/main" id="{49BB488C-ECC3-486B-83E2-C299555F924F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4" name="Rectangle 4">
            <a:extLst>
              <a:ext uri="{FF2B5EF4-FFF2-40B4-BE49-F238E27FC236}">
                <a16:creationId xmlns:a16="http://schemas.microsoft.com/office/drawing/2014/main" id="{A7319114-2A35-4BFE-9636-61BCCF01861D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51949ACC-67E2-4DDC-B46F-71AC5CF8803B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87046" name="Rectangle 6">
            <a:extLst>
              <a:ext uri="{FF2B5EF4-FFF2-40B4-BE49-F238E27FC236}">
                <a16:creationId xmlns:a16="http://schemas.microsoft.com/office/drawing/2014/main" id="{32A5F4CF-8B5D-4522-82B5-9EECCFB5CE34}"/>
              </a:ext>
            </a:extLst>
          </p:cNvPr>
          <p:cNvSpPr>
            <a:spLocks/>
          </p:cNvSpPr>
          <p:nvPr/>
        </p:nvSpPr>
        <p:spPr bwMode="auto">
          <a:xfrm>
            <a:off x="889000" y="20574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TS transpiles for…of loops into a standard for (…) loop</a:t>
            </a:r>
            <a:endParaRPr lang="en-US" altLang="en-US" sz="2000">
              <a:solidFill>
                <a:srgbClr val="00B05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87047" name="Rectangle 7">
            <a:extLst>
              <a:ext uri="{FF2B5EF4-FFF2-40B4-BE49-F238E27FC236}">
                <a16:creationId xmlns:a16="http://schemas.microsoft.com/office/drawing/2014/main" id="{69E67A42-46DD-4A28-863B-A11961B8E39E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for...of &amp; TS</a:t>
            </a:r>
          </a:p>
        </p:txBody>
      </p:sp>
      <p:sp>
        <p:nvSpPr>
          <p:cNvPr id="87048" name="AutoShape 11">
            <a:extLst>
              <a:ext uri="{FF2B5EF4-FFF2-40B4-BE49-F238E27FC236}">
                <a16:creationId xmlns:a16="http://schemas.microsoft.com/office/drawing/2014/main" id="{4E846AF7-361B-4ECA-A5AA-334680CB8075}"/>
              </a:ext>
            </a:extLst>
          </p:cNvPr>
          <p:cNvSpPr>
            <a:spLocks/>
          </p:cNvSpPr>
          <p:nvPr/>
        </p:nvSpPr>
        <p:spPr bwMode="auto">
          <a:xfrm>
            <a:off x="736600" y="2667000"/>
            <a:ext cx="8458200" cy="3886200"/>
          </a:xfrm>
          <a:prstGeom prst="roundRect">
            <a:avLst>
              <a:gd name="adj" fmla="val 8764"/>
            </a:avLst>
          </a:prstGeom>
          <a:gradFill rotWithShape="0">
            <a:gsLst>
              <a:gs pos="0">
                <a:srgbClr val="EBEBEB"/>
              </a:gs>
              <a:gs pos="100000">
                <a:srgbClr val="FEFEFE"/>
              </a:gs>
            </a:gsLst>
            <a:lin ang="5400000" scaled="1"/>
          </a:gradFill>
          <a:ln w="12700">
            <a:solidFill>
              <a:srgbClr val="7F7F7F"/>
            </a:solidFill>
            <a:prstDash val="sysDot"/>
            <a:round/>
            <a:headEnd/>
            <a:tailEnd/>
          </a:ln>
        </p:spPr>
        <p:txBody>
          <a:bodyPr lIns="0" tIns="0" rIns="0" bIns="0"/>
          <a:lstStyle>
            <a:lvl1pPr marL="342900" indent="-3429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var </a:t>
            </a:r>
            <a:r>
              <a:rPr lang="en-US" altLang="en-US" i="1"/>
              <a:t>houses </a:t>
            </a:r>
            <a:r>
              <a:rPr lang="en-US" altLang="en-US"/>
              <a:t>= ["Lannister", "Bolton", "Greyjoy", "Arryn", "Baratheon", "Frey"];</a:t>
            </a:r>
            <a:br>
              <a:rPr lang="en-US" altLang="en-US"/>
            </a:br>
            <a:endParaRPr lang="en-US" altLang="en-US"/>
          </a:p>
          <a:p>
            <a:pPr lvl="1" eaLnBrk="1" hangingPunct="1"/>
            <a:r>
              <a:rPr lang="en-US" altLang="en-US" i="1">
                <a:solidFill>
                  <a:srgbClr val="00B050"/>
                </a:solidFill>
              </a:rPr>
              <a:t>// no special transpiling with for…in loops</a:t>
            </a:r>
            <a:br>
              <a:rPr lang="en-US" altLang="en-US" i="1"/>
            </a:br>
            <a:r>
              <a:rPr lang="en-US" altLang="en-US"/>
              <a:t>for (var </a:t>
            </a:r>
            <a:r>
              <a:rPr lang="en-US" altLang="en-US" i="1"/>
              <a:t>house </a:t>
            </a:r>
            <a:r>
              <a:rPr lang="en-US" altLang="en-US"/>
              <a:t>in </a:t>
            </a:r>
            <a:r>
              <a:rPr lang="en-US" altLang="en-US" i="1"/>
              <a:t>houses</a:t>
            </a:r>
            <a:r>
              <a:rPr lang="en-US" altLang="en-US"/>
              <a:t>) {</a:t>
            </a:r>
            <a:br>
              <a:rPr lang="en-US" altLang="en-US"/>
            </a:br>
            <a:r>
              <a:rPr lang="en-US" altLang="en-US"/>
              <a:t>    console.log(</a:t>
            </a:r>
            <a:r>
              <a:rPr lang="en-US" altLang="en-US" i="1"/>
              <a:t>house</a:t>
            </a:r>
            <a:r>
              <a:rPr lang="en-US" altLang="en-US"/>
              <a:t>);</a:t>
            </a:r>
            <a:br>
              <a:rPr lang="en-US" altLang="en-US"/>
            </a:br>
            <a:r>
              <a:rPr lang="en-US" altLang="en-US"/>
              <a:t>}</a:t>
            </a:r>
            <a:br>
              <a:rPr lang="en-US" altLang="en-US"/>
            </a:br>
            <a:endParaRPr lang="en-US" altLang="en-US"/>
          </a:p>
          <a:p>
            <a:pPr lvl="1" eaLnBrk="1" hangingPunct="1"/>
            <a:r>
              <a:rPr lang="en-US" altLang="en-US" i="1">
                <a:solidFill>
                  <a:srgbClr val="00B050"/>
                </a:solidFill>
              </a:rPr>
              <a:t>// transpiled into simple for (…) loop</a:t>
            </a:r>
            <a:br>
              <a:rPr lang="en-US" altLang="en-US" i="1">
                <a:solidFill>
                  <a:srgbClr val="00B050"/>
                </a:solidFill>
              </a:rPr>
            </a:br>
            <a:r>
              <a:rPr lang="en-US" altLang="en-US" sz="2000" b="1">
                <a:solidFill>
                  <a:srgbClr val="FF0000"/>
                </a:solidFill>
              </a:rPr>
              <a:t>for (var </a:t>
            </a:r>
            <a:r>
              <a:rPr lang="en-US" altLang="en-US" sz="2000" b="1" i="1">
                <a:solidFill>
                  <a:srgbClr val="FF0000"/>
                </a:solidFill>
              </a:rPr>
              <a:t>_i </a:t>
            </a:r>
            <a:r>
              <a:rPr lang="en-US" altLang="en-US" sz="2000" b="1">
                <a:solidFill>
                  <a:srgbClr val="FF0000"/>
                </a:solidFill>
              </a:rPr>
              <a:t>= 0, </a:t>
            </a:r>
            <a:r>
              <a:rPr lang="en-US" altLang="en-US" sz="2000" b="1" i="1">
                <a:solidFill>
                  <a:srgbClr val="FF0000"/>
                </a:solidFill>
              </a:rPr>
              <a:t>houses_1 </a:t>
            </a:r>
            <a:r>
              <a:rPr lang="en-US" altLang="en-US" sz="2000" b="1">
                <a:solidFill>
                  <a:srgbClr val="FF0000"/>
                </a:solidFill>
              </a:rPr>
              <a:t>= </a:t>
            </a:r>
            <a:r>
              <a:rPr lang="en-US" altLang="en-US" sz="2000" b="1" i="1">
                <a:solidFill>
                  <a:srgbClr val="FF0000"/>
                </a:solidFill>
              </a:rPr>
              <a:t>houses</a:t>
            </a:r>
            <a:r>
              <a:rPr lang="en-US" altLang="en-US" sz="2000" b="1">
                <a:solidFill>
                  <a:srgbClr val="FF0000"/>
                </a:solidFill>
              </a:rPr>
              <a:t>; </a:t>
            </a:r>
            <a:r>
              <a:rPr lang="en-US" altLang="en-US" sz="2000" b="1" i="1">
                <a:solidFill>
                  <a:srgbClr val="FF0000"/>
                </a:solidFill>
              </a:rPr>
              <a:t>_i </a:t>
            </a:r>
            <a:r>
              <a:rPr lang="en-US" altLang="en-US" sz="2000" b="1">
                <a:solidFill>
                  <a:srgbClr val="FF0000"/>
                </a:solidFill>
              </a:rPr>
              <a:t>&lt; </a:t>
            </a:r>
            <a:r>
              <a:rPr lang="en-US" altLang="en-US" sz="2000" b="1" i="1">
                <a:solidFill>
                  <a:srgbClr val="FF0000"/>
                </a:solidFill>
              </a:rPr>
              <a:t>houses_1</a:t>
            </a:r>
            <a:r>
              <a:rPr lang="en-US" altLang="en-US" sz="2000" b="1">
                <a:solidFill>
                  <a:srgbClr val="FF0000"/>
                </a:solidFill>
              </a:rPr>
              <a:t>.length; </a:t>
            </a:r>
            <a:r>
              <a:rPr lang="en-US" altLang="en-US" sz="2000" b="1" i="1">
                <a:solidFill>
                  <a:srgbClr val="FF0000"/>
                </a:solidFill>
              </a:rPr>
              <a:t>_i</a:t>
            </a:r>
            <a:r>
              <a:rPr lang="en-US" altLang="en-US" sz="2000" b="1">
                <a:solidFill>
                  <a:srgbClr val="FF0000"/>
                </a:solidFill>
              </a:rPr>
              <a:t>++)</a:t>
            </a:r>
            <a:r>
              <a:rPr lang="en-US" altLang="en-US"/>
              <a:t> {</a:t>
            </a:r>
            <a:br>
              <a:rPr lang="en-US" altLang="en-US"/>
            </a:br>
            <a:r>
              <a:rPr lang="en-US" altLang="en-US"/>
              <a:t>    var </a:t>
            </a:r>
            <a:r>
              <a:rPr lang="en-US" altLang="en-US" i="1"/>
              <a:t>house </a:t>
            </a:r>
            <a:r>
              <a:rPr lang="en-US" altLang="en-US"/>
              <a:t>= </a:t>
            </a:r>
            <a:r>
              <a:rPr lang="en-US" altLang="en-US" i="1"/>
              <a:t>houses_1</a:t>
            </a:r>
            <a:r>
              <a:rPr lang="en-US" altLang="en-US"/>
              <a:t>[</a:t>
            </a:r>
            <a:r>
              <a:rPr lang="en-US" altLang="en-US" i="1"/>
              <a:t>_i</a:t>
            </a:r>
            <a:r>
              <a:rPr lang="en-US" altLang="en-US"/>
              <a:t>];</a:t>
            </a:r>
            <a:br>
              <a:rPr lang="en-US" altLang="en-US"/>
            </a:br>
            <a:r>
              <a:rPr lang="en-US" altLang="en-US"/>
              <a:t>    console.log(</a:t>
            </a:r>
            <a:r>
              <a:rPr lang="en-US" altLang="en-US" i="1"/>
              <a:t>house</a:t>
            </a:r>
            <a:r>
              <a:rPr lang="en-US" altLang="en-US"/>
              <a:t>);</a:t>
            </a:r>
            <a:br>
              <a:rPr lang="en-US" altLang="en-US"/>
            </a:br>
            <a:r>
              <a:rPr lang="en-US" altLang="en-US"/>
              <a:t>}</a:t>
            </a:r>
            <a:endParaRPr lang="en-US" altLang="en-US">
              <a:solidFill>
                <a:srgbClr val="00B050"/>
              </a:solidFill>
            </a:endParaRPr>
          </a:p>
        </p:txBody>
      </p:sp>
      <p:sp>
        <p:nvSpPr>
          <p:cNvPr id="87049" name="Rectangle 8">
            <a:extLst>
              <a:ext uri="{FF2B5EF4-FFF2-40B4-BE49-F238E27FC236}">
                <a16:creationId xmlns:a16="http://schemas.microsoft.com/office/drawing/2014/main" id="{C882AD35-0C49-448F-97D9-E484F4363614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F515107D-4729-4C40-B5C1-A5873B8EE49E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82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2">
            <a:extLst>
              <a:ext uri="{FF2B5EF4-FFF2-40B4-BE49-F238E27FC236}">
                <a16:creationId xmlns:a16="http://schemas.microsoft.com/office/drawing/2014/main" id="{CF175851-2CF0-4632-9550-3872D5EC8C29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67" name="Picture 3">
            <a:extLst>
              <a:ext uri="{FF2B5EF4-FFF2-40B4-BE49-F238E27FC236}">
                <a16:creationId xmlns:a16="http://schemas.microsoft.com/office/drawing/2014/main" id="{E3990079-0F77-4F82-AAA7-56479382D528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8" name="Rectangle 4">
            <a:extLst>
              <a:ext uri="{FF2B5EF4-FFF2-40B4-BE49-F238E27FC236}">
                <a16:creationId xmlns:a16="http://schemas.microsoft.com/office/drawing/2014/main" id="{D6669C3F-5231-4291-AD0F-47786383D232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4A7C5FC3-E2A9-4EC4-A382-5464D4465539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88070" name="Rectangle 6">
            <a:extLst>
              <a:ext uri="{FF2B5EF4-FFF2-40B4-BE49-F238E27FC236}">
                <a16:creationId xmlns:a16="http://schemas.microsoft.com/office/drawing/2014/main" id="{34C3D05D-440B-45BA-B05D-693624030A9A}"/>
              </a:ext>
            </a:extLst>
          </p:cNvPr>
          <p:cNvSpPr>
            <a:spLocks/>
          </p:cNvSpPr>
          <p:nvPr/>
        </p:nvSpPr>
        <p:spPr bwMode="auto">
          <a:xfrm>
            <a:off x="889000" y="20574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Same for Maps</a:t>
            </a:r>
            <a:endParaRPr lang="en-US" altLang="en-US" sz="2000">
              <a:solidFill>
                <a:srgbClr val="00B05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88071" name="Rectangle 7">
            <a:extLst>
              <a:ext uri="{FF2B5EF4-FFF2-40B4-BE49-F238E27FC236}">
                <a16:creationId xmlns:a16="http://schemas.microsoft.com/office/drawing/2014/main" id="{CFB101CD-4834-4133-8D4E-972EE30184ED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for...of &amp; TS</a:t>
            </a:r>
          </a:p>
        </p:txBody>
      </p:sp>
      <p:sp>
        <p:nvSpPr>
          <p:cNvPr id="88072" name="AutoShape 11">
            <a:extLst>
              <a:ext uri="{FF2B5EF4-FFF2-40B4-BE49-F238E27FC236}">
                <a16:creationId xmlns:a16="http://schemas.microsoft.com/office/drawing/2014/main" id="{AF3E3CB2-6F28-4C80-A121-85A8B9EF5EA4}"/>
              </a:ext>
            </a:extLst>
          </p:cNvPr>
          <p:cNvSpPr>
            <a:spLocks/>
          </p:cNvSpPr>
          <p:nvPr/>
        </p:nvSpPr>
        <p:spPr bwMode="auto">
          <a:xfrm>
            <a:off x="736600" y="2667000"/>
            <a:ext cx="8458200" cy="3733800"/>
          </a:xfrm>
          <a:prstGeom prst="roundRect">
            <a:avLst>
              <a:gd name="adj" fmla="val 8764"/>
            </a:avLst>
          </a:prstGeom>
          <a:gradFill rotWithShape="0">
            <a:gsLst>
              <a:gs pos="0">
                <a:srgbClr val="EBEBEB"/>
              </a:gs>
              <a:gs pos="100000">
                <a:srgbClr val="FEFEFE"/>
              </a:gs>
            </a:gsLst>
            <a:lin ang="5400000" scaled="1"/>
          </a:gradFill>
          <a:ln w="12700">
            <a:solidFill>
              <a:srgbClr val="7F7F7F"/>
            </a:solidFill>
            <a:prstDash val="sysDot"/>
            <a:round/>
            <a:headEnd/>
            <a:tailEnd/>
          </a:ln>
        </p:spPr>
        <p:txBody>
          <a:bodyPr lIns="0" tIns="0" rIns="0" bIns="0"/>
          <a:lstStyle>
            <a:lvl1pPr marL="342900" indent="-3429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var </a:t>
            </a:r>
            <a:r>
              <a:rPr lang="en-US" altLang="en-US" i="1"/>
              <a:t>books </a:t>
            </a:r>
            <a:r>
              <a:rPr lang="en-US" altLang="en-US"/>
              <a:t>= new Map();</a:t>
            </a:r>
          </a:p>
          <a:p>
            <a:pPr lvl="1" eaLnBrk="1" hangingPunct="1"/>
            <a:br>
              <a:rPr lang="en-US" altLang="en-US"/>
            </a:br>
            <a:r>
              <a:rPr lang="en-US" altLang="en-US" i="1"/>
              <a:t>books</a:t>
            </a:r>
            <a:r>
              <a:rPr lang="en-US" altLang="en-US"/>
              <a:t>.set(1, "A Game of Thrones");</a:t>
            </a:r>
            <a:br>
              <a:rPr lang="en-US" altLang="en-US"/>
            </a:br>
            <a:r>
              <a:rPr lang="en-US" altLang="en-US" i="1"/>
              <a:t>books</a:t>
            </a:r>
            <a:r>
              <a:rPr lang="en-US" altLang="en-US"/>
              <a:t>.set(2, "A Clash of Kings");</a:t>
            </a:r>
            <a:br>
              <a:rPr lang="en-US" altLang="en-US"/>
            </a:br>
            <a:r>
              <a:rPr lang="en-US" altLang="en-US" i="1"/>
              <a:t>books</a:t>
            </a:r>
            <a:r>
              <a:rPr lang="en-US" altLang="en-US"/>
              <a:t>.set(3, "A Storm of Swords");</a:t>
            </a:r>
            <a:br>
              <a:rPr lang="en-US" altLang="en-US"/>
            </a:br>
            <a:endParaRPr lang="en-US" altLang="en-US"/>
          </a:p>
          <a:p>
            <a:pPr lvl="1" eaLnBrk="1" hangingPunct="1"/>
            <a:r>
              <a:rPr lang="en-US" altLang="en-US" sz="2000" b="1">
                <a:solidFill>
                  <a:srgbClr val="FF0000"/>
                </a:solidFill>
              </a:rPr>
              <a:t>for (var </a:t>
            </a:r>
            <a:r>
              <a:rPr lang="en-US" altLang="en-US" sz="2000" b="1" i="1">
                <a:solidFill>
                  <a:srgbClr val="FF0000"/>
                </a:solidFill>
              </a:rPr>
              <a:t>_i </a:t>
            </a:r>
            <a:r>
              <a:rPr lang="en-US" altLang="en-US" sz="2000" b="1">
                <a:solidFill>
                  <a:srgbClr val="FF0000"/>
                </a:solidFill>
              </a:rPr>
              <a:t>= 0, </a:t>
            </a:r>
            <a:r>
              <a:rPr lang="en-US" altLang="en-US" sz="2000" b="1" i="1">
                <a:solidFill>
                  <a:srgbClr val="FF0000"/>
                </a:solidFill>
              </a:rPr>
              <a:t>books_1 </a:t>
            </a:r>
            <a:r>
              <a:rPr lang="en-US" altLang="en-US" sz="2000" b="1">
                <a:solidFill>
                  <a:srgbClr val="FF0000"/>
                </a:solidFill>
              </a:rPr>
              <a:t>= </a:t>
            </a:r>
            <a:r>
              <a:rPr lang="en-US" altLang="en-US" sz="2000" b="1" i="1">
                <a:solidFill>
                  <a:srgbClr val="FF0000"/>
                </a:solidFill>
              </a:rPr>
              <a:t>books</a:t>
            </a:r>
            <a:r>
              <a:rPr lang="en-US" altLang="en-US" sz="2000" b="1">
                <a:solidFill>
                  <a:srgbClr val="FF0000"/>
                </a:solidFill>
              </a:rPr>
              <a:t>; </a:t>
            </a:r>
            <a:r>
              <a:rPr lang="en-US" altLang="en-US" sz="2000" b="1" i="1">
                <a:solidFill>
                  <a:srgbClr val="FF0000"/>
                </a:solidFill>
              </a:rPr>
              <a:t>_i </a:t>
            </a:r>
            <a:r>
              <a:rPr lang="en-US" altLang="en-US" sz="2000" b="1">
                <a:solidFill>
                  <a:srgbClr val="FF0000"/>
                </a:solidFill>
              </a:rPr>
              <a:t>&lt; </a:t>
            </a:r>
            <a:r>
              <a:rPr lang="en-US" altLang="en-US" sz="2000" b="1" i="1">
                <a:solidFill>
                  <a:srgbClr val="FF0000"/>
                </a:solidFill>
              </a:rPr>
              <a:t>books_1</a:t>
            </a:r>
            <a:r>
              <a:rPr lang="en-US" altLang="en-US" sz="2000" b="1">
                <a:solidFill>
                  <a:srgbClr val="FF0000"/>
                </a:solidFill>
              </a:rPr>
              <a:t>.length; </a:t>
            </a:r>
            <a:r>
              <a:rPr lang="en-US" altLang="en-US" sz="2000" b="1" i="1">
                <a:solidFill>
                  <a:srgbClr val="FF0000"/>
                </a:solidFill>
              </a:rPr>
              <a:t>_i</a:t>
            </a:r>
            <a:r>
              <a:rPr lang="en-US" altLang="en-US" sz="2000" b="1">
                <a:solidFill>
                  <a:srgbClr val="FF0000"/>
                </a:solidFill>
              </a:rPr>
              <a:t>++) </a:t>
            </a:r>
            <a:r>
              <a:rPr lang="en-US" altLang="en-US"/>
              <a:t>{</a:t>
            </a:r>
            <a:br>
              <a:rPr lang="en-US" altLang="en-US"/>
            </a:br>
            <a:r>
              <a:rPr lang="en-US" altLang="en-US"/>
              <a:t>    var </a:t>
            </a:r>
            <a:r>
              <a:rPr lang="en-US" altLang="en-US" i="1"/>
              <a:t>book </a:t>
            </a:r>
            <a:r>
              <a:rPr lang="en-US" altLang="en-US"/>
              <a:t>= </a:t>
            </a:r>
            <a:r>
              <a:rPr lang="en-US" altLang="en-US" i="1"/>
              <a:t>books_1</a:t>
            </a:r>
            <a:r>
              <a:rPr lang="en-US" altLang="en-US"/>
              <a:t>[</a:t>
            </a:r>
            <a:r>
              <a:rPr lang="en-US" altLang="en-US" i="1"/>
              <a:t>_i</a:t>
            </a:r>
            <a:r>
              <a:rPr lang="en-US" altLang="en-US"/>
              <a:t>];</a:t>
            </a:r>
            <a:br>
              <a:rPr lang="en-US" altLang="en-US"/>
            </a:br>
            <a:r>
              <a:rPr lang="en-US" altLang="en-US"/>
              <a:t>    console.log(</a:t>
            </a:r>
            <a:r>
              <a:rPr lang="en-US" altLang="en-US" i="1"/>
              <a:t>book</a:t>
            </a:r>
            <a:r>
              <a:rPr lang="en-US" altLang="en-US"/>
              <a:t>);</a:t>
            </a:r>
            <a:br>
              <a:rPr lang="en-US" altLang="en-US"/>
            </a:br>
            <a:r>
              <a:rPr lang="en-US" altLang="en-US"/>
              <a:t>}</a:t>
            </a:r>
            <a:endParaRPr lang="en-US" altLang="en-US">
              <a:solidFill>
                <a:srgbClr val="00B050"/>
              </a:solidFill>
            </a:endParaRPr>
          </a:p>
        </p:txBody>
      </p:sp>
      <p:sp>
        <p:nvSpPr>
          <p:cNvPr id="88073" name="Rectangle 8">
            <a:extLst>
              <a:ext uri="{FF2B5EF4-FFF2-40B4-BE49-F238E27FC236}">
                <a16:creationId xmlns:a16="http://schemas.microsoft.com/office/drawing/2014/main" id="{BBDDD7F5-3EA7-49AF-9252-CA66207DA4C7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CA275D5D-1A04-4CE4-8CAD-0068AD70560E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83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2">
            <a:extLst>
              <a:ext uri="{FF2B5EF4-FFF2-40B4-BE49-F238E27FC236}">
                <a16:creationId xmlns:a16="http://schemas.microsoft.com/office/drawing/2014/main" id="{08442E1A-4DAE-4D15-9995-7A2928C6F7E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091" name="Picture 3">
            <a:extLst>
              <a:ext uri="{FF2B5EF4-FFF2-40B4-BE49-F238E27FC236}">
                <a16:creationId xmlns:a16="http://schemas.microsoft.com/office/drawing/2014/main" id="{A8D935AB-759C-4E36-B4CD-5DAADA47D6AD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2" name="Rectangle 4">
            <a:extLst>
              <a:ext uri="{FF2B5EF4-FFF2-40B4-BE49-F238E27FC236}">
                <a16:creationId xmlns:a16="http://schemas.microsoft.com/office/drawing/2014/main" id="{873ECE9D-D583-4473-8D16-004DB3108326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302E18E7-8BDC-40AE-9A2B-40B6CE44EA60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89094" name="Rectangle 6">
            <a:extLst>
              <a:ext uri="{FF2B5EF4-FFF2-40B4-BE49-F238E27FC236}">
                <a16:creationId xmlns:a16="http://schemas.microsoft.com/office/drawing/2014/main" id="{4623EF6A-71E6-4725-B3C2-792D53EDA536}"/>
              </a:ext>
            </a:extLst>
          </p:cNvPr>
          <p:cNvSpPr>
            <a:spLocks/>
          </p:cNvSpPr>
          <p:nvPr/>
        </p:nvSpPr>
        <p:spPr bwMode="auto">
          <a:xfrm>
            <a:off x="889000" y="20574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00B05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89095" name="Rectangle 7">
            <a:extLst>
              <a:ext uri="{FF2B5EF4-FFF2-40B4-BE49-F238E27FC236}">
                <a16:creationId xmlns:a16="http://schemas.microsoft.com/office/drawing/2014/main" id="{54ADCC9F-DFAA-46C9-92F2-64392DDC8CBB}"/>
              </a:ext>
            </a:extLst>
          </p:cNvPr>
          <p:cNvSpPr>
            <a:spLocks/>
          </p:cNvSpPr>
          <p:nvPr/>
        </p:nvSpPr>
        <p:spPr bwMode="auto">
          <a:xfrm>
            <a:off x="844550" y="1219200"/>
            <a:ext cx="81661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Browser Compatibility – for…of</a:t>
            </a:r>
          </a:p>
        </p:txBody>
      </p:sp>
      <p:pic>
        <p:nvPicPr>
          <p:cNvPr id="89096" name="Picture 2">
            <a:extLst>
              <a:ext uri="{FF2B5EF4-FFF2-40B4-BE49-F238E27FC236}">
                <a16:creationId xmlns:a16="http://schemas.microsoft.com/office/drawing/2014/main" id="{28587A5F-DB2A-473B-BB32-42D45A6DA7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2268538"/>
            <a:ext cx="8183563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097" name="Picture 4">
            <a:extLst>
              <a:ext uri="{FF2B5EF4-FFF2-40B4-BE49-F238E27FC236}">
                <a16:creationId xmlns:a16="http://schemas.microsoft.com/office/drawing/2014/main" id="{94B8EA75-2708-42C8-9CCE-9C650398D9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4794250"/>
            <a:ext cx="8181975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8" name="Rectangle 8">
            <a:extLst>
              <a:ext uri="{FF2B5EF4-FFF2-40B4-BE49-F238E27FC236}">
                <a16:creationId xmlns:a16="http://schemas.microsoft.com/office/drawing/2014/main" id="{5EB2714C-2D16-4536-951A-A447239DE8A5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18068478-890D-49A4-8117-75CF3A547C47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84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4" name="Picture 2">
            <a:extLst>
              <a:ext uri="{FF2B5EF4-FFF2-40B4-BE49-F238E27FC236}">
                <a16:creationId xmlns:a16="http://schemas.microsoft.com/office/drawing/2014/main" id="{63895C44-21BA-4974-B516-BC1891F9FBC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115" name="Picture 3">
            <a:extLst>
              <a:ext uri="{FF2B5EF4-FFF2-40B4-BE49-F238E27FC236}">
                <a16:creationId xmlns:a16="http://schemas.microsoft.com/office/drawing/2014/main" id="{5D16D93D-C6A0-4A52-9875-6EEE92DB987D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6" name="Rectangle 4">
            <a:extLst>
              <a:ext uri="{FF2B5EF4-FFF2-40B4-BE49-F238E27FC236}">
                <a16:creationId xmlns:a16="http://schemas.microsoft.com/office/drawing/2014/main" id="{95F9D781-90BB-44A1-ABCB-278E299304DB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6164666C-87E8-4E8D-BE84-72AE905FADA7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90118" name="Rectangle 6">
            <a:extLst>
              <a:ext uri="{FF2B5EF4-FFF2-40B4-BE49-F238E27FC236}">
                <a16:creationId xmlns:a16="http://schemas.microsoft.com/office/drawing/2014/main" id="{F0C7EFF5-2EEB-4820-A87A-92AB6FD98042}"/>
              </a:ext>
            </a:extLst>
          </p:cNvPr>
          <p:cNvSpPr>
            <a:spLocks/>
          </p:cNvSpPr>
          <p:nvPr/>
        </p:nvSpPr>
        <p:spPr bwMode="auto">
          <a:xfrm>
            <a:off x="889000" y="20574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00B05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pic>
        <p:nvPicPr>
          <p:cNvPr id="90119" name="Picture 3" descr="http://s2.quickmeme.com/img/c6/c62b05e4481da5dcebf03f6cd637558a5578023a2b10daa345ba50289b7e29e7.jpg">
            <a:extLst>
              <a:ext uri="{FF2B5EF4-FFF2-40B4-BE49-F238E27FC236}">
                <a16:creationId xmlns:a16="http://schemas.microsoft.com/office/drawing/2014/main" id="{A3B94C82-A4AE-4493-8052-C413CA58A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400" y="1752600"/>
            <a:ext cx="55626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20" name="Rectangle 8">
            <a:extLst>
              <a:ext uri="{FF2B5EF4-FFF2-40B4-BE49-F238E27FC236}">
                <a16:creationId xmlns:a16="http://schemas.microsoft.com/office/drawing/2014/main" id="{6663C934-70CC-40AD-8F4A-6F08447314E6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987649EC-B0A1-40BC-97E4-3B18DD54BF09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85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8" name="Picture 1">
            <a:extLst>
              <a:ext uri="{FF2B5EF4-FFF2-40B4-BE49-F238E27FC236}">
                <a16:creationId xmlns:a16="http://schemas.microsoft.com/office/drawing/2014/main" id="{8CA3B3B3-8527-4756-8649-BED2B585E38C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31750"/>
            <a:ext cx="10071100" cy="755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139" name="Picture 2">
            <a:extLst>
              <a:ext uri="{FF2B5EF4-FFF2-40B4-BE49-F238E27FC236}">
                <a16:creationId xmlns:a16="http://schemas.microsoft.com/office/drawing/2014/main" id="{E948D6A8-A6C1-4D70-ACA0-316C9765D264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40" name="Rectangle 3">
            <a:extLst>
              <a:ext uri="{FF2B5EF4-FFF2-40B4-BE49-F238E27FC236}">
                <a16:creationId xmlns:a16="http://schemas.microsoft.com/office/drawing/2014/main" id="{BE36530A-70ED-46DE-9BE8-4AD228C96D34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31FEDEE7-2328-4760-85D2-470FD5C9AC0F}"/>
              </a:ext>
            </a:extLst>
          </p:cNvPr>
          <p:cNvSpPr>
            <a:spLocks/>
          </p:cNvSpPr>
          <p:nvPr/>
        </p:nvSpPr>
        <p:spPr bwMode="auto">
          <a:xfrm>
            <a:off x="3327400" y="1600200"/>
            <a:ext cx="7810500" cy="6477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2700"/>
              </a:spcBef>
              <a:defRPr/>
            </a:pPr>
            <a:r>
              <a:rPr lang="en-US" sz="42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42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</a:t>
            </a:r>
          </a:p>
          <a:p>
            <a:pPr marL="44450" eaLnBrk="1" hangingPunct="1">
              <a:spcBef>
                <a:spcPts val="2700"/>
              </a:spcBef>
              <a:defRPr/>
            </a:pPr>
            <a:r>
              <a:rPr lang="en-US" sz="42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&amp; </a:t>
            </a:r>
            <a:r>
              <a:rPr lang="en-US" sz="42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42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  <a:p>
            <a:pPr marL="44450" eaLnBrk="1" hangingPunct="1">
              <a:spcBef>
                <a:spcPts val="2700"/>
              </a:spcBef>
              <a:defRPr/>
            </a:pPr>
            <a:endParaRPr lang="en-US" sz="42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  <a:p>
            <a:pPr marL="44450" eaLnBrk="1" hangingPunct="1">
              <a:spcBef>
                <a:spcPts val="2700"/>
              </a:spcBef>
              <a:defRPr/>
            </a:pPr>
            <a:r>
              <a:rPr lang="en-US" sz="42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-- PART 2 --</a:t>
            </a:r>
          </a:p>
        </p:txBody>
      </p:sp>
      <p:sp>
        <p:nvSpPr>
          <p:cNvPr id="91142" name="Rectangle 8">
            <a:extLst>
              <a:ext uri="{FF2B5EF4-FFF2-40B4-BE49-F238E27FC236}">
                <a16:creationId xmlns:a16="http://schemas.microsoft.com/office/drawing/2014/main" id="{81E265FA-0402-43BC-89D3-004F119BEA28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ED435FCF-B75F-4DAD-B567-D15531C8EFE7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86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1">
            <a:extLst>
              <a:ext uri="{FF2B5EF4-FFF2-40B4-BE49-F238E27FC236}">
                <a16:creationId xmlns:a16="http://schemas.microsoft.com/office/drawing/2014/main" id="{5D8DF4CB-0C9D-4804-AE01-E01BEB5F5F50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10156825" cy="761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63" name="Picture 2">
            <a:extLst>
              <a:ext uri="{FF2B5EF4-FFF2-40B4-BE49-F238E27FC236}">
                <a16:creationId xmlns:a16="http://schemas.microsoft.com/office/drawing/2014/main" id="{4E04ECCA-B016-457D-9D16-C17C377949C9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64" name="Rectangle 3">
            <a:extLst>
              <a:ext uri="{FF2B5EF4-FFF2-40B4-BE49-F238E27FC236}">
                <a16:creationId xmlns:a16="http://schemas.microsoft.com/office/drawing/2014/main" id="{054648BA-6040-41E0-AE42-37425C52022F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0FF9BF31-2B19-4AEE-8D57-274D15B02395}"/>
              </a:ext>
            </a:extLst>
          </p:cNvPr>
          <p:cNvSpPr>
            <a:spLocks/>
          </p:cNvSpPr>
          <p:nvPr/>
        </p:nvSpPr>
        <p:spPr bwMode="auto">
          <a:xfrm>
            <a:off x="1536700" y="520700"/>
            <a:ext cx="7708900" cy="431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900"/>
              </a:spcBef>
              <a:defRPr/>
            </a:pPr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92166" name="Rectangle 5">
            <a:extLst>
              <a:ext uri="{FF2B5EF4-FFF2-40B4-BE49-F238E27FC236}">
                <a16:creationId xmlns:a16="http://schemas.microsoft.com/office/drawing/2014/main" id="{C345AF03-01A8-4CF3-A715-54484BEF5CE0}"/>
              </a:ext>
            </a:extLst>
          </p:cNvPr>
          <p:cNvSpPr>
            <a:spLocks/>
          </p:cNvSpPr>
          <p:nvPr/>
        </p:nvSpPr>
        <p:spPr bwMode="auto">
          <a:xfrm>
            <a:off x="1778000" y="2032000"/>
            <a:ext cx="7416800" cy="288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2700" bIns="0"/>
          <a:lstStyle>
            <a:lvl1pPr marL="279400" indent="-2794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Enumerable Types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Modules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Types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Classes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Iterators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Generators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Promises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Maps, Sets &amp; Friends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endParaRPr lang="en-US" altLang="en-US" sz="24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grpSp>
        <p:nvGrpSpPr>
          <p:cNvPr id="92167" name="Group 6">
            <a:extLst>
              <a:ext uri="{FF2B5EF4-FFF2-40B4-BE49-F238E27FC236}">
                <a16:creationId xmlns:a16="http://schemas.microsoft.com/office/drawing/2014/main" id="{5D6584A0-D508-47AE-8104-86B4F3EA04E5}"/>
              </a:ext>
            </a:extLst>
          </p:cNvPr>
          <p:cNvGrpSpPr>
            <a:grpSpLocks/>
          </p:cNvGrpSpPr>
          <p:nvPr/>
        </p:nvGrpSpPr>
        <p:grpSpPr bwMode="auto">
          <a:xfrm>
            <a:off x="1790700" y="1981200"/>
            <a:ext cx="7175500" cy="508000"/>
            <a:chOff x="0" y="0"/>
            <a:chExt cx="4520" cy="320"/>
          </a:xfrm>
        </p:grpSpPr>
        <p:sp>
          <p:nvSpPr>
            <p:cNvPr id="92169" name="AutoShape 7">
              <a:extLst>
                <a:ext uri="{FF2B5EF4-FFF2-40B4-BE49-F238E27FC236}">
                  <a16:creationId xmlns:a16="http://schemas.microsoft.com/office/drawing/2014/main" id="{FE77E24A-68C2-411D-B6F1-8238E4E88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520" cy="320"/>
            </a:xfrm>
            <a:prstGeom prst="roundRect">
              <a:avLst>
                <a:gd name="adj" fmla="val 11250"/>
              </a:avLst>
            </a:prstGeom>
            <a:gradFill rotWithShape="0">
              <a:gsLst>
                <a:gs pos="0">
                  <a:srgbClr val="A5C6C9"/>
                </a:gs>
                <a:gs pos="100000">
                  <a:srgbClr val="BBE0E3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170" name="Rectangle 8">
              <a:extLst>
                <a:ext uri="{FF2B5EF4-FFF2-40B4-BE49-F238E27FC236}">
                  <a16:creationId xmlns:a16="http://schemas.microsoft.com/office/drawing/2014/main" id="{88571708-35ED-4750-94A3-3685296E6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" y="44"/>
              <a:ext cx="449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-12670" bIns="0" anchor="ctr"/>
            <a:lstStyle>
              <a:lvl1pPr marL="279400" indent="-2794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050"/>
                </a:spcBef>
                <a:buClr>
                  <a:srgbClr val="646260"/>
                </a:buClr>
                <a:buSzPct val="100000"/>
                <a:buFont typeface="Verdana" panose="020B0604030504040204" pitchFamily="34" charset="0"/>
                <a:buChar char="•"/>
              </a:pPr>
              <a:r>
                <a:rPr lang="en-US" altLang="en-US" sz="2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Enums</a:t>
              </a:r>
            </a:p>
          </p:txBody>
        </p:sp>
      </p:grpSp>
      <p:sp>
        <p:nvSpPr>
          <p:cNvPr id="92168" name="Rectangle 8">
            <a:extLst>
              <a:ext uri="{FF2B5EF4-FFF2-40B4-BE49-F238E27FC236}">
                <a16:creationId xmlns:a16="http://schemas.microsoft.com/office/drawing/2014/main" id="{CD5ECC91-7C9B-4BD3-9D16-E8DFA4F2AC8E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987EB17F-F3AE-43E1-BCB2-2E45947C9103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87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6" name="Picture 2">
            <a:extLst>
              <a:ext uri="{FF2B5EF4-FFF2-40B4-BE49-F238E27FC236}">
                <a16:creationId xmlns:a16="http://schemas.microsoft.com/office/drawing/2014/main" id="{6A7F9D77-B1D9-4845-BE2C-B0241E0E6D2D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87" name="Picture 3">
            <a:extLst>
              <a:ext uri="{FF2B5EF4-FFF2-40B4-BE49-F238E27FC236}">
                <a16:creationId xmlns:a16="http://schemas.microsoft.com/office/drawing/2014/main" id="{AB7EC07E-7DA6-4C27-BBD8-8F52BE78FBB0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88" name="Rectangle 4">
            <a:extLst>
              <a:ext uri="{FF2B5EF4-FFF2-40B4-BE49-F238E27FC236}">
                <a16:creationId xmlns:a16="http://schemas.microsoft.com/office/drawing/2014/main" id="{68FB83B0-0226-4F82-98CC-6F5ED5446DB6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79903F30-F63F-4081-A05C-DE2AEF5EBDE4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93190" name="Rectangle 6">
            <a:extLst>
              <a:ext uri="{FF2B5EF4-FFF2-40B4-BE49-F238E27FC236}">
                <a16:creationId xmlns:a16="http://schemas.microsoft.com/office/drawing/2014/main" id="{B051BD8B-B5D8-450A-8A76-66D92D566521}"/>
              </a:ext>
            </a:extLst>
          </p:cNvPr>
          <p:cNvSpPr>
            <a:spLocks/>
          </p:cNvSpPr>
          <p:nvPr/>
        </p:nvSpPr>
        <p:spPr bwMode="auto">
          <a:xfrm>
            <a:off x="889000" y="19050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 way to organize a collection of related values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Enum members have </a:t>
            </a:r>
            <a:r>
              <a:rPr lang="en-US" altLang="en-US" sz="2200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numeric</a:t>
            </a: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values associated with them and can be either constant or computed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TS Only. JS does not provide enums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Enums are number based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Syntax:</a:t>
            </a:r>
            <a:b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</a:br>
            <a:b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</a:br>
            <a:r>
              <a:rPr lang="en-US" altLang="en-US" sz="2200">
                <a:solidFill>
                  <a:schemeClr val="tx1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enum </a:t>
            </a:r>
            <a:r>
              <a:rPr lang="en-US" altLang="en-US" sz="2200" i="1">
                <a:solidFill>
                  <a:schemeClr val="tx1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EnumName</a:t>
            </a:r>
            <a:r>
              <a:rPr lang="en-US" altLang="en-US" sz="2200">
                <a:solidFill>
                  <a:schemeClr val="tx1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{</a:t>
            </a:r>
            <a:br>
              <a:rPr lang="en-US" altLang="en-US" sz="2200">
                <a:solidFill>
                  <a:schemeClr val="tx1"/>
                </a:solidFill>
                <a:latin typeface="Verdana" panose="020B0604030504040204" pitchFamily="34" charset="0"/>
                <a:sym typeface="Verdana" panose="020B0604030504040204" pitchFamily="34" charset="0"/>
              </a:rPr>
            </a:br>
            <a:r>
              <a:rPr lang="en-US" altLang="en-US" sz="2200">
                <a:solidFill>
                  <a:schemeClr val="tx1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   </a:t>
            </a:r>
            <a:r>
              <a:rPr lang="en-US" altLang="en-US" sz="2200" i="1">
                <a:solidFill>
                  <a:schemeClr val="tx1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elem1 [= initializer1],</a:t>
            </a:r>
            <a:br>
              <a:rPr lang="en-US" altLang="en-US" sz="2200" i="1">
                <a:solidFill>
                  <a:schemeClr val="tx1"/>
                </a:solidFill>
                <a:latin typeface="Verdana" panose="020B0604030504040204" pitchFamily="34" charset="0"/>
                <a:sym typeface="Verdana" panose="020B0604030504040204" pitchFamily="34" charset="0"/>
              </a:rPr>
            </a:br>
            <a:r>
              <a:rPr lang="en-US" altLang="en-US" sz="2200" i="1">
                <a:solidFill>
                  <a:schemeClr val="tx1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   elem2 [= initializer2],</a:t>
            </a:r>
            <a:br>
              <a:rPr lang="en-US" altLang="en-US" sz="2200" i="1">
                <a:solidFill>
                  <a:schemeClr val="tx1"/>
                </a:solidFill>
                <a:latin typeface="Verdana" panose="020B0604030504040204" pitchFamily="34" charset="0"/>
                <a:sym typeface="Verdana" panose="020B0604030504040204" pitchFamily="34" charset="0"/>
              </a:rPr>
            </a:br>
            <a:r>
              <a:rPr lang="en-US" altLang="en-US" sz="2200" i="1">
                <a:solidFill>
                  <a:schemeClr val="tx1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   …</a:t>
            </a:r>
            <a:br>
              <a:rPr lang="en-US" altLang="en-US" sz="2200" i="1">
                <a:solidFill>
                  <a:schemeClr val="tx1"/>
                </a:solidFill>
                <a:latin typeface="Verdana" panose="020B0604030504040204" pitchFamily="34" charset="0"/>
                <a:sym typeface="Verdana" panose="020B0604030504040204" pitchFamily="34" charset="0"/>
              </a:rPr>
            </a:br>
            <a:r>
              <a:rPr lang="en-US" altLang="en-US" sz="2200" i="1">
                <a:solidFill>
                  <a:schemeClr val="tx1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   elemN [= initializerN]</a:t>
            </a:r>
            <a:br>
              <a:rPr lang="en-US" altLang="en-US" sz="2200" i="1">
                <a:solidFill>
                  <a:schemeClr val="tx1"/>
                </a:solidFill>
                <a:latin typeface="Verdana" panose="020B0604030504040204" pitchFamily="34" charset="0"/>
                <a:sym typeface="Verdana" panose="020B0604030504040204" pitchFamily="34" charset="0"/>
              </a:rPr>
            </a:br>
            <a:r>
              <a:rPr lang="en-US" altLang="en-US" sz="2200">
                <a:solidFill>
                  <a:schemeClr val="tx1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}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93191" name="Rectangle 7">
            <a:extLst>
              <a:ext uri="{FF2B5EF4-FFF2-40B4-BE49-F238E27FC236}">
                <a16:creationId xmlns:a16="http://schemas.microsoft.com/office/drawing/2014/main" id="{FBB665D3-73FD-4520-823F-7E3C45852B8F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Enums</a:t>
            </a:r>
          </a:p>
        </p:txBody>
      </p:sp>
      <p:sp>
        <p:nvSpPr>
          <p:cNvPr id="93192" name="Rectangle 8">
            <a:extLst>
              <a:ext uri="{FF2B5EF4-FFF2-40B4-BE49-F238E27FC236}">
                <a16:creationId xmlns:a16="http://schemas.microsoft.com/office/drawing/2014/main" id="{1FC8E62B-E0C9-4954-ABEA-77BA3C6AA880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76095202-1517-4FBB-B02C-E8732D632A9F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88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2">
            <a:extLst>
              <a:ext uri="{FF2B5EF4-FFF2-40B4-BE49-F238E27FC236}">
                <a16:creationId xmlns:a16="http://schemas.microsoft.com/office/drawing/2014/main" id="{52B4A6C2-D1C0-4DD9-872F-BA4578C390B4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211" name="Picture 3">
            <a:extLst>
              <a:ext uri="{FF2B5EF4-FFF2-40B4-BE49-F238E27FC236}">
                <a16:creationId xmlns:a16="http://schemas.microsoft.com/office/drawing/2014/main" id="{6F5FB35A-D693-4EBC-B65C-76015B3AEF6B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2" name="Rectangle 4">
            <a:extLst>
              <a:ext uri="{FF2B5EF4-FFF2-40B4-BE49-F238E27FC236}">
                <a16:creationId xmlns:a16="http://schemas.microsoft.com/office/drawing/2014/main" id="{66BC4C67-33A7-48B9-A1D0-34F83527BBE3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6481917C-CE3F-44D8-892F-FA8FA6A9C680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94214" name="Rectangle 7">
            <a:extLst>
              <a:ext uri="{FF2B5EF4-FFF2-40B4-BE49-F238E27FC236}">
                <a16:creationId xmlns:a16="http://schemas.microsoft.com/office/drawing/2014/main" id="{77FAFDFA-099A-45A2-8F01-CBD7EDBF7B41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Example</a:t>
            </a:r>
          </a:p>
        </p:txBody>
      </p:sp>
      <p:grpSp>
        <p:nvGrpSpPr>
          <p:cNvPr id="94215" name="Group 9">
            <a:extLst>
              <a:ext uri="{FF2B5EF4-FFF2-40B4-BE49-F238E27FC236}">
                <a16:creationId xmlns:a16="http://schemas.microsoft.com/office/drawing/2014/main" id="{705D6A1A-096C-412D-A634-4D2A92943B9A}"/>
              </a:ext>
            </a:extLst>
          </p:cNvPr>
          <p:cNvGrpSpPr>
            <a:grpSpLocks/>
          </p:cNvGrpSpPr>
          <p:nvPr/>
        </p:nvGrpSpPr>
        <p:grpSpPr bwMode="auto">
          <a:xfrm>
            <a:off x="1117600" y="1905000"/>
            <a:ext cx="7543800" cy="4648200"/>
            <a:chOff x="0" y="0"/>
            <a:chExt cx="4752" cy="1414"/>
          </a:xfrm>
        </p:grpSpPr>
        <p:grpSp>
          <p:nvGrpSpPr>
            <p:cNvPr id="94217" name="Group 10">
              <a:extLst>
                <a:ext uri="{FF2B5EF4-FFF2-40B4-BE49-F238E27FC236}">
                  <a16:creationId xmlns:a16="http://schemas.microsoft.com/office/drawing/2014/main" id="{C2998171-E993-4803-B905-1399E3F268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752" cy="1414"/>
              <a:chOff x="0" y="0"/>
              <a:chExt cx="4752" cy="1414"/>
            </a:xfrm>
          </p:grpSpPr>
          <p:sp>
            <p:nvSpPr>
              <p:cNvPr id="94219" name="AutoShape 11">
                <a:extLst>
                  <a:ext uri="{FF2B5EF4-FFF2-40B4-BE49-F238E27FC236}">
                    <a16:creationId xmlns:a16="http://schemas.microsoft.com/office/drawing/2014/main" id="{2BD2F8AC-10AA-43F2-9AE8-7FF7ED238B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4752" cy="1364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4220" name="Rectangle 12">
                <a:extLst>
                  <a:ext uri="{FF2B5EF4-FFF2-40B4-BE49-F238E27FC236}">
                    <a16:creationId xmlns:a16="http://schemas.microsoft.com/office/drawing/2014/main" id="{0692625E-A17F-4F09-B7CC-3A956F73AB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8204" name="Rectangle 13">
              <a:extLst>
                <a:ext uri="{FF2B5EF4-FFF2-40B4-BE49-F238E27FC236}">
                  <a16:creationId xmlns:a16="http://schemas.microsoft.com/office/drawing/2014/main" id="{98377B3F-F6B7-4487-83A7-7A7B7B6E7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" y="60"/>
              <a:ext cx="4696" cy="12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215900" tIns="215900" rIns="216030" bIns="215900" anchor="ctr"/>
            <a:lstStyle/>
            <a:p>
              <a:pPr eaLnBrk="1" hangingPunct="1">
                <a:defRPr/>
              </a:pPr>
              <a:r>
                <a:rPr lang="en-US" sz="2000" dirty="0" err="1">
                  <a:latin typeface="+mj-lt"/>
                  <a:cs typeface="Courier New" pitchFamily="49" charset="0"/>
                </a:rPr>
                <a:t>enum</a:t>
              </a:r>
              <a:r>
                <a:rPr lang="en-US" sz="2000" dirty="0">
                  <a:latin typeface="+mj-lt"/>
                  <a:cs typeface="Courier New" pitchFamily="49" charset="0"/>
                </a:rPr>
                <a:t> </a:t>
              </a:r>
              <a:r>
                <a:rPr lang="en-US" sz="2000" b="1" dirty="0">
                  <a:solidFill>
                    <a:srgbClr val="0070C0"/>
                  </a:solidFill>
                  <a:latin typeface="+mj-lt"/>
                  <a:cs typeface="Courier New" pitchFamily="49" charset="0"/>
                </a:rPr>
                <a:t>Characters</a:t>
              </a:r>
              <a:r>
                <a:rPr lang="en-US" sz="2000" dirty="0">
                  <a:latin typeface="+mj-lt"/>
                  <a:cs typeface="Courier New" pitchFamily="49" charset="0"/>
                </a:rPr>
                <a:t> {</a:t>
              </a:r>
              <a:br>
                <a:rPr lang="en-US" sz="2000" dirty="0">
                  <a:latin typeface="+mj-lt"/>
                  <a:cs typeface="Courier New" pitchFamily="49" charset="0"/>
                </a:rPr>
              </a:br>
              <a:r>
                <a:rPr lang="en-US" sz="2000" dirty="0">
                  <a:latin typeface="+mj-lt"/>
                  <a:cs typeface="Courier New" pitchFamily="49" charset="0"/>
                </a:rPr>
                <a:t>    </a:t>
              </a:r>
              <a:r>
                <a:rPr lang="en-US" sz="2000" dirty="0" err="1">
                  <a:latin typeface="+mj-lt"/>
                  <a:cs typeface="Courier New" pitchFamily="49" charset="0"/>
                </a:rPr>
                <a:t>WalterWhite</a:t>
              </a:r>
              <a:r>
                <a:rPr lang="en-US" sz="2000" dirty="0">
                  <a:latin typeface="+mj-lt"/>
                  <a:cs typeface="Courier New" pitchFamily="49" charset="0"/>
                </a:rPr>
                <a:t>,</a:t>
              </a:r>
              <a:br>
                <a:rPr lang="en-US" sz="2000" dirty="0">
                  <a:latin typeface="+mj-lt"/>
                  <a:cs typeface="Courier New" pitchFamily="49" charset="0"/>
                </a:rPr>
              </a:br>
              <a:r>
                <a:rPr lang="en-US" sz="2000" dirty="0">
                  <a:latin typeface="+mj-lt"/>
                  <a:cs typeface="Courier New" pitchFamily="49" charset="0"/>
                </a:rPr>
                <a:t>    </a:t>
              </a:r>
              <a:r>
                <a:rPr lang="en-US" sz="2000" dirty="0" err="1">
                  <a:latin typeface="+mj-lt"/>
                  <a:cs typeface="Courier New" pitchFamily="49" charset="0"/>
                </a:rPr>
                <a:t>SkylerWhite</a:t>
              </a:r>
              <a:r>
                <a:rPr lang="en-US" sz="2000" dirty="0">
                  <a:latin typeface="+mj-lt"/>
                  <a:cs typeface="Courier New" pitchFamily="49" charset="0"/>
                </a:rPr>
                <a:t>,</a:t>
              </a:r>
              <a:br>
                <a:rPr lang="en-US" sz="2000" dirty="0">
                  <a:latin typeface="+mj-lt"/>
                  <a:cs typeface="Courier New" pitchFamily="49" charset="0"/>
                </a:rPr>
              </a:br>
              <a:r>
                <a:rPr lang="en-US" sz="2000" dirty="0">
                  <a:latin typeface="+mj-lt"/>
                  <a:cs typeface="Courier New" pitchFamily="49" charset="0"/>
                </a:rPr>
                <a:t>    </a:t>
              </a:r>
              <a:r>
                <a:rPr lang="en-US" sz="2000" dirty="0" err="1">
                  <a:latin typeface="+mj-lt"/>
                  <a:cs typeface="Courier New" pitchFamily="49" charset="0"/>
                </a:rPr>
                <a:t>SaulGoodman</a:t>
              </a:r>
              <a:r>
                <a:rPr lang="en-US" sz="2000" dirty="0">
                  <a:latin typeface="+mj-lt"/>
                  <a:cs typeface="Courier New" pitchFamily="49" charset="0"/>
                </a:rPr>
                <a:t>,</a:t>
              </a:r>
              <a:br>
                <a:rPr lang="en-US" sz="2000" dirty="0">
                  <a:latin typeface="+mj-lt"/>
                  <a:cs typeface="Courier New" pitchFamily="49" charset="0"/>
                </a:rPr>
              </a:br>
              <a:r>
                <a:rPr lang="en-US" sz="2000" dirty="0">
                  <a:latin typeface="+mj-lt"/>
                  <a:cs typeface="Courier New" pitchFamily="49" charset="0"/>
                </a:rPr>
                <a:t>    </a:t>
              </a:r>
              <a:r>
                <a:rPr lang="en-US" sz="2000" dirty="0" err="1">
                  <a:latin typeface="+mj-lt"/>
                  <a:cs typeface="Courier New" pitchFamily="49" charset="0"/>
                </a:rPr>
                <a:t>JessePinkman</a:t>
              </a:r>
              <a:r>
                <a:rPr lang="en-US" sz="2000" dirty="0">
                  <a:latin typeface="+mj-lt"/>
                  <a:cs typeface="Courier New" pitchFamily="49" charset="0"/>
                </a:rPr>
                <a:t>,</a:t>
              </a:r>
              <a:br>
                <a:rPr lang="en-US" sz="2000" dirty="0">
                  <a:latin typeface="+mj-lt"/>
                  <a:cs typeface="Courier New" pitchFamily="49" charset="0"/>
                </a:rPr>
              </a:br>
              <a:r>
                <a:rPr lang="en-US" sz="2000" dirty="0">
                  <a:latin typeface="+mj-lt"/>
                  <a:cs typeface="Courier New" pitchFamily="49" charset="0"/>
                </a:rPr>
                <a:t>    </a:t>
              </a:r>
              <a:r>
                <a:rPr lang="en-US" sz="2000" dirty="0" err="1">
                  <a:latin typeface="+mj-lt"/>
                  <a:cs typeface="Courier New" pitchFamily="49" charset="0"/>
                </a:rPr>
                <a:t>GusFring</a:t>
              </a:r>
              <a:br>
                <a:rPr lang="en-US" sz="2000" dirty="0">
                  <a:latin typeface="+mj-lt"/>
                  <a:cs typeface="Courier New" pitchFamily="49" charset="0"/>
                </a:rPr>
              </a:br>
              <a:r>
                <a:rPr lang="en-US" sz="2000" dirty="0">
                  <a:latin typeface="+mj-lt"/>
                  <a:cs typeface="Courier New" pitchFamily="49" charset="0"/>
                </a:rPr>
                <a:t>}</a:t>
              </a:r>
              <a:br>
                <a:rPr lang="en-US" sz="2000" dirty="0">
                  <a:latin typeface="+mj-lt"/>
                  <a:cs typeface="Courier New" pitchFamily="49" charset="0"/>
                </a:rPr>
              </a:br>
              <a:br>
                <a:rPr lang="en-US" sz="2000" i="1" dirty="0">
                  <a:latin typeface="+mj-lt"/>
                  <a:cs typeface="Courier New" pitchFamily="49" charset="0"/>
                </a:rPr>
              </a:br>
              <a:r>
                <a:rPr lang="en-US" sz="2000" dirty="0" err="1">
                  <a:latin typeface="+mj-lt"/>
                  <a:cs typeface="Courier New" pitchFamily="49" charset="0"/>
                </a:rPr>
                <a:t>var</a:t>
              </a:r>
              <a:r>
                <a:rPr lang="en-US" sz="2000" dirty="0">
                  <a:latin typeface="+mj-lt"/>
                  <a:cs typeface="Courier New" pitchFamily="49" charset="0"/>
                </a:rPr>
                <a:t> main = </a:t>
              </a:r>
              <a:r>
                <a:rPr lang="en-US" sz="2000" b="1" dirty="0" err="1">
                  <a:solidFill>
                    <a:srgbClr val="FF0000"/>
                  </a:solidFill>
                  <a:latin typeface="+mj-lt"/>
                  <a:cs typeface="Courier New" pitchFamily="49" charset="0"/>
                </a:rPr>
                <a:t>Characters.WalterWhite</a:t>
              </a:r>
              <a:r>
                <a:rPr lang="en-US" sz="2000" dirty="0">
                  <a:latin typeface="+mj-lt"/>
                  <a:cs typeface="Courier New" pitchFamily="49" charset="0"/>
                </a:rPr>
                <a:t>;</a:t>
              </a:r>
            </a:p>
            <a:p>
              <a:pPr eaLnBrk="1" hangingPunct="1">
                <a:defRPr/>
              </a:pPr>
              <a:endParaRPr lang="en-US" sz="2000" u="sng" dirty="0">
                <a:solidFill>
                  <a:schemeClr val="tx1"/>
                </a:solidFill>
                <a:latin typeface="+mj-lt"/>
                <a:cs typeface="Courier New" pitchFamily="49" charset="0"/>
                <a:sym typeface="Courier New" pitchFamily="49" charset="0"/>
              </a:endParaRPr>
            </a:p>
            <a:p>
              <a:pPr eaLnBrk="1" hangingPunct="1">
                <a:defRPr/>
              </a:pPr>
              <a:r>
                <a:rPr lang="en-US" sz="2000" dirty="0">
                  <a:solidFill>
                    <a:schemeClr val="tx1"/>
                  </a:solidFill>
                  <a:latin typeface="+mj-lt"/>
                  <a:cs typeface="Courier New" pitchFamily="49" charset="0"/>
                  <a:sym typeface="Courier New" pitchFamily="49" charset="0"/>
                </a:rPr>
                <a:t>console.log(</a:t>
              </a:r>
              <a:r>
                <a:rPr lang="en-US" sz="2000" dirty="0">
                  <a:latin typeface="+mj-lt"/>
                  <a:cs typeface="Courier New" pitchFamily="49" charset="0"/>
                </a:rPr>
                <a:t>main</a:t>
              </a:r>
              <a:r>
                <a:rPr lang="en-US" sz="2000" dirty="0">
                  <a:solidFill>
                    <a:schemeClr val="tx1"/>
                  </a:solidFill>
                  <a:latin typeface="+mj-lt"/>
                  <a:cs typeface="Courier New" pitchFamily="49" charset="0"/>
                  <a:sym typeface="Courier New" pitchFamily="49" charset="0"/>
                </a:rPr>
                <a:t>);  </a:t>
              </a:r>
              <a:r>
                <a:rPr lang="en-US" sz="2000" dirty="0">
                  <a:solidFill>
                    <a:srgbClr val="00B050"/>
                  </a:solidFill>
                  <a:latin typeface="+mj-lt"/>
                  <a:cs typeface="Courier New" pitchFamily="49" charset="0"/>
                  <a:sym typeface="Courier New" pitchFamily="49" charset="0"/>
                </a:rPr>
                <a:t>// 0</a:t>
              </a:r>
            </a:p>
            <a:p>
              <a:pPr eaLnBrk="1" hangingPunct="1">
                <a:defRPr/>
              </a:pPr>
              <a:r>
                <a:rPr lang="en-US" sz="2000" dirty="0"/>
                <a:t>console.log(main === </a:t>
              </a:r>
              <a:r>
                <a:rPr lang="en-US" sz="2000" dirty="0" err="1"/>
                <a:t>Characters.WalterWhite</a:t>
              </a:r>
              <a:r>
                <a:rPr lang="en-US" sz="2000" dirty="0"/>
                <a:t>);  </a:t>
              </a:r>
              <a:r>
                <a:rPr lang="en-US" sz="2000" i="1" dirty="0">
                  <a:solidFill>
                    <a:srgbClr val="00B050"/>
                  </a:solidFill>
                </a:rPr>
                <a:t>// true</a:t>
              </a:r>
              <a:endParaRPr lang="en-US" sz="2000" dirty="0">
                <a:solidFill>
                  <a:srgbClr val="00B050"/>
                </a:solidFill>
                <a:latin typeface="+mj-lt"/>
                <a:cs typeface="Courier New" pitchFamily="49" charset="0"/>
                <a:sym typeface="Courier New" pitchFamily="49" charset="0"/>
              </a:endParaRPr>
            </a:p>
          </p:txBody>
        </p:sp>
      </p:grpSp>
      <p:sp>
        <p:nvSpPr>
          <p:cNvPr id="94216" name="Rectangle 8">
            <a:extLst>
              <a:ext uri="{FF2B5EF4-FFF2-40B4-BE49-F238E27FC236}">
                <a16:creationId xmlns:a16="http://schemas.microsoft.com/office/drawing/2014/main" id="{F7A164A9-7AE8-40E3-9917-3EF4BDFACDF7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6F7BDBD1-28EE-434F-B07F-45E44401FA86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89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">
            <a:extLst>
              <a:ext uri="{FF2B5EF4-FFF2-40B4-BE49-F238E27FC236}">
                <a16:creationId xmlns:a16="http://schemas.microsoft.com/office/drawing/2014/main" id="{75487D3D-0E5C-4262-8CEF-E10CDE3712A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10156825" cy="761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2">
            <a:extLst>
              <a:ext uri="{FF2B5EF4-FFF2-40B4-BE49-F238E27FC236}">
                <a16:creationId xmlns:a16="http://schemas.microsoft.com/office/drawing/2014/main" id="{C5B18D80-5520-4DBD-B77D-6F796C2D3C1B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3">
            <a:extLst>
              <a:ext uri="{FF2B5EF4-FFF2-40B4-BE49-F238E27FC236}">
                <a16:creationId xmlns:a16="http://schemas.microsoft.com/office/drawing/2014/main" id="{C9858D3A-A238-46AC-87A3-7F812B0EB7DC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D6F28A93-E71E-4E6A-9B4E-5E5E8296329E}"/>
              </a:ext>
            </a:extLst>
          </p:cNvPr>
          <p:cNvSpPr>
            <a:spLocks/>
          </p:cNvSpPr>
          <p:nvPr/>
        </p:nvSpPr>
        <p:spPr bwMode="auto">
          <a:xfrm>
            <a:off x="1536700" y="520700"/>
            <a:ext cx="7708900" cy="431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900"/>
              </a:spcBef>
              <a:defRPr/>
            </a:pPr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12294" name="Rectangle 5">
            <a:extLst>
              <a:ext uri="{FF2B5EF4-FFF2-40B4-BE49-F238E27FC236}">
                <a16:creationId xmlns:a16="http://schemas.microsoft.com/office/drawing/2014/main" id="{85E780DA-F659-47EF-A684-DC67DA2F567F}"/>
              </a:ext>
            </a:extLst>
          </p:cNvPr>
          <p:cNvSpPr>
            <a:spLocks/>
          </p:cNvSpPr>
          <p:nvPr/>
        </p:nvSpPr>
        <p:spPr bwMode="auto">
          <a:xfrm>
            <a:off x="1778000" y="1752600"/>
            <a:ext cx="7416800" cy="288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2700" bIns="0"/>
          <a:lstStyle>
            <a:lvl1pPr marL="279400" indent="-2794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Intro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Classes &amp; Packages.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Arrow Functions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Rest Parameters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Template Strings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Default Parameters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Computed Property Names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Destructuring Assignment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for...of</a:t>
            </a:r>
          </a:p>
        </p:txBody>
      </p:sp>
      <p:grpSp>
        <p:nvGrpSpPr>
          <p:cNvPr id="12295" name="Group 6">
            <a:extLst>
              <a:ext uri="{FF2B5EF4-FFF2-40B4-BE49-F238E27FC236}">
                <a16:creationId xmlns:a16="http://schemas.microsoft.com/office/drawing/2014/main" id="{2C3EA785-EB35-415E-BD5D-ED56DE5F8EA9}"/>
              </a:ext>
            </a:extLst>
          </p:cNvPr>
          <p:cNvGrpSpPr>
            <a:grpSpLocks/>
          </p:cNvGrpSpPr>
          <p:nvPr/>
        </p:nvGrpSpPr>
        <p:grpSpPr bwMode="auto">
          <a:xfrm>
            <a:off x="1790700" y="2184400"/>
            <a:ext cx="7175500" cy="508000"/>
            <a:chOff x="0" y="0"/>
            <a:chExt cx="4520" cy="320"/>
          </a:xfrm>
        </p:grpSpPr>
        <p:sp>
          <p:nvSpPr>
            <p:cNvPr id="12297" name="AutoShape 7">
              <a:extLst>
                <a:ext uri="{FF2B5EF4-FFF2-40B4-BE49-F238E27FC236}">
                  <a16:creationId xmlns:a16="http://schemas.microsoft.com/office/drawing/2014/main" id="{BCF46F7F-1E66-4BC6-B4AA-0DC22E9BB15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520" cy="320"/>
            </a:xfrm>
            <a:prstGeom prst="roundRect">
              <a:avLst>
                <a:gd name="adj" fmla="val 11250"/>
              </a:avLst>
            </a:prstGeom>
            <a:gradFill rotWithShape="0">
              <a:gsLst>
                <a:gs pos="0">
                  <a:srgbClr val="A5C6C9"/>
                </a:gs>
                <a:gs pos="100000">
                  <a:srgbClr val="BBE0E3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8" name="Rectangle 8">
              <a:extLst>
                <a:ext uri="{FF2B5EF4-FFF2-40B4-BE49-F238E27FC236}">
                  <a16:creationId xmlns:a16="http://schemas.microsoft.com/office/drawing/2014/main" id="{E5A1C735-8996-47F1-9FC7-EF2B16A60F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" y="44"/>
              <a:ext cx="449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-12670" bIns="0" anchor="ctr"/>
            <a:lstStyle>
              <a:lvl1pPr marL="279400" indent="-2794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050"/>
                </a:spcBef>
                <a:buClr>
                  <a:srgbClr val="646260"/>
                </a:buClr>
                <a:buSzPct val="100000"/>
                <a:buFont typeface="Verdana" panose="020B0604030504040204" pitchFamily="34" charset="0"/>
                <a:buChar char="•"/>
              </a:pPr>
              <a:r>
                <a:rPr lang="en-US" altLang="en-US" sz="2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Block Scoped Variables</a:t>
              </a:r>
            </a:p>
          </p:txBody>
        </p:sp>
      </p:grpSp>
      <p:sp>
        <p:nvSpPr>
          <p:cNvPr id="12296" name="Rectangle 8">
            <a:extLst>
              <a:ext uri="{FF2B5EF4-FFF2-40B4-BE49-F238E27FC236}">
                <a16:creationId xmlns:a16="http://schemas.microsoft.com/office/drawing/2014/main" id="{B272FB52-A923-43A2-A23A-0C34D863DAAA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BC17D1C3-A0D7-448A-B3EB-2099E3D06E75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9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4" name="Picture 2">
            <a:extLst>
              <a:ext uri="{FF2B5EF4-FFF2-40B4-BE49-F238E27FC236}">
                <a16:creationId xmlns:a16="http://schemas.microsoft.com/office/drawing/2014/main" id="{E3B1761F-514E-4FB7-85B5-E48899628F9F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35" name="Picture 3">
            <a:extLst>
              <a:ext uri="{FF2B5EF4-FFF2-40B4-BE49-F238E27FC236}">
                <a16:creationId xmlns:a16="http://schemas.microsoft.com/office/drawing/2014/main" id="{C6E60A64-9D5C-4E2B-BA5D-178E1B85067B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6" name="Rectangle 4">
            <a:extLst>
              <a:ext uri="{FF2B5EF4-FFF2-40B4-BE49-F238E27FC236}">
                <a16:creationId xmlns:a16="http://schemas.microsoft.com/office/drawing/2014/main" id="{84FD61AB-90B4-4498-A994-C20248A94DA3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D60DB4B9-E393-44B3-A489-8FE2D9172A52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95238" name="Rectangle 6">
            <a:extLst>
              <a:ext uri="{FF2B5EF4-FFF2-40B4-BE49-F238E27FC236}">
                <a16:creationId xmlns:a16="http://schemas.microsoft.com/office/drawing/2014/main" id="{A0FDFDE7-81A0-433B-89F0-A1829C180D7E}"/>
              </a:ext>
            </a:extLst>
          </p:cNvPr>
          <p:cNvSpPr>
            <a:spLocks/>
          </p:cNvSpPr>
          <p:nvPr/>
        </p:nvSpPr>
        <p:spPr bwMode="auto">
          <a:xfrm>
            <a:off x="877888" y="2079625"/>
            <a:ext cx="8343900" cy="401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556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Enum members have numeric values associated with them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Generally: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First element receives a default value of 0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Other elements receive previous element’s value + 1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Multiple elements can have same value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However values can also be computed: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Expressions evaluating to a number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Expressions using previous members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Function calls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Some computed values are known &amp; defined at compile time, others only at runtime (e.g. function calls)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95239" name="Rectangle 7">
            <a:extLst>
              <a:ext uri="{FF2B5EF4-FFF2-40B4-BE49-F238E27FC236}">
                <a16:creationId xmlns:a16="http://schemas.microsoft.com/office/drawing/2014/main" id="{25CA8A11-9AC6-4E1A-9E4F-98D320EA7056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Enum Values</a:t>
            </a:r>
          </a:p>
        </p:txBody>
      </p:sp>
      <p:sp>
        <p:nvSpPr>
          <p:cNvPr id="95240" name="Rectangle 8">
            <a:extLst>
              <a:ext uri="{FF2B5EF4-FFF2-40B4-BE49-F238E27FC236}">
                <a16:creationId xmlns:a16="http://schemas.microsoft.com/office/drawing/2014/main" id="{FDB49F47-105C-4B7F-949F-6CF0C58FFBF1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5F077618-BD10-4BFB-9338-7F2E764B9D77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90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2">
            <a:extLst>
              <a:ext uri="{FF2B5EF4-FFF2-40B4-BE49-F238E27FC236}">
                <a16:creationId xmlns:a16="http://schemas.microsoft.com/office/drawing/2014/main" id="{BBA3CC35-A717-47BB-A638-0A12B37254B3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259" name="Picture 3">
            <a:extLst>
              <a:ext uri="{FF2B5EF4-FFF2-40B4-BE49-F238E27FC236}">
                <a16:creationId xmlns:a16="http://schemas.microsoft.com/office/drawing/2014/main" id="{A785FFD4-71A0-493B-A7AF-7795501C03FA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60" name="Rectangle 4">
            <a:extLst>
              <a:ext uri="{FF2B5EF4-FFF2-40B4-BE49-F238E27FC236}">
                <a16:creationId xmlns:a16="http://schemas.microsoft.com/office/drawing/2014/main" id="{7310D9A9-0AED-4B1B-BF2B-BEEFAA89F052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F8003BED-6E53-4557-9829-BF41715C5536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96262" name="Rectangle 7">
            <a:extLst>
              <a:ext uri="{FF2B5EF4-FFF2-40B4-BE49-F238E27FC236}">
                <a16:creationId xmlns:a16="http://schemas.microsoft.com/office/drawing/2014/main" id="{D188F4EC-C685-49D5-AAF3-E6EFB36D46A6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Example</a:t>
            </a:r>
          </a:p>
        </p:txBody>
      </p:sp>
      <p:grpSp>
        <p:nvGrpSpPr>
          <p:cNvPr id="96263" name="Group 9">
            <a:extLst>
              <a:ext uri="{FF2B5EF4-FFF2-40B4-BE49-F238E27FC236}">
                <a16:creationId xmlns:a16="http://schemas.microsoft.com/office/drawing/2014/main" id="{D4B69F82-28AD-4B9C-9B89-F7CDAC8DC3E2}"/>
              </a:ext>
            </a:extLst>
          </p:cNvPr>
          <p:cNvGrpSpPr>
            <a:grpSpLocks/>
          </p:cNvGrpSpPr>
          <p:nvPr/>
        </p:nvGrpSpPr>
        <p:grpSpPr bwMode="auto">
          <a:xfrm>
            <a:off x="508000" y="1905000"/>
            <a:ext cx="5029200" cy="4800600"/>
            <a:chOff x="0" y="0"/>
            <a:chExt cx="4752" cy="1414"/>
          </a:xfrm>
        </p:grpSpPr>
        <p:grpSp>
          <p:nvGrpSpPr>
            <p:cNvPr id="96271" name="Group 10">
              <a:extLst>
                <a:ext uri="{FF2B5EF4-FFF2-40B4-BE49-F238E27FC236}">
                  <a16:creationId xmlns:a16="http://schemas.microsoft.com/office/drawing/2014/main" id="{B76EB499-FD06-4587-96B1-C1C43A2516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752" cy="1414"/>
              <a:chOff x="0" y="0"/>
              <a:chExt cx="4752" cy="1414"/>
            </a:xfrm>
          </p:grpSpPr>
          <p:sp>
            <p:nvSpPr>
              <p:cNvPr id="96273" name="AutoShape 11">
                <a:extLst>
                  <a:ext uri="{FF2B5EF4-FFF2-40B4-BE49-F238E27FC236}">
                    <a16:creationId xmlns:a16="http://schemas.microsoft.com/office/drawing/2014/main" id="{33AB23D5-CDCF-44A9-A226-DB948AB6C5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4752" cy="1364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6274" name="Rectangle 12">
                <a:extLst>
                  <a:ext uri="{FF2B5EF4-FFF2-40B4-BE49-F238E27FC236}">
                    <a16:creationId xmlns:a16="http://schemas.microsoft.com/office/drawing/2014/main" id="{8077A288-6C49-4FE8-B7F6-9521DF7F77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8204" name="Rectangle 13">
              <a:extLst>
                <a:ext uri="{FF2B5EF4-FFF2-40B4-BE49-F238E27FC236}">
                  <a16:creationId xmlns:a16="http://schemas.microsoft.com/office/drawing/2014/main" id="{7938649E-2331-4BD3-A024-5CA784D4A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" y="60"/>
              <a:ext cx="4695" cy="12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215900" tIns="215900" rIns="216030" bIns="215900" anchor="ctr"/>
            <a:lstStyle/>
            <a:p>
              <a:pPr eaLnBrk="1" hangingPunct="1">
                <a:defRPr/>
              </a:pPr>
              <a:r>
                <a:rPr lang="en-US" sz="2000" dirty="0"/>
                <a:t>function </a:t>
              </a:r>
              <a:r>
                <a:rPr lang="en-US" sz="2000" b="1" dirty="0" err="1">
                  <a:solidFill>
                    <a:srgbClr val="0070C0"/>
                  </a:solidFill>
                </a:rPr>
                <a:t>getGusValue</a:t>
              </a:r>
              <a:r>
                <a:rPr lang="en-US" sz="2000" dirty="0"/>
                <a:t>() {</a:t>
              </a:r>
              <a:br>
                <a:rPr lang="en-US" sz="2000" dirty="0"/>
              </a:br>
              <a:r>
                <a:rPr lang="en-US" sz="2000" dirty="0"/>
                <a:t>    return 99;</a:t>
              </a:r>
              <a:br>
                <a:rPr lang="en-US" sz="2000" dirty="0"/>
              </a:br>
              <a:r>
                <a:rPr lang="en-US" sz="2000" dirty="0"/>
                <a:t>}</a:t>
              </a:r>
              <a:br>
                <a:rPr lang="en-US" sz="2000" dirty="0"/>
              </a:br>
              <a:br>
                <a:rPr lang="en-US" sz="2000" dirty="0"/>
              </a:br>
              <a:r>
                <a:rPr lang="en-US" sz="2000" dirty="0" err="1"/>
                <a:t>enum</a:t>
              </a:r>
              <a:r>
                <a:rPr lang="en-US" sz="2000" dirty="0"/>
                <a:t> </a:t>
              </a:r>
              <a:r>
                <a:rPr lang="en-US" sz="2000" b="1" dirty="0">
                  <a:solidFill>
                    <a:srgbClr val="0070C0"/>
                  </a:solidFill>
                </a:rPr>
                <a:t>Characters</a:t>
              </a:r>
              <a:r>
                <a:rPr lang="en-US" sz="2000" dirty="0"/>
                <a:t> {</a:t>
              </a:r>
              <a:br>
                <a:rPr lang="en-US" sz="2000" dirty="0"/>
              </a:br>
              <a:r>
                <a:rPr lang="en-US" sz="2000" dirty="0"/>
                <a:t>    </a:t>
              </a:r>
              <a:r>
                <a:rPr lang="en-US" sz="2000" dirty="0" err="1"/>
                <a:t>WalterWhite</a:t>
              </a:r>
              <a:r>
                <a:rPr lang="en-US" sz="2000" dirty="0"/>
                <a:t> = 1,</a:t>
              </a:r>
              <a:br>
                <a:rPr lang="en-US" sz="2000" dirty="0"/>
              </a:br>
              <a:r>
                <a:rPr lang="en-US" sz="2000" dirty="0"/>
                <a:t>    </a:t>
              </a:r>
              <a:r>
                <a:rPr lang="en-US" sz="2000" dirty="0" err="1"/>
                <a:t>SkylerWhite</a:t>
              </a:r>
              <a:r>
                <a:rPr lang="en-US" sz="2000" dirty="0"/>
                <a:t> = </a:t>
              </a:r>
              <a:r>
                <a:rPr lang="en-US" sz="2000" b="1" dirty="0" err="1">
                  <a:solidFill>
                    <a:srgbClr val="FF0000"/>
                  </a:solidFill>
                </a:rPr>
                <a:t>WalterWhite</a:t>
              </a:r>
              <a:r>
                <a:rPr lang="en-US" sz="2000" dirty="0"/>
                <a:t>, </a:t>
              </a:r>
              <a:r>
                <a:rPr lang="en-US" sz="2000" dirty="0">
                  <a:solidFill>
                    <a:srgbClr val="00B050"/>
                  </a:solidFill>
                </a:rPr>
                <a:t>// also 1</a:t>
              </a:r>
              <a:br>
                <a:rPr lang="en-US" sz="2000" dirty="0"/>
              </a:br>
              <a:r>
                <a:rPr lang="en-US" sz="2000" dirty="0"/>
                <a:t>    </a:t>
              </a:r>
              <a:r>
                <a:rPr lang="en-US" sz="2000" dirty="0" err="1"/>
                <a:t>SaulGoodman</a:t>
              </a:r>
              <a:r>
                <a:rPr lang="en-US" sz="2000" dirty="0"/>
                <a:t>, </a:t>
              </a:r>
              <a:r>
                <a:rPr lang="en-US" sz="2000" dirty="0">
                  <a:solidFill>
                    <a:srgbClr val="00B050"/>
                  </a:solidFill>
                </a:rPr>
                <a:t>// = 2  (</a:t>
              </a:r>
              <a:r>
                <a:rPr lang="en-US" sz="2000" dirty="0" err="1">
                  <a:solidFill>
                    <a:srgbClr val="00B050"/>
                  </a:solidFill>
                </a:rPr>
                <a:t>prev</a:t>
              </a:r>
              <a:r>
                <a:rPr lang="en-US" sz="2000" dirty="0">
                  <a:solidFill>
                    <a:srgbClr val="00B050"/>
                  </a:solidFill>
                </a:rPr>
                <a:t> + 1)</a:t>
              </a:r>
              <a:br>
                <a:rPr lang="en-US" sz="2000" dirty="0"/>
              </a:br>
              <a:r>
                <a:rPr lang="en-US" sz="2000" dirty="0"/>
                <a:t>    </a:t>
              </a:r>
              <a:r>
                <a:rPr lang="en-US" sz="2000" dirty="0" err="1"/>
                <a:t>JessePinkman</a:t>
              </a:r>
              <a:r>
                <a:rPr lang="en-US" sz="2000" dirty="0"/>
                <a:t> = </a:t>
              </a:r>
              <a:r>
                <a:rPr lang="en-US" sz="2000" b="1" dirty="0">
                  <a:solidFill>
                    <a:srgbClr val="FF0000"/>
                  </a:solidFill>
                </a:rPr>
                <a:t>10 * </a:t>
              </a:r>
              <a:r>
                <a:rPr lang="en-US" sz="2000" b="1" dirty="0" err="1">
                  <a:solidFill>
                    <a:srgbClr val="FF0000"/>
                  </a:solidFill>
                </a:rPr>
                <a:t>SaulGoodman</a:t>
              </a:r>
              <a:r>
                <a:rPr lang="en-US" sz="2000" dirty="0"/>
                <a:t>,</a:t>
              </a:r>
              <a:br>
                <a:rPr lang="en-US" sz="2000" dirty="0"/>
              </a:br>
              <a:r>
                <a:rPr lang="en-US" sz="2000" dirty="0"/>
                <a:t>    </a:t>
              </a:r>
              <a:r>
                <a:rPr lang="en-US" sz="2000" dirty="0" err="1"/>
                <a:t>GusFring</a:t>
              </a:r>
              <a:r>
                <a:rPr lang="en-US" sz="2000" dirty="0"/>
                <a:t> = </a:t>
              </a:r>
              <a:r>
                <a:rPr lang="en-US" sz="2000" b="1" dirty="0" err="1">
                  <a:solidFill>
                    <a:srgbClr val="FF0000"/>
                  </a:solidFill>
                </a:rPr>
                <a:t>getGusValue</a:t>
              </a:r>
              <a:r>
                <a:rPr lang="en-US" sz="2000" b="1" dirty="0">
                  <a:solidFill>
                    <a:srgbClr val="FF0000"/>
                  </a:solidFill>
                </a:rPr>
                <a:t>()</a:t>
              </a:r>
              <a:br>
                <a:rPr lang="en-US" sz="2000" dirty="0"/>
              </a:br>
              <a:r>
                <a:rPr lang="en-US" sz="2000" dirty="0"/>
                <a:t>}</a:t>
              </a:r>
              <a:br>
                <a:rPr lang="en-US" sz="2000" dirty="0"/>
              </a:br>
              <a:br>
                <a:rPr lang="en-US" sz="2000" dirty="0"/>
              </a:br>
              <a:r>
                <a:rPr lang="en-US" sz="2000" i="1" dirty="0"/>
                <a:t>console</a:t>
              </a:r>
              <a:r>
                <a:rPr lang="en-US" sz="2000" dirty="0"/>
                <a:t>.dir(Characters);</a:t>
              </a:r>
              <a:endParaRPr lang="en-US" sz="2000" dirty="0">
                <a:solidFill>
                  <a:srgbClr val="00B050"/>
                </a:solidFill>
                <a:latin typeface="+mj-lt"/>
                <a:cs typeface="Courier New" pitchFamily="49" charset="0"/>
                <a:sym typeface="Courier New" pitchFamily="49" charset="0"/>
              </a:endParaRPr>
            </a:p>
          </p:txBody>
        </p:sp>
      </p:grpSp>
      <p:grpSp>
        <p:nvGrpSpPr>
          <p:cNvPr id="96264" name="Group 9">
            <a:extLst>
              <a:ext uri="{FF2B5EF4-FFF2-40B4-BE49-F238E27FC236}">
                <a16:creationId xmlns:a16="http://schemas.microsoft.com/office/drawing/2014/main" id="{D2170306-6745-406E-9A53-CAAE7A3E7E18}"/>
              </a:ext>
            </a:extLst>
          </p:cNvPr>
          <p:cNvGrpSpPr>
            <a:grpSpLocks/>
          </p:cNvGrpSpPr>
          <p:nvPr/>
        </p:nvGrpSpPr>
        <p:grpSpPr bwMode="auto">
          <a:xfrm>
            <a:off x="5789613" y="1905000"/>
            <a:ext cx="3938587" cy="4800600"/>
            <a:chOff x="28" y="0"/>
            <a:chExt cx="4724" cy="1414"/>
          </a:xfrm>
        </p:grpSpPr>
        <p:grpSp>
          <p:nvGrpSpPr>
            <p:cNvPr id="96267" name="Group 10">
              <a:extLst>
                <a:ext uri="{FF2B5EF4-FFF2-40B4-BE49-F238E27FC236}">
                  <a16:creationId xmlns:a16="http://schemas.microsoft.com/office/drawing/2014/main" id="{95298EEB-EF4F-4050-9291-A3A3373D3C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" y="0"/>
              <a:ext cx="4712" cy="1414"/>
              <a:chOff x="40" y="0"/>
              <a:chExt cx="4712" cy="1414"/>
            </a:xfrm>
          </p:grpSpPr>
          <p:sp>
            <p:nvSpPr>
              <p:cNvPr id="96269" name="AutoShape 11">
                <a:extLst>
                  <a:ext uri="{FF2B5EF4-FFF2-40B4-BE49-F238E27FC236}">
                    <a16:creationId xmlns:a16="http://schemas.microsoft.com/office/drawing/2014/main" id="{80A6F718-4061-4CCD-8119-94A43BDEE2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" y="0"/>
                <a:ext cx="3930" cy="1364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000"/>
              </a:p>
              <a:p>
                <a:pPr eaLnBrk="1" hangingPunct="1"/>
                <a:r>
                  <a:rPr lang="en-US" altLang="en-US" sz="2000" b="1"/>
                  <a:t>Object</a:t>
                </a:r>
              </a:p>
              <a:p>
                <a:pPr lvl="1" eaLnBrk="1" hangingPunct="1"/>
                <a:r>
                  <a:rPr lang="en-US" altLang="en-US" sz="2000"/>
                  <a:t>1:"SkylerWhite"</a:t>
                </a:r>
              </a:p>
              <a:p>
                <a:pPr lvl="1" eaLnBrk="1" hangingPunct="1"/>
                <a:r>
                  <a:rPr lang="en-US" altLang="en-US" sz="2000"/>
                  <a:t>2:"SaulGoodman"</a:t>
                </a:r>
              </a:p>
              <a:p>
                <a:pPr lvl="1" eaLnBrk="1" hangingPunct="1"/>
                <a:r>
                  <a:rPr lang="en-US" altLang="en-US" sz="2000"/>
                  <a:t>20:"JessePinkman"</a:t>
                </a:r>
              </a:p>
              <a:p>
                <a:pPr lvl="1" eaLnBrk="1" hangingPunct="1"/>
                <a:r>
                  <a:rPr lang="en-US" altLang="en-US" sz="2000"/>
                  <a:t>99:"GusFring"</a:t>
                </a:r>
              </a:p>
              <a:p>
                <a:pPr lvl="1" eaLnBrk="1" hangingPunct="1"/>
                <a:r>
                  <a:rPr lang="en-US" altLang="en-US" sz="2000"/>
                  <a:t>GusFring:99</a:t>
                </a:r>
              </a:p>
              <a:p>
                <a:pPr lvl="1" eaLnBrk="1" hangingPunct="1"/>
                <a:r>
                  <a:rPr lang="en-US" altLang="en-US" sz="2000"/>
                  <a:t>JessePinkman:20</a:t>
                </a:r>
              </a:p>
              <a:p>
                <a:pPr lvl="1" eaLnBrk="1" hangingPunct="1"/>
                <a:r>
                  <a:rPr lang="en-US" altLang="en-US" sz="2000"/>
                  <a:t>SaulGoodman:2</a:t>
                </a:r>
              </a:p>
              <a:p>
                <a:pPr lvl="1" eaLnBrk="1" hangingPunct="1"/>
                <a:r>
                  <a:rPr lang="en-US" altLang="en-US" sz="2000"/>
                  <a:t>SkylerWhite:1</a:t>
                </a:r>
              </a:p>
              <a:p>
                <a:pPr lvl="1" eaLnBrk="1" hangingPunct="1"/>
                <a:r>
                  <a:rPr lang="en-US" altLang="en-US" sz="2000"/>
                  <a:t>WalterWhite:1</a:t>
                </a:r>
              </a:p>
              <a:p>
                <a:pPr eaLnBrk="1" hangingPunct="1"/>
                <a:endParaRPr lang="en-US" altLang="en-US" sz="2000"/>
              </a:p>
            </p:txBody>
          </p:sp>
          <p:sp>
            <p:nvSpPr>
              <p:cNvPr id="96270" name="Rectangle 12">
                <a:extLst>
                  <a:ext uri="{FF2B5EF4-FFF2-40B4-BE49-F238E27FC236}">
                    <a16:creationId xmlns:a16="http://schemas.microsoft.com/office/drawing/2014/main" id="{AE9A9F31-BF70-4EF6-9AB9-FAF50F5BB5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6" name="Rectangle 13">
              <a:extLst>
                <a:ext uri="{FF2B5EF4-FFF2-40B4-BE49-F238E27FC236}">
                  <a16:creationId xmlns:a16="http://schemas.microsoft.com/office/drawing/2014/main" id="{875F1539-1839-464A-A7BE-4FF7B0FCC3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" y="60"/>
              <a:ext cx="4695" cy="12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215900" tIns="215900" rIns="216030" bIns="215900" anchor="ctr"/>
            <a:lstStyle/>
            <a:p>
              <a:pPr eaLnBrk="1" hangingPunct="1">
                <a:defRPr/>
              </a:pPr>
              <a:endParaRPr lang="en-US" sz="2000" dirty="0">
                <a:solidFill>
                  <a:srgbClr val="00B050"/>
                </a:solidFill>
                <a:latin typeface="+mj-lt"/>
                <a:cs typeface="Courier New" pitchFamily="49" charset="0"/>
                <a:sym typeface="Courier New" pitchFamily="49" charset="0"/>
              </a:endParaRPr>
            </a:p>
          </p:txBody>
        </p:sp>
      </p:grpSp>
      <p:cxnSp>
        <p:nvCxnSpPr>
          <p:cNvPr id="96265" name="Elbow Connector 22">
            <a:extLst>
              <a:ext uri="{FF2B5EF4-FFF2-40B4-BE49-F238E27FC236}">
                <a16:creationId xmlns:a16="http://schemas.microsoft.com/office/drawing/2014/main" id="{87F6080C-5989-4722-BCC2-2B03056903AC}"/>
              </a:ext>
            </a:extLst>
          </p:cNvPr>
          <p:cNvCxnSpPr>
            <a:cxnSpLocks noChangeShapeType="1"/>
            <a:endCxn id="96269" idx="1"/>
          </p:cNvCxnSpPr>
          <p:nvPr/>
        </p:nvCxnSpPr>
        <p:spPr bwMode="auto">
          <a:xfrm flipV="1">
            <a:off x="3556000" y="4221163"/>
            <a:ext cx="2895600" cy="1874837"/>
          </a:xfrm>
          <a:prstGeom prst="bentConnector3">
            <a:avLst>
              <a:gd name="adj1" fmla="val 76949"/>
            </a:avLst>
          </a:prstGeom>
          <a:noFill/>
          <a:ln w="57150" algn="ctr">
            <a:solidFill>
              <a:srgbClr val="92D05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6266" name="Rectangle 8">
            <a:extLst>
              <a:ext uri="{FF2B5EF4-FFF2-40B4-BE49-F238E27FC236}">
                <a16:creationId xmlns:a16="http://schemas.microsoft.com/office/drawing/2014/main" id="{98BD8925-3289-43CA-97BC-F6EA96EE040D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CE79C222-A5C0-4D1D-919D-14A25F0827ED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91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Picture 2">
            <a:extLst>
              <a:ext uri="{FF2B5EF4-FFF2-40B4-BE49-F238E27FC236}">
                <a16:creationId xmlns:a16="http://schemas.microsoft.com/office/drawing/2014/main" id="{2FB7F3D9-CFEC-4DE0-A22E-F53696CC22F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283" name="Picture 3">
            <a:extLst>
              <a:ext uri="{FF2B5EF4-FFF2-40B4-BE49-F238E27FC236}">
                <a16:creationId xmlns:a16="http://schemas.microsoft.com/office/drawing/2014/main" id="{17B22F35-D8A1-4C2F-8FB7-BAF6A4894C55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4" name="Rectangle 4">
            <a:extLst>
              <a:ext uri="{FF2B5EF4-FFF2-40B4-BE49-F238E27FC236}">
                <a16:creationId xmlns:a16="http://schemas.microsoft.com/office/drawing/2014/main" id="{5D30313D-1100-4B5E-8A67-B83F9E62193C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8A831912-A75C-45B2-AF8C-2EE057E8E17F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97286" name="Rectangle 7">
            <a:extLst>
              <a:ext uri="{FF2B5EF4-FFF2-40B4-BE49-F238E27FC236}">
                <a16:creationId xmlns:a16="http://schemas.microsoft.com/office/drawing/2014/main" id="{D398EEBD-38C3-4A4B-96EA-C01405B2CA93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Which Transpiles to…</a:t>
            </a:r>
          </a:p>
        </p:txBody>
      </p:sp>
      <p:grpSp>
        <p:nvGrpSpPr>
          <p:cNvPr id="97287" name="Group 9">
            <a:extLst>
              <a:ext uri="{FF2B5EF4-FFF2-40B4-BE49-F238E27FC236}">
                <a16:creationId xmlns:a16="http://schemas.microsoft.com/office/drawing/2014/main" id="{A71541AB-6309-4F04-94F8-733D3A025381}"/>
              </a:ext>
            </a:extLst>
          </p:cNvPr>
          <p:cNvGrpSpPr>
            <a:grpSpLocks/>
          </p:cNvGrpSpPr>
          <p:nvPr/>
        </p:nvGrpSpPr>
        <p:grpSpPr bwMode="auto">
          <a:xfrm>
            <a:off x="736600" y="1905000"/>
            <a:ext cx="8686800" cy="4800600"/>
            <a:chOff x="0" y="0"/>
            <a:chExt cx="8424" cy="1414"/>
          </a:xfrm>
        </p:grpSpPr>
        <p:grpSp>
          <p:nvGrpSpPr>
            <p:cNvPr id="97289" name="Group 10">
              <a:extLst>
                <a:ext uri="{FF2B5EF4-FFF2-40B4-BE49-F238E27FC236}">
                  <a16:creationId xmlns:a16="http://schemas.microsoft.com/office/drawing/2014/main" id="{9E5ADE7A-E7BB-40F9-856F-D878264053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8424" cy="1414"/>
              <a:chOff x="0" y="0"/>
              <a:chExt cx="8424" cy="1414"/>
            </a:xfrm>
          </p:grpSpPr>
          <p:sp>
            <p:nvSpPr>
              <p:cNvPr id="97291" name="AutoShape 11">
                <a:extLst>
                  <a:ext uri="{FF2B5EF4-FFF2-40B4-BE49-F238E27FC236}">
                    <a16:creationId xmlns:a16="http://schemas.microsoft.com/office/drawing/2014/main" id="{AF051BE5-E851-4FCB-BCD1-0825735136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8424" cy="1364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7292" name="Rectangle 12">
                <a:extLst>
                  <a:ext uri="{FF2B5EF4-FFF2-40B4-BE49-F238E27FC236}">
                    <a16:creationId xmlns:a16="http://schemas.microsoft.com/office/drawing/2014/main" id="{E70E1874-6C29-42A4-B5A1-C5F9FB95A0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8204" name="Rectangle 13">
              <a:extLst>
                <a:ext uri="{FF2B5EF4-FFF2-40B4-BE49-F238E27FC236}">
                  <a16:creationId xmlns:a16="http://schemas.microsoft.com/office/drawing/2014/main" id="{E61629D3-5DAE-48F6-BE40-B21D0AB32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" y="60"/>
              <a:ext cx="8252" cy="12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215900" tIns="215900" rIns="216030" bIns="215900" anchor="ctr"/>
            <a:lstStyle/>
            <a:p>
              <a:pPr eaLnBrk="1" hangingPunct="1">
                <a:defRPr/>
              </a:pPr>
              <a:r>
                <a:rPr lang="en-US" dirty="0"/>
                <a:t>function </a:t>
              </a:r>
              <a:r>
                <a:rPr lang="en-US" b="1" dirty="0" err="1">
                  <a:solidFill>
                    <a:srgbClr val="0070C0"/>
                  </a:solidFill>
                </a:rPr>
                <a:t>getGusValue</a:t>
              </a:r>
              <a:r>
                <a:rPr lang="en-US" dirty="0"/>
                <a:t>() {</a:t>
              </a:r>
              <a:br>
                <a:rPr lang="en-US" dirty="0"/>
              </a:br>
              <a:r>
                <a:rPr lang="en-US" dirty="0"/>
                <a:t>    return 99;</a:t>
              </a:r>
              <a:br>
                <a:rPr lang="en-US" dirty="0"/>
              </a:br>
              <a:r>
                <a:rPr lang="en-US" dirty="0"/>
                <a:t>}</a:t>
              </a:r>
            </a:p>
            <a:p>
              <a:pPr eaLnBrk="1" hangingPunct="1">
                <a:defRPr/>
              </a:pPr>
              <a:br>
                <a:rPr lang="en-US" dirty="0"/>
              </a:br>
              <a:r>
                <a:rPr lang="en-US" dirty="0" err="1"/>
                <a:t>var</a:t>
              </a:r>
              <a:r>
                <a:rPr lang="en-US" dirty="0"/>
                <a:t> </a:t>
              </a:r>
              <a:r>
                <a:rPr lang="en-US" i="1" dirty="0"/>
                <a:t>Characters</a:t>
              </a:r>
              <a:r>
                <a:rPr lang="en-US" dirty="0"/>
                <a:t>;</a:t>
              </a:r>
            </a:p>
            <a:p>
              <a:pPr eaLnBrk="1" hangingPunct="1">
                <a:defRPr/>
              </a:pPr>
              <a:br>
                <a:rPr lang="en-US" dirty="0"/>
              </a:br>
              <a:r>
                <a:rPr lang="en-US" dirty="0"/>
                <a:t>(function (Characters) {</a:t>
              </a:r>
              <a:br>
                <a:rPr lang="en-US" dirty="0"/>
              </a:br>
              <a:r>
                <a:rPr lang="en-US" dirty="0"/>
                <a:t>    </a:t>
              </a:r>
              <a:r>
                <a:rPr lang="en-US" b="1" dirty="0">
                  <a:solidFill>
                    <a:srgbClr val="FF0000"/>
                  </a:solidFill>
                </a:rPr>
                <a:t>Characters[Characters["</a:t>
              </a:r>
              <a:r>
                <a:rPr lang="en-US" b="1" dirty="0" err="1">
                  <a:solidFill>
                    <a:srgbClr val="FF0000"/>
                  </a:solidFill>
                </a:rPr>
                <a:t>WalterWhite</a:t>
              </a:r>
              <a:r>
                <a:rPr lang="en-US" b="1" dirty="0">
                  <a:solidFill>
                    <a:srgbClr val="FF0000"/>
                  </a:solidFill>
                </a:rPr>
                <a:t>"] = 1] = "</a:t>
              </a:r>
              <a:r>
                <a:rPr lang="en-US" b="1" dirty="0" err="1">
                  <a:solidFill>
                    <a:srgbClr val="FF0000"/>
                  </a:solidFill>
                </a:rPr>
                <a:t>WalterWhite</a:t>
              </a:r>
              <a:r>
                <a:rPr lang="en-US" b="1" dirty="0">
                  <a:solidFill>
                    <a:srgbClr val="FF0000"/>
                  </a:solidFill>
                </a:rPr>
                <a:t>";</a:t>
              </a:r>
              <a:br>
                <a:rPr lang="en-US" dirty="0"/>
              </a:br>
              <a:r>
                <a:rPr lang="en-US" dirty="0"/>
                <a:t>    Characters[Characters["</a:t>
              </a:r>
              <a:r>
                <a:rPr lang="en-US" dirty="0" err="1"/>
                <a:t>SkylerWhite</a:t>
              </a:r>
              <a:r>
                <a:rPr lang="en-US" dirty="0"/>
                <a:t>"] = 1] = "</a:t>
              </a:r>
              <a:r>
                <a:rPr lang="en-US" dirty="0" err="1"/>
                <a:t>SkylerWhite</a:t>
              </a:r>
              <a:r>
                <a:rPr lang="en-US" dirty="0"/>
                <a:t>";</a:t>
              </a:r>
              <a:br>
                <a:rPr lang="en-US" dirty="0"/>
              </a:br>
              <a:r>
                <a:rPr lang="en-US" dirty="0"/>
                <a:t>    Characters[Characters["</a:t>
              </a:r>
              <a:r>
                <a:rPr lang="en-US" dirty="0" err="1"/>
                <a:t>SaulGoodman</a:t>
              </a:r>
              <a:r>
                <a:rPr lang="en-US" dirty="0"/>
                <a:t>"] = 2] = "</a:t>
              </a:r>
              <a:r>
                <a:rPr lang="en-US" dirty="0" err="1"/>
                <a:t>SaulGoodman</a:t>
              </a:r>
              <a:r>
                <a:rPr lang="en-US" dirty="0"/>
                <a:t>";</a:t>
              </a:r>
              <a:br>
                <a:rPr lang="en-US" dirty="0"/>
              </a:br>
              <a:r>
                <a:rPr lang="en-US" dirty="0"/>
                <a:t>    Characters[Characters["</a:t>
              </a:r>
              <a:r>
                <a:rPr lang="en-US" dirty="0" err="1"/>
                <a:t>JessePinkman</a:t>
              </a:r>
              <a:r>
                <a:rPr lang="en-US" dirty="0"/>
                <a:t>"] = 20] = "</a:t>
              </a:r>
              <a:r>
                <a:rPr lang="en-US" dirty="0" err="1"/>
                <a:t>JessePinkman</a:t>
              </a:r>
              <a:r>
                <a:rPr lang="en-US" dirty="0"/>
                <a:t>";</a:t>
              </a:r>
              <a:br>
                <a:rPr lang="en-US" dirty="0"/>
              </a:br>
              <a:r>
                <a:rPr lang="en-US" dirty="0"/>
                <a:t>    </a:t>
              </a:r>
              <a:r>
                <a:rPr lang="en-US" b="1" dirty="0">
                  <a:solidFill>
                    <a:srgbClr val="FF0000"/>
                  </a:solidFill>
                </a:rPr>
                <a:t>Characters[Characters["</a:t>
              </a:r>
              <a:r>
                <a:rPr lang="en-US" b="1" dirty="0" err="1">
                  <a:solidFill>
                    <a:srgbClr val="FF0000"/>
                  </a:solidFill>
                </a:rPr>
                <a:t>GusFring</a:t>
              </a:r>
              <a:r>
                <a:rPr lang="en-US" b="1" dirty="0">
                  <a:solidFill>
                    <a:srgbClr val="FF0000"/>
                  </a:solidFill>
                </a:rPr>
                <a:t>"] = </a:t>
              </a:r>
              <a:r>
                <a:rPr lang="en-US" b="1" dirty="0" err="1">
                  <a:solidFill>
                    <a:srgbClr val="FF0000"/>
                  </a:solidFill>
                </a:rPr>
                <a:t>getGusValue</a:t>
              </a:r>
              <a:r>
                <a:rPr lang="en-US" b="1" dirty="0">
                  <a:solidFill>
                    <a:srgbClr val="FF0000"/>
                  </a:solidFill>
                </a:rPr>
                <a:t>()] = "</a:t>
              </a:r>
              <a:r>
                <a:rPr lang="en-US" b="1" dirty="0" err="1">
                  <a:solidFill>
                    <a:srgbClr val="FF0000"/>
                  </a:solidFill>
                </a:rPr>
                <a:t>GusFring</a:t>
              </a:r>
              <a:r>
                <a:rPr lang="en-US" b="1" dirty="0">
                  <a:solidFill>
                    <a:srgbClr val="FF0000"/>
                  </a:solidFill>
                </a:rPr>
                <a:t>";</a:t>
              </a:r>
              <a:br>
                <a:rPr lang="en-US" dirty="0"/>
              </a:br>
              <a:r>
                <a:rPr lang="en-US" dirty="0"/>
                <a:t>})(</a:t>
              </a:r>
              <a:r>
                <a:rPr lang="en-US" i="1" dirty="0"/>
                <a:t>Characters </a:t>
              </a:r>
              <a:r>
                <a:rPr lang="en-US" dirty="0"/>
                <a:t>|| (</a:t>
              </a:r>
              <a:r>
                <a:rPr lang="en-US" i="1" dirty="0"/>
                <a:t>Characters </a:t>
              </a:r>
              <a:r>
                <a:rPr lang="en-US" dirty="0"/>
                <a:t>= {}));</a:t>
              </a:r>
            </a:p>
            <a:p>
              <a:pPr eaLnBrk="1" hangingPunct="1">
                <a:defRPr/>
              </a:pPr>
              <a:br>
                <a:rPr lang="en-US" dirty="0"/>
              </a:br>
              <a:r>
                <a:rPr lang="en-US" dirty="0"/>
                <a:t>console.dir(</a:t>
              </a:r>
              <a:r>
                <a:rPr lang="en-US" i="1" dirty="0"/>
                <a:t>Characters</a:t>
              </a:r>
              <a:r>
                <a:rPr lang="en-US" dirty="0"/>
                <a:t>);</a:t>
              </a:r>
              <a:endParaRPr lang="en-US" sz="1200" dirty="0">
                <a:solidFill>
                  <a:srgbClr val="00B050"/>
                </a:solidFill>
                <a:latin typeface="+mj-lt"/>
                <a:cs typeface="Courier New" pitchFamily="49" charset="0"/>
                <a:sym typeface="Courier New" pitchFamily="49" charset="0"/>
              </a:endParaRPr>
            </a:p>
          </p:txBody>
        </p:sp>
      </p:grpSp>
      <p:sp>
        <p:nvSpPr>
          <p:cNvPr id="97288" name="Rectangle 8">
            <a:extLst>
              <a:ext uri="{FF2B5EF4-FFF2-40B4-BE49-F238E27FC236}">
                <a16:creationId xmlns:a16="http://schemas.microsoft.com/office/drawing/2014/main" id="{0AF9FE73-E32B-42AE-B6D9-04CCF6354279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D90F25E7-7904-402B-88EA-D0F21956341D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92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6" name="Picture 2">
            <a:extLst>
              <a:ext uri="{FF2B5EF4-FFF2-40B4-BE49-F238E27FC236}">
                <a16:creationId xmlns:a16="http://schemas.microsoft.com/office/drawing/2014/main" id="{1E3C677D-5B55-41ED-87E2-A41DC71A0DEC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307" name="Picture 3">
            <a:extLst>
              <a:ext uri="{FF2B5EF4-FFF2-40B4-BE49-F238E27FC236}">
                <a16:creationId xmlns:a16="http://schemas.microsoft.com/office/drawing/2014/main" id="{E3A178DB-F3B4-4EEB-9ADE-7779F970A30B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08" name="Rectangle 4">
            <a:extLst>
              <a:ext uri="{FF2B5EF4-FFF2-40B4-BE49-F238E27FC236}">
                <a16:creationId xmlns:a16="http://schemas.microsoft.com/office/drawing/2014/main" id="{A0AA5F49-A56A-4877-ADB9-DCF02764B508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DBC8BF00-D40F-4A18-A9D9-3609C8F9C973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98310" name="Rectangle 6">
            <a:extLst>
              <a:ext uri="{FF2B5EF4-FFF2-40B4-BE49-F238E27FC236}">
                <a16:creationId xmlns:a16="http://schemas.microsoft.com/office/drawing/2014/main" id="{D09203DB-6E11-4E27-BC4F-70930A266A62}"/>
              </a:ext>
            </a:extLst>
          </p:cNvPr>
          <p:cNvSpPr>
            <a:spLocks/>
          </p:cNvSpPr>
          <p:nvPr/>
        </p:nvSpPr>
        <p:spPr bwMode="auto">
          <a:xfrm>
            <a:off x="877888" y="2232025"/>
            <a:ext cx="8343900" cy="401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556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TS generated an object with both forward (name -&gt; value) and reverse (value -&gt; name) mappings, as we’ve seen earlier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References to enum members are always emitted as property accesses, example: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0070C0"/>
                </a:solidFill>
              </a:rPr>
              <a:t>console.log(</a:t>
            </a:r>
            <a:r>
              <a:rPr lang="en-US" altLang="en-US" sz="2400" i="1">
                <a:solidFill>
                  <a:srgbClr val="0070C0"/>
                </a:solidFill>
              </a:rPr>
              <a:t>Characters</a:t>
            </a:r>
            <a:r>
              <a:rPr lang="en-US" altLang="en-US" sz="2400">
                <a:solidFill>
                  <a:srgbClr val="0070C0"/>
                </a:solidFill>
              </a:rPr>
              <a:t>.JessePinkman);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For a performance boost we can create </a:t>
            </a:r>
            <a:r>
              <a:rPr lang="en-US" altLang="en-US" sz="2200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const</a:t>
            </a: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enums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Const enum references use inline values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But then we can’t use computed members </a:t>
            </a: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</a:t>
            </a: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0070C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98311" name="Rectangle 7">
            <a:extLst>
              <a:ext uri="{FF2B5EF4-FFF2-40B4-BE49-F238E27FC236}">
                <a16:creationId xmlns:a16="http://schemas.microsoft.com/office/drawing/2014/main" id="{BCD8E791-2D20-42BD-B331-ED3794C2955D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Const Enums</a:t>
            </a:r>
          </a:p>
        </p:txBody>
      </p:sp>
      <p:sp>
        <p:nvSpPr>
          <p:cNvPr id="98312" name="Rectangle 8">
            <a:extLst>
              <a:ext uri="{FF2B5EF4-FFF2-40B4-BE49-F238E27FC236}">
                <a16:creationId xmlns:a16="http://schemas.microsoft.com/office/drawing/2014/main" id="{E39CCE64-5D32-4DB7-AD53-F66237E7EB26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E2FCC6FB-6F3F-4067-9EEC-8BA3A98F6ED6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93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0" name="Picture 2">
            <a:extLst>
              <a:ext uri="{FF2B5EF4-FFF2-40B4-BE49-F238E27FC236}">
                <a16:creationId xmlns:a16="http://schemas.microsoft.com/office/drawing/2014/main" id="{10492195-F847-4C2B-A2D7-0C5493EC196A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331" name="Picture 3">
            <a:extLst>
              <a:ext uri="{FF2B5EF4-FFF2-40B4-BE49-F238E27FC236}">
                <a16:creationId xmlns:a16="http://schemas.microsoft.com/office/drawing/2014/main" id="{86C0E076-1DA2-412F-B694-0567B5E9FFBE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2" name="Rectangle 4">
            <a:extLst>
              <a:ext uri="{FF2B5EF4-FFF2-40B4-BE49-F238E27FC236}">
                <a16:creationId xmlns:a16="http://schemas.microsoft.com/office/drawing/2014/main" id="{5613AE45-1EF1-4A6B-BD0A-AEEC9DF79339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A3BF568C-7A69-439D-A0CF-50AB8F7DEE5E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99334" name="Rectangle 7">
            <a:extLst>
              <a:ext uri="{FF2B5EF4-FFF2-40B4-BE49-F238E27FC236}">
                <a16:creationId xmlns:a16="http://schemas.microsoft.com/office/drawing/2014/main" id="{AC6AA624-9921-4EE5-89E9-284B5F0656CC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Example</a:t>
            </a:r>
          </a:p>
        </p:txBody>
      </p:sp>
      <p:grpSp>
        <p:nvGrpSpPr>
          <p:cNvPr id="99335" name="Group 9">
            <a:extLst>
              <a:ext uri="{FF2B5EF4-FFF2-40B4-BE49-F238E27FC236}">
                <a16:creationId xmlns:a16="http://schemas.microsoft.com/office/drawing/2014/main" id="{6E4B0616-08E4-465D-8D29-8E5AB3DB1B15}"/>
              </a:ext>
            </a:extLst>
          </p:cNvPr>
          <p:cNvGrpSpPr>
            <a:grpSpLocks/>
          </p:cNvGrpSpPr>
          <p:nvPr/>
        </p:nvGrpSpPr>
        <p:grpSpPr bwMode="auto">
          <a:xfrm>
            <a:off x="508000" y="1905000"/>
            <a:ext cx="8915400" cy="4800600"/>
            <a:chOff x="0" y="0"/>
            <a:chExt cx="8424" cy="1414"/>
          </a:xfrm>
        </p:grpSpPr>
        <p:grpSp>
          <p:nvGrpSpPr>
            <p:cNvPr id="99337" name="Group 10">
              <a:extLst>
                <a:ext uri="{FF2B5EF4-FFF2-40B4-BE49-F238E27FC236}">
                  <a16:creationId xmlns:a16="http://schemas.microsoft.com/office/drawing/2014/main" id="{AB042CD8-967D-4BBE-A5FD-E2EB4BAAD3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8424" cy="1414"/>
              <a:chOff x="0" y="0"/>
              <a:chExt cx="8424" cy="1414"/>
            </a:xfrm>
          </p:grpSpPr>
          <p:sp>
            <p:nvSpPr>
              <p:cNvPr id="99339" name="AutoShape 11">
                <a:extLst>
                  <a:ext uri="{FF2B5EF4-FFF2-40B4-BE49-F238E27FC236}">
                    <a16:creationId xmlns:a16="http://schemas.microsoft.com/office/drawing/2014/main" id="{EFC8C57A-471C-4DC0-9AA2-6BAB5D7BEF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8424" cy="1364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9340" name="Rectangle 12">
                <a:extLst>
                  <a:ext uri="{FF2B5EF4-FFF2-40B4-BE49-F238E27FC236}">
                    <a16:creationId xmlns:a16="http://schemas.microsoft.com/office/drawing/2014/main" id="{FCB965C3-BF62-4AC4-9E49-57FB4E885B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8204" name="Rectangle 13">
              <a:extLst>
                <a:ext uri="{FF2B5EF4-FFF2-40B4-BE49-F238E27FC236}">
                  <a16:creationId xmlns:a16="http://schemas.microsoft.com/office/drawing/2014/main" id="{E42523A2-3F69-4CBE-AA34-83FB8A7D9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" y="60"/>
              <a:ext cx="8251" cy="12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215900" tIns="215900" rIns="216030" bIns="215900" anchor="ctr"/>
            <a:lstStyle/>
            <a:p>
              <a:pPr lvl="1" eaLnBrk="1" hangingPunct="1">
                <a:defRPr/>
              </a:pPr>
              <a:r>
                <a:rPr lang="en-US" sz="3200" b="1" dirty="0">
                  <a:solidFill>
                    <a:srgbClr val="FF0000"/>
                  </a:solidFill>
                </a:rPr>
                <a:t>const</a:t>
              </a:r>
              <a:r>
                <a:rPr lang="en-US" sz="3200" dirty="0"/>
                <a:t> </a:t>
              </a:r>
              <a:r>
                <a:rPr lang="en-US" sz="2000" dirty="0" err="1"/>
                <a:t>enum</a:t>
              </a:r>
              <a:r>
                <a:rPr lang="en-US" sz="2000" dirty="0"/>
                <a:t> </a:t>
              </a:r>
              <a:r>
                <a:rPr lang="en-US" sz="2000" b="1" dirty="0">
                  <a:solidFill>
                    <a:srgbClr val="0070C0"/>
                  </a:solidFill>
                </a:rPr>
                <a:t>Characters</a:t>
              </a:r>
              <a:r>
                <a:rPr lang="en-US" sz="2000" dirty="0"/>
                <a:t> {</a:t>
              </a:r>
              <a:br>
                <a:rPr lang="en-US" sz="2000" dirty="0"/>
              </a:br>
              <a:r>
                <a:rPr lang="en-US" sz="2000" dirty="0"/>
                <a:t>    </a:t>
              </a:r>
              <a:r>
                <a:rPr lang="en-US" sz="2000" dirty="0" err="1"/>
                <a:t>WalterWhite</a:t>
              </a:r>
              <a:r>
                <a:rPr lang="en-US" sz="2000" dirty="0"/>
                <a:t> = 1,</a:t>
              </a:r>
              <a:br>
                <a:rPr lang="en-US" sz="2000" dirty="0"/>
              </a:br>
              <a:r>
                <a:rPr lang="en-US" sz="2000" dirty="0"/>
                <a:t>    </a:t>
              </a:r>
              <a:r>
                <a:rPr lang="en-US" sz="2000" dirty="0" err="1"/>
                <a:t>SkylerWhite</a:t>
              </a:r>
              <a:r>
                <a:rPr lang="en-US" sz="2000" dirty="0"/>
                <a:t> = </a:t>
              </a:r>
              <a:r>
                <a:rPr lang="en-US" sz="2000" dirty="0" err="1"/>
                <a:t>WalterWhite</a:t>
              </a:r>
              <a:r>
                <a:rPr lang="en-US" sz="2000" dirty="0"/>
                <a:t>,</a:t>
              </a:r>
              <a:br>
                <a:rPr lang="en-US" sz="2000" dirty="0"/>
              </a:br>
              <a:r>
                <a:rPr lang="en-US" sz="2000" dirty="0"/>
                <a:t>    </a:t>
              </a:r>
              <a:r>
                <a:rPr lang="en-US" sz="2000" dirty="0" err="1"/>
                <a:t>SaulGoodman</a:t>
              </a:r>
              <a:r>
                <a:rPr lang="en-US" sz="2000" dirty="0"/>
                <a:t>,</a:t>
              </a:r>
              <a:br>
                <a:rPr lang="en-US" sz="2000" dirty="0"/>
              </a:br>
              <a:r>
                <a:rPr lang="en-US" sz="2000" dirty="0"/>
                <a:t>    </a:t>
              </a:r>
              <a:r>
                <a:rPr lang="en-US" sz="2000" dirty="0" err="1"/>
                <a:t>JessePinkman</a:t>
              </a:r>
              <a:r>
                <a:rPr lang="en-US" sz="2000" dirty="0"/>
                <a:t> = 10 * </a:t>
              </a:r>
              <a:r>
                <a:rPr lang="en-US" sz="2000" dirty="0" err="1"/>
                <a:t>SaulGoodman</a:t>
              </a:r>
              <a:r>
                <a:rPr lang="en-US" sz="2000" dirty="0"/>
                <a:t>,</a:t>
              </a:r>
              <a:br>
                <a:rPr lang="en-US" sz="2000" dirty="0"/>
              </a:br>
              <a:r>
                <a:rPr lang="en-US" sz="2000" dirty="0"/>
                <a:t>    </a:t>
              </a:r>
              <a:r>
                <a:rPr lang="en-US" sz="2000" i="1" dirty="0">
                  <a:solidFill>
                    <a:srgbClr val="00B050"/>
                  </a:solidFill>
                </a:rPr>
                <a:t>// sorry, no computed values allowed  </a:t>
              </a:r>
              <a:r>
                <a:rPr lang="en-US" sz="2000" dirty="0">
                  <a:solidFill>
                    <a:srgbClr val="00B050"/>
                  </a:solidFill>
                  <a:sym typeface="Wingdings" pitchFamily="2" charset="2"/>
                </a:rPr>
                <a:t> </a:t>
              </a:r>
              <a:r>
                <a:rPr lang="en-US" sz="2000" i="1" dirty="0">
                  <a:solidFill>
                    <a:srgbClr val="00B050"/>
                  </a:solidFill>
                </a:rPr>
                <a:t>*/</a:t>
              </a:r>
              <a:br>
                <a:rPr lang="en-US" sz="2000" i="1" dirty="0">
                  <a:solidFill>
                    <a:srgbClr val="00B050"/>
                  </a:solidFill>
                </a:rPr>
              </a:br>
              <a:r>
                <a:rPr lang="en-US" sz="2000" dirty="0"/>
                <a:t>    </a:t>
              </a:r>
              <a:r>
                <a:rPr lang="en-US" sz="2000" dirty="0" err="1"/>
                <a:t>GusFring</a:t>
              </a:r>
              <a:r>
                <a:rPr lang="en-US" sz="2000" dirty="0"/>
                <a:t> = </a:t>
              </a:r>
              <a:r>
                <a:rPr lang="en-US" sz="2800" b="1" dirty="0">
                  <a:solidFill>
                    <a:srgbClr val="FF0000"/>
                  </a:solidFill>
                </a:rPr>
                <a:t>99</a:t>
              </a:r>
              <a:r>
                <a:rPr lang="en-US" sz="2000" dirty="0"/>
                <a:t> </a:t>
              </a:r>
              <a:r>
                <a:rPr lang="en-US" sz="2000" i="1" dirty="0">
                  <a:solidFill>
                    <a:srgbClr val="00B050"/>
                  </a:solidFill>
                </a:rPr>
                <a:t>/* </a:t>
              </a:r>
              <a:r>
                <a:rPr lang="en-US" sz="2000" i="1" dirty="0" err="1">
                  <a:solidFill>
                    <a:srgbClr val="00B050"/>
                  </a:solidFill>
                </a:rPr>
                <a:t>getGusValue</a:t>
              </a:r>
              <a:r>
                <a:rPr lang="en-US" sz="2000" i="1" dirty="0">
                  <a:solidFill>
                    <a:srgbClr val="00B050"/>
                  </a:solidFill>
                </a:rPr>
                <a:t>() */</a:t>
              </a:r>
              <a:br>
                <a:rPr lang="en-US" sz="2000" dirty="0"/>
              </a:br>
              <a:r>
                <a:rPr lang="en-US" sz="2000" dirty="0"/>
                <a:t>}</a:t>
              </a:r>
              <a:br>
                <a:rPr lang="en-US" sz="2000" dirty="0"/>
              </a:br>
              <a:br>
                <a:rPr lang="en-US" sz="2000" dirty="0"/>
              </a:br>
              <a:r>
                <a:rPr lang="en-US" sz="2000" i="1" dirty="0"/>
                <a:t>console</a:t>
              </a:r>
              <a:r>
                <a:rPr lang="en-US" sz="2000" dirty="0"/>
                <a:t>.log(</a:t>
              </a:r>
              <a:r>
                <a:rPr lang="en-US" sz="2000" dirty="0" err="1"/>
                <a:t>Characters.JessePinkman</a:t>
              </a:r>
              <a:r>
                <a:rPr lang="en-US" sz="2000" dirty="0"/>
                <a:t>);</a:t>
              </a:r>
              <a:endParaRPr lang="en-US" sz="2000" dirty="0">
                <a:solidFill>
                  <a:srgbClr val="00B050"/>
                </a:solidFill>
                <a:latin typeface="+mj-lt"/>
                <a:cs typeface="Courier New" pitchFamily="49" charset="0"/>
                <a:sym typeface="Courier New" pitchFamily="49" charset="0"/>
              </a:endParaRPr>
            </a:p>
          </p:txBody>
        </p:sp>
      </p:grpSp>
      <p:sp>
        <p:nvSpPr>
          <p:cNvPr id="99336" name="Rectangle 8">
            <a:extLst>
              <a:ext uri="{FF2B5EF4-FFF2-40B4-BE49-F238E27FC236}">
                <a16:creationId xmlns:a16="http://schemas.microsoft.com/office/drawing/2014/main" id="{4A11360E-E8B4-4D6D-8315-505CAE5A0A87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AA11EE8F-6E0A-4AF7-BEAA-EC91F1EBAC69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94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2">
            <a:extLst>
              <a:ext uri="{FF2B5EF4-FFF2-40B4-BE49-F238E27FC236}">
                <a16:creationId xmlns:a16="http://schemas.microsoft.com/office/drawing/2014/main" id="{B88DD095-60FD-4321-9903-21D2FB7D8DE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55" name="Picture 3">
            <a:extLst>
              <a:ext uri="{FF2B5EF4-FFF2-40B4-BE49-F238E27FC236}">
                <a16:creationId xmlns:a16="http://schemas.microsoft.com/office/drawing/2014/main" id="{6622E957-BE23-4E36-B6E3-3888E23B153A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56" name="Rectangle 4">
            <a:extLst>
              <a:ext uri="{FF2B5EF4-FFF2-40B4-BE49-F238E27FC236}">
                <a16:creationId xmlns:a16="http://schemas.microsoft.com/office/drawing/2014/main" id="{C01F9806-D62C-4BE9-8EE8-0D1F211D3F81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340530E-DB68-4203-8FD4-C7A02669CBAC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100358" name="Rectangle 7">
            <a:extLst>
              <a:ext uri="{FF2B5EF4-FFF2-40B4-BE49-F238E27FC236}">
                <a16:creationId xmlns:a16="http://schemas.microsoft.com/office/drawing/2014/main" id="{4D75E0EE-714E-4EF8-B3B3-06E5952E26D2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Which Transpiles to…</a:t>
            </a:r>
          </a:p>
        </p:txBody>
      </p:sp>
      <p:grpSp>
        <p:nvGrpSpPr>
          <p:cNvPr id="100359" name="Group 9">
            <a:extLst>
              <a:ext uri="{FF2B5EF4-FFF2-40B4-BE49-F238E27FC236}">
                <a16:creationId xmlns:a16="http://schemas.microsoft.com/office/drawing/2014/main" id="{2D3B9426-343C-4608-9F8E-BEEDD4D09228}"/>
              </a:ext>
            </a:extLst>
          </p:cNvPr>
          <p:cNvGrpSpPr>
            <a:grpSpLocks/>
          </p:cNvGrpSpPr>
          <p:nvPr/>
        </p:nvGrpSpPr>
        <p:grpSpPr bwMode="auto">
          <a:xfrm>
            <a:off x="736600" y="1905000"/>
            <a:ext cx="8686800" cy="4800600"/>
            <a:chOff x="0" y="0"/>
            <a:chExt cx="8424" cy="1414"/>
          </a:xfrm>
        </p:grpSpPr>
        <p:grpSp>
          <p:nvGrpSpPr>
            <p:cNvPr id="100361" name="Group 10">
              <a:extLst>
                <a:ext uri="{FF2B5EF4-FFF2-40B4-BE49-F238E27FC236}">
                  <a16:creationId xmlns:a16="http://schemas.microsoft.com/office/drawing/2014/main" id="{CE6E4A69-328F-4B6B-BB22-43AB519D62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8424" cy="1414"/>
              <a:chOff x="0" y="0"/>
              <a:chExt cx="8424" cy="1414"/>
            </a:xfrm>
          </p:grpSpPr>
          <p:sp>
            <p:nvSpPr>
              <p:cNvPr id="100363" name="AutoShape 11">
                <a:extLst>
                  <a:ext uri="{FF2B5EF4-FFF2-40B4-BE49-F238E27FC236}">
                    <a16:creationId xmlns:a16="http://schemas.microsoft.com/office/drawing/2014/main" id="{B01B5657-A3C1-491F-849A-F979C9C19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8424" cy="1364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0364" name="Rectangle 12">
                <a:extLst>
                  <a:ext uri="{FF2B5EF4-FFF2-40B4-BE49-F238E27FC236}">
                    <a16:creationId xmlns:a16="http://schemas.microsoft.com/office/drawing/2014/main" id="{8457B95A-CC30-492E-ABE4-DFAF29079D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8204" name="Rectangle 13">
              <a:extLst>
                <a:ext uri="{FF2B5EF4-FFF2-40B4-BE49-F238E27FC236}">
                  <a16:creationId xmlns:a16="http://schemas.microsoft.com/office/drawing/2014/main" id="{6ABA16DC-E9AB-4B37-BD1D-59666C80F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" y="60"/>
              <a:ext cx="8252" cy="12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215900" tIns="215900" rIns="216030" bIns="215900" anchor="ctr"/>
            <a:lstStyle/>
            <a:p>
              <a:pPr lvl="1" eaLnBrk="1" hangingPunct="1">
                <a:defRPr/>
              </a:pPr>
              <a:r>
                <a:rPr lang="en-US" sz="3200" dirty="0">
                  <a:solidFill>
                    <a:srgbClr val="00B050"/>
                  </a:solidFill>
                </a:rPr>
                <a:t>// no </a:t>
              </a:r>
              <a:r>
                <a:rPr lang="en-US" sz="3200" dirty="0" err="1">
                  <a:solidFill>
                    <a:srgbClr val="00B050"/>
                  </a:solidFill>
                </a:rPr>
                <a:t>enum</a:t>
              </a:r>
              <a:r>
                <a:rPr lang="en-US" sz="3200" dirty="0">
                  <a:solidFill>
                    <a:srgbClr val="00B050"/>
                  </a:solidFill>
                </a:rPr>
                <a:t> object created </a:t>
              </a:r>
            </a:p>
            <a:p>
              <a:pPr lvl="1" eaLnBrk="1" hangingPunct="1">
                <a:defRPr/>
              </a:pPr>
              <a:r>
                <a:rPr lang="en-US" sz="3200" dirty="0">
                  <a:solidFill>
                    <a:srgbClr val="00B050"/>
                  </a:solidFill>
                </a:rPr>
                <a:t>// values are </a:t>
              </a:r>
              <a:r>
                <a:rPr lang="en-US" sz="3200" dirty="0" err="1">
                  <a:solidFill>
                    <a:srgbClr val="00B050"/>
                  </a:solidFill>
                </a:rPr>
                <a:t>inlined</a:t>
              </a:r>
              <a:endParaRPr lang="en-US" sz="3200" dirty="0">
                <a:solidFill>
                  <a:srgbClr val="00B050"/>
                </a:solidFill>
              </a:endParaRPr>
            </a:p>
            <a:p>
              <a:pPr lvl="1" eaLnBrk="1" hangingPunct="1">
                <a:defRPr/>
              </a:pPr>
              <a:endParaRPr lang="en-US" sz="3200" dirty="0"/>
            </a:p>
            <a:p>
              <a:pPr lvl="1" eaLnBrk="1" hangingPunct="1">
                <a:defRPr/>
              </a:pPr>
              <a:r>
                <a:rPr lang="en-US" sz="3200" dirty="0"/>
                <a:t>console.log(20 </a:t>
              </a:r>
              <a:r>
                <a:rPr lang="en-US" sz="3200" i="1" dirty="0">
                  <a:solidFill>
                    <a:srgbClr val="00B050"/>
                  </a:solidFill>
                </a:rPr>
                <a:t>/* </a:t>
              </a:r>
              <a:r>
                <a:rPr lang="en-US" sz="3200" i="1" dirty="0" err="1">
                  <a:solidFill>
                    <a:srgbClr val="00B050"/>
                  </a:solidFill>
                </a:rPr>
                <a:t>JessePinkman</a:t>
              </a:r>
              <a:r>
                <a:rPr lang="en-US" sz="3200" i="1" dirty="0">
                  <a:solidFill>
                    <a:srgbClr val="00B050"/>
                  </a:solidFill>
                </a:rPr>
                <a:t> */</a:t>
              </a:r>
              <a:r>
                <a:rPr lang="en-US" sz="3200" dirty="0"/>
                <a:t>);</a:t>
              </a:r>
              <a:endParaRPr lang="en-US" sz="2000" dirty="0">
                <a:solidFill>
                  <a:srgbClr val="00B050"/>
                </a:solidFill>
                <a:latin typeface="+mj-lt"/>
                <a:cs typeface="Courier New" pitchFamily="49" charset="0"/>
                <a:sym typeface="Courier New" pitchFamily="49" charset="0"/>
              </a:endParaRPr>
            </a:p>
          </p:txBody>
        </p:sp>
      </p:grpSp>
      <p:sp>
        <p:nvSpPr>
          <p:cNvPr id="100360" name="Rectangle 8">
            <a:extLst>
              <a:ext uri="{FF2B5EF4-FFF2-40B4-BE49-F238E27FC236}">
                <a16:creationId xmlns:a16="http://schemas.microsoft.com/office/drawing/2014/main" id="{834C4C3C-3BE1-4A0F-89F7-D77F9CA99ED0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46D6F058-03DE-41E7-91C2-A6E7B57AAE96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95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8" name="Picture 2">
            <a:extLst>
              <a:ext uri="{FF2B5EF4-FFF2-40B4-BE49-F238E27FC236}">
                <a16:creationId xmlns:a16="http://schemas.microsoft.com/office/drawing/2014/main" id="{844329F0-3185-46C5-828C-49025AE2F32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79" name="Picture 3">
            <a:extLst>
              <a:ext uri="{FF2B5EF4-FFF2-40B4-BE49-F238E27FC236}">
                <a16:creationId xmlns:a16="http://schemas.microsoft.com/office/drawing/2014/main" id="{5917F0FF-D56A-43F1-A7ED-5A4B712A407B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80" name="Rectangle 4">
            <a:extLst>
              <a:ext uri="{FF2B5EF4-FFF2-40B4-BE49-F238E27FC236}">
                <a16:creationId xmlns:a16="http://schemas.microsoft.com/office/drawing/2014/main" id="{251ED418-CD7B-43DF-94D1-BBC0B3B68DAA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30132327-D312-4305-AB12-4AC0DFF3F52D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101382" name="Rectangle 6">
            <a:extLst>
              <a:ext uri="{FF2B5EF4-FFF2-40B4-BE49-F238E27FC236}">
                <a16:creationId xmlns:a16="http://schemas.microsoft.com/office/drawing/2014/main" id="{1AD3FDAA-8B10-4DBB-B2AF-0F7FE38253A3}"/>
              </a:ext>
            </a:extLst>
          </p:cNvPr>
          <p:cNvSpPr>
            <a:spLocks/>
          </p:cNvSpPr>
          <p:nvPr/>
        </p:nvSpPr>
        <p:spPr bwMode="auto">
          <a:xfrm>
            <a:off x="889000" y="25146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556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01383" name="Rectangle 7">
            <a:extLst>
              <a:ext uri="{FF2B5EF4-FFF2-40B4-BE49-F238E27FC236}">
                <a16:creationId xmlns:a16="http://schemas.microsoft.com/office/drawing/2014/main" id="{B3847746-F08B-4980-8A7A-245CCE54531A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Browser Compatibility</a:t>
            </a:r>
          </a:p>
        </p:txBody>
      </p:sp>
      <p:sp>
        <p:nvSpPr>
          <p:cNvPr id="101384" name="Rectangle 8">
            <a:extLst>
              <a:ext uri="{FF2B5EF4-FFF2-40B4-BE49-F238E27FC236}">
                <a16:creationId xmlns:a16="http://schemas.microsoft.com/office/drawing/2014/main" id="{8441886E-9736-441D-9718-712D5F7AA3C3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49E25631-2F50-4C1D-9956-2C91F1D371E7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96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  <p:sp>
        <p:nvSpPr>
          <p:cNvPr id="101385" name="Rectangle 6">
            <a:extLst>
              <a:ext uri="{FF2B5EF4-FFF2-40B4-BE49-F238E27FC236}">
                <a16:creationId xmlns:a16="http://schemas.microsoft.com/office/drawing/2014/main" id="{81D8DD7D-45AC-4B8A-BCF1-A6DCD6549F5F}"/>
              </a:ext>
            </a:extLst>
          </p:cNvPr>
          <p:cNvSpPr>
            <a:spLocks/>
          </p:cNvSpPr>
          <p:nvPr/>
        </p:nvSpPr>
        <p:spPr bwMode="auto">
          <a:xfrm>
            <a:off x="877888" y="2232025"/>
            <a:ext cx="8343900" cy="401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This is a TypeScript specific feature not supported natively by JS</a:t>
            </a:r>
          </a:p>
        </p:txBody>
      </p:sp>
    </p:spTree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2" name="Picture 1">
            <a:extLst>
              <a:ext uri="{FF2B5EF4-FFF2-40B4-BE49-F238E27FC236}">
                <a16:creationId xmlns:a16="http://schemas.microsoft.com/office/drawing/2014/main" id="{C5198422-34F1-4008-8185-3042650F33FB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10156825" cy="761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3" name="Picture 2">
            <a:extLst>
              <a:ext uri="{FF2B5EF4-FFF2-40B4-BE49-F238E27FC236}">
                <a16:creationId xmlns:a16="http://schemas.microsoft.com/office/drawing/2014/main" id="{A112A75F-39DA-4D83-8848-B54E946A272F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4" name="Rectangle 3">
            <a:extLst>
              <a:ext uri="{FF2B5EF4-FFF2-40B4-BE49-F238E27FC236}">
                <a16:creationId xmlns:a16="http://schemas.microsoft.com/office/drawing/2014/main" id="{82C46FAA-9752-4C4C-88DC-3087E40B1349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28F7A02E-30C5-4668-8C69-2CB64F6C610B}"/>
              </a:ext>
            </a:extLst>
          </p:cNvPr>
          <p:cNvSpPr>
            <a:spLocks/>
          </p:cNvSpPr>
          <p:nvPr/>
        </p:nvSpPr>
        <p:spPr bwMode="auto">
          <a:xfrm>
            <a:off x="1536700" y="520700"/>
            <a:ext cx="7708900" cy="431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900"/>
              </a:spcBef>
              <a:defRPr/>
            </a:pPr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102406" name="Rectangle 5">
            <a:extLst>
              <a:ext uri="{FF2B5EF4-FFF2-40B4-BE49-F238E27FC236}">
                <a16:creationId xmlns:a16="http://schemas.microsoft.com/office/drawing/2014/main" id="{20E017AD-3EBF-460C-BE22-28E14A157361}"/>
              </a:ext>
            </a:extLst>
          </p:cNvPr>
          <p:cNvSpPr>
            <a:spLocks/>
          </p:cNvSpPr>
          <p:nvPr/>
        </p:nvSpPr>
        <p:spPr bwMode="auto">
          <a:xfrm>
            <a:off x="1778000" y="2032000"/>
            <a:ext cx="7416800" cy="288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2700" bIns="0"/>
          <a:lstStyle>
            <a:lvl1pPr marL="279400" indent="-2794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Enumerable Types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Modules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Types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Classes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Iterators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Generators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Promises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Maps, Sets &amp; Friends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endParaRPr lang="en-US" altLang="en-US" sz="24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grpSp>
        <p:nvGrpSpPr>
          <p:cNvPr id="102407" name="Group 6">
            <a:extLst>
              <a:ext uri="{FF2B5EF4-FFF2-40B4-BE49-F238E27FC236}">
                <a16:creationId xmlns:a16="http://schemas.microsoft.com/office/drawing/2014/main" id="{B57CDE94-320C-4913-AA3C-069B6A9350C9}"/>
              </a:ext>
            </a:extLst>
          </p:cNvPr>
          <p:cNvGrpSpPr>
            <a:grpSpLocks/>
          </p:cNvGrpSpPr>
          <p:nvPr/>
        </p:nvGrpSpPr>
        <p:grpSpPr bwMode="auto">
          <a:xfrm>
            <a:off x="1727200" y="2463800"/>
            <a:ext cx="7213600" cy="508000"/>
            <a:chOff x="0" y="0"/>
            <a:chExt cx="4544" cy="320"/>
          </a:xfrm>
        </p:grpSpPr>
        <p:sp>
          <p:nvSpPr>
            <p:cNvPr id="102409" name="AutoShape 7">
              <a:extLst>
                <a:ext uri="{FF2B5EF4-FFF2-40B4-BE49-F238E27FC236}">
                  <a16:creationId xmlns:a16="http://schemas.microsoft.com/office/drawing/2014/main" id="{E74E5AE8-6270-4D3B-97AF-E6DB87AA339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520" cy="320"/>
            </a:xfrm>
            <a:prstGeom prst="roundRect">
              <a:avLst>
                <a:gd name="adj" fmla="val 11250"/>
              </a:avLst>
            </a:prstGeom>
            <a:gradFill rotWithShape="0">
              <a:gsLst>
                <a:gs pos="0">
                  <a:srgbClr val="A5C6C9"/>
                </a:gs>
                <a:gs pos="100000">
                  <a:srgbClr val="BBE0E3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410" name="Rectangle 8">
              <a:extLst>
                <a:ext uri="{FF2B5EF4-FFF2-40B4-BE49-F238E27FC236}">
                  <a16:creationId xmlns:a16="http://schemas.microsoft.com/office/drawing/2014/main" id="{8321C272-63F9-46F8-8DD3-31F64EE9F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" y="44"/>
              <a:ext cx="449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-12670" bIns="0" anchor="ctr"/>
            <a:lstStyle>
              <a:lvl1pPr marL="279400" indent="-2794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050"/>
                </a:spcBef>
                <a:buClr>
                  <a:srgbClr val="646260"/>
                </a:buClr>
                <a:buSzPct val="100000"/>
                <a:buFont typeface="Verdana" panose="020B0604030504040204" pitchFamily="34" charset="0"/>
                <a:buChar char="•"/>
              </a:pPr>
              <a:r>
                <a:rPr lang="en-US" altLang="en-US" sz="2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Modules</a:t>
              </a:r>
            </a:p>
          </p:txBody>
        </p:sp>
      </p:grpSp>
      <p:sp>
        <p:nvSpPr>
          <p:cNvPr id="102408" name="Rectangle 8">
            <a:extLst>
              <a:ext uri="{FF2B5EF4-FFF2-40B4-BE49-F238E27FC236}">
                <a16:creationId xmlns:a16="http://schemas.microsoft.com/office/drawing/2014/main" id="{F706C5CF-FD9C-4FCE-94AF-C77DCE1BA7DA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AE7219F5-2E37-4336-B981-012887B7C44D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97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6" name="Picture 2">
            <a:extLst>
              <a:ext uri="{FF2B5EF4-FFF2-40B4-BE49-F238E27FC236}">
                <a16:creationId xmlns:a16="http://schemas.microsoft.com/office/drawing/2014/main" id="{357105FE-F7E4-40DD-9A2C-5FF56E6954B8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27" name="Picture 3">
            <a:extLst>
              <a:ext uri="{FF2B5EF4-FFF2-40B4-BE49-F238E27FC236}">
                <a16:creationId xmlns:a16="http://schemas.microsoft.com/office/drawing/2014/main" id="{E94732BC-022A-4052-9EAC-AF551053C1A8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28" name="Rectangle 4">
            <a:extLst>
              <a:ext uri="{FF2B5EF4-FFF2-40B4-BE49-F238E27FC236}">
                <a16:creationId xmlns:a16="http://schemas.microsoft.com/office/drawing/2014/main" id="{AB299AC9-9D05-4235-B3AE-F837A3F77F9B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9338AB3F-0EF4-4FB5-9D04-3480B7C7504A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103430" name="Rectangle 6">
            <a:extLst>
              <a:ext uri="{FF2B5EF4-FFF2-40B4-BE49-F238E27FC236}">
                <a16:creationId xmlns:a16="http://schemas.microsoft.com/office/drawing/2014/main" id="{AE79FA36-EF7E-4C94-8676-DD4D4D5AFA3A}"/>
              </a:ext>
            </a:extLst>
          </p:cNvPr>
          <p:cNvSpPr>
            <a:spLocks/>
          </p:cNvSpPr>
          <p:nvPr/>
        </p:nvSpPr>
        <p:spPr bwMode="auto">
          <a:xfrm>
            <a:off x="889000" y="19050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556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Before ES6, JS did not have modules, and so libraries were used instead. Now, ES6 finally introduced modules.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Modules are executed within their own scope: declarations do not pollute the global namespace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Modules are stored in files: one module per file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Module name is the file name (w/o extension)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The </a:t>
            </a:r>
            <a:r>
              <a:rPr lang="en-US" altLang="en-US" sz="2000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export</a:t>
            </a: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and </a:t>
            </a:r>
            <a:r>
              <a:rPr lang="en-US" altLang="en-US" sz="2000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import </a:t>
            </a: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statements are used to import/export module declarations respectively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Two export types exist: named and default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Named exports are useful to export several values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Default exports are considered the “main” exported module value. Limited to single default per module.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03431" name="Rectangle 7">
            <a:extLst>
              <a:ext uri="{FF2B5EF4-FFF2-40B4-BE49-F238E27FC236}">
                <a16:creationId xmlns:a16="http://schemas.microsoft.com/office/drawing/2014/main" id="{0AA8C1EB-2616-4183-B5F9-C4E5F1BC44EE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Modules</a:t>
            </a:r>
          </a:p>
        </p:txBody>
      </p:sp>
      <p:sp>
        <p:nvSpPr>
          <p:cNvPr id="103432" name="Rectangle 8">
            <a:extLst>
              <a:ext uri="{FF2B5EF4-FFF2-40B4-BE49-F238E27FC236}">
                <a16:creationId xmlns:a16="http://schemas.microsoft.com/office/drawing/2014/main" id="{292201E5-6184-4129-8EBC-ACBE91ED0AB2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93BCDD04-6E3F-47D0-9926-D4D5BB5CC79E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98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0" name="Picture 2">
            <a:extLst>
              <a:ext uri="{FF2B5EF4-FFF2-40B4-BE49-F238E27FC236}">
                <a16:creationId xmlns:a16="http://schemas.microsoft.com/office/drawing/2014/main" id="{DBA83C73-032E-46F8-9926-070CE29F933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51" name="Picture 3">
            <a:extLst>
              <a:ext uri="{FF2B5EF4-FFF2-40B4-BE49-F238E27FC236}">
                <a16:creationId xmlns:a16="http://schemas.microsoft.com/office/drawing/2014/main" id="{3C02069C-2191-4D0F-9F06-E78201A9C7AF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2" name="Rectangle 4">
            <a:extLst>
              <a:ext uri="{FF2B5EF4-FFF2-40B4-BE49-F238E27FC236}">
                <a16:creationId xmlns:a16="http://schemas.microsoft.com/office/drawing/2014/main" id="{F9C817B4-1217-4CBF-AF1E-CE9026AD4381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AC0099F9-4D23-4326-A594-C01B879585B1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 &amp;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TypeScript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104454" name="Rectangle 7">
            <a:extLst>
              <a:ext uri="{FF2B5EF4-FFF2-40B4-BE49-F238E27FC236}">
                <a16:creationId xmlns:a16="http://schemas.microsoft.com/office/drawing/2014/main" id="{DBE69B62-120C-4AFA-8C0D-8D71D242F54D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Example – Named Exports</a:t>
            </a:r>
          </a:p>
        </p:txBody>
      </p:sp>
      <p:grpSp>
        <p:nvGrpSpPr>
          <p:cNvPr id="104455" name="Group 9">
            <a:extLst>
              <a:ext uri="{FF2B5EF4-FFF2-40B4-BE49-F238E27FC236}">
                <a16:creationId xmlns:a16="http://schemas.microsoft.com/office/drawing/2014/main" id="{2DD62D33-5C92-4A60-B9CF-6166713A078A}"/>
              </a:ext>
            </a:extLst>
          </p:cNvPr>
          <p:cNvGrpSpPr>
            <a:grpSpLocks/>
          </p:cNvGrpSpPr>
          <p:nvPr/>
        </p:nvGrpSpPr>
        <p:grpSpPr bwMode="auto">
          <a:xfrm>
            <a:off x="508000" y="1828800"/>
            <a:ext cx="8915400" cy="2743200"/>
            <a:chOff x="0" y="-177"/>
            <a:chExt cx="8424" cy="1591"/>
          </a:xfrm>
        </p:grpSpPr>
        <p:grpSp>
          <p:nvGrpSpPr>
            <p:cNvPr id="104462" name="Group 10">
              <a:extLst>
                <a:ext uri="{FF2B5EF4-FFF2-40B4-BE49-F238E27FC236}">
                  <a16:creationId xmlns:a16="http://schemas.microsoft.com/office/drawing/2014/main" id="{CF0723F3-D7F1-49E1-AAD0-0FB6528DAE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177"/>
              <a:ext cx="8424" cy="1591"/>
              <a:chOff x="0" y="-177"/>
              <a:chExt cx="8424" cy="1591"/>
            </a:xfrm>
          </p:grpSpPr>
          <p:sp>
            <p:nvSpPr>
              <p:cNvPr id="104464" name="AutoShape 11">
                <a:extLst>
                  <a:ext uri="{FF2B5EF4-FFF2-40B4-BE49-F238E27FC236}">
                    <a16:creationId xmlns:a16="http://schemas.microsoft.com/office/drawing/2014/main" id="{186AD569-5B54-40B2-9235-1A695DAD9E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-177"/>
                <a:ext cx="8424" cy="1502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4465" name="Rectangle 12">
                <a:extLst>
                  <a:ext uri="{FF2B5EF4-FFF2-40B4-BE49-F238E27FC236}">
                    <a16:creationId xmlns:a16="http://schemas.microsoft.com/office/drawing/2014/main" id="{CB9B94ED-EB80-43F6-9BF8-64A0795676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04463" name="Rectangle 13">
              <a:extLst>
                <a:ext uri="{FF2B5EF4-FFF2-40B4-BE49-F238E27FC236}">
                  <a16:creationId xmlns:a16="http://schemas.microsoft.com/office/drawing/2014/main" id="{B9D767FA-CE82-4939-8351-12FD1DF5DA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" y="-44"/>
              <a:ext cx="8251" cy="1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 marL="342900" indent="-3429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lvl="1" eaLnBrk="1" hangingPunct="1"/>
              <a:r>
                <a:rPr lang="fr-FR" altLang="en-US" sz="1600">
                  <a:solidFill>
                    <a:srgbClr val="00B050"/>
                  </a:solidFill>
                </a:rPr>
                <a:t>/* calculator.js */</a:t>
              </a:r>
            </a:p>
            <a:p>
              <a:pPr lvl="1" eaLnBrk="1" hangingPunct="1"/>
              <a:endParaRPr lang="fr-FR" altLang="en-US" sz="1400"/>
            </a:p>
            <a:p>
              <a:pPr lvl="1" eaLnBrk="1" hangingPunct="1"/>
              <a:r>
                <a:rPr lang="fr-FR" altLang="en-US"/>
                <a:t>const </a:t>
              </a:r>
              <a:r>
                <a:rPr lang="fr-FR" altLang="en-US" b="1">
                  <a:solidFill>
                    <a:srgbClr val="0070C0"/>
                  </a:solidFill>
                </a:rPr>
                <a:t>COEFFICIENT</a:t>
              </a:r>
              <a:r>
                <a:rPr lang="fr-FR" altLang="en-US"/>
                <a:t> = 42;</a:t>
              </a:r>
            </a:p>
            <a:p>
              <a:pPr lvl="1" eaLnBrk="1" hangingPunct="1"/>
              <a:endParaRPr lang="fr-FR" altLang="en-US"/>
            </a:p>
            <a:p>
              <a:pPr lvl="1" eaLnBrk="1" hangingPunct="1"/>
              <a:r>
                <a:rPr lang="fr-FR" altLang="en-US" b="1">
                  <a:solidFill>
                    <a:srgbClr val="FF0000"/>
                  </a:solidFill>
                </a:rPr>
                <a:t>export</a:t>
              </a:r>
              <a:r>
                <a:rPr lang="fr-FR" altLang="en-US"/>
                <a:t> </a:t>
              </a:r>
              <a:r>
                <a:rPr lang="fr-FR" altLang="en-US" b="1">
                  <a:solidFill>
                    <a:srgbClr val="0070C0"/>
                  </a:solidFill>
                </a:rPr>
                <a:t>function</a:t>
              </a:r>
              <a:r>
                <a:rPr lang="fr-FR" altLang="en-US" sz="1400"/>
                <a:t> </a:t>
              </a:r>
              <a:r>
                <a:rPr lang="fr-FR" altLang="en-US"/>
                <a:t>calculate(x, y) {</a:t>
              </a:r>
            </a:p>
            <a:p>
              <a:pPr lvl="1" eaLnBrk="1" hangingPunct="1"/>
              <a:r>
                <a:rPr lang="fr-FR" altLang="en-US"/>
                <a:t>    return x + COEFFICIENT * y;</a:t>
              </a:r>
            </a:p>
            <a:p>
              <a:pPr lvl="1" eaLnBrk="1" hangingPunct="1"/>
              <a:r>
                <a:rPr lang="fr-FR" altLang="en-US"/>
                <a:t>}</a:t>
              </a:r>
            </a:p>
            <a:p>
              <a:pPr lvl="1" eaLnBrk="1" hangingPunct="1"/>
              <a:endParaRPr lang="fr-FR" altLang="en-US" b="1">
                <a:solidFill>
                  <a:srgbClr val="FF0000"/>
                </a:solidFill>
              </a:endParaRPr>
            </a:p>
            <a:p>
              <a:pPr lvl="1" eaLnBrk="1" hangingPunct="1"/>
              <a:r>
                <a:rPr lang="fr-FR" altLang="en-US" b="1">
                  <a:solidFill>
                    <a:srgbClr val="FF0000"/>
                  </a:solidFill>
                </a:rPr>
                <a:t>export { COEFFICIENT }; </a:t>
              </a:r>
              <a:endParaRPr lang="en-US" altLang="en-US" b="1">
                <a:solidFill>
                  <a:srgbClr val="FF0000"/>
                </a:solidFill>
                <a:sym typeface="Courier New" panose="02070309020205020404" pitchFamily="49" charset="0"/>
              </a:endParaRPr>
            </a:p>
          </p:txBody>
        </p:sp>
      </p:grpSp>
      <p:sp>
        <p:nvSpPr>
          <p:cNvPr id="104456" name="Rectangle 8">
            <a:extLst>
              <a:ext uri="{FF2B5EF4-FFF2-40B4-BE49-F238E27FC236}">
                <a16:creationId xmlns:a16="http://schemas.microsoft.com/office/drawing/2014/main" id="{4CE998E5-4554-4DB4-A40E-D97933020F5D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061A35B2-8F26-4F06-B422-FA1FE3A5F058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99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  <p:grpSp>
        <p:nvGrpSpPr>
          <p:cNvPr id="104457" name="Group 9">
            <a:extLst>
              <a:ext uri="{FF2B5EF4-FFF2-40B4-BE49-F238E27FC236}">
                <a16:creationId xmlns:a16="http://schemas.microsoft.com/office/drawing/2014/main" id="{B1A27BF6-B55E-4D4A-9FD6-947C58703BFF}"/>
              </a:ext>
            </a:extLst>
          </p:cNvPr>
          <p:cNvGrpSpPr>
            <a:grpSpLocks/>
          </p:cNvGrpSpPr>
          <p:nvPr/>
        </p:nvGrpSpPr>
        <p:grpSpPr bwMode="auto">
          <a:xfrm>
            <a:off x="508000" y="4495800"/>
            <a:ext cx="8915400" cy="2514600"/>
            <a:chOff x="0" y="-88"/>
            <a:chExt cx="8424" cy="1502"/>
          </a:xfrm>
        </p:grpSpPr>
        <p:grpSp>
          <p:nvGrpSpPr>
            <p:cNvPr id="104458" name="Group 10">
              <a:extLst>
                <a:ext uri="{FF2B5EF4-FFF2-40B4-BE49-F238E27FC236}">
                  <a16:creationId xmlns:a16="http://schemas.microsoft.com/office/drawing/2014/main" id="{50B5FA83-347D-40B6-ADFD-D86AAD6471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3"/>
              <a:ext cx="8424" cy="1411"/>
              <a:chOff x="0" y="3"/>
              <a:chExt cx="8424" cy="1411"/>
            </a:xfrm>
          </p:grpSpPr>
          <p:sp>
            <p:nvSpPr>
              <p:cNvPr id="104460" name="AutoShape 11">
                <a:extLst>
                  <a:ext uri="{FF2B5EF4-FFF2-40B4-BE49-F238E27FC236}">
                    <a16:creationId xmlns:a16="http://schemas.microsoft.com/office/drawing/2014/main" id="{49B113E2-E9CD-4195-88E3-59608AF7EC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3"/>
                <a:ext cx="8424" cy="1138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4461" name="Rectangle 12">
                <a:extLst>
                  <a:ext uri="{FF2B5EF4-FFF2-40B4-BE49-F238E27FC236}">
                    <a16:creationId xmlns:a16="http://schemas.microsoft.com/office/drawing/2014/main" id="{4550BA7E-B29B-44DD-8947-081DE77821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04459" name="Rectangle 13">
              <a:extLst>
                <a:ext uri="{FF2B5EF4-FFF2-40B4-BE49-F238E27FC236}">
                  <a16:creationId xmlns:a16="http://schemas.microsoft.com/office/drawing/2014/main" id="{14E61A1D-53CA-4DFB-BC9A-EED7AD0E73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" y="-88"/>
              <a:ext cx="8251" cy="1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 marL="342900" indent="-3429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lvl="1" eaLnBrk="1" hangingPunct="1"/>
              <a:r>
                <a:rPr lang="fr-FR" altLang="en-US" sz="1600">
                  <a:solidFill>
                    <a:srgbClr val="00B050"/>
                  </a:solidFill>
                </a:rPr>
                <a:t>/* application.js */</a:t>
              </a:r>
            </a:p>
            <a:p>
              <a:pPr lvl="1" eaLnBrk="1" hangingPunct="1"/>
              <a:endParaRPr lang="fr-FR" altLang="en-US" sz="1400"/>
            </a:p>
            <a:p>
              <a:pPr lvl="1" eaLnBrk="1" hangingPunct="1"/>
              <a:r>
                <a:rPr lang="en-US" altLang="en-US" b="1">
                  <a:solidFill>
                    <a:srgbClr val="FF0000"/>
                  </a:solidFill>
                </a:rPr>
                <a:t>import { calculate, COEFFICIENT } from "./calculator";</a:t>
              </a:r>
            </a:p>
            <a:p>
              <a:pPr lvl="1" eaLnBrk="1" hangingPunct="1"/>
              <a:br>
                <a:rPr lang="en-US" altLang="en-US"/>
              </a:br>
              <a:r>
                <a:rPr lang="en-US" altLang="en-US"/>
                <a:t>console.log(calculate(10, 20));</a:t>
              </a:r>
              <a:r>
                <a:rPr lang="en-US" altLang="en-US">
                  <a:solidFill>
                    <a:srgbClr val="00B050"/>
                  </a:solidFill>
                </a:rPr>
                <a:t> </a:t>
              </a:r>
              <a:r>
                <a:rPr lang="en-US" altLang="en-US" sz="1600">
                  <a:solidFill>
                    <a:srgbClr val="00B050"/>
                  </a:solidFill>
                </a:rPr>
                <a:t>// 42</a:t>
              </a:r>
              <a:br>
                <a:rPr lang="en-US" altLang="en-US"/>
              </a:br>
              <a:r>
                <a:rPr lang="en-US" altLang="en-US"/>
                <a:t>console.log(COEFFICIENT); </a:t>
              </a:r>
              <a:r>
                <a:rPr lang="en-US" altLang="en-US" sz="1600">
                  <a:solidFill>
                    <a:srgbClr val="00B050"/>
                  </a:solidFill>
                </a:rPr>
                <a:t>// 850</a:t>
              </a:r>
              <a:endParaRPr lang="en-US" altLang="en-US" sz="1600">
                <a:solidFill>
                  <a:srgbClr val="00B050"/>
                </a:solidFill>
                <a:sym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ransition/>
</p:sld>
</file>

<file path=ppt/theme/theme1.xml><?xml version="1.0" encoding="utf-8"?>
<a:theme xmlns:a="http://schemas.openxmlformats.org/drawingml/2006/main" name="Chapter Titl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hapter Title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N W3" charset="0"/>
            <a:cs typeface="ヒラギノ角ゴ ProN W3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N W3" charset="0"/>
            <a:cs typeface="ヒラギノ角ゴ ProN W3" charset="0"/>
            <a:sym typeface="Arial" charset="0"/>
          </a:defRPr>
        </a:defPPr>
      </a:lstStyle>
    </a:lnDef>
  </a:objectDefaults>
  <a:extraClrSchemeLst>
    <a:extraClrScheme>
      <a:clrScheme name="Chapter 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opics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opics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N W3" charset="0"/>
            <a:cs typeface="ヒラギノ角ゴ ProN W3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N W3" charset="0"/>
            <a:cs typeface="ヒラギノ角ゴ ProN W3" charset="0"/>
            <a:sym typeface="Arial" charset="0"/>
          </a:defRPr>
        </a:defPPr>
      </a:lstStyle>
    </a:lnDef>
  </a:objectDefaults>
  <a:extraClrSchemeLst>
    <a:extraClrScheme>
      <a:clrScheme name="Topic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ntent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N W3" charset="0"/>
            <a:cs typeface="ヒラギノ角ゴ ProN W3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N W3" charset="0"/>
            <a:cs typeface="ヒラギノ角ゴ ProN W3" charset="0"/>
            <a:sym typeface="Arial" charset="0"/>
          </a:defRPr>
        </a:defPPr>
      </a:lstStyle>
    </a:lnDef>
  </a:objectDefaults>
  <a:extraClrSchemeLst>
    <a:extraClrScheme>
      <a:clrScheme name="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Closing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losing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N W3" charset="0"/>
            <a:cs typeface="ヒラギノ角ゴ ProN W3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N W3" charset="0"/>
            <a:cs typeface="ヒラギノ角ゴ ProN W3" charset="0"/>
            <a:sym typeface="Arial" charset="0"/>
          </a:defRPr>
        </a:defPPr>
      </a:lstStyle>
    </a:lnDef>
  </a:objectDefaults>
  <a:extraClrSchemeLst>
    <a:extraClrScheme>
      <a:clrScheme name="Clos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1977</TotalTime>
  <Pages>0</Pages>
  <Words>10614</Words>
  <Characters>0</Characters>
  <Application>Microsoft Office PowerPoint</Application>
  <PresentationFormat>Custom</PresentationFormat>
  <Lines>0</Lines>
  <Paragraphs>2427</Paragraphs>
  <Slides>189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189</vt:i4>
      </vt:variant>
    </vt:vector>
  </HeadingPairs>
  <TitlesOfParts>
    <vt:vector size="198" baseType="lpstr">
      <vt:lpstr>Arial</vt:lpstr>
      <vt:lpstr>ヒラギノ角ゴ ProN W3</vt:lpstr>
      <vt:lpstr>Verdana</vt:lpstr>
      <vt:lpstr>Courier New</vt:lpstr>
      <vt:lpstr>Wingdings</vt:lpstr>
      <vt:lpstr>Chapter Title</vt:lpstr>
      <vt:lpstr>Topics</vt:lpstr>
      <vt:lpstr>Content</vt:lpstr>
      <vt:lpstr>Closing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zacky</dc:creator>
  <cp:lastModifiedBy>Ori Calvo</cp:lastModifiedBy>
  <cp:revision>803</cp:revision>
  <dcterms:modified xsi:type="dcterms:W3CDTF">2017-12-11T00:37:08Z</dcterms:modified>
</cp:coreProperties>
</file>