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327" r:id="rId3"/>
    <p:sldId id="328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40" r:id="rId13"/>
    <p:sldId id="341" r:id="rId14"/>
    <p:sldId id="342" r:id="rId15"/>
    <p:sldId id="338" r:id="rId16"/>
    <p:sldId id="344" r:id="rId17"/>
    <p:sldId id="345" r:id="rId18"/>
    <p:sldId id="331" r:id="rId19"/>
    <p:sldId id="330" r:id="rId20"/>
    <p:sldId id="295" r:id="rId21"/>
    <p:sldId id="296" r:id="rId22"/>
    <p:sldId id="314" r:id="rId23"/>
    <p:sldId id="297" r:id="rId24"/>
    <p:sldId id="315" r:id="rId25"/>
    <p:sldId id="298" r:id="rId26"/>
    <p:sldId id="316" r:id="rId27"/>
    <p:sldId id="300" r:id="rId28"/>
    <p:sldId id="324" r:id="rId29"/>
    <p:sldId id="301" r:id="rId30"/>
    <p:sldId id="302" r:id="rId31"/>
    <p:sldId id="303" r:id="rId32"/>
    <p:sldId id="317" r:id="rId33"/>
    <p:sldId id="319" r:id="rId34"/>
    <p:sldId id="318" r:id="rId35"/>
    <p:sldId id="320" r:id="rId36"/>
    <p:sldId id="326" r:id="rId37"/>
    <p:sldId id="321" r:id="rId38"/>
    <p:sldId id="304" r:id="rId39"/>
    <p:sldId id="305" r:id="rId40"/>
    <p:sldId id="322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23" r:id="rId50"/>
    <p:sldId id="32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327"/>
            <p14:sldId id="328"/>
            <p14:sldId id="329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38"/>
            <p14:sldId id="344"/>
            <p14:sldId id="345"/>
            <p14:sldId id="331"/>
            <p14:sldId id="330"/>
            <p14:sldId id="295"/>
            <p14:sldId id="296"/>
            <p14:sldId id="314"/>
            <p14:sldId id="297"/>
            <p14:sldId id="315"/>
            <p14:sldId id="298"/>
            <p14:sldId id="316"/>
            <p14:sldId id="300"/>
            <p14:sldId id="324"/>
            <p14:sldId id="301"/>
            <p14:sldId id="302"/>
            <p14:sldId id="303"/>
            <p14:sldId id="317"/>
            <p14:sldId id="319"/>
            <p14:sldId id="318"/>
            <p14:sldId id="320"/>
            <p14:sldId id="326"/>
            <p14:sldId id="321"/>
            <p14:sldId id="304"/>
            <p14:sldId id="305"/>
            <p14:sldId id="322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23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84" d="100"/>
          <a:sy n="84" d="100"/>
        </p:scale>
        <p:origin x="161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2808312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Build &amp; Setup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Handles Typescript compilation</a:t>
            </a:r>
          </a:p>
          <a:p>
            <a:r>
              <a:rPr lang="en-US" dirty="0" err="1"/>
              <a:t>templateUrl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template</a:t>
            </a:r>
          </a:p>
          <a:p>
            <a:r>
              <a:rPr lang="en-US" dirty="0" err="1"/>
              <a:t>styleUrls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styles</a:t>
            </a:r>
          </a:p>
          <a:p>
            <a:r>
              <a:rPr lang="en-US" dirty="0">
                <a:sym typeface="Wingdings" panose="05000000000000000000" pitchFamily="2" charset="2"/>
              </a:rPr>
              <a:t>Detects lazy loaded modules and creates a bundle for each </a:t>
            </a:r>
            <a:r>
              <a:rPr lang="en-US" dirty="0" smtClean="0">
                <a:sym typeface="Wingdings" panose="05000000000000000000" pitchFamily="2" charset="2"/>
              </a:rPr>
              <a:t>one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Support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23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NodeJS application that hosts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 smtClean="0"/>
              <a:t>Blocks </a:t>
            </a:r>
            <a:r>
              <a:rPr lang="en-US" dirty="0"/>
              <a:t>HTTP </a:t>
            </a:r>
            <a:r>
              <a:rPr lang="en-US" dirty="0" smtClean="0"/>
              <a:t>requests </a:t>
            </a:r>
            <a:r>
              <a:rPr lang="en-US" dirty="0"/>
              <a:t>until build is completed</a:t>
            </a:r>
          </a:p>
          <a:p>
            <a:r>
              <a:rPr lang="en-US" dirty="0"/>
              <a:t>Supports live reload</a:t>
            </a:r>
          </a:p>
          <a:p>
            <a:r>
              <a:rPr lang="en-US" dirty="0" smtClean="0"/>
              <a:t>Generates </a:t>
            </a:r>
            <a:r>
              <a:rPr lang="en-US" dirty="0"/>
              <a:t>bundles in memory and </a:t>
            </a:r>
            <a:r>
              <a:rPr lang="en-US" dirty="0" smtClean="0"/>
              <a:t>serves </a:t>
            </a:r>
            <a:r>
              <a:rPr lang="en-US" dirty="0"/>
              <a:t>them through HTTP</a:t>
            </a:r>
          </a:p>
          <a:p>
            <a:r>
              <a:rPr lang="en-US" dirty="0"/>
              <a:t>How 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add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</p:txBody>
      </p:sp>
    </p:spTree>
    <p:extLst>
      <p:ext uri="{BB962C8B-B14F-4D97-AF65-F5344CB8AC3E}">
        <p14:creationId xmlns:p14="http://schemas.microsoft.com/office/powerpoint/2010/main" val="118975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index.html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smtClean="0"/>
              <a:t>generates </a:t>
            </a:r>
            <a:r>
              <a:rPr lang="en-US" dirty="0"/>
              <a:t>bundles</a:t>
            </a:r>
          </a:p>
          <a:p>
            <a:r>
              <a:rPr lang="en-US" dirty="0"/>
              <a:t>Not all bundles are known statically</a:t>
            </a:r>
          </a:p>
          <a:p>
            <a:pPr lvl="1"/>
            <a:r>
              <a:rPr lang="en-US" dirty="0"/>
              <a:t>Think lazy loading</a:t>
            </a:r>
          </a:p>
          <a:p>
            <a:r>
              <a:rPr lang="en-US" dirty="0"/>
              <a:t>You need a way to fix index.html with all generated bundles</a:t>
            </a:r>
          </a:p>
          <a:p>
            <a:r>
              <a:rPr lang="en-US" dirty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HtmlWebpackPlugin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yarn add html-</a:t>
            </a:r>
            <a:r>
              <a:rPr lang="en-US" dirty="0" err="1" smtClean="0">
                <a:solidFill>
                  <a:srgbClr val="FF0000"/>
                </a:solidFill>
              </a:rPr>
              <a:t>wepack</a:t>
            </a:r>
            <a:r>
              <a:rPr lang="en-US" dirty="0" smtClean="0">
                <a:solidFill>
                  <a:srgbClr val="FF0000"/>
                </a:solidFill>
              </a:rPr>
              <a:t>-plugin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HtmlWebpackPlugin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772816"/>
            <a:ext cx="27180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HtmlWebpackPlugin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'My App'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"./index.html"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'./index.html'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55776" y="1842123"/>
            <a:ext cx="3197164" cy="1143744"/>
            <a:chOff x="1139949" y="2628528"/>
            <a:chExt cx="319716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Template is relative to webpack.config.js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>
              <a:off x="2637734" y="3200400"/>
              <a:ext cx="1699379" cy="15904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56176" y="2924944"/>
            <a:ext cx="2275489" cy="2027259"/>
            <a:chOff x="362245" y="1745013"/>
            <a:chExt cx="2275489" cy="2027259"/>
          </a:xfrm>
        </p:grpSpPr>
        <p:sp>
          <p:nvSpPr>
            <p:cNvPr id="12" name="Rectangle 11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filename is relative to </a:t>
              </a:r>
              <a:r>
                <a:rPr lang="en-US" sz="1400" dirty="0" err="1"/>
                <a:t>output.path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 flipV="1">
              <a:off x="362245" y="1745013"/>
              <a:ext cx="777704" cy="14553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7544" y="3373254"/>
            <a:ext cx="396044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 2&lt;/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/reflect-metadata/Reflect.js"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51920" y="4429591"/>
            <a:ext cx="2610047" cy="1707564"/>
            <a:chOff x="149597" y="2166683"/>
            <a:chExt cx="2610047" cy="1707564"/>
          </a:xfrm>
        </p:grpSpPr>
        <p:sp>
          <p:nvSpPr>
            <p:cNvPr id="20" name="Rectangle 19"/>
            <p:cNvSpPr/>
            <p:nvPr/>
          </p:nvSpPr>
          <p:spPr>
            <a:xfrm>
              <a:off x="1661765" y="2917642"/>
              <a:ext cx="1097879" cy="9566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generated index.html</a:t>
              </a:r>
              <a:endParaRPr lang="he-IL" sz="1400" dirty="0"/>
            </a:p>
          </p:txBody>
        </p:sp>
        <p:cxnSp>
          <p:nvCxnSpPr>
            <p:cNvPr id="21" name="Straight Connector 20"/>
            <p:cNvCxnSpPr>
              <a:cxnSpLocks/>
              <a:stCxn id="20" idx="1"/>
            </p:cNvCxnSpPr>
            <p:nvPr/>
          </p:nvCxnSpPr>
          <p:spPr>
            <a:xfrm flipH="1" flipV="1">
              <a:off x="149597" y="2166683"/>
              <a:ext cx="1512168" cy="122926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617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templateUrl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 until now we used inline template</a:t>
            </a:r>
          </a:p>
          <a:p>
            <a:r>
              <a:rPr lang="en-US" dirty="0" smtClean="0"/>
              <a:t>Moving to </a:t>
            </a:r>
            <a:r>
              <a:rPr lang="en-US" dirty="0" err="1" smtClean="0">
                <a:solidFill>
                  <a:srgbClr val="FF0000"/>
                </a:solidFill>
              </a:rPr>
              <a:t>templateUrl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bit challenging since Angular does not support relative URL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Angular looks for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app.component.html</a:t>
            </a:r>
            <a:r>
              <a:rPr lang="en-US" dirty="0" smtClean="0">
                <a:sym typeface="Wingdings" panose="05000000000000000000" pitchFamily="2" charset="2"/>
              </a:rPr>
              <a:t> at the root path and not next to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app.component.ts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348" y="335699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"my-app"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"app.component.html"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30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&amp; CSS Loader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 is able to transform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syntax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However is </a:t>
            </a:r>
            <a:r>
              <a:rPr lang="en-US" dirty="0"/>
              <a:t>does not </a:t>
            </a:r>
            <a:r>
              <a:rPr lang="en-US" dirty="0" smtClean="0"/>
              <a:t>know how to load the </a:t>
            </a:r>
            <a:r>
              <a:rPr lang="en-US" dirty="0"/>
              <a:t>HTML </a:t>
            </a:r>
            <a:r>
              <a:rPr lang="en-US" dirty="0" smtClean="0"/>
              <a:t>and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raw-loader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452" y="3285753"/>
            <a:ext cx="324036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/\.html$/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3648" y="4064496"/>
            <a:ext cx="4104456" cy="1372344"/>
            <a:chOff x="1139949" y="2399928"/>
            <a:chExt cx="4104456" cy="13723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Transforms HTML/CSS into raw text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399928"/>
              <a:ext cx="2606671" cy="80047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>
            <a:off x="2901433" y="4864968"/>
            <a:ext cx="2606671" cy="954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849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CSS may contain @import and </a:t>
            </a:r>
            <a:r>
              <a:rPr lang="en-US" dirty="0" err="1" smtClean="0"/>
              <a:t>url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The raw-loader returns the CSS as is</a:t>
            </a:r>
          </a:p>
          <a:p>
            <a:r>
              <a:rPr lang="en-US" dirty="0" smtClean="0"/>
              <a:t>To bundle will not contain those assets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-loader</a:t>
            </a:r>
          </a:p>
          <a:p>
            <a:r>
              <a:rPr lang="en-US" dirty="0" smtClean="0"/>
              <a:t>It transforms </a:t>
            </a:r>
            <a:r>
              <a:rPr lang="en-US" dirty="0" err="1" smtClean="0"/>
              <a:t>url</a:t>
            </a:r>
            <a:r>
              <a:rPr lang="en-US" dirty="0" smtClean="0"/>
              <a:t>(..) into plain require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(“image.jpg”) </a:t>
            </a:r>
            <a:r>
              <a:rPr lang="en-US" dirty="0" smtClean="0">
                <a:sym typeface="Wingdings" panose="05000000000000000000" pitchFamily="2" charset="2"/>
              </a:rPr>
              <a:t> require(“./image.jpg”)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Now you need another loader for handling JPG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file-loader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url</a:t>
            </a:r>
            <a:r>
              <a:rPr lang="en-US" dirty="0" smtClean="0">
                <a:sym typeface="Wingdings" panose="05000000000000000000" pitchFamily="2" charset="2"/>
              </a:rPr>
              <a:t>-loader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20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3348" y="213285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//"</a:t>
            </a:r>
            <a:r>
              <a:rPr lang="en-US" sz="1400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exports-loader?module.exports.toString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"to-string-loader"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/\.jpg$/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66700" y="3153544"/>
            <a:ext cx="2721124" cy="1143744"/>
            <a:chOff x="1139949" y="2628528"/>
            <a:chExt cx="272112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Order matter</a:t>
              </a:r>
            </a:p>
            <a:p>
              <a:pPr algn="ctr"/>
              <a:r>
                <a:rPr lang="en-US" sz="1400" dirty="0" smtClean="0"/>
                <a:t>First loader runs last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831976"/>
              <a:ext cx="1223339" cy="36842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8352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Angular Dependencies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</a:rPr>
              <a:t>yarn add @angular/platform-browser-dynamic</a:t>
            </a:r>
          </a:p>
          <a:p>
            <a:r>
              <a:rPr lang="en-US" dirty="0"/>
              <a:t>Fix all “UNMET PEER DEPENDENCY” errors by installing the required packages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nb-NO" sz="2100" dirty="0">
                <a:solidFill>
                  <a:srgbClr val="FF0000"/>
                </a:solidFill>
              </a:rPr>
              <a:t>yarn add @angular/common @angular/compiler @angular/core  @angular/platform-browser rxjs zone.js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9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real life production project requires the following</a:t>
            </a:r>
          </a:p>
          <a:p>
            <a:pPr lvl="1"/>
            <a:r>
              <a:rPr lang="en-US" dirty="0"/>
              <a:t>Typescript compilation</a:t>
            </a:r>
          </a:p>
          <a:p>
            <a:pPr lvl="1"/>
            <a:r>
              <a:rPr lang="en-US" dirty="0"/>
              <a:t>Module loader</a:t>
            </a:r>
          </a:p>
          <a:p>
            <a:pPr lvl="1"/>
            <a:r>
              <a:rPr lang="en-US" dirty="0"/>
              <a:t>SASS compilation</a:t>
            </a:r>
          </a:p>
          <a:p>
            <a:pPr lvl="1"/>
            <a:r>
              <a:rPr lang="en-US" dirty="0"/>
              <a:t>Dev web server</a:t>
            </a:r>
          </a:p>
          <a:p>
            <a:pPr lvl="1"/>
            <a:r>
              <a:rPr lang="en-US" dirty="0" smtClean="0"/>
              <a:t>Bundling </a:t>
            </a:r>
            <a:r>
              <a:rPr lang="en-US" dirty="0"/>
              <a:t>&amp; minification</a:t>
            </a:r>
          </a:p>
          <a:p>
            <a:pPr lvl="1"/>
            <a:r>
              <a:rPr lang="en-US" dirty="0"/>
              <a:t>Optimization like AOT &amp; Tree shaking</a:t>
            </a:r>
          </a:p>
          <a:p>
            <a:pPr lvl="1"/>
            <a:r>
              <a:rPr lang="en-US" dirty="0"/>
              <a:t>Localization (build or runtime)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03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One of the easiest ways to start a new Angular 2 application is to use </a:t>
            </a:r>
            <a:r>
              <a:rPr lang="en-US" dirty="0" err="1"/>
              <a:t>Angular’s</a:t>
            </a:r>
            <a:r>
              <a:rPr lang="en-US" dirty="0"/>
              <a:t> command-line interface (CLI)	</a:t>
            </a:r>
          </a:p>
          <a:p>
            <a:r>
              <a:rPr lang="en-US" dirty="0" err="1"/>
              <a:t>npm</a:t>
            </a:r>
            <a:r>
              <a:rPr lang="en-US" dirty="0"/>
              <a:t> install -g angular-cli</a:t>
            </a:r>
          </a:p>
          <a:p>
            <a:r>
              <a:rPr lang="en-US" dirty="0"/>
              <a:t>To verify whether your installation completed successfully, you can run: ng version</a:t>
            </a:r>
          </a:p>
          <a:p>
            <a:r>
              <a:rPr lang="en-US" dirty="0"/>
              <a:t>Now that you have Angular CLI installed, you can use it to generate angular application:</a:t>
            </a:r>
          </a:p>
          <a:p>
            <a:r>
              <a:rPr lang="en-US" dirty="0"/>
              <a:t>This creates a new directory with all files you need to get started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04048" y="5013176"/>
            <a:ext cx="2304256" cy="562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new my-app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350968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the Angular CLI development server by typing the ng serve command</a:t>
            </a:r>
          </a:p>
          <a:p>
            <a:endParaRPr lang="en-US" dirty="0"/>
          </a:p>
          <a:p>
            <a:r>
              <a:rPr lang="en-US" dirty="0"/>
              <a:t>which will start a local development server that you can navigate to in your browser on: localhost:4200</a:t>
            </a:r>
          </a:p>
          <a:p>
            <a:endParaRPr lang="en-US" dirty="0"/>
          </a:p>
          <a:p>
            <a:r>
              <a:rPr lang="en-US" dirty="0"/>
              <a:t>The Angular CLI development server includes </a:t>
            </a:r>
            <a:r>
              <a:rPr lang="en-US" dirty="0" err="1"/>
              <a:t>LiveReload</a:t>
            </a:r>
            <a:r>
              <a:rPr lang="en-US" dirty="0"/>
              <a:t> support, so your browser automatically reloads the application when a source file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6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LiveReload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submitting ng serve in the console </a:t>
            </a:r>
            <a:r>
              <a:rPr lang="en-US" dirty="0" err="1"/>
              <a:t>angulars</a:t>
            </a:r>
            <a:r>
              <a:rPr lang="en-US" dirty="0"/>
              <a:t> cli uses the </a:t>
            </a:r>
            <a:r>
              <a:rPr lang="en-US" dirty="0" err="1"/>
              <a:t>webpack</a:t>
            </a:r>
            <a:r>
              <a:rPr lang="en-US" dirty="0"/>
              <a:t> configuration file in order to bundle the entire app</a:t>
            </a:r>
          </a:p>
          <a:p>
            <a:endParaRPr lang="en-US" dirty="0"/>
          </a:p>
          <a:p>
            <a:r>
              <a:rPr lang="en-US" dirty="0"/>
              <a:t>The bundles are served via a </a:t>
            </a:r>
            <a:r>
              <a:rPr lang="en-US" dirty="0" err="1"/>
              <a:t>webpack</a:t>
            </a:r>
            <a:r>
              <a:rPr lang="en-US" dirty="0"/>
              <a:t>-dev-server which will watch the source file and recompile the bundle at any change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036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600200"/>
            <a:ext cx="8388424" cy="5257800"/>
          </a:xfrm>
        </p:spPr>
        <p:txBody>
          <a:bodyPr>
            <a:normAutofit/>
          </a:bodyPr>
          <a:lstStyle/>
          <a:p>
            <a:r>
              <a:rPr lang="en-US" sz="2800" dirty="0"/>
              <a:t>Ng new has several useful option such as :</a:t>
            </a:r>
          </a:p>
          <a:p>
            <a:pPr lvl="1"/>
            <a:r>
              <a:rPr lang="en-US" sz="2400" dirty="0"/>
              <a:t>--directory: string, name of directory to create, by default this is the same as the application name</a:t>
            </a:r>
          </a:p>
          <a:p>
            <a:pPr lvl="1"/>
            <a:r>
              <a:rPr lang="en-US" sz="2400" dirty="0"/>
              <a:t>--prefix: string, default ‘app’ , the prefix to use when generating new components</a:t>
            </a:r>
          </a:p>
          <a:p>
            <a:pPr lvl="1"/>
            <a:r>
              <a:rPr lang="en-US" sz="2400" dirty="0"/>
              <a:t>--routing: Boolean, default false, add module with routing information and import it in main app module</a:t>
            </a:r>
          </a:p>
          <a:p>
            <a:pPr lvl="1"/>
            <a:r>
              <a:rPr lang="en-US" sz="2400" dirty="0"/>
              <a:t>--inline-style: use inline styles when generating the new application</a:t>
            </a:r>
          </a:p>
          <a:p>
            <a:pPr lvl="1"/>
            <a:r>
              <a:rPr lang="en-US" sz="2400" dirty="0"/>
              <a:t>--inline-template: use inline templates when generating the new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94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/>
              <a:t>ng new </a:t>
            </a:r>
            <a:r>
              <a:rPr lang="en-US" dirty="0" err="1"/>
              <a:t>myapp</a:t>
            </a:r>
            <a:r>
              <a:rPr lang="en-US" dirty="0"/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----app.module.ts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----app-routing.module.ts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-polyfills.ts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-main.ts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-test.ts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-tsconfig.app.json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-typings.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-tsconfig.spec.json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5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259632" y="1600200"/>
            <a:ext cx="7884368" cy="5257800"/>
          </a:xfrm>
        </p:spPr>
        <p:txBody>
          <a:bodyPr/>
          <a:lstStyle/>
          <a:p>
            <a:r>
              <a:rPr lang="en-US" dirty="0"/>
              <a:t>Ng generate command will assist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--flat will generate the feature with no folder directory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Ng generate component another --flat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3568" y="3068960"/>
            <a:ext cx="374332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&gt;app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another.component.css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another.component.html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another.component.spec.ts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app.component.css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app.component.html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app.component.spec.ts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0072" y="3128899"/>
            <a:ext cx="381642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the –flat command when creating a component we can clearly see that no component directory was created instead all the component’s files are stored in the app directory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815921" y="3884983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36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Autofit/>
          </a:bodyPr>
          <a:lstStyle/>
          <a:p>
            <a:r>
              <a:rPr lang="en-US" dirty="0"/>
              <a:t>Running ng serve builds and bundles your Angular application automatically to a virtual filesystem during development</a:t>
            </a:r>
          </a:p>
          <a:p>
            <a:endParaRPr lang="en-US" dirty="0"/>
          </a:p>
          <a:p>
            <a:r>
              <a:rPr lang="en-US" dirty="0"/>
              <a:t>However, when your application is ready for production, you will need real files that you can deploy to your server or to the cloud</a:t>
            </a:r>
          </a:p>
          <a:p>
            <a:endParaRPr lang="en-US" dirty="0"/>
          </a:p>
          <a:p>
            <a:r>
              <a:rPr lang="en-US" dirty="0"/>
              <a:t>Ng build command will bundle the app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59994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dirty="0"/>
              <a:t>Angular CLI loads its configuration from .angular-</a:t>
            </a:r>
            <a:r>
              <a:rPr lang="en-US" dirty="0" err="1"/>
              <a:t>cli.json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Angular CLI runs </a:t>
            </a:r>
            <a:r>
              <a:rPr lang="en-US" dirty="0" err="1"/>
              <a:t>Webpack</a:t>
            </a:r>
            <a:r>
              <a:rPr lang="en-US" dirty="0"/>
              <a:t> to build and bundle all JavaScript and CSS code</a:t>
            </a:r>
          </a:p>
          <a:p>
            <a:endParaRPr lang="en-US" dirty="0"/>
          </a:p>
          <a:p>
            <a:r>
              <a:rPr lang="en-US" dirty="0"/>
              <a:t>The result is written to the </a:t>
            </a:r>
            <a:r>
              <a:rPr lang="en-US" dirty="0" err="1"/>
              <a:t>outDir</a:t>
            </a:r>
            <a:r>
              <a:rPr lang="en-US" dirty="0"/>
              <a:t> directory specified in your Angular CLI configuration. By default, this is the </a:t>
            </a:r>
            <a:r>
              <a:rPr lang="en-US" dirty="0" err="1"/>
              <a:t>dist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5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05136"/>
            <a:ext cx="8423848" cy="5236231"/>
          </a:xfrm>
        </p:spPr>
        <p:txBody>
          <a:bodyPr/>
          <a:lstStyle/>
          <a:p>
            <a:r>
              <a:rPr lang="en-US" dirty="0"/>
              <a:t>The build command has several options: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aot</a:t>
            </a:r>
            <a:r>
              <a:rPr lang="en-US" dirty="0"/>
              <a:t> enable ahead-of-time compilation</a:t>
            </a:r>
          </a:p>
          <a:p>
            <a:pPr lvl="1"/>
            <a:r>
              <a:rPr lang="en-US" dirty="0"/>
              <a:t>--environment default dev, environment to use</a:t>
            </a:r>
          </a:p>
          <a:p>
            <a:pPr lvl="1"/>
            <a:r>
              <a:rPr lang="en-US" dirty="0"/>
              <a:t>--output-path directory to write the output to</a:t>
            </a:r>
          </a:p>
          <a:p>
            <a:pPr lvl="1"/>
            <a:r>
              <a:rPr lang="en-US" dirty="0"/>
              <a:t>--target default development, environment to use</a:t>
            </a:r>
          </a:p>
          <a:p>
            <a:pPr lvl="1"/>
            <a:r>
              <a:rPr lang="en-US" dirty="0"/>
              <a:t>--watch default false, watch files for changes and rebuild when a change is detected</a:t>
            </a:r>
          </a:p>
        </p:txBody>
      </p:sp>
    </p:spTree>
    <p:extLst>
      <p:ext uri="{BB962C8B-B14F-4D97-AF65-F5344CB8AC3E}">
        <p14:creationId xmlns:p14="http://schemas.microsoft.com/office/powerpoint/2010/main" val="427751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changes a lot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build process is just a </a:t>
            </a:r>
            <a:r>
              <a:rPr lang="en-US" dirty="0" smtClean="0"/>
              <a:t>reflection of </a:t>
            </a:r>
            <a:r>
              <a:rPr lang="en-US" dirty="0"/>
              <a:t>the technology stack we are using</a:t>
            </a:r>
          </a:p>
          <a:p>
            <a:r>
              <a:rPr lang="en-US" dirty="0"/>
              <a:t>Agile technology stack </a:t>
            </a:r>
            <a:r>
              <a:rPr lang="en-US" dirty="0">
                <a:sym typeface="Wingdings" panose="05000000000000000000" pitchFamily="2" charset="2"/>
              </a:rPr>
              <a:t> Agile build</a:t>
            </a:r>
          </a:p>
          <a:p>
            <a:r>
              <a:rPr lang="en-US" dirty="0">
                <a:sym typeface="Wingdings" panose="05000000000000000000" pitchFamily="2" charset="2"/>
              </a:rPr>
              <a:t>Most popular IDEs are not capable </a:t>
            </a:r>
            <a:r>
              <a:rPr lang="en-US" dirty="0" smtClean="0">
                <a:sym typeface="Wingdings" panose="05000000000000000000" pitchFamily="2" charset="2"/>
              </a:rPr>
              <a:t>of handling </a:t>
            </a:r>
            <a:r>
              <a:rPr lang="en-US" dirty="0">
                <a:sym typeface="Wingdings" panose="05000000000000000000" pitchFamily="2" charset="2"/>
              </a:rPr>
              <a:t>this level of agility</a:t>
            </a:r>
          </a:p>
          <a:p>
            <a:r>
              <a:rPr lang="en-US" dirty="0">
                <a:sym typeface="Wingdings" panose="05000000000000000000" pitchFamily="2" charset="2"/>
              </a:rPr>
              <a:t>This is the main reason for the rise of task/build runners such as Grunt/Gulp/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014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2188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--target Specifying a target impacts the way the build process operates. Its value can be one of the following:</a:t>
            </a:r>
          </a:p>
          <a:p>
            <a:pPr lvl="1"/>
            <a:r>
              <a:rPr lang="en-US" dirty="0"/>
              <a:t>development: default mode, do not minify or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production: minify and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2451" y="3782144"/>
            <a:ext cx="6606480" cy="716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build --target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6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556792"/>
            <a:ext cx="8610600" cy="2952328"/>
          </a:xfrm>
        </p:spPr>
        <p:txBody>
          <a:bodyPr>
            <a:normAutofit/>
          </a:bodyPr>
          <a:lstStyle/>
          <a:p>
            <a:r>
              <a:rPr lang="en-US" dirty="0"/>
              <a:t>Environments let you specify settings to customize your application behavior</a:t>
            </a:r>
          </a:p>
          <a:p>
            <a:r>
              <a:rPr lang="en-US" dirty="0"/>
              <a:t>When creating a new angular project environment directory is created holds two environment 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Environment.ts</a:t>
            </a:r>
            <a:r>
              <a:rPr lang="en-US" dirty="0"/>
              <a:t> -&gt; used for development</a:t>
            </a:r>
          </a:p>
          <a:p>
            <a:pPr lvl="1"/>
            <a:r>
              <a:rPr lang="en-US" dirty="0" err="1"/>
              <a:t>Environment.prod.ts</a:t>
            </a:r>
            <a:r>
              <a:rPr lang="en-US" dirty="0"/>
              <a:t> -&gt; used for production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6015" y="5116010"/>
            <a:ext cx="24330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02392" y="5116011"/>
            <a:ext cx="24330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797152"/>
            <a:ext cx="22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Environment.ts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4748979" y="4746678"/>
            <a:ext cx="214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err="1"/>
              <a:t>Environment.prod.ts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04933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When building or serving the application, the default environment imported from the </a:t>
            </a:r>
            <a:r>
              <a:rPr lang="en-US" dirty="0" err="1"/>
              <a:t>environment.ts</a:t>
            </a:r>
            <a:r>
              <a:rPr lang="en-US" dirty="0"/>
              <a:t> file which is dev</a:t>
            </a:r>
          </a:p>
          <a:p>
            <a:endParaRPr lang="en-US" dirty="0"/>
          </a:p>
          <a:p>
            <a:r>
              <a:rPr lang="en-US" dirty="0"/>
              <a:t>By using the command ng build --environment=production, angular will import from the </a:t>
            </a:r>
            <a:r>
              <a:rPr lang="en-US" dirty="0" err="1"/>
              <a:t>environment.prod.ts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53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/>
          <a:lstStyle/>
          <a:p>
            <a:r>
              <a:rPr lang="en-US" dirty="0"/>
              <a:t>Angular shift with the ability to add more environment file if needed, to use the costume environment simply add the environment to the angular-</a:t>
            </a:r>
            <a:r>
              <a:rPr lang="en-US" dirty="0" err="1"/>
              <a:t>cli.json</a:t>
            </a:r>
            <a:r>
              <a:rPr lang="en-US" dirty="0"/>
              <a:t> file and use the command:                         ng –build environment = &lt;costume </a:t>
            </a:r>
            <a:r>
              <a:rPr lang="en-US" dirty="0" err="1"/>
              <a:t>envname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4725144"/>
            <a:ext cx="575079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"environments/environment.prod.ts"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"qa"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"environments/environment.qa.ts"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70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each component, service etc. angular shifts with the ability to import settings from a specific environment as needed</a:t>
            </a:r>
          </a:p>
        </p:txBody>
      </p:sp>
    </p:spTree>
    <p:extLst>
      <p:ext uri="{BB962C8B-B14F-4D97-AF65-F5344CB8AC3E}">
        <p14:creationId xmlns:p14="http://schemas.microsoft.com/office/powerpoint/2010/main" val="3422178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18" y="2280775"/>
            <a:ext cx="506753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environment.prod.ts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environment.qa.ts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064" y="2134807"/>
            <a:ext cx="2880320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8997" y="4143022"/>
            <a:ext cx="673613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'../environments/environment.qa'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 works!'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1700808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Angular-</a:t>
            </a:r>
            <a:r>
              <a:rPr lang="en-US" b="1" u="sng" dirty="0" err="1"/>
              <a:t>cli.json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921374" y="1695668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Environment.qa.ts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770855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725144"/>
            <a:ext cx="3816424" cy="209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Setting a costume environment called ‘</a:t>
            </a:r>
            <a:r>
              <a:rPr lang="en-US" dirty="0" err="1"/>
              <a:t>qa</a:t>
            </a:r>
            <a:r>
              <a:rPr lang="en-US" dirty="0"/>
              <a:t>’ by adding new environment file &amp; add it to the angular-cli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Then imported it to my </a:t>
            </a:r>
            <a:r>
              <a:rPr lang="en-US" dirty="0" err="1"/>
              <a:t>app.component</a:t>
            </a:r>
            <a:r>
              <a:rPr lang="en-US" dirty="0"/>
              <a:t> and used one of the environment variable, now I can use the variable on my html template for example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6516216" y="3068960"/>
            <a:ext cx="1224137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23928" y="4653136"/>
            <a:ext cx="7200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995937" y="5877272"/>
            <a:ext cx="720079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3044652" y="3356992"/>
            <a:ext cx="451517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96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In the previous example if we would run:</a:t>
            </a:r>
          </a:p>
          <a:p>
            <a:pPr marL="320040" lvl="1" indent="0">
              <a:buNone/>
            </a:pPr>
            <a:r>
              <a:rPr lang="en-US" dirty="0"/>
              <a:t>ng-build –</a:t>
            </a:r>
            <a:r>
              <a:rPr lang="en-US" dirty="0" err="1"/>
              <a:t>env</a:t>
            </a:r>
            <a:r>
              <a:rPr lang="en-US" dirty="0"/>
              <a:t>=prod, the html template will change            to the correct ‘</a:t>
            </a:r>
            <a:r>
              <a:rPr lang="en-US" dirty="0" err="1"/>
              <a:t>envName</a:t>
            </a:r>
            <a:r>
              <a:rPr lang="en-US" dirty="0"/>
              <a:t>’ value</a:t>
            </a:r>
          </a:p>
        </p:txBody>
      </p:sp>
    </p:spTree>
    <p:extLst>
      <p:ext uri="{BB962C8B-B14F-4D97-AF65-F5344CB8AC3E}">
        <p14:creationId xmlns:p14="http://schemas.microsoft.com/office/powerpoint/2010/main" val="2168141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60136"/>
          </a:xfrm>
        </p:spPr>
        <p:txBody>
          <a:bodyPr>
            <a:normAutofit/>
          </a:bodyPr>
          <a:lstStyle/>
          <a:p>
            <a:r>
              <a:rPr lang="en-US" dirty="0"/>
              <a:t>@angular core has a function that can help us understand via the browser if the component for example is on the dev </a:t>
            </a:r>
            <a:r>
              <a:rPr lang="en-US" dirty="0" err="1"/>
              <a:t>env</a:t>
            </a:r>
            <a:r>
              <a:rPr lang="en-US" dirty="0"/>
              <a:t> or the prod 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It is mostly useful especially if the app has lots of features and complicated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013176"/>
            <a:ext cx="376898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isDevMode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6929" y="5222001"/>
            <a:ext cx="2874640" cy="33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return true or false</a:t>
            </a:r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3768980" y="5390257"/>
            <a:ext cx="1091052" cy="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64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If, at any given time, you wish to manually configure </a:t>
            </a:r>
            <a:r>
              <a:rPr lang="en-US" dirty="0" err="1"/>
              <a:t>webpack</a:t>
            </a:r>
            <a:r>
              <a:rPr lang="en-US" dirty="0"/>
              <a:t> and you no longer want to use Angular CLI with your Angular application, you can run: 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Ejecting application –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>
            <a:normAutofit/>
          </a:bodyPr>
          <a:lstStyle/>
          <a:p>
            <a:r>
              <a:rPr lang="en-US" dirty="0"/>
              <a:t>A property ejected: true is added to the .angular-</a:t>
            </a:r>
            <a:r>
              <a:rPr lang="en-US" dirty="0" err="1"/>
              <a:t>cli.json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A webpack.config.js file is generated in the root of your application with a standalone </a:t>
            </a:r>
            <a:r>
              <a:rPr lang="en-US" dirty="0" err="1"/>
              <a:t>webpack</a:t>
            </a:r>
            <a:r>
              <a:rPr lang="en-US" dirty="0"/>
              <a:t> configuration so you can build your project without Angular CLI</a:t>
            </a:r>
          </a:p>
          <a:p>
            <a:endParaRPr lang="en-US" dirty="0"/>
          </a:p>
          <a:p>
            <a:r>
              <a:rPr lang="en-US" dirty="0"/>
              <a:t>The build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build to build your project</a:t>
            </a:r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NodeJS has an extreme eco system and therefore is most suited for implementing the build scripts</a:t>
            </a:r>
          </a:p>
          <a:p>
            <a:r>
              <a:rPr lang="en-US" dirty="0"/>
              <a:t>Once build is IDE-independent a single development team may work with multiple types of </a:t>
            </a:r>
            <a:r>
              <a:rPr lang="en-US" dirty="0" smtClean="0"/>
              <a:t>IDEs/platforms</a:t>
            </a:r>
          </a:p>
          <a:p>
            <a:r>
              <a:rPr lang="en-US" dirty="0" smtClean="0"/>
              <a:t>Still</a:t>
            </a:r>
            <a:r>
              <a:rPr lang="en-US" dirty="0"/>
              <a:t>, you need to think about the level of integration between external build and your preferred IDE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3019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 –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test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test or </a:t>
            </a:r>
            <a:r>
              <a:rPr lang="en-US" dirty="0" err="1"/>
              <a:t>npm</a:t>
            </a:r>
            <a:r>
              <a:rPr lang="en-US" dirty="0"/>
              <a:t> test to run your unit tests</a:t>
            </a:r>
          </a:p>
          <a:p>
            <a:endParaRPr lang="en-US" dirty="0"/>
          </a:p>
          <a:p>
            <a:r>
              <a:rPr lang="en-US" dirty="0"/>
              <a:t>The start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start or </a:t>
            </a:r>
            <a:r>
              <a:rPr lang="en-US" dirty="0" err="1"/>
              <a:t>npm</a:t>
            </a:r>
            <a:r>
              <a:rPr lang="en-US" dirty="0"/>
              <a:t> start to start a development server</a:t>
            </a:r>
          </a:p>
          <a:p>
            <a:endParaRPr lang="en-US" dirty="0"/>
          </a:p>
          <a:p>
            <a:r>
              <a:rPr lang="en-US" dirty="0"/>
              <a:t>The e2e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e2e to run your end-to-end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98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After ejecting your application, you can manually update the </a:t>
            </a:r>
            <a:r>
              <a:rPr lang="en-US" dirty="0" err="1"/>
              <a:t>webpack</a:t>
            </a:r>
            <a:r>
              <a:rPr lang="en-US" dirty="0"/>
              <a:t> configuration to your liking and the Angular CLI commands will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1184463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During development, you often end up in the situation where you have your backend API server running at different address from the front end dev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why we need to have some kind of </a:t>
            </a:r>
            <a:r>
              <a:rPr lang="en-US" b="1" dirty="0"/>
              <a:t>proxy</a:t>
            </a:r>
            <a:r>
              <a:rPr lang="en-US" dirty="0"/>
              <a:t> that intercepts such calls and proxies the calls to the correct backend server API</a:t>
            </a:r>
          </a:p>
        </p:txBody>
      </p:sp>
    </p:spTree>
    <p:extLst>
      <p:ext uri="{BB962C8B-B14F-4D97-AF65-F5344CB8AC3E}">
        <p14:creationId xmlns:p14="http://schemas.microsoft.com/office/powerpoint/2010/main" val="3592231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610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angular app root create a ‘</a:t>
            </a:r>
            <a:r>
              <a:rPr lang="en-US" dirty="0" err="1"/>
              <a:t>proxy.config.json</a:t>
            </a:r>
            <a:r>
              <a:rPr lang="en-US" dirty="0"/>
              <a:t>’ file in order to configure the path and the behavior as follow: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Best practice is to also add to the </a:t>
            </a:r>
            <a:r>
              <a:rPr lang="en-US" dirty="0" err="1"/>
              <a:t>package.json</a:t>
            </a:r>
            <a:r>
              <a:rPr lang="en-US" dirty="0"/>
              <a:t> file the start property as follow:</a:t>
            </a:r>
          </a:p>
          <a:p>
            <a:pPr marL="0" indent="0">
              <a:buNone/>
            </a:pPr>
            <a:r>
              <a:rPr lang="en-US" dirty="0"/>
              <a:t>"start": "ng serve --proxy-config </a:t>
            </a:r>
            <a:r>
              <a:rPr lang="en-US" dirty="0" err="1"/>
              <a:t>proxy.config.json</a:t>
            </a:r>
            <a:r>
              <a:rPr lang="en-US" dirty="0"/>
              <a:t>“</a:t>
            </a:r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start on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094" y="2715816"/>
            <a:ext cx="3646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"/</a:t>
            </a:r>
            <a:r>
              <a:rPr lang="en-US" dirty="0" err="1"/>
              <a:t>api</a:t>
            </a:r>
            <a:r>
              <a:rPr lang="en-US" dirty="0"/>
              <a:t>/*":{</a:t>
            </a:r>
          </a:p>
          <a:p>
            <a:r>
              <a:rPr lang="en-US" dirty="0"/>
              <a:t>  "</a:t>
            </a:r>
            <a:r>
              <a:rPr lang="en-US" dirty="0" err="1"/>
              <a:t>target":"http</a:t>
            </a:r>
            <a:r>
              <a:rPr lang="en-US" dirty="0"/>
              <a:t>://localhost:3000",</a:t>
            </a:r>
          </a:p>
          <a:p>
            <a:r>
              <a:rPr lang="en-US" dirty="0"/>
              <a:t>    "</a:t>
            </a:r>
            <a:r>
              <a:rPr lang="en-US" dirty="0" err="1"/>
              <a:t>secure":false</a:t>
            </a:r>
            <a:r>
              <a:rPr lang="en-US" dirty="0"/>
              <a:t>,</a:t>
            </a:r>
          </a:p>
          <a:p>
            <a:r>
              <a:rPr lang="en-US" dirty="0"/>
              <a:t>    "</a:t>
            </a:r>
            <a:r>
              <a:rPr lang="en-US" dirty="0" err="1"/>
              <a:t>logLevel</a:t>
            </a:r>
            <a:r>
              <a:rPr lang="en-US" dirty="0"/>
              <a:t>":"debug"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7944" y="2564904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queried path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8648" y="3429000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to run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1656184" y="2708920"/>
            <a:ext cx="23757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635896" y="3429000"/>
            <a:ext cx="502400" cy="8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19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0" y="3068960"/>
            <a:ext cx="878497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building 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Proxy created: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-&gt;  http:/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/localhost: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Subscribed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[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'close'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1140548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cb538304b95e7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3.69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styles.bundle.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(styles)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9.77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vendor.bundle.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(vendor)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inline.bundle.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(inline)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Compiled successfully.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1628800"/>
            <a:ext cx="52565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When running the app a proxy will construct with the behavior we want. Now </a:t>
            </a:r>
            <a:r>
              <a:rPr lang="en-US" dirty="0" err="1"/>
              <a:t>everytime</a:t>
            </a:r>
            <a:r>
              <a:rPr lang="en-US" dirty="0"/>
              <a:t> the path will be queried via out module the proxy will redirect it to the correct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8144" y="2708920"/>
            <a:ext cx="108012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19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/>
          <a:lstStyle/>
          <a:p>
            <a:r>
              <a:rPr lang="en-US" dirty="0"/>
              <a:t>The proxy is indeed a good solution. However, it basically means that two server must be on air while development which might be a little too much</a:t>
            </a:r>
          </a:p>
          <a:p>
            <a:endParaRPr lang="en-US" dirty="0"/>
          </a:p>
          <a:p>
            <a:r>
              <a:rPr lang="en-US" dirty="0"/>
              <a:t>That’s when the </a:t>
            </a:r>
            <a:r>
              <a:rPr lang="en-US" dirty="0" err="1"/>
              <a:t>webpack</a:t>
            </a:r>
            <a:r>
              <a:rPr lang="en-US" dirty="0"/>
              <a:t>-dev-server comes in. it is simply an express server with </a:t>
            </a:r>
            <a:r>
              <a:rPr lang="en-US" dirty="0" err="1"/>
              <a:t>weback</a:t>
            </a:r>
            <a:r>
              <a:rPr lang="en-US" dirty="0"/>
              <a:t>-dev-middleware which serve a </a:t>
            </a:r>
            <a:r>
              <a:rPr lang="en-US" dirty="0" err="1"/>
              <a:t>webpack</a:t>
            </a:r>
            <a:r>
              <a:rPr lang="en-US" dirty="0"/>
              <a:t> bundle</a:t>
            </a:r>
          </a:p>
          <a:p>
            <a:endParaRPr lang="en-US" dirty="0"/>
          </a:p>
          <a:p>
            <a:r>
              <a:rPr lang="en-US" dirty="0"/>
              <a:t>The server emits information about the compilation state to the client, which reacts to those events</a:t>
            </a:r>
          </a:p>
        </p:txBody>
      </p:sp>
    </p:spTree>
    <p:extLst>
      <p:ext uri="{BB962C8B-B14F-4D97-AF65-F5344CB8AC3E}">
        <p14:creationId xmlns:p14="http://schemas.microsoft.com/office/powerpoint/2010/main" val="1750572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600200"/>
            <a:ext cx="828092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Luckily no installation is needed for angular shifts with the </a:t>
            </a:r>
            <a:r>
              <a:rPr lang="en-US" dirty="0" err="1"/>
              <a:t>webpack</a:t>
            </a:r>
            <a:r>
              <a:rPr lang="en-US" dirty="0"/>
              <a:t>-dev-server</a:t>
            </a:r>
          </a:p>
          <a:p>
            <a:r>
              <a:rPr lang="en-US" dirty="0"/>
              <a:t>In order to launch, first we need to use the ng eject command in order to retrieve the </a:t>
            </a:r>
            <a:r>
              <a:rPr lang="en-US" dirty="0" err="1"/>
              <a:t>webpack.config</a:t>
            </a:r>
            <a:r>
              <a:rPr lang="en-US" dirty="0"/>
              <a:t> file angular is using</a:t>
            </a:r>
          </a:p>
          <a:p>
            <a:r>
              <a:rPr lang="en-US" dirty="0"/>
              <a:t>Now, we can simply go to the </a:t>
            </a:r>
            <a:r>
              <a:rPr lang="en-US" dirty="0" err="1"/>
              <a:t>cmd</a:t>
            </a:r>
            <a:r>
              <a:rPr lang="en-US" dirty="0"/>
              <a:t> and type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command will launch the </a:t>
            </a:r>
            <a:r>
              <a:rPr lang="en-US" dirty="0" err="1"/>
              <a:t>webpack</a:t>
            </a:r>
            <a:r>
              <a:rPr lang="en-US" dirty="0"/>
              <a:t> dev server according to our host and port inputs and will track changes and emit the data from the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1395" y="4653136"/>
            <a:ext cx="70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webpack</a:t>
            </a:r>
            <a:r>
              <a:rPr lang="en-US" dirty="0"/>
              <a:t>-dev-server --host &lt;hostname or </a:t>
            </a:r>
            <a:r>
              <a:rPr lang="en-US" dirty="0" err="1"/>
              <a:t>ip</a:t>
            </a:r>
            <a:r>
              <a:rPr lang="en-US" dirty="0"/>
              <a:t>&gt; --port &lt;port number&gt;</a:t>
            </a:r>
          </a:p>
        </p:txBody>
      </p:sp>
    </p:spTree>
    <p:extLst>
      <p:ext uri="{BB962C8B-B14F-4D97-AF65-F5344CB8AC3E}">
        <p14:creationId xmlns:p14="http://schemas.microsoft.com/office/powerpoint/2010/main" val="2844140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So far, both methods are available to use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we do not gain much control over our server using both methods</a:t>
            </a:r>
          </a:p>
          <a:p>
            <a:endParaRPr lang="en-US" dirty="0"/>
          </a:p>
          <a:p>
            <a:r>
              <a:rPr lang="en-US" dirty="0"/>
              <a:t>The last method approached to the </a:t>
            </a:r>
            <a:r>
              <a:rPr lang="en-US" dirty="0" err="1"/>
              <a:t>webpack</a:t>
            </a:r>
            <a:r>
              <a:rPr lang="en-US" dirty="0"/>
              <a:t>-dev-middleware where this time we will create a simple but yet configurable express server and use the </a:t>
            </a:r>
            <a:r>
              <a:rPr lang="en-US" dirty="0" err="1"/>
              <a:t>webpack</a:t>
            </a:r>
            <a:r>
              <a:rPr lang="en-US" dirty="0"/>
              <a:t> middleware to launch our app</a:t>
            </a:r>
          </a:p>
        </p:txBody>
      </p:sp>
    </p:spTree>
    <p:extLst>
      <p:ext uri="{BB962C8B-B14F-4D97-AF65-F5344CB8AC3E}">
        <p14:creationId xmlns:p14="http://schemas.microsoft.com/office/powerpoint/2010/main" val="2944294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2332856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step using the ng emit command to extract the webpack.config.js will now be in use to configure the </a:t>
            </a:r>
            <a:r>
              <a:rPr lang="en-US" dirty="0" err="1"/>
              <a:t>webpack</a:t>
            </a:r>
            <a:r>
              <a:rPr lang="en-US" dirty="0"/>
              <a:t> behavior inside the </a:t>
            </a:r>
            <a:r>
              <a:rPr lang="en-US" dirty="0" err="1"/>
              <a:t>webpack</a:t>
            </a:r>
            <a:r>
              <a:rPr lang="en-US" dirty="0"/>
              <a:t>-dev-middleware.</a:t>
            </a:r>
          </a:p>
          <a:p>
            <a:r>
              <a:rPr lang="en-US" dirty="0"/>
              <a:t>Second step is to create an express server with the middleware like so: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139062"/>
            <a:ext cx="6156176" cy="2108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4208" y="4797152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Webpack.config</a:t>
            </a:r>
            <a:r>
              <a:rPr lang="en-US" dirty="0"/>
              <a:t> file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>
            <a:off x="5076056" y="497717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48064" y="5301208"/>
            <a:ext cx="3240360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Configuring </a:t>
            </a:r>
            <a:r>
              <a:rPr lang="en-US" dirty="0" err="1"/>
              <a:t>webpack</a:t>
            </a:r>
            <a:r>
              <a:rPr lang="en-US" dirty="0"/>
              <a:t> behavior which configures the middleware behavior.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63888" y="5877272"/>
            <a:ext cx="15841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using ng-build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First lets run the command ng-build –watch</a:t>
            </a:r>
          </a:p>
          <a:p>
            <a:endParaRPr lang="en-US" dirty="0"/>
          </a:p>
          <a:p>
            <a:r>
              <a:rPr lang="en-US" dirty="0"/>
              <a:t>--watch will track any changes in the all of the bundles via the source files</a:t>
            </a:r>
          </a:p>
          <a:p>
            <a:endParaRPr lang="en-US" dirty="0"/>
          </a:p>
          <a:p>
            <a:r>
              <a:rPr lang="en-US" dirty="0"/>
              <a:t>Secondly, creating a simple express server to serve the app</a:t>
            </a:r>
          </a:p>
        </p:txBody>
      </p:sp>
    </p:spTree>
    <p:extLst>
      <p:ext uri="{BB962C8B-B14F-4D97-AF65-F5344CB8AC3E}">
        <p14:creationId xmlns:p14="http://schemas.microsoft.com/office/powerpoint/2010/main" val="245391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/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</a:t>
            </a:r>
            <a:r>
              <a:rPr lang="en-US" dirty="0" smtClean="0"/>
              <a:t>created an </a:t>
            </a:r>
            <a:r>
              <a:rPr lang="en-US" dirty="0"/>
              <a:t>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 smtClean="0"/>
              <a:t>Webpack</a:t>
            </a:r>
            <a:r>
              <a:rPr lang="en-US" dirty="0" smtClean="0"/>
              <a:t> and not </a:t>
            </a:r>
            <a:r>
              <a:rPr lang="en-US" dirty="0" smtClean="0"/>
              <a:t>inside angular/cli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0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using ng-build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2358171"/>
            <a:ext cx="604867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'path'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'body-parser'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'3000'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'port'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65000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Server.js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9378" y="4149080"/>
            <a:ext cx="2410747" cy="84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dist</a:t>
            </a:r>
            <a:r>
              <a:rPr lang="en-US" dirty="0"/>
              <a:t> folder is created because ng build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08104" y="4343330"/>
            <a:ext cx="1080120" cy="23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bundler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for development purposes</a:t>
            </a:r>
          </a:p>
          <a:p>
            <a:r>
              <a:rPr lang="en-US" dirty="0" smtClean="0"/>
              <a:t>Tries to</a:t>
            </a:r>
            <a:r>
              <a:rPr lang="en-US" dirty="0" smtClean="0"/>
              <a:t> </a:t>
            </a:r>
            <a:r>
              <a:rPr lang="en-US" dirty="0"/>
              <a:t>bundle everything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Extremely configurable</a:t>
            </a:r>
          </a:p>
          <a:p>
            <a:r>
              <a:rPr lang="en-US" dirty="0"/>
              <a:t>An impressive eco-system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38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core concepts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– The staring point of the module graph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– The resultant bundle</a:t>
            </a:r>
          </a:p>
          <a:p>
            <a:r>
              <a:rPr lang="en-US" dirty="0">
                <a:solidFill>
                  <a:srgbClr val="FF0000"/>
                </a:solidFill>
              </a:rPr>
              <a:t>Loader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only understands JavaScript</a:t>
            </a:r>
          </a:p>
          <a:p>
            <a:pPr lvl="1"/>
            <a:r>
              <a:rPr lang="en-US" dirty="0"/>
              <a:t>Loaders allows </a:t>
            </a:r>
            <a:r>
              <a:rPr lang="en-US" dirty="0" err="1"/>
              <a:t>Webpack</a:t>
            </a:r>
            <a:r>
              <a:rPr lang="en-US" dirty="0"/>
              <a:t> to handle non </a:t>
            </a:r>
            <a:r>
              <a:rPr lang="en-US" dirty="0" err="1"/>
              <a:t>JavsScript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Are focused around transformation</a:t>
            </a:r>
          </a:p>
          <a:p>
            <a:r>
              <a:rPr lang="en-US" dirty="0">
                <a:solidFill>
                  <a:srgbClr val="FF0000"/>
                </a:solidFill>
              </a:rPr>
              <a:t>Plugin</a:t>
            </a:r>
          </a:p>
          <a:p>
            <a:pPr lvl="1"/>
            <a:r>
              <a:rPr lang="en-US" dirty="0"/>
              <a:t>Handles anything except module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437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17140" y="3320624"/>
            <a:ext cx="374441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err="1"/>
              <a:t>Webpack</a:t>
            </a:r>
            <a:r>
              <a:rPr lang="en-US" dirty="0"/>
              <a:t> uses JavaScript </a:t>
            </a:r>
            <a:r>
              <a:rPr lang="en-US" dirty="0" smtClean="0"/>
              <a:t>(not JSON) to </a:t>
            </a:r>
            <a:r>
              <a:rPr lang="en-US" dirty="0"/>
              <a:t>describe configuration</a:t>
            </a:r>
          </a:p>
          <a:p>
            <a:r>
              <a:rPr lang="en-US" dirty="0"/>
              <a:t>It allows us to create dynamic configuration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0057" y="3646738"/>
            <a:ext cx="2747767" cy="1796503"/>
            <a:chOff x="-8845" y="2110844"/>
            <a:chExt cx="2747767" cy="1796503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Can even return a promise so configuration can be created using </a:t>
              </a:r>
              <a:r>
                <a:rPr lang="en-US" sz="1400" dirty="0" err="1"/>
                <a:t>async</a:t>
              </a:r>
              <a:r>
                <a:rPr lang="en-US" sz="1400" dirty="0"/>
                <a:t> operations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110844"/>
              <a:ext cx="1249982" cy="12246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76056" y="5303877"/>
            <a:ext cx="2613001" cy="1143744"/>
            <a:chOff x="-1124061" y="2763603"/>
            <a:chExt cx="2613001" cy="1143744"/>
          </a:xfrm>
        </p:grpSpPr>
        <p:sp>
          <p:nvSpPr>
            <p:cNvPr id="19" name="Rectangle 18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Inside Typescript files we are not using any extension</a:t>
              </a:r>
              <a:endParaRPr lang="he-IL" sz="1400" dirty="0"/>
            </a:p>
          </p:txBody>
        </p:sp>
        <p:cxnSp>
          <p:nvCxnSpPr>
            <p:cNvPr id="20" name="Straight Connector 19"/>
            <p:cNvCxnSpPr>
              <a:cxnSpLocks/>
              <a:stCxn id="19" idx="1"/>
            </p:cNvCxnSpPr>
            <p:nvPr/>
          </p:nvCxnSpPr>
          <p:spPr>
            <a:xfrm flipH="1" flipV="1">
              <a:off x="-1124061" y="2902967"/>
              <a:ext cx="1115216" cy="4325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407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9154" y="3140968"/>
            <a:ext cx="3880388" cy="3508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ngtools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AotPlugin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skipCodeGeneration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Webpack</a:t>
            </a:r>
            <a:r>
              <a:rPr lang="en-US" dirty="0"/>
              <a:t> is very sophisticated it is still not able to support Angular completely</a:t>
            </a:r>
          </a:p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r>
              <a:rPr lang="en-US" dirty="0"/>
              <a:t> knows how to fill the 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4854" y="4293096"/>
            <a:ext cx="3597066" cy="1278819"/>
            <a:chOff x="-8845" y="2628528"/>
            <a:chExt cx="3597066" cy="1278819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configure both a loader and a plugin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628528"/>
              <a:ext cx="2099281" cy="70694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/>
          <p:cNvCxnSpPr>
            <a:cxnSpLocks/>
            <a:stCxn id="11" idx="3"/>
          </p:cNvCxnSpPr>
          <p:nvPr/>
        </p:nvCxnSpPr>
        <p:spPr>
          <a:xfrm>
            <a:off x="1752639" y="5000043"/>
            <a:ext cx="1883257" cy="3810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14" name="Group 13"/>
          <p:cNvGrpSpPr/>
          <p:nvPr/>
        </p:nvGrpSpPr>
        <p:grpSpPr>
          <a:xfrm>
            <a:off x="5796136" y="3636083"/>
            <a:ext cx="2979737" cy="2241189"/>
            <a:chOff x="-1490797" y="2763603"/>
            <a:chExt cx="2979737" cy="2241189"/>
          </a:xfrm>
        </p:grpSpPr>
        <p:sp>
          <p:nvSpPr>
            <p:cNvPr id="15" name="Rectangle 14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Don’t miss that !!!</a:t>
              </a:r>
            </a:p>
            <a:p>
              <a:pPr algn="ctr"/>
              <a:r>
                <a:rPr lang="en-US" sz="1400" dirty="0" smtClean="0"/>
                <a:t>Without that, @</a:t>
              </a:r>
              <a:r>
                <a:rPr lang="en-US" sz="1400" dirty="0" err="1" smtClean="0"/>
                <a:t>ngtools</a:t>
              </a:r>
              <a:r>
                <a:rPr lang="en-US" sz="1400" dirty="0" smtClean="0"/>
                <a:t> outputs AOT classes</a:t>
              </a:r>
              <a:endParaRPr lang="he-IL" sz="1400" dirty="0"/>
            </a:p>
          </p:txBody>
        </p:sp>
        <p:cxnSp>
          <p:nvCxnSpPr>
            <p:cNvPr id="16" name="Straight Connector 15"/>
            <p:cNvCxnSpPr>
              <a:cxnSpLocks/>
              <a:stCxn id="15" idx="1"/>
            </p:cNvCxnSpPr>
            <p:nvPr/>
          </p:nvCxnSpPr>
          <p:spPr>
            <a:xfrm flipH="1">
              <a:off x="-1490797" y="3335475"/>
              <a:ext cx="1481952" cy="166931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2206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14988</TotalTime>
  <Words>2477</Words>
  <Application>Microsoft Office PowerPoint</Application>
  <PresentationFormat>On-screen Show (4:3)</PresentationFormat>
  <Paragraphs>400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 &amp; Setup</vt:lpstr>
      <vt:lpstr>Build</vt:lpstr>
      <vt:lpstr>Build changes a lot</vt:lpstr>
      <vt:lpstr>External Build</vt:lpstr>
      <vt:lpstr>@angular/cli</vt:lpstr>
      <vt:lpstr>Weback</vt:lpstr>
      <vt:lpstr>Webpack core concepts</vt:lpstr>
      <vt:lpstr>webpack.config.js</vt:lpstr>
      <vt:lpstr>webpack.config.js</vt:lpstr>
      <vt:lpstr>@ngtools/webpack</vt:lpstr>
      <vt:lpstr>Webpack Dev Server</vt:lpstr>
      <vt:lpstr>Fixing index.html</vt:lpstr>
      <vt:lpstr>HtmlWebpackPlugin</vt:lpstr>
      <vt:lpstr>template  templateUrl</vt:lpstr>
      <vt:lpstr>HTML &amp; CSS Loader</vt:lpstr>
      <vt:lpstr>Handling CSS</vt:lpstr>
      <vt:lpstr>Handling CSS</vt:lpstr>
      <vt:lpstr>Installing Angular Dependencies</vt:lpstr>
      <vt:lpstr>PowerPoint Presentation</vt:lpstr>
      <vt:lpstr>CLI commands</vt:lpstr>
      <vt:lpstr>CLI commands</vt:lpstr>
      <vt:lpstr>LiveReload</vt:lpstr>
      <vt:lpstr>CLI commands</vt:lpstr>
      <vt:lpstr>--routing</vt:lpstr>
      <vt:lpstr>CLI commands</vt:lpstr>
      <vt:lpstr>--flat</vt:lpstr>
      <vt:lpstr>Building Your Application for Production</vt:lpstr>
      <vt:lpstr>Building Your Application for Production</vt:lpstr>
      <vt:lpstr>Building Your Application for Production</vt:lpstr>
      <vt:lpstr>Building Your Application for Production</vt:lpstr>
      <vt:lpstr>Environments</vt:lpstr>
      <vt:lpstr>Environments</vt:lpstr>
      <vt:lpstr>Environments</vt:lpstr>
      <vt:lpstr>Environments</vt:lpstr>
      <vt:lpstr>Environments</vt:lpstr>
      <vt:lpstr>Environments</vt:lpstr>
      <vt:lpstr>Environments</vt:lpstr>
      <vt:lpstr>Ejecting application</vt:lpstr>
      <vt:lpstr>Ejecting application – process</vt:lpstr>
      <vt:lpstr>Ejecting application – process</vt:lpstr>
      <vt:lpstr>Ejecting application</vt:lpstr>
      <vt:lpstr>Serving angular app in development using proxy</vt:lpstr>
      <vt:lpstr>Serving angular app in development using proxy</vt:lpstr>
      <vt:lpstr>Serving angular app in development using proxy</vt:lpstr>
      <vt:lpstr>Webpack-dev-server</vt:lpstr>
      <vt:lpstr>Webpack-dev-server</vt:lpstr>
      <vt:lpstr>Webpack-dev-middleware</vt:lpstr>
      <vt:lpstr>Webpack-dev-middleware</vt:lpstr>
      <vt:lpstr>Deploying an app using ng-build</vt:lpstr>
      <vt:lpstr>Deploying an app using ng-build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371</cp:revision>
  <dcterms:created xsi:type="dcterms:W3CDTF">2011-02-24T08:59:43Z</dcterms:created>
  <dcterms:modified xsi:type="dcterms:W3CDTF">2017-05-21T18:38:18Z</dcterms:modified>
</cp:coreProperties>
</file>