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9" r:id="rId1"/>
  </p:sldMasterIdLst>
  <p:notesMasterIdLst>
    <p:notesMasterId r:id="rId8"/>
  </p:notesMasterIdLst>
  <p:sldIdLst>
    <p:sldId id="637" r:id="rId2"/>
    <p:sldId id="639" r:id="rId3"/>
    <p:sldId id="643" r:id="rId4"/>
    <p:sldId id="640" r:id="rId5"/>
    <p:sldId id="641" r:id="rId6"/>
    <p:sldId id="642" r:id="rId7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1" initials="J.D" lastIdx="1" clrIdx="0">
    <p:extLst>
      <p:ext uri="{19B8F6BF-5375-455C-9EA6-DF929625EA0E}">
        <p15:presenceInfo xmlns:p15="http://schemas.microsoft.com/office/powerpoint/2012/main" xmlns="" providerId="AD" userId="S-1-5-21-2737403668-3268055331-3948101899-64702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4B5"/>
    <a:srgbClr val="015562"/>
    <a:srgbClr val="0E8174"/>
    <a:srgbClr val="6EBA8C"/>
    <a:srgbClr val="B9F2A1"/>
    <a:srgbClr val="FEDA9A"/>
    <a:srgbClr val="0A78AB"/>
    <a:srgbClr val="F2F2F2"/>
    <a:srgbClr val="FF4747"/>
    <a:srgbClr val="F9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3" autoAdjust="0"/>
    <p:restoredTop sz="75600" autoAdjust="0"/>
  </p:normalViewPr>
  <p:slideViewPr>
    <p:cSldViewPr>
      <p:cViewPr>
        <p:scale>
          <a:sx n="125" d="100"/>
          <a:sy n="125" d="100"/>
        </p:scale>
        <p:origin x="-768" y="11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808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3C8509-6084-4777-8B78-3A0D787EFDE6}" type="datetimeFigureOut">
              <a:rPr lang="he-IL" smtClean="0"/>
              <a:t>ל'/ניסן/תשע"ז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1E6EDF2-12A7-47C6-B398-01B9CC42E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86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הערות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עטיפה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piechart</a:t>
            </a:r>
            <a:r>
              <a:rPr lang="en-US" baseline="0" dirty="0" smtClean="0"/>
              <a:t> </a:t>
            </a:r>
            <a:r>
              <a:rPr lang="he-IL" baseline="0" dirty="0" smtClean="0"/>
              <a:t> כ- </a:t>
            </a:r>
            <a:r>
              <a:rPr lang="en-US" baseline="0" dirty="0" smtClean="0"/>
              <a:t>ng2component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94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הערות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ניווט:</a:t>
            </a:r>
          </a:p>
          <a:p>
            <a:pPr marL="228600" indent="-228600">
              <a:buFont typeface="+mj-lt"/>
              <a:buAutoNum type="arabicPeriod"/>
            </a:pPr>
            <a:r>
              <a:rPr lang="he-IL" dirty="0" smtClean="0"/>
              <a:t>דף</a:t>
            </a:r>
            <a:r>
              <a:rPr lang="he-IL" baseline="0" dirty="0" smtClean="0"/>
              <a:t> בית – התפלגות עובדים לפי מגורים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עובדים</a:t>
            </a:r>
          </a:p>
          <a:p>
            <a:pPr marL="685800" lvl="1" indent="-228600">
              <a:buFont typeface="+mj-lt"/>
              <a:buAutoNum type="arabicPeriod"/>
            </a:pPr>
            <a:r>
              <a:rPr lang="he-IL" baseline="0" dirty="0" smtClean="0"/>
              <a:t>עובדים כללי (שקף 2) – (מסך ברירת מחדל של </a:t>
            </a:r>
            <a:r>
              <a:rPr lang="he-IL" baseline="0" dirty="0" err="1" smtClean="0"/>
              <a:t>טאב</a:t>
            </a:r>
            <a:r>
              <a:rPr lang="he-IL" baseline="0" dirty="0" smtClean="0"/>
              <a:t> עובדים)</a:t>
            </a:r>
          </a:p>
          <a:p>
            <a:pPr marL="685800" lvl="1" indent="-228600">
              <a:buFont typeface="+mj-lt"/>
              <a:buAutoNum type="arabicPeriod"/>
            </a:pPr>
            <a:r>
              <a:rPr lang="he-IL" baseline="0" dirty="0" smtClean="0"/>
              <a:t>עובד ספציפי (שקף 4) – נפתח בלחיצה על רשומה ספציפית</a:t>
            </a:r>
          </a:p>
          <a:p>
            <a:pPr marL="685800" lvl="1" indent="-228600">
              <a:buFont typeface="+mj-lt"/>
              <a:buAutoNum type="arabicPeriod"/>
            </a:pPr>
            <a:r>
              <a:rPr lang="he-IL" baseline="0" dirty="0" smtClean="0"/>
              <a:t>למתקדמים: עובדים לפי </a:t>
            </a:r>
            <a:r>
              <a:rPr lang="he-IL" baseline="0" dirty="0" err="1" smtClean="0"/>
              <a:t>איזור</a:t>
            </a:r>
            <a:r>
              <a:rPr lang="he-IL" baseline="0" dirty="0" smtClean="0"/>
              <a:t> מגורים (נפתח בלחיצה בשקף 1 על </a:t>
            </a:r>
            <a:r>
              <a:rPr lang="he-IL" baseline="0" dirty="0" err="1" smtClean="0"/>
              <a:t>איזור</a:t>
            </a:r>
            <a:r>
              <a:rPr lang="he-IL" baseline="0" dirty="0" smtClean="0"/>
              <a:t> מגורים מסוים)</a:t>
            </a:r>
          </a:p>
          <a:p>
            <a:pPr marL="228600" lvl="0" indent="-228600">
              <a:buFont typeface="+mj-lt"/>
              <a:buAutoNum type="arabicPeriod"/>
            </a:pPr>
            <a:r>
              <a:rPr lang="he-IL" baseline="0" dirty="0" smtClean="0"/>
              <a:t>מפה (סתם תמונה)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097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הערות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e-IL" dirty="0" smtClean="0"/>
              <a:t>מעבר בין פרופיל משתמש לרשתות חברתיות אינו ניווט (אותו תהליך עבודה) ניתן לעבור ללא שמירה</a:t>
            </a:r>
          </a:p>
          <a:p>
            <a:pPr marL="228600" indent="-228600">
              <a:buFont typeface="+mj-lt"/>
              <a:buAutoNum type="arabicPeriod"/>
            </a:pPr>
            <a:r>
              <a:rPr lang="he-IL" dirty="0" smtClean="0"/>
              <a:t>לחיצה על </a:t>
            </a:r>
            <a:r>
              <a:rPr lang="he-IL" dirty="0" err="1" smtClean="0"/>
              <a:t>טאב</a:t>
            </a:r>
            <a:r>
              <a:rPr lang="he-IL" baseline="0" dirty="0" smtClean="0"/>
              <a:t> (דף הבית/מפה) תחייב בדיקת ולידציה ושמירה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הזנת פרטים בצד שמאל תשוקף בפרטי העובד בצד ימין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לחיצה על כפתור שמור בכל מקום באפליקציה תבצע שמירה (יחייב שיקוף מידע ל-</a:t>
            </a:r>
            <a:r>
              <a:rPr lang="en-US" baseline="0" dirty="0" smtClean="0"/>
              <a:t>State</a:t>
            </a:r>
            <a:r>
              <a:rPr lang="he-IL" baseline="0" dirty="0" smtClean="0"/>
              <a:t> לדוגמא </a:t>
            </a:r>
            <a:r>
              <a:rPr lang="en-US" baseline="0" dirty="0" err="1" smtClean="0"/>
              <a:t>IsValid</a:t>
            </a:r>
            <a:r>
              <a:rPr lang="he-IL" baseline="0" dirty="0" smtClean="0"/>
              <a:t> של הרשומה)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10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 userDrawn="1"/>
        </p:nvSpPr>
        <p:spPr>
          <a:xfrm>
            <a:off x="-43543" y="878114"/>
            <a:ext cx="9187543" cy="4630057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>
            <a:off x="5416664" y="3078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דף בית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עובדים</a:t>
            </a:r>
            <a:r>
              <a:rPr lang="he-IL" sz="1100" kern="0" baseline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מפה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מלבן 10"/>
          <p:cNvSpPr/>
          <p:nvPr userDrawn="1"/>
        </p:nvSpPr>
        <p:spPr>
          <a:xfrm>
            <a:off x="-35371" y="554757"/>
            <a:ext cx="9188896" cy="576064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8" t="39558" r="43808" b="18859"/>
          <a:stretch/>
        </p:blipFill>
        <p:spPr>
          <a:xfrm>
            <a:off x="4788024" y="774143"/>
            <a:ext cx="4191844" cy="3502515"/>
          </a:xfrm>
          <a:prstGeom prst="rect">
            <a:avLst/>
          </a:prstGeom>
        </p:spPr>
      </p:pic>
      <p:sp>
        <p:nvSpPr>
          <p:cNvPr id="2" name="מלבן 1"/>
          <p:cNvSpPr/>
          <p:nvPr userDrawn="1"/>
        </p:nvSpPr>
        <p:spPr>
          <a:xfrm>
            <a:off x="5231159" y="1736814"/>
            <a:ext cx="6270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050" dirty="0" smtClean="0">
                <a:solidFill>
                  <a:srgbClr val="6EBA8C"/>
                </a:solidFill>
              </a:rPr>
              <a:t>תל אביב</a:t>
            </a:r>
            <a:endParaRPr lang="he-IL" sz="1050" dirty="0">
              <a:solidFill>
                <a:srgbClr val="6EBA8C"/>
              </a:solidFill>
            </a:endParaRPr>
          </a:p>
        </p:txBody>
      </p:sp>
      <p:sp>
        <p:nvSpPr>
          <p:cNvPr id="7" name="מלבן 6"/>
          <p:cNvSpPr/>
          <p:nvPr userDrawn="1"/>
        </p:nvSpPr>
        <p:spPr>
          <a:xfrm>
            <a:off x="7940141" y="1740772"/>
            <a:ext cx="6415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050" dirty="0" smtClean="0">
                <a:solidFill>
                  <a:srgbClr val="10C4B5"/>
                </a:solidFill>
              </a:rPr>
              <a:t>רמת הוד</a:t>
            </a:r>
            <a:endParaRPr lang="he-IL" sz="1050" dirty="0">
              <a:solidFill>
                <a:srgbClr val="10C4B5"/>
              </a:solidFill>
            </a:endParaRPr>
          </a:p>
        </p:txBody>
      </p:sp>
      <p:sp>
        <p:nvSpPr>
          <p:cNvPr id="8" name="מלבן 7"/>
          <p:cNvSpPr/>
          <p:nvPr userDrawn="1"/>
        </p:nvSpPr>
        <p:spPr>
          <a:xfrm>
            <a:off x="5120553" y="3192538"/>
            <a:ext cx="7377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050" dirty="0" smtClean="0">
                <a:solidFill>
                  <a:srgbClr val="0E8174"/>
                </a:solidFill>
              </a:rPr>
              <a:t>פתח תקוה</a:t>
            </a:r>
          </a:p>
        </p:txBody>
      </p:sp>
      <p:sp>
        <p:nvSpPr>
          <p:cNvPr id="10" name="מלבן 9"/>
          <p:cNvSpPr/>
          <p:nvPr userDrawn="1"/>
        </p:nvSpPr>
        <p:spPr>
          <a:xfrm>
            <a:off x="7319481" y="3721596"/>
            <a:ext cx="349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050" dirty="0" smtClean="0">
                <a:solidFill>
                  <a:srgbClr val="015562"/>
                </a:solidFill>
              </a:rPr>
              <a:t>לוד</a:t>
            </a:r>
            <a:endParaRPr lang="he-IL" sz="1050" dirty="0">
              <a:solidFill>
                <a:srgbClr val="015562"/>
              </a:solidFill>
            </a:endParaRPr>
          </a:p>
        </p:txBody>
      </p:sp>
      <p:sp>
        <p:nvSpPr>
          <p:cNvPr id="12" name="מלבן 11"/>
          <p:cNvSpPr/>
          <p:nvPr userDrawn="1"/>
        </p:nvSpPr>
        <p:spPr>
          <a:xfrm>
            <a:off x="6347683" y="1163069"/>
            <a:ext cx="4539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050" dirty="0" smtClean="0">
                <a:solidFill>
                  <a:srgbClr val="B9F2A1"/>
                </a:solidFill>
              </a:rPr>
              <a:t>חיפה</a:t>
            </a:r>
            <a:endParaRPr lang="he-IL" sz="1050" dirty="0">
              <a:solidFill>
                <a:srgbClr val="B9F2A1"/>
              </a:solidFill>
            </a:endParaRPr>
          </a:p>
        </p:txBody>
      </p:sp>
      <p:sp>
        <p:nvSpPr>
          <p:cNvPr id="3" name="אליפסה 2"/>
          <p:cNvSpPr/>
          <p:nvPr userDrawn="1"/>
        </p:nvSpPr>
        <p:spPr>
          <a:xfrm>
            <a:off x="6444208" y="1995424"/>
            <a:ext cx="1189468" cy="1193306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קשת מלאה 5">
            <a:hlinkClick r:id="rId3" action="ppaction://hlinksldjump"/>
          </p:cNvPr>
          <p:cNvSpPr/>
          <p:nvPr userDrawn="1"/>
        </p:nvSpPr>
        <p:spPr>
          <a:xfrm rot="5400000">
            <a:off x="5706204" y="1380004"/>
            <a:ext cx="2416716" cy="2416716"/>
          </a:xfrm>
          <a:prstGeom prst="blockArc">
            <a:avLst>
              <a:gd name="adj1" fmla="val 10800000"/>
              <a:gd name="adj2" fmla="val 17932542"/>
              <a:gd name="adj3" fmla="val 16514"/>
            </a:avLst>
          </a:prstGeom>
          <a:solidFill>
            <a:srgbClr val="10C4B5"/>
          </a:solidFill>
          <a:ln w="6350">
            <a:solidFill>
              <a:srgbClr val="10C4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קבוצה 30"/>
          <p:cNvGrpSpPr/>
          <p:nvPr userDrawn="1"/>
        </p:nvGrpSpPr>
        <p:grpSpPr>
          <a:xfrm>
            <a:off x="107504" y="600538"/>
            <a:ext cx="442913" cy="172625"/>
            <a:chOff x="1173956" y="833509"/>
            <a:chExt cx="442913" cy="172625"/>
          </a:xfrm>
        </p:grpSpPr>
        <p:sp>
          <p:nvSpPr>
            <p:cNvPr id="32" name="מלבן 31"/>
            <p:cNvSpPr/>
            <p:nvPr userDrawn="1"/>
          </p:nvSpPr>
          <p:spPr>
            <a:xfrm>
              <a:off x="1173956" y="833509"/>
              <a:ext cx="442913" cy="172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700" dirty="0" smtClean="0">
                  <a:solidFill>
                    <a:schemeClr val="tx1"/>
                  </a:solidFill>
                </a:rPr>
                <a:t>שמור</a:t>
              </a:r>
              <a:endParaRPr lang="he-IL" sz="700" dirty="0">
                <a:solidFill>
                  <a:schemeClr val="tx1"/>
                </a:solidFill>
              </a:endParaRPr>
            </a:p>
          </p:txBody>
        </p:sp>
        <p:pic>
          <p:nvPicPr>
            <p:cNvPr id="33" name="תמונה 3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046" y="859631"/>
              <a:ext cx="125412" cy="125412"/>
            </a:xfrm>
            <a:prstGeom prst="rect">
              <a:avLst/>
            </a:prstGeom>
          </p:spPr>
        </p:pic>
      </p:grpSp>
      <p:sp>
        <p:nvSpPr>
          <p:cNvPr id="35" name="TextBox 34"/>
          <p:cNvSpPr txBox="1">
            <a:spLocks/>
          </p:cNvSpPr>
          <p:nvPr userDrawn="1"/>
        </p:nvSpPr>
        <p:spPr>
          <a:xfrm>
            <a:off x="5416664" y="3078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דף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בית   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עובדים</a:t>
            </a:r>
            <a:r>
              <a:rPr lang="he-IL" sz="1100" kern="0" baseline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מפה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מלבן 35"/>
          <p:cNvSpPr/>
          <p:nvPr userDrawn="1"/>
        </p:nvSpPr>
        <p:spPr>
          <a:xfrm>
            <a:off x="-35372" y="925449"/>
            <a:ext cx="9194611" cy="4596347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8" name="טבלה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5599830"/>
              </p:ext>
            </p:extLst>
          </p:nvPr>
        </p:nvGraphicFramePr>
        <p:xfrm>
          <a:off x="3275856" y="1143405"/>
          <a:ext cx="5705887" cy="42519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396725"/>
                <a:gridCol w="1284862"/>
                <a:gridCol w="1512150"/>
                <a:gridCol w="1512150"/>
              </a:tblGrid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שם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גיל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מגורים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ציון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חיפה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תל אביב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לוד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פתח תקוה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חיפה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תל אביב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לוד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פתח תקוה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חיפה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תל אביב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לוד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פתח תקוה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חיפה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תל אביב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לוד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>
            <a:spLocks/>
          </p:cNvSpPr>
          <p:nvPr userDrawn="1"/>
        </p:nvSpPr>
        <p:spPr>
          <a:xfrm>
            <a:off x="7893803" y="904154"/>
            <a:ext cx="1143170" cy="242649"/>
          </a:xfrm>
          <a:prstGeom prst="rect">
            <a:avLst/>
          </a:prstGeom>
          <a:noFill/>
        </p:spPr>
        <p:txBody>
          <a:bodyPr wrap="square" rtlCol="1" anchor="t" anchorCtr="0">
            <a:noAutofit/>
          </a:bodyPr>
          <a:lstStyle/>
          <a:p>
            <a:r>
              <a:rPr lang="he-IL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MT"/>
              </a:rPr>
              <a:t>עובדים</a:t>
            </a:r>
            <a:r>
              <a:rPr lang="he-IL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MT"/>
              </a:rPr>
              <a:t> </a:t>
            </a:r>
            <a:r>
              <a:rPr lang="he-IL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MT"/>
              </a:rPr>
              <a:t>(184)</a:t>
            </a:r>
            <a:endParaRPr lang="he-IL" sz="800" dirty="0">
              <a:solidFill>
                <a:schemeClr val="tx1">
                  <a:lumMod val="75000"/>
                  <a:lumOff val="25000"/>
                </a:schemeClr>
              </a:solidFill>
              <a:latin typeface="ArialMT"/>
            </a:endParaRPr>
          </a:p>
        </p:txBody>
      </p:sp>
      <p:grpSp>
        <p:nvGrpSpPr>
          <p:cNvPr id="43" name="קבוצה 42"/>
          <p:cNvGrpSpPr/>
          <p:nvPr userDrawn="1"/>
        </p:nvGrpSpPr>
        <p:grpSpPr>
          <a:xfrm>
            <a:off x="114300" y="1097889"/>
            <a:ext cx="2705099" cy="4228073"/>
            <a:chOff x="114300" y="1097889"/>
            <a:chExt cx="2705099" cy="4228073"/>
          </a:xfrm>
        </p:grpSpPr>
        <p:pic>
          <p:nvPicPr>
            <p:cNvPr id="41" name="תמונה 40"/>
            <p:cNvPicPr>
              <a:picLocks noChangeAspect="1"/>
            </p:cNvPicPr>
            <p:nvPr userDrawn="1"/>
          </p:nvPicPr>
          <p:blipFill rotWithShape="1">
            <a:blip r:embed="rId3"/>
            <a:srcRect b="59109"/>
            <a:stretch/>
          </p:blipFill>
          <p:spPr>
            <a:xfrm>
              <a:off x="114300" y="1097889"/>
              <a:ext cx="2705099" cy="2551699"/>
            </a:xfrm>
            <a:prstGeom prst="rect">
              <a:avLst/>
            </a:prstGeom>
          </p:spPr>
        </p:pic>
        <p:sp>
          <p:nvSpPr>
            <p:cNvPr id="42" name="מלבן 41"/>
            <p:cNvSpPr/>
            <p:nvPr userDrawn="1"/>
          </p:nvSpPr>
          <p:spPr>
            <a:xfrm>
              <a:off x="152399" y="3590925"/>
              <a:ext cx="2590801" cy="173503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44" name="תמונה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818" y="3590925"/>
            <a:ext cx="1635524" cy="1626870"/>
          </a:xfrm>
          <a:prstGeom prst="rect">
            <a:avLst/>
          </a:prstGeom>
        </p:spPr>
      </p:pic>
      <p:sp>
        <p:nvSpPr>
          <p:cNvPr id="45" name="TextBox 44"/>
          <p:cNvSpPr txBox="1">
            <a:spLocks/>
          </p:cNvSpPr>
          <p:nvPr userDrawn="1"/>
        </p:nvSpPr>
        <p:spPr>
          <a:xfrm>
            <a:off x="6797789" y="5364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עובדים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מלבן 1"/>
          <p:cNvSpPr/>
          <p:nvPr userDrawn="1"/>
        </p:nvSpPr>
        <p:spPr>
          <a:xfrm>
            <a:off x="35496" y="904154"/>
            <a:ext cx="3024336" cy="45456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23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קבוצה 30"/>
          <p:cNvGrpSpPr/>
          <p:nvPr userDrawn="1"/>
        </p:nvGrpSpPr>
        <p:grpSpPr>
          <a:xfrm>
            <a:off x="107504" y="600538"/>
            <a:ext cx="442913" cy="172625"/>
            <a:chOff x="1173956" y="833509"/>
            <a:chExt cx="442913" cy="172625"/>
          </a:xfrm>
        </p:grpSpPr>
        <p:sp>
          <p:nvSpPr>
            <p:cNvPr id="32" name="מלבן 31"/>
            <p:cNvSpPr/>
            <p:nvPr userDrawn="1"/>
          </p:nvSpPr>
          <p:spPr>
            <a:xfrm>
              <a:off x="1173956" y="833509"/>
              <a:ext cx="442913" cy="172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700" dirty="0" smtClean="0">
                  <a:solidFill>
                    <a:schemeClr val="tx1"/>
                  </a:solidFill>
                </a:rPr>
                <a:t>שמור</a:t>
              </a:r>
              <a:endParaRPr lang="he-IL" sz="700" dirty="0">
                <a:solidFill>
                  <a:schemeClr val="tx1"/>
                </a:solidFill>
              </a:endParaRPr>
            </a:p>
          </p:txBody>
        </p:sp>
        <p:pic>
          <p:nvPicPr>
            <p:cNvPr id="33" name="תמונה 3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046" y="859631"/>
              <a:ext cx="125412" cy="125412"/>
            </a:xfrm>
            <a:prstGeom prst="rect">
              <a:avLst/>
            </a:prstGeom>
          </p:spPr>
        </p:pic>
      </p:grpSp>
      <p:sp>
        <p:nvSpPr>
          <p:cNvPr id="35" name="TextBox 34"/>
          <p:cNvSpPr txBox="1">
            <a:spLocks/>
          </p:cNvSpPr>
          <p:nvPr userDrawn="1"/>
        </p:nvSpPr>
        <p:spPr>
          <a:xfrm>
            <a:off x="5416664" y="3078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דף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בית   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עובדים</a:t>
            </a:r>
            <a:r>
              <a:rPr lang="he-IL" sz="1100" kern="0" baseline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מפה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מלבן 35"/>
          <p:cNvSpPr/>
          <p:nvPr userDrawn="1"/>
        </p:nvSpPr>
        <p:spPr>
          <a:xfrm>
            <a:off x="-35372" y="925449"/>
            <a:ext cx="9194611" cy="4596347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8" name="טבלה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1125871"/>
              </p:ext>
            </p:extLst>
          </p:nvPr>
        </p:nvGraphicFramePr>
        <p:xfrm>
          <a:off x="3275856" y="1143405"/>
          <a:ext cx="5705887" cy="42519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396725"/>
                <a:gridCol w="1284862"/>
                <a:gridCol w="1512150"/>
                <a:gridCol w="1512150"/>
              </a:tblGrid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שם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גיל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מגורים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ציון</a:t>
                      </a:r>
                      <a:endParaRPr kumimoji="0" lang="he-IL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A9A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ישראל לוי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95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01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דנה כהן</a:t>
                      </a:r>
                      <a:endParaRPr kumimoji="0" lang="he-IL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רמת הוד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kumimoji="0" lang="he-IL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>
            <a:spLocks/>
          </p:cNvSpPr>
          <p:nvPr userDrawn="1"/>
        </p:nvSpPr>
        <p:spPr>
          <a:xfrm>
            <a:off x="7893803" y="904154"/>
            <a:ext cx="1143170" cy="242649"/>
          </a:xfrm>
          <a:prstGeom prst="rect">
            <a:avLst/>
          </a:prstGeom>
          <a:noFill/>
        </p:spPr>
        <p:txBody>
          <a:bodyPr wrap="square" rtlCol="1" anchor="t" anchorCtr="0">
            <a:noAutofit/>
          </a:bodyPr>
          <a:lstStyle/>
          <a:p>
            <a:r>
              <a:rPr lang="he-IL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MT"/>
              </a:rPr>
              <a:t>עובדים</a:t>
            </a:r>
            <a:r>
              <a:rPr lang="he-IL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MT"/>
              </a:rPr>
              <a:t> </a:t>
            </a:r>
            <a:r>
              <a:rPr lang="he-IL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MT"/>
              </a:rPr>
              <a:t>(184)</a:t>
            </a:r>
            <a:endParaRPr lang="he-IL" sz="800" dirty="0">
              <a:solidFill>
                <a:schemeClr val="tx1">
                  <a:lumMod val="75000"/>
                  <a:lumOff val="25000"/>
                </a:schemeClr>
              </a:solidFill>
              <a:latin typeface="ArialMT"/>
            </a:endParaRPr>
          </a:p>
        </p:txBody>
      </p:sp>
      <p:grpSp>
        <p:nvGrpSpPr>
          <p:cNvPr id="43" name="קבוצה 42"/>
          <p:cNvGrpSpPr/>
          <p:nvPr userDrawn="1"/>
        </p:nvGrpSpPr>
        <p:grpSpPr>
          <a:xfrm>
            <a:off x="114300" y="1097889"/>
            <a:ext cx="2705099" cy="4228073"/>
            <a:chOff x="114300" y="1097889"/>
            <a:chExt cx="2705099" cy="4228073"/>
          </a:xfrm>
        </p:grpSpPr>
        <p:pic>
          <p:nvPicPr>
            <p:cNvPr id="41" name="תמונה 40"/>
            <p:cNvPicPr>
              <a:picLocks noChangeAspect="1"/>
            </p:cNvPicPr>
            <p:nvPr userDrawn="1"/>
          </p:nvPicPr>
          <p:blipFill rotWithShape="1">
            <a:blip r:embed="rId3"/>
            <a:srcRect b="59109"/>
            <a:stretch/>
          </p:blipFill>
          <p:spPr>
            <a:xfrm>
              <a:off x="114300" y="1097889"/>
              <a:ext cx="2705099" cy="2551699"/>
            </a:xfrm>
            <a:prstGeom prst="rect">
              <a:avLst/>
            </a:prstGeom>
          </p:spPr>
        </p:pic>
        <p:sp>
          <p:nvSpPr>
            <p:cNvPr id="42" name="מלבן 41"/>
            <p:cNvSpPr/>
            <p:nvPr userDrawn="1"/>
          </p:nvSpPr>
          <p:spPr>
            <a:xfrm>
              <a:off x="152399" y="3590925"/>
              <a:ext cx="2590801" cy="173503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44" name="תמונה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818" y="3590925"/>
            <a:ext cx="1635524" cy="1626870"/>
          </a:xfrm>
          <a:prstGeom prst="rect">
            <a:avLst/>
          </a:prstGeom>
        </p:spPr>
      </p:pic>
      <p:sp>
        <p:nvSpPr>
          <p:cNvPr id="45" name="TextBox 44"/>
          <p:cNvSpPr txBox="1">
            <a:spLocks/>
          </p:cNvSpPr>
          <p:nvPr userDrawn="1"/>
        </p:nvSpPr>
        <p:spPr>
          <a:xfrm>
            <a:off x="6797789" y="5364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עובדים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מלבן 1"/>
          <p:cNvSpPr/>
          <p:nvPr userDrawn="1"/>
        </p:nvSpPr>
        <p:spPr>
          <a:xfrm>
            <a:off x="35496" y="904154"/>
            <a:ext cx="3024336" cy="45456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/>
          <p:cNvSpPr/>
          <p:nvPr userDrawn="1"/>
        </p:nvSpPr>
        <p:spPr>
          <a:xfrm>
            <a:off x="7488635" y="905738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רמת הוד    </a:t>
            </a:r>
            <a:r>
              <a:rPr kumimoji="0" lang="en-US" sz="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endParaRPr kumimoji="0" lang="he-IL" sz="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מלבן 3"/>
          <p:cNvSpPr/>
          <p:nvPr userDrawn="1"/>
        </p:nvSpPr>
        <p:spPr>
          <a:xfrm>
            <a:off x="7520940" y="929640"/>
            <a:ext cx="662940" cy="17526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4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4218494" y="803176"/>
            <a:ext cx="2780522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פרופיל</a:t>
            </a:r>
            <a:r>
              <a:rPr lang="he-IL" sz="1100" kern="0" baseline="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משתמש    </a:t>
            </a:r>
            <a:r>
              <a:rPr lang="he-IL" sz="1100" kern="0" baseline="0" dirty="0" smtClean="0">
                <a:solidFill>
                  <a:srgbClr val="495A73"/>
                </a:solidFill>
                <a:latin typeface="+mn-lt"/>
                <a:ea typeface="+mn-ea"/>
                <a:cs typeface="+mn-cs"/>
              </a:rPr>
              <a:t>רשתות חברתיות</a:t>
            </a:r>
            <a:endParaRPr lang="he-IL" sz="1100" kern="0" dirty="0">
              <a:solidFill>
                <a:srgbClr val="495A73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קבוצה 4"/>
          <p:cNvGrpSpPr/>
          <p:nvPr/>
        </p:nvGrpSpPr>
        <p:grpSpPr>
          <a:xfrm flipV="1">
            <a:off x="4960146" y="1070148"/>
            <a:ext cx="1980455" cy="0"/>
            <a:chOff x="7899748" y="1256120"/>
            <a:chExt cx="1054939" cy="0"/>
          </a:xfrm>
        </p:grpSpPr>
        <p:cxnSp>
          <p:nvCxnSpPr>
            <p:cNvPr id="6" name="מחבר ישר 5"/>
            <p:cNvCxnSpPr/>
            <p:nvPr/>
          </p:nvCxnSpPr>
          <p:spPr>
            <a:xfrm flipV="1">
              <a:off x="7899748" y="1256120"/>
              <a:ext cx="103807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ישר 6"/>
            <p:cNvCxnSpPr/>
            <p:nvPr/>
          </p:nvCxnSpPr>
          <p:spPr>
            <a:xfrm flipV="1">
              <a:off x="8427415" y="1256120"/>
              <a:ext cx="527272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קבוצה 30"/>
          <p:cNvGrpSpPr/>
          <p:nvPr userDrawn="1"/>
        </p:nvGrpSpPr>
        <p:grpSpPr>
          <a:xfrm>
            <a:off x="107504" y="600538"/>
            <a:ext cx="442913" cy="172625"/>
            <a:chOff x="1173956" y="833509"/>
            <a:chExt cx="442913" cy="172625"/>
          </a:xfrm>
        </p:grpSpPr>
        <p:sp>
          <p:nvSpPr>
            <p:cNvPr id="32" name="מלבן 31"/>
            <p:cNvSpPr/>
            <p:nvPr userDrawn="1"/>
          </p:nvSpPr>
          <p:spPr>
            <a:xfrm>
              <a:off x="1173956" y="833509"/>
              <a:ext cx="442913" cy="172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700" dirty="0" smtClean="0">
                  <a:solidFill>
                    <a:schemeClr val="tx1"/>
                  </a:solidFill>
                </a:rPr>
                <a:t>שמור</a:t>
              </a:r>
              <a:endParaRPr lang="he-IL" sz="700" dirty="0">
                <a:solidFill>
                  <a:schemeClr val="tx1"/>
                </a:solidFill>
              </a:endParaRPr>
            </a:p>
          </p:txBody>
        </p:sp>
        <p:pic>
          <p:nvPicPr>
            <p:cNvPr id="33" name="תמונה 3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046" y="859631"/>
              <a:ext cx="125412" cy="125412"/>
            </a:xfrm>
            <a:prstGeom prst="rect">
              <a:avLst/>
            </a:prstGeom>
          </p:spPr>
        </p:pic>
      </p:grpSp>
      <p:sp>
        <p:nvSpPr>
          <p:cNvPr id="35" name="TextBox 34"/>
          <p:cNvSpPr txBox="1">
            <a:spLocks/>
          </p:cNvSpPr>
          <p:nvPr userDrawn="1"/>
        </p:nvSpPr>
        <p:spPr>
          <a:xfrm>
            <a:off x="5416664" y="3078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דף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בית   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עובדים</a:t>
            </a:r>
            <a:r>
              <a:rPr lang="he-IL" sz="1100" kern="0" baseline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מפה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3" name="קבוצה 72"/>
          <p:cNvGrpSpPr/>
          <p:nvPr userDrawn="1"/>
        </p:nvGrpSpPr>
        <p:grpSpPr>
          <a:xfrm>
            <a:off x="7208520" y="1011674"/>
            <a:ext cx="1782106" cy="1559551"/>
            <a:chOff x="7208520" y="1011674"/>
            <a:chExt cx="1782106" cy="1559551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7208520" y="1555562"/>
              <a:ext cx="175940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ת"ז:</a:t>
              </a:r>
              <a:r>
                <a:rPr lang="he-IL" sz="800" dirty="0" smtClean="0">
                  <a:solidFill>
                    <a:prstClr val="black"/>
                  </a:solidFill>
                </a:rPr>
                <a:t>                 02157766-3</a:t>
              </a:r>
            </a:p>
            <a:p>
              <a:pPr marL="0" marR="0" indent="0" algn="r" defTabSz="914400" rtl="1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לידה (גיל):        </a:t>
              </a:r>
              <a:r>
                <a:rPr lang="he-IL" sz="800" b="0" dirty="0" smtClean="0">
                  <a:solidFill>
                    <a:prstClr val="black"/>
                  </a:solidFill>
                </a:rPr>
                <a:t>19/01/1989(38</a:t>
              </a:r>
              <a:r>
                <a:rPr lang="he-IL" sz="800" dirty="0" smtClean="0">
                  <a:solidFill>
                    <a:prstClr val="black"/>
                  </a:solidFill>
                </a:rPr>
                <a:t>)</a:t>
              </a:r>
            </a:p>
            <a:p>
              <a:pPr marL="0" marR="0" indent="0" algn="r" defTabSz="914400" rtl="1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מין:                  </a:t>
              </a:r>
              <a:r>
                <a:rPr lang="he-IL" sz="800" dirty="0" smtClean="0">
                  <a:solidFill>
                    <a:prstClr val="black"/>
                  </a:solidFill>
                </a:rPr>
                <a:t>נקבה</a:t>
              </a:r>
              <a:endParaRPr lang="he-IL" sz="8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מגורים:            </a:t>
              </a:r>
              <a:r>
                <a:rPr lang="he-IL" sz="800" dirty="0" smtClean="0">
                  <a:solidFill>
                    <a:prstClr val="black"/>
                  </a:solidFill>
                </a:rPr>
                <a:t>רמת</a:t>
              </a:r>
              <a:r>
                <a:rPr lang="he-IL" sz="800" baseline="0" dirty="0" smtClean="0">
                  <a:solidFill>
                    <a:prstClr val="black"/>
                  </a:solidFill>
                </a:rPr>
                <a:t> הוד</a:t>
              </a:r>
              <a:endParaRPr lang="he-IL" sz="8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מחלקה:           </a:t>
              </a:r>
              <a:r>
                <a:rPr lang="he-IL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תחבורה</a:t>
              </a:r>
            </a:p>
          </p:txBody>
        </p:sp>
        <p:sp>
          <p:nvSpPr>
            <p:cNvPr id="2" name="מלבן 1"/>
            <p:cNvSpPr/>
            <p:nvPr userDrawn="1"/>
          </p:nvSpPr>
          <p:spPr>
            <a:xfrm>
              <a:off x="8100638" y="1011674"/>
              <a:ext cx="8899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800" kern="0" baseline="0" dirty="0" smtClean="0">
                  <a:solidFill>
                    <a:srgbClr val="495A73"/>
                  </a:solidFill>
                  <a:latin typeface="+mn-lt"/>
                  <a:ea typeface="+mn-ea"/>
                  <a:cs typeface="+mn-cs"/>
                </a:rPr>
                <a:t>דנה כהן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 userDrawn="1"/>
        </p:nvGrpSpPr>
        <p:grpSpPr>
          <a:xfrm>
            <a:off x="4475207" y="1322471"/>
            <a:ext cx="2403670" cy="3367218"/>
            <a:chOff x="4475207" y="1322471"/>
            <a:chExt cx="2403670" cy="3367218"/>
          </a:xfrm>
        </p:grpSpPr>
        <p:grpSp>
          <p:nvGrpSpPr>
            <p:cNvPr id="55" name="קבוצה 54"/>
            <p:cNvGrpSpPr/>
            <p:nvPr userDrawn="1"/>
          </p:nvGrpSpPr>
          <p:grpSpPr>
            <a:xfrm>
              <a:off x="4475207" y="1322471"/>
              <a:ext cx="2374995" cy="392029"/>
              <a:chOff x="4475207" y="1322471"/>
              <a:chExt cx="2374995" cy="392029"/>
            </a:xfrm>
          </p:grpSpPr>
          <p:sp>
            <p:nvSpPr>
              <p:cNvPr id="14" name="מלבן 13"/>
              <p:cNvSpPr/>
              <p:nvPr/>
            </p:nvSpPr>
            <p:spPr>
              <a:xfrm>
                <a:off x="4475207" y="1498370"/>
                <a:ext cx="2366230" cy="216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667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35484" y="1322471"/>
                <a:ext cx="514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he-IL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ת"ז:</a:t>
                </a:r>
                <a:endParaRPr lang="he-I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6" name="קבוצה 55"/>
            <p:cNvGrpSpPr/>
            <p:nvPr userDrawn="1"/>
          </p:nvGrpSpPr>
          <p:grpSpPr>
            <a:xfrm>
              <a:off x="4480942" y="1917509"/>
              <a:ext cx="2374995" cy="392029"/>
              <a:chOff x="4475207" y="1322471"/>
              <a:chExt cx="2374995" cy="392029"/>
            </a:xfrm>
          </p:grpSpPr>
          <p:sp>
            <p:nvSpPr>
              <p:cNvPr id="57" name="מלבן 56"/>
              <p:cNvSpPr/>
              <p:nvPr/>
            </p:nvSpPr>
            <p:spPr>
              <a:xfrm>
                <a:off x="4475207" y="1498370"/>
                <a:ext cx="2366230" cy="216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667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335484" y="1322471"/>
                <a:ext cx="514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he-IL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ת. לידה:</a:t>
                </a:r>
                <a:endParaRPr lang="he-I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קבוצה 58"/>
            <p:cNvGrpSpPr/>
            <p:nvPr userDrawn="1"/>
          </p:nvGrpSpPr>
          <p:grpSpPr>
            <a:xfrm>
              <a:off x="4486677" y="2512547"/>
              <a:ext cx="2374995" cy="392029"/>
              <a:chOff x="4475207" y="1322471"/>
              <a:chExt cx="2374995" cy="392029"/>
            </a:xfrm>
          </p:grpSpPr>
          <p:sp>
            <p:nvSpPr>
              <p:cNvPr id="60" name="מלבן 59"/>
              <p:cNvSpPr/>
              <p:nvPr/>
            </p:nvSpPr>
            <p:spPr>
              <a:xfrm>
                <a:off x="4475207" y="1498370"/>
                <a:ext cx="2366230" cy="216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667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35484" y="1322471"/>
                <a:ext cx="514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he-IL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מין:</a:t>
                </a:r>
                <a:endParaRPr lang="he-I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2" name="קבוצה 61"/>
            <p:cNvGrpSpPr/>
            <p:nvPr userDrawn="1"/>
          </p:nvGrpSpPr>
          <p:grpSpPr>
            <a:xfrm>
              <a:off x="4492412" y="3107585"/>
              <a:ext cx="2374995" cy="392029"/>
              <a:chOff x="4475207" y="1322471"/>
              <a:chExt cx="2374995" cy="392029"/>
            </a:xfrm>
          </p:grpSpPr>
          <p:sp>
            <p:nvSpPr>
              <p:cNvPr id="63" name="מלבן 62"/>
              <p:cNvSpPr/>
              <p:nvPr/>
            </p:nvSpPr>
            <p:spPr>
              <a:xfrm>
                <a:off x="4475207" y="1498370"/>
                <a:ext cx="2366230" cy="216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667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35484" y="1322471"/>
                <a:ext cx="514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he-IL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מגורים:</a:t>
                </a:r>
                <a:endParaRPr lang="he-I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5" name="קבוצה 64"/>
            <p:cNvGrpSpPr/>
            <p:nvPr userDrawn="1"/>
          </p:nvGrpSpPr>
          <p:grpSpPr>
            <a:xfrm>
              <a:off x="4498147" y="3702623"/>
              <a:ext cx="2374995" cy="392029"/>
              <a:chOff x="4475207" y="1322471"/>
              <a:chExt cx="2374995" cy="392029"/>
            </a:xfrm>
          </p:grpSpPr>
          <p:sp>
            <p:nvSpPr>
              <p:cNvPr id="66" name="מלבן 65"/>
              <p:cNvSpPr/>
              <p:nvPr/>
            </p:nvSpPr>
            <p:spPr>
              <a:xfrm>
                <a:off x="4475207" y="1498370"/>
                <a:ext cx="2366230" cy="216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667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335484" y="1322471"/>
                <a:ext cx="514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he-IL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שם מחלקה:</a:t>
                </a:r>
                <a:endParaRPr lang="he-I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8" name="קבוצה 67"/>
            <p:cNvGrpSpPr/>
            <p:nvPr userDrawn="1"/>
          </p:nvGrpSpPr>
          <p:grpSpPr>
            <a:xfrm>
              <a:off x="4503882" y="4297660"/>
              <a:ext cx="2374995" cy="392029"/>
              <a:chOff x="4475207" y="1322471"/>
              <a:chExt cx="2374995" cy="392029"/>
            </a:xfrm>
          </p:grpSpPr>
          <p:sp>
            <p:nvSpPr>
              <p:cNvPr id="69" name="מלבן 68"/>
              <p:cNvSpPr/>
              <p:nvPr/>
            </p:nvSpPr>
            <p:spPr>
              <a:xfrm>
                <a:off x="4475207" y="1498370"/>
                <a:ext cx="2366230" cy="216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667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35484" y="1322471"/>
                <a:ext cx="514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he-IL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תחביב:</a:t>
                </a:r>
                <a:endParaRPr lang="he-I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72" name="TextBox 71"/>
          <p:cNvSpPr txBox="1">
            <a:spLocks/>
          </p:cNvSpPr>
          <p:nvPr userDrawn="1"/>
        </p:nvSpPr>
        <p:spPr>
          <a:xfrm>
            <a:off x="6797789" y="5364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עובדים &gt; דנה כהן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36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29"/>
          <p:cNvGrpSpPr/>
          <p:nvPr userDrawn="1"/>
        </p:nvGrpSpPr>
        <p:grpSpPr>
          <a:xfrm>
            <a:off x="107504" y="600538"/>
            <a:ext cx="442913" cy="172625"/>
            <a:chOff x="1173956" y="833509"/>
            <a:chExt cx="442913" cy="172625"/>
          </a:xfrm>
        </p:grpSpPr>
        <p:sp>
          <p:nvSpPr>
            <p:cNvPr id="31" name="מלבן 30"/>
            <p:cNvSpPr/>
            <p:nvPr userDrawn="1"/>
          </p:nvSpPr>
          <p:spPr>
            <a:xfrm>
              <a:off x="1173956" y="833509"/>
              <a:ext cx="442913" cy="172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700" dirty="0" smtClean="0">
                  <a:solidFill>
                    <a:schemeClr val="tx1"/>
                  </a:solidFill>
                </a:rPr>
                <a:t>שמור</a:t>
              </a:r>
              <a:endParaRPr lang="he-IL" sz="700" dirty="0">
                <a:solidFill>
                  <a:schemeClr val="tx1"/>
                </a:solidFill>
              </a:endParaRPr>
            </a:p>
          </p:txBody>
        </p:sp>
        <p:pic>
          <p:nvPicPr>
            <p:cNvPr id="32" name="תמונה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046" y="859631"/>
              <a:ext cx="125412" cy="125412"/>
            </a:xfrm>
            <a:prstGeom prst="rect">
              <a:avLst/>
            </a:prstGeom>
          </p:spPr>
        </p:pic>
      </p:grpSp>
      <p:pic>
        <p:nvPicPr>
          <p:cNvPr id="33" name="תמונה 3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43200" r="4025" b="41333"/>
          <a:stretch/>
        </p:blipFill>
        <p:spPr>
          <a:xfrm>
            <a:off x="1293540" y="1409720"/>
            <a:ext cx="5516880" cy="883920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96068" y="3810000"/>
            <a:ext cx="1635524" cy="1626870"/>
          </a:xfrm>
          <a:prstGeom prst="rect">
            <a:avLst/>
          </a:prstGeom>
        </p:spPr>
      </p:pic>
      <p:sp>
        <p:nvSpPr>
          <p:cNvPr id="35" name="TextBox 34"/>
          <p:cNvSpPr txBox="1">
            <a:spLocks/>
          </p:cNvSpPr>
          <p:nvPr userDrawn="1"/>
        </p:nvSpPr>
        <p:spPr>
          <a:xfrm>
            <a:off x="5416664" y="3078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דף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בית   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עובדים</a:t>
            </a:r>
            <a:r>
              <a:rPr lang="he-IL" sz="1100" kern="0" baseline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מפה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4" name="קבוצה 43"/>
          <p:cNvGrpSpPr/>
          <p:nvPr userDrawn="1"/>
        </p:nvGrpSpPr>
        <p:grpSpPr>
          <a:xfrm>
            <a:off x="4218494" y="803176"/>
            <a:ext cx="2780522" cy="266972"/>
            <a:chOff x="4218494" y="803176"/>
            <a:chExt cx="2780522" cy="266972"/>
          </a:xfrm>
        </p:grpSpPr>
        <p:sp>
          <p:nvSpPr>
            <p:cNvPr id="36" name="TextBox 35"/>
            <p:cNvSpPr txBox="1">
              <a:spLocks/>
            </p:cNvSpPr>
            <p:nvPr userDrawn="1"/>
          </p:nvSpPr>
          <p:spPr>
            <a:xfrm>
              <a:off x="4218494" y="803176"/>
              <a:ext cx="2780522" cy="249102"/>
            </a:xfrm>
            <a:prstGeom prst="rect">
              <a:avLst/>
            </a:prstGeom>
            <a:noFill/>
          </p:spPr>
          <p:txBody>
            <a:bodyPr wrap="square" rtlCol="1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e-IL" sz="1100" kern="0" baseline="0" dirty="0" smtClean="0">
                  <a:solidFill>
                    <a:srgbClr val="495A73"/>
                  </a:solidFill>
                  <a:latin typeface="+mn-lt"/>
                  <a:ea typeface="+mn-ea"/>
                  <a:cs typeface="+mn-cs"/>
                </a:rPr>
                <a:t>פרופיל משתמש    רשתות חברתיות</a:t>
              </a:r>
              <a:endParaRPr lang="he-IL" sz="1100" kern="0" dirty="0">
                <a:solidFill>
                  <a:srgbClr val="495A73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8" name="מחבר ישר 37"/>
            <p:cNvCxnSpPr/>
            <p:nvPr/>
          </p:nvCxnSpPr>
          <p:spPr>
            <a:xfrm>
              <a:off x="4960146" y="1070148"/>
              <a:ext cx="1948788" cy="0"/>
            </a:xfrm>
            <a:prstGeom prst="line">
              <a:avLst/>
            </a:prstGeom>
            <a:ln w="12700">
              <a:solidFill>
                <a:srgbClr val="0A78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/>
            <p:cNvCxnSpPr/>
            <p:nvPr/>
          </p:nvCxnSpPr>
          <p:spPr>
            <a:xfrm>
              <a:off x="5950744" y="1070148"/>
              <a:ext cx="98985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>
            <a:spLocks/>
          </p:cNvSpPr>
          <p:nvPr userDrawn="1"/>
        </p:nvSpPr>
        <p:spPr>
          <a:xfrm>
            <a:off x="6797789" y="5364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עובדים &gt; דנה כהן</a:t>
            </a:r>
            <a:endParaRPr lang="he-IL" sz="1100" kern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6" name="קבוצה 45"/>
          <p:cNvGrpSpPr/>
          <p:nvPr userDrawn="1"/>
        </p:nvGrpSpPr>
        <p:grpSpPr>
          <a:xfrm>
            <a:off x="7208520" y="1011674"/>
            <a:ext cx="1782106" cy="1559551"/>
            <a:chOff x="7208520" y="1011674"/>
            <a:chExt cx="1782106" cy="1559551"/>
          </a:xfrm>
        </p:grpSpPr>
        <p:sp>
          <p:nvSpPr>
            <p:cNvPr id="47" name="TextBox 46"/>
            <p:cNvSpPr txBox="1"/>
            <p:nvPr userDrawn="1"/>
          </p:nvSpPr>
          <p:spPr>
            <a:xfrm>
              <a:off x="7208520" y="1555562"/>
              <a:ext cx="175940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ת"ז:</a:t>
              </a:r>
              <a:r>
                <a:rPr lang="he-IL" sz="800" dirty="0" smtClean="0">
                  <a:solidFill>
                    <a:prstClr val="black"/>
                  </a:solidFill>
                </a:rPr>
                <a:t>                 02157766-3</a:t>
              </a:r>
            </a:p>
            <a:p>
              <a:pPr marL="0" marR="0" indent="0" algn="r" defTabSz="914400" rtl="1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לידה (גיל):        </a:t>
              </a:r>
              <a:r>
                <a:rPr lang="he-IL" sz="800" b="0" dirty="0" smtClean="0">
                  <a:solidFill>
                    <a:prstClr val="black"/>
                  </a:solidFill>
                </a:rPr>
                <a:t>19/01/1989(38</a:t>
              </a:r>
              <a:r>
                <a:rPr lang="he-IL" sz="800" dirty="0" smtClean="0">
                  <a:solidFill>
                    <a:prstClr val="black"/>
                  </a:solidFill>
                </a:rPr>
                <a:t>)</a:t>
              </a:r>
            </a:p>
            <a:p>
              <a:pPr marL="0" marR="0" indent="0" algn="r" defTabSz="914400" rtl="1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מין:                  </a:t>
              </a:r>
              <a:r>
                <a:rPr lang="he-IL" sz="800" dirty="0" smtClean="0">
                  <a:solidFill>
                    <a:prstClr val="black"/>
                  </a:solidFill>
                </a:rPr>
                <a:t>נקבה</a:t>
              </a:r>
              <a:endParaRPr lang="he-IL" sz="8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מגורים:            </a:t>
              </a:r>
              <a:r>
                <a:rPr lang="he-IL" sz="800" dirty="0" smtClean="0">
                  <a:solidFill>
                    <a:prstClr val="black"/>
                  </a:solidFill>
                </a:rPr>
                <a:t>רמת</a:t>
              </a:r>
              <a:r>
                <a:rPr lang="he-IL" sz="800" baseline="0" dirty="0" smtClean="0">
                  <a:solidFill>
                    <a:prstClr val="black"/>
                  </a:solidFill>
                </a:rPr>
                <a:t> הוד</a:t>
              </a:r>
              <a:endParaRPr lang="he-IL" sz="8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bg1">
                      <a:lumMod val="50000"/>
                    </a:schemeClr>
                  </a:solidFill>
                </a:rPr>
                <a:t>מחלקה:           </a:t>
              </a:r>
              <a:r>
                <a:rPr lang="he-IL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תחבורה</a:t>
              </a:r>
            </a:p>
          </p:txBody>
        </p:sp>
        <p:sp>
          <p:nvSpPr>
            <p:cNvPr id="48" name="מלבן 47"/>
            <p:cNvSpPr/>
            <p:nvPr userDrawn="1"/>
          </p:nvSpPr>
          <p:spPr>
            <a:xfrm>
              <a:off x="8100638" y="1011674"/>
              <a:ext cx="8899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800" kern="0" baseline="0" dirty="0" smtClean="0">
                  <a:solidFill>
                    <a:srgbClr val="495A73"/>
                  </a:solidFill>
                  <a:latin typeface="+mn-lt"/>
                  <a:ea typeface="+mn-ea"/>
                  <a:cs typeface="+mn-cs"/>
                </a:rPr>
                <a:t>דנה כהן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9854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לבן 38"/>
          <p:cNvSpPr/>
          <p:nvPr userDrawn="1"/>
        </p:nvSpPr>
        <p:spPr>
          <a:xfrm>
            <a:off x="-35371" y="554757"/>
            <a:ext cx="9188896" cy="576064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/>
          <a:stretch/>
        </p:blipFill>
        <p:spPr>
          <a:xfrm>
            <a:off x="66674" y="628650"/>
            <a:ext cx="8972551" cy="4811703"/>
          </a:xfrm>
          <a:prstGeom prst="rect">
            <a:avLst/>
          </a:prstGeom>
        </p:spPr>
      </p:pic>
      <p:sp>
        <p:nvSpPr>
          <p:cNvPr id="26" name="TextBox 25"/>
          <p:cNvSpPr txBox="1">
            <a:spLocks/>
          </p:cNvSpPr>
          <p:nvPr userDrawn="1"/>
        </p:nvSpPr>
        <p:spPr>
          <a:xfrm>
            <a:off x="5416664" y="307876"/>
            <a:ext cx="2252593" cy="249102"/>
          </a:xfrm>
          <a:prstGeom prst="rect">
            <a:avLst/>
          </a:prstGeom>
          <a:noFill/>
        </p:spPr>
        <p:txBody>
          <a:bodyPr wrap="square" rtlCol="1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דף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בית   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עובדים</a:t>
            </a:r>
            <a:r>
              <a:rPr lang="he-IL" sz="1100" kern="0" baseline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he-IL" sz="1100" kern="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100" kern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מפה</a:t>
            </a:r>
            <a:endParaRPr lang="he-IL" sz="1100" kern="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7" name="קבוצה 36"/>
          <p:cNvGrpSpPr/>
          <p:nvPr userDrawn="1"/>
        </p:nvGrpSpPr>
        <p:grpSpPr>
          <a:xfrm>
            <a:off x="2018931" y="1224592"/>
            <a:ext cx="6560703" cy="3934148"/>
            <a:chOff x="2018931" y="1224592"/>
            <a:chExt cx="6560703" cy="3934148"/>
          </a:xfrm>
        </p:grpSpPr>
        <p:grpSp>
          <p:nvGrpSpPr>
            <p:cNvPr id="11" name="קבוצה 10"/>
            <p:cNvGrpSpPr/>
            <p:nvPr userDrawn="1"/>
          </p:nvGrpSpPr>
          <p:grpSpPr>
            <a:xfrm>
              <a:off x="2018931" y="1224592"/>
              <a:ext cx="6560703" cy="3658938"/>
              <a:chOff x="2018931" y="1224592"/>
              <a:chExt cx="6560703" cy="3658938"/>
            </a:xfrm>
          </p:grpSpPr>
          <p:sp>
            <p:nvSpPr>
              <p:cNvPr id="9" name="דמעה 8"/>
              <p:cNvSpPr/>
              <p:nvPr userDrawn="1"/>
            </p:nvSpPr>
            <p:spPr>
              <a:xfrm rot="8145674">
                <a:off x="5569674" y="3166351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דמעה 14"/>
              <p:cNvSpPr/>
              <p:nvPr userDrawn="1"/>
            </p:nvSpPr>
            <p:spPr>
              <a:xfrm rot="8145674">
                <a:off x="2018931" y="3281992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דמעה 15"/>
              <p:cNvSpPr/>
              <p:nvPr userDrawn="1"/>
            </p:nvSpPr>
            <p:spPr>
              <a:xfrm rot="8145674">
                <a:off x="2790456" y="1824667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FF474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דמעה 17"/>
              <p:cNvSpPr/>
              <p:nvPr userDrawn="1"/>
            </p:nvSpPr>
            <p:spPr>
              <a:xfrm rot="8145674">
                <a:off x="8348892" y="4033074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דמעה 18"/>
              <p:cNvSpPr/>
              <p:nvPr userDrawn="1"/>
            </p:nvSpPr>
            <p:spPr>
              <a:xfrm rot="8145674">
                <a:off x="4798149" y="4148715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דמעה 19"/>
              <p:cNvSpPr/>
              <p:nvPr userDrawn="1"/>
            </p:nvSpPr>
            <p:spPr>
              <a:xfrm rot="8145674">
                <a:off x="5569674" y="2691390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FF474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דמעה 20"/>
              <p:cNvSpPr/>
              <p:nvPr userDrawn="1"/>
            </p:nvSpPr>
            <p:spPr>
              <a:xfrm rot="8145674">
                <a:off x="2635973" y="3299701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דמעה 21"/>
              <p:cNvSpPr/>
              <p:nvPr userDrawn="1"/>
            </p:nvSpPr>
            <p:spPr>
              <a:xfrm rot="8145674">
                <a:off x="2197821" y="1489951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דמעה 22"/>
              <p:cNvSpPr/>
              <p:nvPr userDrawn="1"/>
            </p:nvSpPr>
            <p:spPr>
              <a:xfrm rot="8145674">
                <a:off x="8142903" y="4667876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דמעה 23"/>
              <p:cNvSpPr/>
              <p:nvPr userDrawn="1"/>
            </p:nvSpPr>
            <p:spPr>
              <a:xfrm rot="8145674">
                <a:off x="7257683" y="1224592"/>
                <a:ext cx="230742" cy="215654"/>
              </a:xfrm>
              <a:prstGeom prst="teardrop">
                <a:avLst>
                  <a:gd name="adj" fmla="val 173283"/>
                </a:avLst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2" name="תמונה 11"/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700" y="2834640"/>
              <a:ext cx="137160" cy="137160"/>
            </a:xfrm>
            <a:prstGeom prst="rect">
              <a:avLst/>
            </a:prstGeom>
          </p:spPr>
        </p:pic>
        <p:pic>
          <p:nvPicPr>
            <p:cNvPr id="13" name="תמונה 12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548" y="4255627"/>
              <a:ext cx="255414" cy="255414"/>
            </a:xfrm>
            <a:prstGeom prst="rect">
              <a:avLst/>
            </a:prstGeom>
          </p:spPr>
        </p:pic>
        <p:pic>
          <p:nvPicPr>
            <p:cNvPr id="14" name="תמונה 13"/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246512"/>
              <a:ext cx="274320" cy="274320"/>
            </a:xfrm>
            <a:prstGeom prst="rect">
              <a:avLst/>
            </a:prstGeom>
          </p:spPr>
        </p:pic>
        <p:pic>
          <p:nvPicPr>
            <p:cNvPr id="17" name="תמונה 16"/>
            <p:cNvPicPr>
              <a:picLocks noChangeAspect="1"/>
            </p:cNvPicPr>
            <p:nvPr userDrawn="1"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257" y="2213231"/>
              <a:ext cx="274320" cy="274320"/>
            </a:xfrm>
            <a:prstGeom prst="rect">
              <a:avLst/>
            </a:prstGeom>
          </p:spPr>
        </p:pic>
        <p:pic>
          <p:nvPicPr>
            <p:cNvPr id="25" name="תמונה 24"/>
            <p:cNvPicPr>
              <a:picLocks noChangeAspect="1"/>
            </p:cNvPicPr>
            <p:nvPr userDrawn="1"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351" y="2696347"/>
              <a:ext cx="205740" cy="205740"/>
            </a:xfrm>
            <a:prstGeom prst="rect">
              <a:avLst/>
            </a:prstGeom>
          </p:spPr>
        </p:pic>
        <p:pic>
          <p:nvPicPr>
            <p:cNvPr id="28" name="תמונה 27"/>
            <p:cNvPicPr>
              <a:picLocks noChangeAspect="1"/>
            </p:cNvPicPr>
            <p:nvPr userDrawn="1"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05" y="2721988"/>
              <a:ext cx="274320" cy="274320"/>
            </a:xfrm>
            <a:prstGeom prst="rect">
              <a:avLst/>
            </a:prstGeom>
          </p:spPr>
        </p:pic>
        <p:pic>
          <p:nvPicPr>
            <p:cNvPr id="29" name="תמונה 28"/>
            <p:cNvPicPr>
              <a:picLocks noChangeAspect="1"/>
            </p:cNvPicPr>
            <p:nvPr userDrawn="1"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380" y="4884420"/>
              <a:ext cx="274320" cy="274320"/>
            </a:xfrm>
            <a:prstGeom prst="rect">
              <a:avLst/>
            </a:prstGeom>
          </p:spPr>
        </p:pic>
        <p:pic>
          <p:nvPicPr>
            <p:cNvPr id="35" name="תמונה 34"/>
            <p:cNvPicPr>
              <a:picLocks noChangeAspect="1"/>
            </p:cNvPicPr>
            <p:nvPr userDrawn="1"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32" y="3209408"/>
              <a:ext cx="205740" cy="205740"/>
            </a:xfrm>
            <a:prstGeom prst="rect">
              <a:avLst/>
            </a:prstGeom>
          </p:spPr>
        </p:pic>
        <p:pic>
          <p:nvPicPr>
            <p:cNvPr id="36" name="תמונה 35"/>
            <p:cNvPicPr>
              <a:picLocks noChangeAspect="1"/>
            </p:cNvPicPr>
            <p:nvPr userDrawn="1"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1993404"/>
              <a:ext cx="274320" cy="274320"/>
            </a:xfrm>
            <a:prstGeom prst="rect">
              <a:avLst/>
            </a:prstGeom>
          </p:spPr>
        </p:pic>
        <p:pic>
          <p:nvPicPr>
            <p:cNvPr id="38" name="תמונה 37"/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008" y="3160912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83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 userDrawn="1"/>
        </p:nvPicPr>
        <p:blipFill rotWithShape="1">
          <a:blip r:embed="rId8"/>
          <a:srcRect b="6618"/>
          <a:stretch/>
        </p:blipFill>
        <p:spPr>
          <a:xfrm>
            <a:off x="-35719" y="337669"/>
            <a:ext cx="9192419" cy="529351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 userDrawn="1"/>
        </p:nvPicPr>
        <p:blipFill rotWithShape="1"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5" y="5537920"/>
            <a:ext cx="9144002" cy="17708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181"/>
          <a:stretch/>
        </p:blipFill>
        <p:spPr>
          <a:xfrm>
            <a:off x="9525" y="0"/>
            <a:ext cx="9144002" cy="33722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763" y="-1"/>
            <a:ext cx="9153526" cy="15274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820456" y="324488"/>
            <a:ext cx="1125406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685800"/>
            <a:r>
              <a:rPr lang="he-IL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מפוח</a:t>
            </a:r>
            <a:r>
              <a:rPr lang="he-IL" sz="105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רפאים</a:t>
            </a:r>
            <a:endParaRPr lang="he-IL" sz="105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תמונה 28"/>
          <p:cNvPicPr>
            <a:picLocks noChangeAspect="1"/>
          </p:cNvPicPr>
          <p:nvPr userDrawn="1"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15" y="367300"/>
            <a:ext cx="162604" cy="162604"/>
          </a:xfrm>
          <a:prstGeom prst="rect">
            <a:avLst/>
          </a:prstGeom>
        </p:spPr>
      </p:pic>
      <p:pic>
        <p:nvPicPr>
          <p:cNvPr id="44" name="תמונה 4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96068" y="3810000"/>
            <a:ext cx="1635524" cy="1626870"/>
          </a:xfrm>
          <a:prstGeom prst="rect">
            <a:avLst/>
          </a:prstGeom>
        </p:spPr>
      </p:pic>
      <p:sp>
        <p:nvSpPr>
          <p:cNvPr id="45" name="TextBox 44"/>
          <p:cNvSpPr txBox="1"/>
          <p:nvPr userDrawn="1"/>
        </p:nvSpPr>
        <p:spPr>
          <a:xfrm>
            <a:off x="7279436" y="-33652"/>
            <a:ext cx="112540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685800"/>
            <a:r>
              <a:rPr lang="he-IL" sz="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+mn-cs"/>
              </a:rPr>
              <a:t>מפוח</a:t>
            </a:r>
            <a:r>
              <a:rPr lang="he-IL" sz="800" baseline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+mn-cs"/>
              </a:rPr>
              <a:t> רפאים</a:t>
            </a:r>
            <a:endParaRPr lang="he-IL" sz="8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+mn-cs"/>
            </a:endParaRPr>
          </a:p>
        </p:txBody>
      </p:sp>
      <p:pic>
        <p:nvPicPr>
          <p:cNvPr id="46" name="תמונה 45"/>
          <p:cNvPicPr>
            <a:picLocks noChangeAspect="1"/>
          </p:cNvPicPr>
          <p:nvPr userDrawn="1"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95" y="32020"/>
            <a:ext cx="104025" cy="1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7" r:id="rId3"/>
    <p:sldLayoutId id="2147483806" r:id="rId4"/>
    <p:sldLayoutId id="2147483803" r:id="rId5"/>
    <p:sldLayoutId id="214748380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761970" rtl="1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r" defTabSz="7619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r" defTabSz="761970" rtl="1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r" defTabSz="76197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r" defTabSz="761970" rtl="1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r" defTabSz="761970" rtl="1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r" defTabSz="761970" rtl="1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r" defTabSz="761970" rtl="1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r" defTabSz="761970" rtl="1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r" defTabSz="761970" rtl="1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r" defTabSz="761970" rtl="1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9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0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9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0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‫הצגה על המסך (16:10)</PresentationFormat>
  <Paragraphs>12</Paragraphs>
  <Slides>6</Slides>
  <Notes>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1_ערכת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cp:lastModifiedBy>work.com</cp:lastModifiedBy>
  <cp:revision>3</cp:revision>
  <dcterms:modified xsi:type="dcterms:W3CDTF">2017-04-26T12:36:53Z</dcterms:modified>
</cp:coreProperties>
</file>