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402" r:id="rId3"/>
    <p:sldId id="327" r:id="rId4"/>
    <p:sldId id="328" r:id="rId5"/>
    <p:sldId id="329" r:id="rId6"/>
    <p:sldId id="332" r:id="rId7"/>
    <p:sldId id="333" r:id="rId8"/>
    <p:sldId id="334" r:id="rId9"/>
    <p:sldId id="335" r:id="rId10"/>
    <p:sldId id="336" r:id="rId11"/>
    <p:sldId id="337" r:id="rId12"/>
    <p:sldId id="339" r:id="rId13"/>
    <p:sldId id="340" r:id="rId14"/>
    <p:sldId id="341" r:id="rId15"/>
    <p:sldId id="342" r:id="rId16"/>
    <p:sldId id="338" r:id="rId17"/>
    <p:sldId id="344" r:id="rId18"/>
    <p:sldId id="345" r:id="rId19"/>
    <p:sldId id="377" r:id="rId20"/>
    <p:sldId id="379" r:id="rId21"/>
    <p:sldId id="380" r:id="rId22"/>
    <p:sldId id="381" r:id="rId23"/>
    <p:sldId id="382" r:id="rId24"/>
    <p:sldId id="383" r:id="rId25"/>
    <p:sldId id="385" r:id="rId26"/>
    <p:sldId id="386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400" r:id="rId35"/>
    <p:sldId id="395" r:id="rId36"/>
    <p:sldId id="396" r:id="rId37"/>
    <p:sldId id="397" r:id="rId38"/>
    <p:sldId id="398" r:id="rId39"/>
    <p:sldId id="399" r:id="rId40"/>
    <p:sldId id="4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02896-63E5-4D74-B59F-A94795CA48D4}">
          <p14:sldIdLst>
            <p14:sldId id="256"/>
            <p14:sldId id="402"/>
            <p14:sldId id="327"/>
            <p14:sldId id="328"/>
            <p14:sldId id="329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38"/>
            <p14:sldId id="344"/>
            <p14:sldId id="345"/>
            <p14:sldId id="377"/>
            <p14:sldId id="379"/>
            <p14:sldId id="380"/>
            <p14:sldId id="381"/>
            <p14:sldId id="382"/>
            <p14:sldId id="383"/>
            <p14:sldId id="385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400"/>
            <p14:sldId id="395"/>
            <p14:sldId id="396"/>
            <p14:sldId id="397"/>
            <p14:sldId id="398"/>
            <p14:sldId id="399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86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4176464" cy="14401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Build &amp; Setup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9154" y="3140968"/>
            <a:ext cx="3880388" cy="3508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2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ngtools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AotPlugin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tsconfig.json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skipCodeGeneration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dirty="0" err="1"/>
              <a:t>Webpack</a:t>
            </a:r>
            <a:r>
              <a:rPr lang="en-US" dirty="0"/>
              <a:t> is very sophisticated it is still not able to support Angular completely</a:t>
            </a:r>
          </a:p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r>
              <a:rPr lang="en-US" dirty="0"/>
              <a:t> knows how to fill the gap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4854" y="4293096"/>
            <a:ext cx="3597066" cy="1278819"/>
            <a:chOff x="-8845" y="2628528"/>
            <a:chExt cx="3597066" cy="1278819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configure both a loader and a plugin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628528"/>
              <a:ext cx="2099281" cy="70694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3" name="Straight Connector 12"/>
          <p:cNvCxnSpPr>
            <a:cxnSpLocks/>
            <a:stCxn id="11" idx="3"/>
          </p:cNvCxnSpPr>
          <p:nvPr/>
        </p:nvCxnSpPr>
        <p:spPr>
          <a:xfrm>
            <a:off x="1752639" y="5000043"/>
            <a:ext cx="1883257" cy="3810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pSp>
        <p:nvGrpSpPr>
          <p:cNvPr id="14" name="Group 13"/>
          <p:cNvGrpSpPr/>
          <p:nvPr/>
        </p:nvGrpSpPr>
        <p:grpSpPr>
          <a:xfrm>
            <a:off x="5796136" y="3636083"/>
            <a:ext cx="2979737" cy="2241189"/>
            <a:chOff x="-1490797" y="2763603"/>
            <a:chExt cx="2979737" cy="2241189"/>
          </a:xfrm>
        </p:grpSpPr>
        <p:sp>
          <p:nvSpPr>
            <p:cNvPr id="15" name="Rectangle 14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Don’t miss that !!!</a:t>
              </a:r>
            </a:p>
            <a:p>
              <a:pPr algn="ctr"/>
              <a:r>
                <a:rPr lang="en-US" sz="1400" dirty="0"/>
                <a:t>Without that, @</a:t>
              </a:r>
              <a:r>
                <a:rPr lang="en-US" sz="1400" dirty="0" err="1"/>
                <a:t>ngtools</a:t>
              </a:r>
              <a:r>
                <a:rPr lang="en-US" sz="1400" dirty="0"/>
                <a:t> outputs AOT classes</a:t>
              </a:r>
              <a:endParaRPr lang="he-IL" sz="1400" dirty="0"/>
            </a:p>
          </p:txBody>
        </p:sp>
        <p:cxnSp>
          <p:nvCxnSpPr>
            <p:cNvPr id="16" name="Straight Connector 15"/>
            <p:cNvCxnSpPr>
              <a:cxnSpLocks/>
              <a:stCxn id="15" idx="1"/>
            </p:cNvCxnSpPr>
            <p:nvPr/>
          </p:nvCxnSpPr>
          <p:spPr>
            <a:xfrm flipH="1">
              <a:off x="-1490797" y="3335475"/>
              <a:ext cx="1481952" cy="166931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220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Handles Typescript compilation</a:t>
            </a:r>
          </a:p>
          <a:p>
            <a:r>
              <a:rPr lang="en-US" dirty="0" err="1"/>
              <a:t>templateUrl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template</a:t>
            </a:r>
          </a:p>
          <a:p>
            <a:r>
              <a:rPr lang="en-US" dirty="0" err="1"/>
              <a:t>styleUrls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styles</a:t>
            </a:r>
          </a:p>
          <a:p>
            <a:r>
              <a:rPr lang="en-US" dirty="0">
                <a:sym typeface="Wingdings" panose="05000000000000000000" pitchFamily="2" charset="2"/>
              </a:rPr>
              <a:t>Detects lazy loaded modules and creates a bundle for each one</a:t>
            </a:r>
          </a:p>
          <a:p>
            <a:r>
              <a:rPr lang="en-US" dirty="0">
                <a:sym typeface="Wingdings" panose="05000000000000000000" pitchFamily="2" charset="2"/>
              </a:rPr>
              <a:t>Supports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823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NodeJS application that hosts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Blocks HTTP requests until build is completed</a:t>
            </a:r>
          </a:p>
          <a:p>
            <a:r>
              <a:rPr lang="en-US" dirty="0"/>
              <a:t>Supports live reload</a:t>
            </a:r>
          </a:p>
          <a:p>
            <a:r>
              <a:rPr lang="en-US" dirty="0"/>
              <a:t>Generates bundles in memory and serves them through HTTP</a:t>
            </a:r>
          </a:p>
          <a:p>
            <a:r>
              <a:rPr lang="en-US" dirty="0"/>
              <a:t>How to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add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</p:txBody>
      </p:sp>
    </p:spTree>
    <p:extLst>
      <p:ext uri="{BB962C8B-B14F-4D97-AF65-F5344CB8AC3E}">
        <p14:creationId xmlns:p14="http://schemas.microsoft.com/office/powerpoint/2010/main" val="118975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index.html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generates bundles</a:t>
            </a:r>
          </a:p>
          <a:p>
            <a:r>
              <a:rPr lang="en-US" dirty="0"/>
              <a:t>Not all bundles are known statically</a:t>
            </a:r>
          </a:p>
          <a:p>
            <a:pPr lvl="1"/>
            <a:r>
              <a:rPr lang="en-US" dirty="0"/>
              <a:t>Think lazy loading</a:t>
            </a:r>
          </a:p>
          <a:p>
            <a:r>
              <a:rPr lang="en-US" dirty="0"/>
              <a:t>You need a way to fix index.html with all generated bundles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HtmlWebpackPlugin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yarn add html-</a:t>
            </a:r>
            <a:r>
              <a:rPr lang="en-US" dirty="0" err="1">
                <a:solidFill>
                  <a:srgbClr val="FF0000"/>
                </a:solidFill>
              </a:rPr>
              <a:t>wepack</a:t>
            </a:r>
            <a:r>
              <a:rPr lang="en-US" dirty="0">
                <a:solidFill>
                  <a:srgbClr val="FF0000"/>
                </a:solidFill>
              </a:rPr>
              <a:t>-plugin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2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HtmlWebpackPlugin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772816"/>
            <a:ext cx="27180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HtmlWebpackPlugin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'My App'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"./index.html"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'./index.html'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55776" y="1842123"/>
            <a:ext cx="3197164" cy="1143744"/>
            <a:chOff x="1139949" y="2628528"/>
            <a:chExt cx="319716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Template is relative to webpack.config.js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>
              <a:off x="2637734" y="3200400"/>
              <a:ext cx="1699379" cy="15904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56176" y="2924944"/>
            <a:ext cx="2275489" cy="2027259"/>
            <a:chOff x="362245" y="1745013"/>
            <a:chExt cx="2275489" cy="2027259"/>
          </a:xfrm>
        </p:grpSpPr>
        <p:sp>
          <p:nvSpPr>
            <p:cNvPr id="12" name="Rectangle 11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filename is relative to </a:t>
              </a:r>
              <a:r>
                <a:rPr lang="en-US" sz="1400" dirty="0" err="1"/>
                <a:t>output.path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 flipV="1">
              <a:off x="362245" y="1745013"/>
              <a:ext cx="777704" cy="14553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67544" y="3373254"/>
            <a:ext cx="46085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 2&lt;/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/reflect-metadata/Reflect.js"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"text/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16016" y="5180550"/>
            <a:ext cx="1745951" cy="956605"/>
            <a:chOff x="1013693" y="2917642"/>
            <a:chExt cx="1745951" cy="956605"/>
          </a:xfrm>
        </p:grpSpPr>
        <p:sp>
          <p:nvSpPr>
            <p:cNvPr id="20" name="Rectangle 19"/>
            <p:cNvSpPr/>
            <p:nvPr/>
          </p:nvSpPr>
          <p:spPr>
            <a:xfrm>
              <a:off x="1661765" y="2917642"/>
              <a:ext cx="1097879" cy="9566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generated index.html</a:t>
              </a:r>
              <a:endParaRPr lang="he-IL" sz="1400" dirty="0"/>
            </a:p>
          </p:txBody>
        </p:sp>
        <p:cxnSp>
          <p:nvCxnSpPr>
            <p:cNvPr id="21" name="Straight Connector 20"/>
            <p:cNvCxnSpPr>
              <a:cxnSpLocks/>
              <a:stCxn id="20" idx="1"/>
            </p:cNvCxnSpPr>
            <p:nvPr/>
          </p:nvCxnSpPr>
          <p:spPr>
            <a:xfrm flipH="1" flipV="1">
              <a:off x="1013693" y="2917642"/>
              <a:ext cx="648072" cy="47830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2617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templateUrl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 until now we used inline template</a:t>
            </a:r>
          </a:p>
          <a:p>
            <a:r>
              <a:rPr lang="en-US" dirty="0"/>
              <a:t>Moving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bit challenging since Angular does not support relative URL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Angular looks for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app.component.html</a:t>
            </a:r>
            <a:r>
              <a:rPr lang="en-US" dirty="0">
                <a:sym typeface="Wingdings" panose="05000000000000000000" pitchFamily="2" charset="2"/>
              </a:rPr>
              <a:t> at the root path and not next to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app.component.ts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3348" y="335699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"my-app"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"app.component.html"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30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&amp; CSS Loader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 is able to transform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 syntax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However is does not know how to load the HTML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raw-loader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5452" y="3285753"/>
            <a:ext cx="324036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/\.html$/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3648" y="4064496"/>
            <a:ext cx="4104456" cy="1372344"/>
            <a:chOff x="1139949" y="2399928"/>
            <a:chExt cx="4104456" cy="13723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Transforms HTML/CSS into raw text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399928"/>
              <a:ext cx="2606671" cy="80047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2" name="Straight Connector 11"/>
          <p:cNvCxnSpPr>
            <a:cxnSpLocks/>
            <a:stCxn id="8" idx="3"/>
          </p:cNvCxnSpPr>
          <p:nvPr/>
        </p:nvCxnSpPr>
        <p:spPr>
          <a:xfrm>
            <a:off x="2901433" y="4864968"/>
            <a:ext cx="2606671" cy="9543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8849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CSS may contain @import and </a:t>
            </a:r>
            <a:r>
              <a:rPr lang="en-US" dirty="0" err="1"/>
              <a:t>url</a:t>
            </a:r>
            <a:r>
              <a:rPr lang="en-US" dirty="0"/>
              <a:t>(…)</a:t>
            </a:r>
          </a:p>
          <a:p>
            <a:r>
              <a:rPr lang="en-US" dirty="0"/>
              <a:t>The raw-loader returns the CSS as is</a:t>
            </a:r>
          </a:p>
          <a:p>
            <a:r>
              <a:rPr lang="en-US" dirty="0"/>
              <a:t>To bundle does not contain those assets </a:t>
            </a:r>
            <a:r>
              <a:rPr lang="en-US" dirty="0">
                <a:sym typeface="Wingdings" panose="05000000000000000000" pitchFamily="2" charset="2"/>
              </a:rPr>
              <a:t> Runtime error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-loader</a:t>
            </a:r>
          </a:p>
          <a:p>
            <a:r>
              <a:rPr lang="en-US" dirty="0"/>
              <a:t>Transforms </a:t>
            </a:r>
            <a:r>
              <a:rPr lang="en-US" dirty="0" err="1"/>
              <a:t>url</a:t>
            </a:r>
            <a:r>
              <a:rPr lang="en-US" dirty="0"/>
              <a:t>(..) into plain require</a:t>
            </a:r>
          </a:p>
          <a:p>
            <a:r>
              <a:rPr lang="en-US" dirty="0" err="1"/>
              <a:t>url</a:t>
            </a:r>
            <a:r>
              <a:rPr lang="en-US" dirty="0"/>
              <a:t>(“image.jpg”) </a:t>
            </a:r>
            <a:r>
              <a:rPr lang="en-US" dirty="0">
                <a:sym typeface="Wingdings" panose="05000000000000000000" pitchFamily="2" charset="2"/>
              </a:rPr>
              <a:t> require(“./image.jpg”)</a:t>
            </a:r>
          </a:p>
          <a:p>
            <a:r>
              <a:rPr lang="en-US" dirty="0">
                <a:sym typeface="Wingdings" panose="05000000000000000000" pitchFamily="2" charset="2"/>
              </a:rPr>
              <a:t>Now you need another loader for handling JPG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file-loader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url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-loader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0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3348" y="213285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//"</a:t>
            </a:r>
            <a:r>
              <a:rPr lang="en-US" sz="1400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exports-loader?module.exports.toString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"to-string-loader"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/\.jpg$/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66700" y="3153544"/>
            <a:ext cx="2721124" cy="1143744"/>
            <a:chOff x="1139949" y="2628528"/>
            <a:chExt cx="272112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Order matter</a:t>
              </a:r>
            </a:p>
            <a:p>
              <a:pPr algn="ctr"/>
              <a:r>
                <a:rPr lang="en-US" sz="1400" dirty="0"/>
                <a:t>First loader runs last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831976"/>
              <a:ext cx="1223339" cy="36842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8352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CLI tool globally:</a:t>
            </a:r>
            <a:r>
              <a:rPr lang="en-US" dirty="0">
                <a:solidFill>
                  <a:srgbClr val="FF0000"/>
                </a:solidFill>
              </a:rPr>
              <a:t> yarn global add @angular/cli</a:t>
            </a:r>
          </a:p>
          <a:p>
            <a:r>
              <a:rPr lang="en-US" dirty="0"/>
              <a:t>Verify installation:</a:t>
            </a:r>
            <a:r>
              <a:rPr lang="en-US" dirty="0">
                <a:solidFill>
                  <a:srgbClr val="FF0000"/>
                </a:solidFill>
              </a:rPr>
              <a:t> ng version</a:t>
            </a:r>
          </a:p>
          <a:p>
            <a:r>
              <a:rPr lang="en-US" dirty="0"/>
              <a:t>Generate new project: </a:t>
            </a:r>
            <a:r>
              <a:rPr lang="en-US" dirty="0">
                <a:solidFill>
                  <a:srgbClr val="FF0000"/>
                </a:solidFill>
              </a:rPr>
              <a:t>ng new my-project</a:t>
            </a:r>
          </a:p>
          <a:p>
            <a:pPr lvl="1"/>
            <a:r>
              <a:rPr lang="en-US" dirty="0"/>
              <a:t>A new directory is created with all source files</a:t>
            </a:r>
          </a:p>
          <a:p>
            <a:pPr lvl="1"/>
            <a:r>
              <a:rPr lang="en-US" dirty="0"/>
              <a:t>Automatically restore packages using yarn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Maintaining the Magic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new developer that just joined the team should be able to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That’s it !!!</a:t>
            </a:r>
          </a:p>
          <a:p>
            <a:r>
              <a:rPr lang="en-US" dirty="0"/>
              <a:t>All servers are up and running</a:t>
            </a:r>
          </a:p>
          <a:p>
            <a:r>
              <a:rPr lang="en-US" dirty="0"/>
              <a:t>Browsers is opened to the correct URL</a:t>
            </a:r>
          </a:p>
          <a:p>
            <a:r>
              <a:rPr lang="en-US" dirty="0"/>
              <a:t>Exploration now begins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015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new options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--directory</a:t>
            </a:r>
            <a:r>
              <a:rPr lang="en-US" sz="2700" dirty="0"/>
              <a:t>: Name of directory to create, by default this is the application name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--prefix</a:t>
            </a:r>
            <a:r>
              <a:rPr lang="en-US" sz="2700" dirty="0"/>
              <a:t>: Component selector prefix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--inline-style</a:t>
            </a:r>
            <a:r>
              <a:rPr lang="en-US" sz="2700" dirty="0"/>
              <a:t>: Do not generate CSS file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--inline-template</a:t>
            </a:r>
            <a:r>
              <a:rPr lang="en-US" sz="2700" dirty="0"/>
              <a:t>: Do not use inline templates</a:t>
            </a:r>
          </a:p>
          <a:p>
            <a:pPr lvl="1"/>
            <a:r>
              <a:rPr lang="en-US" dirty="0"/>
              <a:t>Can be overridden per component</a:t>
            </a:r>
          </a:p>
        </p:txBody>
      </p:sp>
    </p:spTree>
    <p:extLst>
      <p:ext uri="{BB962C8B-B14F-4D97-AF65-F5344CB8AC3E}">
        <p14:creationId xmlns:p14="http://schemas.microsoft.com/office/powerpoint/2010/main" val="66715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>
                <a:solidFill>
                  <a:srgbClr val="FF0000"/>
                </a:solidFill>
              </a:rPr>
              <a:t>ng new 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>
                <a:solidFill>
                  <a:srgbClr val="FF0000"/>
                </a:solidFill>
              </a:rPr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tsconfig.app.json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typings.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tsconfig.spec.json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83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generate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Assists in creating features to the app such as components, modules, services, pipes, directive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Some options are derived from project level definition</a:t>
            </a:r>
          </a:p>
          <a:p>
            <a:r>
              <a:rPr lang="en-US" dirty="0"/>
              <a:t>Some options can be re-defined</a:t>
            </a:r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/>
              <a:t>--inline-template use an inline template instead of a separate HTML file</a:t>
            </a:r>
          </a:p>
          <a:p>
            <a:pPr lvl="1"/>
            <a:r>
              <a:rPr lang="en-US" dirty="0"/>
              <a:t>--inline-style use inline styles instead of a separate CSS file</a:t>
            </a:r>
          </a:p>
          <a:p>
            <a:pPr lvl="1"/>
            <a:r>
              <a:rPr lang="en-US" dirty="0"/>
              <a:t>--prefix change prefix selector</a:t>
            </a:r>
          </a:p>
        </p:txBody>
      </p:sp>
    </p:spTree>
    <p:extLst>
      <p:ext uri="{BB962C8B-B14F-4D97-AF65-F5344CB8AC3E}">
        <p14:creationId xmlns:p14="http://schemas.microsoft.com/office/powerpoint/2010/main" val="325105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generate a parent directory when generating a new component</a:t>
            </a:r>
          </a:p>
          <a:p>
            <a:r>
              <a:rPr lang="en-US" dirty="0">
                <a:solidFill>
                  <a:srgbClr val="FF0000"/>
                </a:solidFill>
              </a:rPr>
              <a:t>ng g component 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 --flat</a:t>
            </a:r>
          </a:p>
          <a:p>
            <a:r>
              <a:rPr lang="en-US" dirty="0"/>
              <a:t>Probably you will want to use it when defining a new root component per feature module</a:t>
            </a:r>
          </a:p>
          <a:p>
            <a:pPr lvl="1"/>
            <a:r>
              <a:rPr lang="en-US" dirty="0"/>
              <a:t>To be consistent with </a:t>
            </a:r>
            <a:r>
              <a:rPr lang="en-US" dirty="0" err="1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ng serve </a:t>
            </a:r>
            <a:r>
              <a:rPr lang="en-US" dirty="0"/>
              <a:t>starts a development server and all JavaScript bundles are created in memory</a:t>
            </a:r>
          </a:p>
          <a:p>
            <a:r>
              <a:rPr lang="en-US" dirty="0"/>
              <a:t>You can only analyze the bundles using a browser !!!</a:t>
            </a:r>
          </a:p>
          <a:p>
            <a:r>
              <a:rPr lang="en-US" dirty="0">
                <a:solidFill>
                  <a:srgbClr val="FF0000"/>
                </a:solidFill>
              </a:rPr>
              <a:t>ng build </a:t>
            </a:r>
            <a:r>
              <a:rPr lang="en-US" dirty="0"/>
              <a:t>generates bundles under </a:t>
            </a:r>
            <a:r>
              <a:rPr lang="en-US" dirty="0" err="1">
                <a:solidFill>
                  <a:srgbClr val="FF0000"/>
                </a:solidFill>
              </a:rPr>
              <a:t>outDir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which is the 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folder</a:t>
            </a:r>
          </a:p>
          <a:p>
            <a:pPr lvl="1"/>
            <a:r>
              <a:rPr lang="en-US" dirty="0"/>
              <a:t>Thus you can now analyze the bundles</a:t>
            </a:r>
          </a:p>
          <a:p>
            <a:r>
              <a:rPr lang="en-US" dirty="0"/>
              <a:t>Those bundles are not minified and optimized</a:t>
            </a:r>
          </a:p>
          <a:p>
            <a:r>
              <a:rPr lang="en-US" dirty="0"/>
              <a:t>Use them for development purpose only</a:t>
            </a:r>
          </a:p>
        </p:txBody>
      </p:sp>
    </p:spTree>
    <p:extLst>
      <p:ext uri="{BB962C8B-B14F-4D97-AF65-F5344CB8AC3E}">
        <p14:creationId xmlns:p14="http://schemas.microsoft.com/office/powerpoint/2010/main" val="985923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build --prod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Uses prod environment settings</a:t>
            </a:r>
          </a:p>
          <a:p>
            <a:pPr lvl="1"/>
            <a:r>
              <a:rPr lang="en-US" dirty="0"/>
              <a:t>See more details later</a:t>
            </a:r>
          </a:p>
          <a:p>
            <a:r>
              <a:rPr lang="en-US" dirty="0"/>
              <a:t>Enable AOT</a:t>
            </a:r>
          </a:p>
          <a:p>
            <a:r>
              <a:rPr lang="en-US" dirty="0"/>
              <a:t>Add hash values for all files</a:t>
            </a:r>
          </a:p>
          <a:p>
            <a:r>
              <a:rPr lang="en-US" dirty="0"/>
              <a:t>No source maps</a:t>
            </a:r>
          </a:p>
          <a:p>
            <a:r>
              <a:rPr lang="en-US" dirty="0"/>
              <a:t>Minification</a:t>
            </a:r>
          </a:p>
          <a:p>
            <a:r>
              <a:rPr lang="en-US" dirty="0"/>
              <a:t>Extract CSS</a:t>
            </a:r>
          </a:p>
          <a:p>
            <a:pPr lvl="1"/>
            <a:r>
              <a:rPr lang="en-US" dirty="0"/>
              <a:t>Only styles.css</a:t>
            </a:r>
          </a:p>
        </p:txBody>
      </p:sp>
    </p:spTree>
    <p:extLst>
      <p:ext uri="{BB962C8B-B14F-4D97-AF65-F5344CB8AC3E}">
        <p14:creationId xmlns:p14="http://schemas.microsoft.com/office/powerpoint/2010/main" val="3164439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vs. environment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target effects the output</a:t>
            </a:r>
          </a:p>
          <a:p>
            <a:pPr lvl="1"/>
            <a:r>
              <a:rPr lang="en-US" dirty="0"/>
              <a:t>AOT</a:t>
            </a:r>
          </a:p>
          <a:p>
            <a:pPr lvl="1"/>
            <a:r>
              <a:rPr lang="en-US" dirty="0"/>
              <a:t>Minification</a:t>
            </a:r>
          </a:p>
          <a:p>
            <a:pPr lvl="1"/>
            <a:r>
              <a:rPr lang="en-US" dirty="0"/>
              <a:t>More …</a:t>
            </a:r>
          </a:p>
          <a:p>
            <a:r>
              <a:rPr lang="en-US" dirty="0"/>
              <a:t>environment effects some global variables that can be read at runtime and change the way the application behaves</a:t>
            </a:r>
          </a:p>
        </p:txBody>
      </p:sp>
    </p:spTree>
    <p:extLst>
      <p:ext uri="{BB962C8B-B14F-4D97-AF65-F5344CB8AC3E}">
        <p14:creationId xmlns:p14="http://schemas.microsoft.com/office/powerpoint/2010/main" val="2447203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556791"/>
            <a:ext cx="8610600" cy="4707235"/>
          </a:xfrm>
        </p:spPr>
        <p:txBody>
          <a:bodyPr>
            <a:normAutofit/>
          </a:bodyPr>
          <a:lstStyle/>
          <a:p>
            <a:r>
              <a:rPr lang="en-US" dirty="0"/>
              <a:t>Angular/cli automatically creates </a:t>
            </a:r>
            <a:r>
              <a:rPr lang="en-US" dirty="0" err="1">
                <a:solidFill>
                  <a:srgbClr val="FF0000"/>
                </a:solidFill>
              </a:rPr>
              <a:t>environment.ts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add additional configuration fields</a:t>
            </a:r>
          </a:p>
          <a:p>
            <a:r>
              <a:rPr lang="en-US" dirty="0"/>
              <a:t>For each additional environment you should create an </a:t>
            </a:r>
            <a:r>
              <a:rPr lang="en-US" dirty="0" err="1"/>
              <a:t>seperate</a:t>
            </a:r>
            <a:r>
              <a:rPr lang="en-US" dirty="0"/>
              <a:t> file. For example, </a:t>
            </a:r>
            <a:r>
              <a:rPr lang="en-US" dirty="0" err="1">
                <a:solidFill>
                  <a:srgbClr val="FF0000"/>
                </a:solidFill>
              </a:rPr>
              <a:t>environment.prod.ts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5633" y="2132856"/>
            <a:ext cx="318743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44392" y="5013176"/>
            <a:ext cx="318861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8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build Angular/cli overrides </a:t>
            </a:r>
            <a:r>
              <a:rPr lang="en-US" dirty="0" err="1"/>
              <a:t>environment.ts</a:t>
            </a:r>
            <a:r>
              <a:rPr lang="en-US" dirty="0"/>
              <a:t> with environment.[XXX].</a:t>
            </a:r>
            <a:r>
              <a:rPr lang="en-US" dirty="0" err="1"/>
              <a:t>ts</a:t>
            </a:r>
            <a:endParaRPr lang="en-US" dirty="0"/>
          </a:p>
          <a:p>
            <a:r>
              <a:rPr lang="en-US" dirty="0"/>
              <a:t>Your code should reference </a:t>
            </a:r>
            <a:r>
              <a:rPr lang="en-US" dirty="0" err="1"/>
              <a:t>environment.ts</a:t>
            </a:r>
            <a:r>
              <a:rPr lang="en-US" dirty="0"/>
              <a:t> only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286312" y="3284984"/>
            <a:ext cx="48060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"../environments/environment"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 works!'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004048" y="4653136"/>
            <a:ext cx="2889970" cy="1652487"/>
            <a:chOff x="-1401030" y="2254860"/>
            <a:chExt cx="2889970" cy="1652487"/>
          </a:xfrm>
        </p:grpSpPr>
        <p:sp>
          <p:nvSpPr>
            <p:cNvPr id="10" name="Rectangle 9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May change according to active environment</a:t>
              </a:r>
              <a:endParaRPr lang="he-IL" sz="1400" dirty="0"/>
            </a:p>
          </p:txBody>
        </p:sp>
        <p:cxnSp>
          <p:nvCxnSpPr>
            <p:cNvPr id="11" name="Straight Connector 10"/>
            <p:cNvCxnSpPr>
              <a:cxnSpLocks/>
              <a:stCxn id="10" idx="1"/>
            </p:cNvCxnSpPr>
            <p:nvPr/>
          </p:nvCxnSpPr>
          <p:spPr>
            <a:xfrm flipH="1" flipV="1">
              <a:off x="-1401030" y="2254860"/>
              <a:ext cx="1392185" cy="108061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83568" y="5831480"/>
            <a:ext cx="29315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 serve --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=prod</a:t>
            </a:r>
            <a:endParaRPr lang="he-IL" dirty="0"/>
          </a:p>
        </p:txBody>
      </p:sp>
      <p:cxnSp>
        <p:nvCxnSpPr>
          <p:cNvPr id="15" name="Straight Connector 14"/>
          <p:cNvCxnSpPr>
            <a:cxnSpLocks/>
            <a:stCxn id="10" idx="1"/>
            <a:endCxn id="14" idx="3"/>
          </p:cNvCxnSpPr>
          <p:nvPr/>
        </p:nvCxnSpPr>
        <p:spPr>
          <a:xfrm flipH="1">
            <a:off x="3615076" y="5733751"/>
            <a:ext cx="2781157" cy="28239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0959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prodMode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development Angular creates a “debug friendly” code</a:t>
            </a:r>
          </a:p>
          <a:p>
            <a:r>
              <a:rPr lang="en-US" dirty="0"/>
              <a:t>To enable optimization you must invoke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runtime you can check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enableProdMode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526" y="4869160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{Component,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2922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real life production project requires the following</a:t>
            </a:r>
          </a:p>
          <a:p>
            <a:pPr lvl="1"/>
            <a:r>
              <a:rPr lang="en-US" dirty="0"/>
              <a:t>Typescript compilation</a:t>
            </a:r>
          </a:p>
          <a:p>
            <a:pPr lvl="1"/>
            <a:r>
              <a:rPr lang="en-US" dirty="0"/>
              <a:t>SASS compilation</a:t>
            </a:r>
          </a:p>
          <a:p>
            <a:pPr lvl="1"/>
            <a:r>
              <a:rPr lang="en-US" dirty="0"/>
              <a:t>Module loader</a:t>
            </a:r>
          </a:p>
          <a:p>
            <a:pPr lvl="1"/>
            <a:r>
              <a:rPr lang="en-US" dirty="0"/>
              <a:t>Dev web server</a:t>
            </a:r>
          </a:p>
          <a:p>
            <a:pPr lvl="1"/>
            <a:r>
              <a:rPr lang="en-US" dirty="0"/>
              <a:t>Bundling &amp; minification</a:t>
            </a:r>
          </a:p>
          <a:p>
            <a:pPr lvl="1"/>
            <a:r>
              <a:rPr lang="en-US" dirty="0"/>
              <a:t>Optimization like AOT &amp; Tree shaking</a:t>
            </a:r>
          </a:p>
          <a:p>
            <a:pPr lvl="1"/>
            <a:r>
              <a:rPr lang="en-US" dirty="0"/>
              <a:t>Localization (build or runtime)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036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73016"/>
          </a:xfrm>
        </p:spPr>
        <p:txBody>
          <a:bodyPr>
            <a:normAutofit/>
          </a:bodyPr>
          <a:lstStyle/>
          <a:p>
            <a:r>
              <a:rPr lang="en-US" dirty="0"/>
              <a:t>By default, Angular CLI manages the underlying </a:t>
            </a:r>
            <a:r>
              <a:rPr lang="en-US" dirty="0" err="1"/>
              <a:t>webpack</a:t>
            </a:r>
            <a:r>
              <a:rPr lang="en-US" dirty="0"/>
              <a:t> configuration for you so you don’t have to deal with its complexity</a:t>
            </a:r>
          </a:p>
          <a:p>
            <a:r>
              <a:rPr lang="en-US" dirty="0"/>
              <a:t>However, smart customization requires weback.config.js editing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</a:p>
        </p:txBody>
      </p:sp>
    </p:spTree>
    <p:extLst>
      <p:ext uri="{BB962C8B-B14F-4D97-AF65-F5344CB8AC3E}">
        <p14:creationId xmlns:p14="http://schemas.microsoft.com/office/powerpoint/2010/main" val="61301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ng eject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853136"/>
          </a:xfrm>
        </p:spPr>
        <p:txBody>
          <a:bodyPr>
            <a:normAutofit/>
          </a:bodyPr>
          <a:lstStyle/>
          <a:p>
            <a:r>
              <a:rPr lang="en-US" dirty="0"/>
              <a:t>A property </a:t>
            </a:r>
            <a:r>
              <a:rPr lang="en-US" dirty="0">
                <a:solidFill>
                  <a:srgbClr val="FF0000"/>
                </a:solidFill>
              </a:rPr>
              <a:t>ejected</a:t>
            </a:r>
            <a:r>
              <a:rPr lang="en-US" dirty="0"/>
              <a:t>: true is added to .angular-</a:t>
            </a:r>
            <a:r>
              <a:rPr lang="en-US" dirty="0" err="1"/>
              <a:t>cli.json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webpack.config.js</a:t>
            </a:r>
            <a:r>
              <a:rPr lang="en-US" dirty="0"/>
              <a:t> file is generated</a:t>
            </a:r>
          </a:p>
          <a:p>
            <a:r>
              <a:rPr lang="en-US" dirty="0" err="1"/>
              <a:t>package.json</a:t>
            </a:r>
            <a:r>
              <a:rPr lang="en-US" dirty="0"/>
              <a:t> is fixed to use non ng tools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additional packages are added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0376" y="3214894"/>
            <a:ext cx="352839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"scripts"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-dev-server --port=4200"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"build"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555830" y="5024615"/>
            <a:ext cx="253748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devDependencies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-dev-server"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"~2.4.2"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autoprefixer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"^6.5.3"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"^0.27.3"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0156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than 400 lines of code/configuration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/>
              <a:t>Loaders being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Plugins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46255"/>
              </p:ext>
            </p:extLst>
          </p:nvPr>
        </p:nvGraphicFramePr>
        <p:xfrm>
          <a:off x="2781136" y="2780928"/>
          <a:ext cx="3816424" cy="152400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754414">
                  <a:extLst>
                    <a:ext uri="{9D8B030D-6E8A-4147-A177-3AD203B41FA5}">
                      <a16:colId xmlns:a16="http://schemas.microsoft.com/office/drawing/2014/main" val="1711678932"/>
                    </a:ext>
                  </a:extLst>
                </a:gridCol>
                <a:gridCol w="2062010">
                  <a:extLst>
                    <a:ext uri="{9D8B030D-6E8A-4147-A177-3AD203B41FA5}">
                      <a16:colId xmlns:a16="http://schemas.microsoft.com/office/drawing/2014/main" val="1467742128"/>
                    </a:ext>
                  </a:extLst>
                </a:gridCol>
              </a:tblGrid>
              <a:tr h="282597"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css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json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13699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post-</a:t>
                      </a:r>
                      <a:r>
                        <a:rPr lang="en-US" sz="1400" dirty="0" err="1"/>
                        <a:t>css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raw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98986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exports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file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2867"/>
                  </a:ext>
                </a:extLst>
              </a:tr>
              <a:tr h="29535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sass/less/stylus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url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35304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source-map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ngtools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webpack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358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45204"/>
              </p:ext>
            </p:extLst>
          </p:nvPr>
        </p:nvGraphicFramePr>
        <p:xfrm>
          <a:off x="2853144" y="5048776"/>
          <a:ext cx="3672407" cy="1483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794909">
                  <a:extLst>
                    <a:ext uri="{9D8B030D-6E8A-4147-A177-3AD203B41FA5}">
                      <a16:colId xmlns:a16="http://schemas.microsoft.com/office/drawing/2014/main" val="2498873159"/>
                    </a:ext>
                  </a:extLst>
                </a:gridCol>
                <a:gridCol w="1877498">
                  <a:extLst>
                    <a:ext uri="{9D8B030D-6E8A-4147-A177-3AD203B41FA5}">
                      <a16:colId xmlns:a16="http://schemas.microsoft.com/office/drawing/2014/main" val="44327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HtmlWebpack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Progress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NoEmitOnErrorsPlugin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ExtractText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9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BaseHrefWebpackPlugin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GlobCopyWebpackPlugin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CommonsChunkPlugin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>
                          <a:effectLst/>
                        </a:rPr>
                        <a:t>AotPlugin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7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07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eject --prod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ejecting </a:t>
            </a:r>
            <a:r>
              <a:rPr lang="en-US" dirty="0" err="1"/>
              <a:t>Webpack</a:t>
            </a:r>
            <a:r>
              <a:rPr lang="en-US" dirty="0"/>
              <a:t> configuration you are no longer able to use ng serve/build commands</a:t>
            </a:r>
          </a:p>
          <a:p>
            <a:pPr lvl="1"/>
            <a:r>
              <a:rPr lang="en-US" dirty="0"/>
              <a:t>You can still use ng generate commands</a:t>
            </a:r>
          </a:p>
          <a:p>
            <a:r>
              <a:rPr lang="en-US" dirty="0"/>
              <a:t>So what about production build ?</a:t>
            </a:r>
          </a:p>
          <a:p>
            <a:r>
              <a:rPr lang="en-US" dirty="0"/>
              <a:t>The generated webpack.config.js is for development</a:t>
            </a:r>
          </a:p>
          <a:p>
            <a:r>
              <a:rPr lang="en-US" dirty="0"/>
              <a:t>Consider running </a:t>
            </a:r>
            <a:r>
              <a:rPr lang="en-US" dirty="0">
                <a:solidFill>
                  <a:srgbClr val="FF0000"/>
                </a:solidFill>
              </a:rPr>
              <a:t>ng eject –prod</a:t>
            </a:r>
          </a:p>
          <a:p>
            <a:pPr lvl="1"/>
            <a:r>
              <a:rPr lang="en-US" dirty="0"/>
              <a:t>It is your responsibility for managing multiple </a:t>
            </a:r>
            <a:r>
              <a:rPr lang="en-US" dirty="0" err="1"/>
              <a:t>Webpack</a:t>
            </a:r>
            <a:r>
              <a:rPr lang="en-US" dirty="0"/>
              <a:t> configuration files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0832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Development server rejects HTTP requests for static files</a:t>
            </a:r>
          </a:p>
          <a:p>
            <a:r>
              <a:rPr lang="en-US" dirty="0"/>
              <a:t>Unless the URL starts with assets and the file is located under the assets directory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57200" y="3933056"/>
            <a:ext cx="266429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"assets"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"assets"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"favicon.ico"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528202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REST API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any given URL, the development server returns the index.html</a:t>
            </a:r>
          </a:p>
          <a:p>
            <a:pPr lvl="1"/>
            <a:r>
              <a:rPr lang="en-US" dirty="0"/>
              <a:t>Thus, serving correctly client side URLs</a:t>
            </a:r>
          </a:p>
          <a:p>
            <a:r>
              <a:rPr lang="en-US" dirty="0"/>
              <a:t>However, it will do that even for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 requests</a:t>
            </a:r>
          </a:p>
          <a:p>
            <a:r>
              <a:rPr lang="en-US" dirty="0"/>
              <a:t>We need a way to tell </a:t>
            </a:r>
            <a:r>
              <a:rPr lang="en-US" dirty="0" err="1"/>
              <a:t>Webpack</a:t>
            </a:r>
            <a:r>
              <a:rPr lang="en-US" dirty="0"/>
              <a:t> to “pass through” any </a:t>
            </a:r>
            <a:r>
              <a:rPr lang="en-US" dirty="0" err="1"/>
              <a:t>api</a:t>
            </a:r>
            <a:r>
              <a:rPr lang="en-US" dirty="0"/>
              <a:t> HTTP request to the REST server</a:t>
            </a:r>
          </a:p>
          <a:p>
            <a:pPr lvl="1"/>
            <a:r>
              <a:rPr lang="en-US" dirty="0"/>
              <a:t>proxy</a:t>
            </a:r>
          </a:p>
          <a:p>
            <a:pPr lvl="1"/>
            <a:r>
              <a:rPr lang="en-US" dirty="0"/>
              <a:t>ng build + REST server</a:t>
            </a:r>
          </a:p>
          <a:p>
            <a:pPr lvl="1"/>
            <a:r>
              <a:rPr lang="en-US" dirty="0"/>
              <a:t>REST server + web pack middleware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2795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backend proxy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JSON file named </a:t>
            </a:r>
            <a:r>
              <a:rPr lang="en-US" dirty="0" err="1">
                <a:solidFill>
                  <a:srgbClr val="FF0000"/>
                </a:solidFill>
              </a:rPr>
              <a:t>proxy.config.json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Can be any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Execute ng serve with the correct proxy config</a:t>
            </a:r>
          </a:p>
          <a:p>
            <a:r>
              <a:rPr lang="en-US" dirty="0">
                <a:solidFill>
                  <a:srgbClr val="FF0000"/>
                </a:solidFill>
              </a:rPr>
              <a:t>ng s --proxy-config </a:t>
            </a:r>
            <a:r>
              <a:rPr lang="en-US" dirty="0" err="1">
                <a:solidFill>
                  <a:srgbClr val="FF0000"/>
                </a:solidFill>
              </a:rPr>
              <a:t>proxy.config.json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9188" y="2852936"/>
            <a:ext cx="28803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/*"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target"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"http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://localhost:3000"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secure"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logLevel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"debug"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940152" y="2982880"/>
            <a:ext cx="2601938" cy="1143744"/>
            <a:chOff x="-1112998" y="2763603"/>
            <a:chExt cx="2601938" cy="1143744"/>
          </a:xfrm>
        </p:grpSpPr>
        <p:sp>
          <p:nvSpPr>
            <p:cNvPr id="8" name="Rectangle 7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We assume backend is running on port 3000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1"/>
            </p:cNvCxnSpPr>
            <p:nvPr/>
          </p:nvCxnSpPr>
          <p:spPr>
            <a:xfrm flipH="1" flipV="1">
              <a:off x="-1112998" y="3209723"/>
              <a:ext cx="1104153" cy="12575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6239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after ng eject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 supports the concept of proxy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always </a:t>
            </a:r>
            <a:r>
              <a:rPr lang="en-US" dirty="0" err="1"/>
              <a:t>Webpack</a:t>
            </a:r>
            <a:r>
              <a:rPr lang="en-US" dirty="0"/>
              <a:t> offers much more customization capabilities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58316" y="2348880"/>
            <a:ext cx="28620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devServer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historyApiFallback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proxy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'http://localhost:3000'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56021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servers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case your backend is written using NodeJS it is annoying having to maintain two servers</a:t>
            </a:r>
          </a:p>
          <a:p>
            <a:pPr lvl="1"/>
            <a:r>
              <a:rPr lang="en-US" dirty="0"/>
              <a:t>Web pack dev server – For build</a:t>
            </a:r>
          </a:p>
          <a:p>
            <a:pPr lvl="1"/>
            <a:r>
              <a:rPr lang="en-US" dirty="0"/>
              <a:t>Express server – For REST API</a:t>
            </a:r>
          </a:p>
          <a:p>
            <a:r>
              <a:rPr lang="en-US" dirty="0"/>
              <a:t>Solution 1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Webpack</a:t>
            </a:r>
            <a:r>
              <a:rPr lang="en-US" dirty="0"/>
              <a:t> generate bundles: </a:t>
            </a:r>
            <a:r>
              <a:rPr lang="en-US" dirty="0">
                <a:solidFill>
                  <a:srgbClr val="FF0000"/>
                </a:solidFill>
              </a:rPr>
              <a:t>ng build</a:t>
            </a:r>
          </a:p>
          <a:p>
            <a:pPr lvl="1"/>
            <a:r>
              <a:rPr lang="en-US" dirty="0"/>
              <a:t>Serve bundles: </a:t>
            </a:r>
            <a:r>
              <a:rPr lang="en-US" dirty="0" err="1">
                <a:solidFill>
                  <a:srgbClr val="FF0000"/>
                </a:solidFill>
              </a:rPr>
              <a:t>app.use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express.static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”))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middleware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2501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03768" cy="1252736"/>
          </a:xfrm>
        </p:spPr>
        <p:txBody>
          <a:bodyPr>
            <a:normAutofit/>
          </a:bodyPr>
          <a:lstStyle/>
          <a:p>
            <a:r>
              <a:rPr lang="en-US" dirty="0"/>
              <a:t>First, run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</a:p>
          <a:p>
            <a:r>
              <a:rPr lang="en-US" dirty="0"/>
              <a:t>Second, host </a:t>
            </a:r>
            <a:r>
              <a:rPr lang="en-US" dirty="0" err="1"/>
              <a:t>Webpack</a:t>
            </a:r>
            <a:r>
              <a:rPr lang="en-US" dirty="0"/>
              <a:t> inside the express server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228" y="3140968"/>
            <a:ext cx="673224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-dev-middleware'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2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changes a lot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build process is just a reflection of the technology stack we are using</a:t>
            </a:r>
          </a:p>
          <a:p>
            <a:r>
              <a:rPr lang="en-US" dirty="0"/>
              <a:t>Agile technology stack </a:t>
            </a:r>
            <a:r>
              <a:rPr lang="en-US" dirty="0">
                <a:sym typeface="Wingdings" panose="05000000000000000000" pitchFamily="2" charset="2"/>
              </a:rPr>
              <a:t> Agile build</a:t>
            </a:r>
          </a:p>
          <a:p>
            <a:r>
              <a:rPr lang="en-US" dirty="0">
                <a:sym typeface="Wingdings" panose="05000000000000000000" pitchFamily="2" charset="2"/>
              </a:rPr>
              <a:t>Most popular IDEs are not capable of handling this level of agility</a:t>
            </a:r>
          </a:p>
          <a:p>
            <a:r>
              <a:rPr lang="en-US" dirty="0">
                <a:sym typeface="Wingdings" panose="05000000000000000000" pitchFamily="2" charset="2"/>
              </a:rPr>
              <a:t>This is the main reason for the rise of task/build runners such as Grunt/Gulp/</a:t>
            </a:r>
            <a:r>
              <a:rPr lang="en-US" dirty="0" err="1">
                <a:sym typeface="Wingdings" panose="05000000000000000000" pitchFamily="2" charset="2"/>
              </a:rPr>
              <a:t>Webpack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2014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Angular/cli is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As such it makes life easier (short term)</a:t>
            </a:r>
          </a:p>
          <a:p>
            <a:r>
              <a:rPr lang="en-US" dirty="0"/>
              <a:t>At the long term you should eject </a:t>
            </a:r>
            <a:r>
              <a:rPr lang="en-US" dirty="0" err="1"/>
              <a:t>Webpack</a:t>
            </a:r>
            <a:r>
              <a:rPr lang="en-US" dirty="0"/>
              <a:t> configuration as use it directly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562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NodeJS has an extreme eco-system and therefore is most suited for implementing the build scripts</a:t>
            </a:r>
          </a:p>
          <a:p>
            <a:r>
              <a:rPr lang="en-US" dirty="0"/>
              <a:t>Once build is IDE-independent a single development team may work with multiple types of IDEs/platforms</a:t>
            </a:r>
          </a:p>
          <a:p>
            <a:r>
              <a:rPr lang="en-US" dirty="0"/>
              <a:t>Still, you need to think about the level of integration between external build and your preferred IDE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301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created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/>
              <a:t>Webpack</a:t>
            </a:r>
            <a:r>
              <a:rPr lang="en-US" dirty="0"/>
              <a:t> and not inside angular/cli </a:t>
            </a:r>
          </a:p>
        </p:txBody>
      </p:sp>
    </p:spTree>
    <p:extLst>
      <p:ext uri="{BB962C8B-B14F-4D97-AF65-F5344CB8AC3E}">
        <p14:creationId xmlns:p14="http://schemas.microsoft.com/office/powerpoint/2010/main" val="172444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bundler</a:t>
            </a:r>
          </a:p>
          <a:p>
            <a:pPr lvl="1"/>
            <a:r>
              <a:rPr lang="en-US" dirty="0"/>
              <a:t>Even for development purposes</a:t>
            </a:r>
          </a:p>
          <a:p>
            <a:r>
              <a:rPr lang="en-US" dirty="0"/>
              <a:t>Tries to bundle everything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Extremely configurable</a:t>
            </a:r>
          </a:p>
          <a:p>
            <a:r>
              <a:rPr lang="en-US" dirty="0"/>
              <a:t>An impressive eco-system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381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core concepts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Entry</a:t>
            </a:r>
            <a:r>
              <a:rPr lang="en-US" dirty="0"/>
              <a:t> – The staring point of the module graph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– The resultant bundle</a:t>
            </a:r>
          </a:p>
          <a:p>
            <a:r>
              <a:rPr lang="en-US" dirty="0">
                <a:solidFill>
                  <a:srgbClr val="FF0000"/>
                </a:solidFill>
              </a:rPr>
              <a:t>Loader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only understands JavaScript</a:t>
            </a:r>
          </a:p>
          <a:p>
            <a:pPr lvl="1"/>
            <a:r>
              <a:rPr lang="en-US" dirty="0"/>
              <a:t>Loaders allows </a:t>
            </a:r>
            <a:r>
              <a:rPr lang="en-US" dirty="0" err="1"/>
              <a:t>Webpack</a:t>
            </a:r>
            <a:r>
              <a:rPr lang="en-US" dirty="0"/>
              <a:t> to handle non </a:t>
            </a:r>
            <a:r>
              <a:rPr lang="en-US" dirty="0" err="1"/>
              <a:t>JavsScript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Are focused around transformation</a:t>
            </a:r>
          </a:p>
          <a:p>
            <a:r>
              <a:rPr lang="en-US" dirty="0">
                <a:solidFill>
                  <a:srgbClr val="FF0000"/>
                </a:solidFill>
              </a:rPr>
              <a:t>Plugin</a:t>
            </a:r>
          </a:p>
          <a:p>
            <a:pPr lvl="1"/>
            <a:r>
              <a:rPr lang="en-US" dirty="0"/>
              <a:t>Handles anything except module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2437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err="1"/>
              <a:t>Webpack</a:t>
            </a:r>
            <a:r>
              <a:rPr lang="en-US" dirty="0"/>
              <a:t> uses JavaScript (not JSON) to describe configuration</a:t>
            </a:r>
          </a:p>
          <a:p>
            <a:r>
              <a:rPr lang="en-US" dirty="0"/>
              <a:t>It allows us to create dynamic configuration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7140" y="3320624"/>
            <a:ext cx="374441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0057" y="3646738"/>
            <a:ext cx="2747767" cy="1796503"/>
            <a:chOff x="-8845" y="2110844"/>
            <a:chExt cx="2747767" cy="1796503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Can even return a promise so configuration can be created using </a:t>
              </a:r>
              <a:r>
                <a:rPr lang="en-US" sz="1400" dirty="0" err="1"/>
                <a:t>async</a:t>
              </a:r>
              <a:r>
                <a:rPr lang="en-US" sz="1400" dirty="0"/>
                <a:t> operations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110844"/>
              <a:ext cx="1249982" cy="12246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76056" y="5303877"/>
            <a:ext cx="2613001" cy="1143744"/>
            <a:chOff x="-1124061" y="2763603"/>
            <a:chExt cx="2613001" cy="1143744"/>
          </a:xfrm>
        </p:grpSpPr>
        <p:sp>
          <p:nvSpPr>
            <p:cNvPr id="19" name="Rectangle 18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Inside Typescript files we are not using any extension</a:t>
              </a:r>
              <a:endParaRPr lang="he-IL" sz="1400" dirty="0"/>
            </a:p>
          </p:txBody>
        </p:sp>
        <p:cxnSp>
          <p:nvCxnSpPr>
            <p:cNvPr id="20" name="Straight Connector 19"/>
            <p:cNvCxnSpPr>
              <a:cxnSpLocks/>
              <a:stCxn id="19" idx="1"/>
            </p:cNvCxnSpPr>
            <p:nvPr/>
          </p:nvCxnSpPr>
          <p:spPr>
            <a:xfrm flipH="1" flipV="1">
              <a:off x="-1124061" y="2902967"/>
              <a:ext cx="1115216" cy="4325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74076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15722</TotalTime>
  <Words>1876</Words>
  <Application>Microsoft Office PowerPoint</Application>
  <PresentationFormat>On-screen Show (4:3)</PresentationFormat>
  <Paragraphs>379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Build &amp; Setup</vt:lpstr>
      <vt:lpstr>Keep Maintaining the Magic</vt:lpstr>
      <vt:lpstr>Build</vt:lpstr>
      <vt:lpstr>Build changes a lot</vt:lpstr>
      <vt:lpstr>External Build</vt:lpstr>
      <vt:lpstr>@angular/cli</vt:lpstr>
      <vt:lpstr>Weback</vt:lpstr>
      <vt:lpstr>Webpack core concepts</vt:lpstr>
      <vt:lpstr>webpack.config.js</vt:lpstr>
      <vt:lpstr>webpack.config.js</vt:lpstr>
      <vt:lpstr>@ngtools/webpack</vt:lpstr>
      <vt:lpstr>Webpack Dev Server</vt:lpstr>
      <vt:lpstr>Fixing index.html</vt:lpstr>
      <vt:lpstr>HtmlWebpackPlugin</vt:lpstr>
      <vt:lpstr>template  templateUrl</vt:lpstr>
      <vt:lpstr>HTML &amp; CSS Loader</vt:lpstr>
      <vt:lpstr>Handling CSS</vt:lpstr>
      <vt:lpstr>Handling CSS</vt:lpstr>
      <vt:lpstr>@angular/cli Getting Started</vt:lpstr>
      <vt:lpstr>ng new options</vt:lpstr>
      <vt:lpstr>--routing</vt:lpstr>
      <vt:lpstr>ng generate</vt:lpstr>
      <vt:lpstr>--flat</vt:lpstr>
      <vt:lpstr>ng build</vt:lpstr>
      <vt:lpstr>ng build --prod</vt:lpstr>
      <vt:lpstr>target vs. environment</vt:lpstr>
      <vt:lpstr>Environments</vt:lpstr>
      <vt:lpstr>Environments</vt:lpstr>
      <vt:lpstr>Angular prodMode</vt:lpstr>
      <vt:lpstr>Ejecting application</vt:lpstr>
      <vt:lpstr>ng eject</vt:lpstr>
      <vt:lpstr>webpack.config.js</vt:lpstr>
      <vt:lpstr>ng eject --prod</vt:lpstr>
      <vt:lpstr>Serving static files</vt:lpstr>
      <vt:lpstr>Integrating REST API server</vt:lpstr>
      <vt:lpstr>Configure backend proxy</vt:lpstr>
      <vt:lpstr>Proxy after ng eject</vt:lpstr>
      <vt:lpstr>Merging servers</vt:lpstr>
      <vt:lpstr>Webpack-dev-middleware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400</cp:revision>
  <dcterms:created xsi:type="dcterms:W3CDTF">2011-02-24T08:59:43Z</dcterms:created>
  <dcterms:modified xsi:type="dcterms:W3CDTF">2017-05-23T00:10:45Z</dcterms:modified>
</cp:coreProperties>
</file>