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4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</dgm:pt>
    <dgm:pt modelId="{2CAF8251-DFFA-4945-960C-5929CB8E824B}" type="pres">
      <dgm:prSet presAssocID="{5B6D3F57-B83C-4EB8-9B5A-68E5FE821946}" presName="sibTrans" presStyleLbl="sibTrans2D1" presStyleIdx="0" presStyleCnt="9"/>
      <dgm:spPr/>
    </dgm:pt>
    <dgm:pt modelId="{3BB2D16E-1CC7-4738-B84A-EB4DEE5310E7}" type="pres">
      <dgm:prSet presAssocID="{5B6D3F57-B83C-4EB8-9B5A-68E5FE821946}" presName="connectorText" presStyleLbl="sibTrans2D1" presStyleIdx="0" presStyleCnt="9"/>
      <dgm:spPr/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</dgm:pt>
    <dgm:pt modelId="{001C0266-14F1-4005-BED6-7D130EA97079}" type="pres">
      <dgm:prSet presAssocID="{D5CCD173-2EA8-4945-A34B-43CF743BA11C}" presName="sibTrans" presStyleLbl="sibTrans2D1" presStyleIdx="1" presStyleCnt="9"/>
      <dgm:spPr/>
    </dgm:pt>
    <dgm:pt modelId="{2B89F9C2-B9E7-4AE4-A866-D869D897C165}" type="pres">
      <dgm:prSet presAssocID="{D5CCD173-2EA8-4945-A34B-43CF743BA11C}" presName="connectorText" presStyleLbl="sibTrans2D1" presStyleIdx="1" presStyleCnt="9"/>
      <dgm:spPr/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</dgm:pt>
    <dgm:pt modelId="{2FAF20BE-974E-4E38-99A1-3A60BABD03EA}" type="pres">
      <dgm:prSet presAssocID="{09EDE783-0E7B-479F-A590-D41337767395}" presName="sibTrans" presStyleLbl="sibTrans2D1" presStyleIdx="2" presStyleCnt="9"/>
      <dgm:spPr/>
    </dgm:pt>
    <dgm:pt modelId="{4CB8CB1A-85CF-4B5B-B70B-D741C81DEEAB}" type="pres">
      <dgm:prSet presAssocID="{09EDE783-0E7B-479F-A590-D41337767395}" presName="connectorText" presStyleLbl="sibTrans2D1" presStyleIdx="2" presStyleCnt="9"/>
      <dgm:spPr/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</dgm:pt>
    <dgm:pt modelId="{4FA34A37-628E-4F05-95D6-F33AEFAA52D9}" type="pres">
      <dgm:prSet presAssocID="{880F3994-7F95-4EF3-B919-9339A7A0CAC7}" presName="sibTrans" presStyleLbl="sibTrans2D1" presStyleIdx="3" presStyleCnt="9"/>
      <dgm:spPr/>
    </dgm:pt>
    <dgm:pt modelId="{9938F42E-25A8-4A4C-836F-699190E4A5C1}" type="pres">
      <dgm:prSet presAssocID="{880F3994-7F95-4EF3-B919-9339A7A0CAC7}" presName="connectorText" presStyleLbl="sibTrans2D1" presStyleIdx="3" presStyleCnt="9"/>
      <dgm:spPr/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</dgm:pt>
    <dgm:pt modelId="{2AF90225-B84E-42EA-823B-34729E8D71A6}" type="pres">
      <dgm:prSet presAssocID="{79DF1BCF-F727-4C1D-BAB7-41B7BDDC2EE4}" presName="sibTrans" presStyleLbl="sibTrans2D1" presStyleIdx="4" presStyleCnt="9"/>
      <dgm:spPr/>
    </dgm:pt>
    <dgm:pt modelId="{9DF86EAF-1EB2-4785-AE27-5D19A02AD606}" type="pres">
      <dgm:prSet presAssocID="{79DF1BCF-F727-4C1D-BAB7-41B7BDDC2EE4}" presName="connectorText" presStyleLbl="sibTrans2D1" presStyleIdx="4" presStyleCnt="9"/>
      <dgm:spPr/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</dgm:pt>
    <dgm:pt modelId="{6003FE79-375C-4AFB-A671-2FB4748ABE06}" type="pres">
      <dgm:prSet presAssocID="{AA6000EC-2CD0-4E6A-AA8F-A5CC28606982}" presName="sibTrans" presStyleLbl="sibTrans2D1" presStyleIdx="5" presStyleCnt="9"/>
      <dgm:spPr/>
    </dgm:pt>
    <dgm:pt modelId="{16250021-5614-4961-9B51-1750226631C8}" type="pres">
      <dgm:prSet presAssocID="{AA6000EC-2CD0-4E6A-AA8F-A5CC28606982}" presName="connectorText" presStyleLbl="sibTrans2D1" presStyleIdx="5" presStyleCnt="9"/>
      <dgm:spPr/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</dgm:pt>
    <dgm:pt modelId="{FAD02D91-C773-4B95-8269-4C348E3E55DE}" type="pres">
      <dgm:prSet presAssocID="{8A53B1C7-A4F4-4A51-A3E6-A1B97162D1BF}" presName="sibTrans" presStyleLbl="sibTrans2D1" presStyleIdx="6" presStyleCnt="9"/>
      <dgm:spPr/>
    </dgm:pt>
    <dgm:pt modelId="{719E4762-3584-4DE1-BED3-633674BC4D70}" type="pres">
      <dgm:prSet presAssocID="{8A53B1C7-A4F4-4A51-A3E6-A1B97162D1BF}" presName="connectorText" presStyleLbl="sibTrans2D1" presStyleIdx="6" presStyleCnt="9"/>
      <dgm:spPr/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</dgm:pt>
    <dgm:pt modelId="{94AA81B8-20F1-46DA-B451-E2D4A4828CFD}" type="pres">
      <dgm:prSet presAssocID="{34D4A5D7-2EF8-4D90-89AD-2481E3063AAA}" presName="sibTrans" presStyleLbl="sibTrans2D1" presStyleIdx="7" presStyleCnt="9"/>
      <dgm:spPr/>
    </dgm:pt>
    <dgm:pt modelId="{5F0C9716-AC60-4F33-B6E1-D77A7D37184A}" type="pres">
      <dgm:prSet presAssocID="{34D4A5D7-2EF8-4D90-89AD-2481E3063AAA}" presName="connectorText" presStyleLbl="sibTrans2D1" presStyleIdx="7" presStyleCnt="9"/>
      <dgm:spPr/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</dgm:pt>
    <dgm:pt modelId="{870AC8BA-EDAE-4B54-AE57-6C2952E5E4CA}" type="pres">
      <dgm:prSet presAssocID="{5B0A0F7D-B8B0-4ED5-9C05-3E3EEA94162E}" presName="sibTrans" presStyleLbl="sibTrans2D1" presStyleIdx="8" presStyleCnt="9"/>
      <dgm:spPr/>
    </dgm:pt>
    <dgm:pt modelId="{F6B38759-1315-4F06-9567-DB3FBD1F981A}" type="pres">
      <dgm:prSet presAssocID="{5B0A0F7D-B8B0-4ED5-9C05-3E3EEA94162E}" presName="connectorText" presStyleLbl="sibTrans2D1" presStyleIdx="8" presStyleCnt="9"/>
      <dgm:spPr/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  <p:sp>
        <p:nvSpPr>
          <p:cNvPr id="12" name="Callout: Bent Line with No Border 12"/>
          <p:cNvSpPr/>
          <p:nvPr/>
        </p:nvSpPr>
        <p:spPr>
          <a:xfrm>
            <a:off x="247522" y="2486685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9705"/>
              <a:gd name="adj6" fmla="val 1372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Does not work 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component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4445496"/>
            <a:ext cx="3042814" cy="1512168"/>
            <a:chOff x="5043195" y="2276872"/>
            <a:chExt cx="3042814" cy="1512168"/>
          </a:xfrm>
        </p:grpSpPr>
        <p:sp>
          <p:nvSpPr>
            <p:cNvPr id="16" name="Rectangle 15"/>
            <p:cNvSpPr/>
            <p:nvPr/>
          </p:nvSpPr>
          <p:spPr>
            <a:xfrm>
              <a:off x="6588224" y="2276872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View was checked and its DOM was updated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5043195" y="2848744"/>
              <a:ext cx="1545030" cy="94029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component’s inputs changed</a:t>
            </a:r>
          </a:p>
          <a:p>
            <a:r>
              <a:rPr lang="en-US" dirty="0"/>
              <a:t>The hook is not executed per input but rather after all inputs were updated by Angular</a:t>
            </a:r>
          </a:p>
          <a:p>
            <a:r>
              <a:rPr lang="en-US" dirty="0"/>
              <a:t>A good place to update internal state that is derived from the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executes simple change detection comparison</a:t>
            </a:r>
          </a:p>
          <a:p>
            <a:r>
              <a:rPr lang="en-US" dirty="0"/>
              <a:t>The input “shallow” value is compared. Whether it’s a value type or a reference type</a:t>
            </a:r>
          </a:p>
          <a:p>
            <a:r>
              <a:rPr lang="en-US" dirty="0"/>
              <a:t>It means that a deep change inside an input </a:t>
            </a:r>
            <a:r>
              <a:rPr lang="en-US" u="sng" dirty="0"/>
              <a:t>does not trigger</a:t>
            </a:r>
            <a:r>
              <a:rPr lang="en-US" dirty="0"/>
              <a:t> </a:t>
            </a:r>
            <a:r>
              <a:rPr lang="en-US" dirty="0" err="1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clones the model and updates it</a:t>
            </a:r>
          </a:p>
          <a:p>
            <a:r>
              <a:rPr lang="en-US" dirty="0"/>
              <a:t>Angular rebinds the input</a:t>
            </a:r>
          </a:p>
          <a:p>
            <a:r>
              <a:rPr lang="en-US" dirty="0"/>
              <a:t>Since all state is inside the input model the component does 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6938" y="4437112"/>
            <a:ext cx="3276761" cy="2349756"/>
            <a:chOff x="996938" y="4437112"/>
            <a:chExt cx="3276761" cy="2349756"/>
          </a:xfrm>
        </p:grpSpPr>
        <p:sp>
          <p:nvSpPr>
            <p:cNvPr id="9" name="Rectangle 8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The change goes through a method which is responsible for “fixing” the whole model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9" idx="0"/>
            </p:cNvCxnSpPr>
            <p:nvPr/>
          </p:nvCxnSpPr>
          <p:spPr>
            <a:xfrm flipV="1">
              <a:off x="1792102" y="4437112"/>
              <a:ext cx="396044" cy="10536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cxnSpLocks/>
              <a:stCxn id="9" idx="3"/>
            </p:cNvCxnSpPr>
            <p:nvPr/>
          </p:nvCxnSpPr>
          <p:spPr>
            <a:xfrm flipV="1">
              <a:off x="2587266" y="5013176"/>
              <a:ext cx="1686433" cy="11256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ngAfterContentChecked</a:t>
            </a:r>
            <a:r>
              <a:rPr lang="en-US" dirty="0"/>
              <a:t> &amp; </a:t>
            </a:r>
            <a:r>
              <a:rPr lang="en-US" dirty="0" err="1"/>
              <a:t>ngAfterViewChecked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Querying to the DOM is always tricky inside Angular</a:t>
            </a:r>
          </a:p>
          <a:p>
            <a:r>
              <a:rPr lang="en-US" dirty="0"/>
              <a:t>You must query the DOM after it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ngAfterContentChecked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content was dirty checked and its DOM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same logic but this time for the view</a:t>
            </a:r>
          </a:p>
        </p:txBody>
      </p:sp>
    </p:spTree>
    <p:extLst>
      <p:ext uri="{BB962C8B-B14F-4D97-AF65-F5344CB8AC3E}">
        <p14:creationId xmlns:p14="http://schemas.microsoft.com/office/powerpoint/2010/main" val="347836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some cases where the component template can only be known at runtime</a:t>
            </a:r>
          </a:p>
          <a:p>
            <a:pPr lvl="1"/>
            <a:r>
              <a:rPr lang="en-US" dirty="0"/>
              <a:t>Think about a view that is defined by a database</a:t>
            </a:r>
          </a:p>
          <a:p>
            <a:pPr lvl="1"/>
            <a:r>
              <a:rPr lang="en-US" dirty="0" err="1"/>
              <a:t>Wix</a:t>
            </a:r>
            <a:r>
              <a:rPr lang="en-US" dirty="0"/>
              <a:t> style</a:t>
            </a:r>
          </a:p>
          <a:p>
            <a:r>
              <a:rPr lang="en-US" dirty="0"/>
              <a:t>In that case we need to dynamically compile a component</a:t>
            </a:r>
          </a:p>
          <a:p>
            <a:r>
              <a:rPr lang="en-US" dirty="0"/>
              <a:t>Adding a component to an existing module is not allowed</a:t>
            </a:r>
          </a:p>
          <a:p>
            <a:r>
              <a:rPr lang="en-US" dirty="0"/>
              <a:t>Therefore, you will need to compile a module first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52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6560" y="1944016"/>
            <a:ext cx="8440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(template: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@Component({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template,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.compiler.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compileModuleAndAllComponentsSync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componentFactories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Create a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05172" y="2081118"/>
            <a:ext cx="4569324" cy="1296144"/>
            <a:chOff x="-1982058" y="5490724"/>
            <a:chExt cx="4569324" cy="1296144"/>
          </a:xfrm>
        </p:grpSpPr>
        <p:sp>
          <p:nvSpPr>
            <p:cNvPr id="8" name="Rectangle 7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No selector !!!</a:t>
              </a:r>
            </a:p>
            <a:p>
              <a:pPr algn="ctr"/>
              <a:r>
                <a:rPr lang="en-US" sz="1400" dirty="0"/>
                <a:t>Angular creates a random one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8" idx="1"/>
            </p:cNvCxnSpPr>
            <p:nvPr/>
          </p:nvCxnSpPr>
          <p:spPr>
            <a:xfrm flipH="1" flipV="1">
              <a:off x="-1982058" y="5796032"/>
              <a:ext cx="2978996" cy="3427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427984" y="3669246"/>
            <a:ext cx="4349456" cy="1296144"/>
            <a:chOff x="-1762190" y="5490724"/>
            <a:chExt cx="4349456" cy="1296144"/>
          </a:xfrm>
        </p:grpSpPr>
        <p:sp>
          <p:nvSpPr>
            <p:cNvPr id="12" name="Rectangle 11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>
              <a:off x="-1762190" y="6138796"/>
              <a:ext cx="2759128" cy="33581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89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Having a component factory we can inject a new component instance into a parent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972144" y="2780928"/>
            <a:ext cx="74344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"&lt;h1&gt;{{counter}}&lt;/h1&gt;"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987824" y="4731893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"marker"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0368" y="3933056"/>
            <a:ext cx="2929504" cy="1910011"/>
            <a:chOff x="490368" y="3933056"/>
            <a:chExt cx="2929504" cy="1910011"/>
          </a:xfrm>
        </p:grpSpPr>
        <p:cxnSp>
          <p:nvCxnSpPr>
            <p:cNvPr id="11" name="Straight Connector 10"/>
            <p:cNvCxnSpPr>
              <a:cxnSpLocks/>
              <a:stCxn id="10" idx="3"/>
            </p:cNvCxnSpPr>
            <p:nvPr/>
          </p:nvCxnSpPr>
          <p:spPr>
            <a:xfrm flipV="1">
              <a:off x="2080696" y="3933056"/>
              <a:ext cx="1339176" cy="1261939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90368" y="4546923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0" idx="3"/>
            </p:cNvCxnSpPr>
            <p:nvPr/>
          </p:nvCxnSpPr>
          <p:spPr>
            <a:xfrm flipV="1">
              <a:off x="2080696" y="5085184"/>
              <a:ext cx="1123152" cy="10981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825233" y="6036527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04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Dynamic Component State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component at runtime is just a mechanism to inject a template into existing parent component</a:t>
            </a:r>
          </a:p>
          <a:p>
            <a:r>
              <a:rPr lang="en-US" dirty="0"/>
              <a:t>How can we let template attach to parent state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8076" y="3294246"/>
            <a:ext cx="579613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95736" y="3717032"/>
            <a:ext cx="3240360" cy="2775952"/>
            <a:chOff x="2195736" y="3717032"/>
            <a:chExt cx="3240360" cy="2775952"/>
          </a:xfrm>
        </p:grpSpPr>
        <p:cxnSp>
          <p:nvCxnSpPr>
            <p:cNvPr id="12" name="Straight Connector 11"/>
            <p:cNvCxnSpPr>
              <a:cxnSpLocks/>
              <a:stCxn id="13" idx="3"/>
            </p:cNvCxnSpPr>
            <p:nvPr/>
          </p:nvCxnSpPr>
          <p:spPr>
            <a:xfrm flipV="1">
              <a:off x="3786064" y="3717032"/>
              <a:ext cx="1217984" cy="21278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195736" y="5196840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trick !!!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3" idx="3"/>
            </p:cNvCxnSpPr>
            <p:nvPr/>
          </p:nvCxnSpPr>
          <p:spPr>
            <a:xfrm flipV="1">
              <a:off x="3786064" y="4653136"/>
              <a:ext cx="1650032" cy="119177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9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Usually there is no need to access the DOM directly when implementing components</a:t>
            </a:r>
          </a:p>
          <a:p>
            <a:r>
              <a:rPr lang="en-US" dirty="0"/>
              <a:t>In case you still need it you may inject an </a:t>
            </a:r>
            <a:r>
              <a:rPr lang="en-US" dirty="0" err="1"/>
              <a:t>ElementRef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7744" y="3848100"/>
            <a:ext cx="48245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innerText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6700" y="4778125"/>
            <a:ext cx="1590328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Are you sure you want to go back to those ugly days ?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4776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can be executed under NodeJS or under web worker</a:t>
            </a:r>
          </a:p>
          <a:p>
            <a:r>
              <a:rPr lang="en-US" dirty="0"/>
              <a:t>In that case </a:t>
            </a:r>
            <a:r>
              <a:rPr lang="en-US" dirty="0" err="1">
                <a:solidFill>
                  <a:srgbClr val="FF0000"/>
                </a:solidFill>
              </a:rPr>
              <a:t>ElementRef.nativeElement</a:t>
            </a:r>
            <a:r>
              <a:rPr lang="en-US" dirty="0"/>
              <a:t> is undefined</a:t>
            </a:r>
          </a:p>
          <a:p>
            <a:r>
              <a:rPr lang="en-US" dirty="0"/>
              <a:t>You should write your code with special care and guard against non browser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7998" y="4495562"/>
            <a:ext cx="63627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isPlatformBrowser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"Running under browser"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15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7624" y="1988840"/>
            <a:ext cx="39604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clock1: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clock2: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toggle()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23928" y="5051216"/>
            <a:ext cx="27180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932040" y="2351518"/>
            <a:ext cx="3030488" cy="2949690"/>
            <a:chOff x="755576" y="5196840"/>
            <a:chExt cx="3030488" cy="2949690"/>
          </a:xfrm>
        </p:grpSpPr>
        <p:cxnSp>
          <p:nvCxnSpPr>
            <p:cNvPr id="15" name="Straight Connector 14"/>
            <p:cNvCxnSpPr>
              <a:cxnSpLocks/>
              <a:stCxn id="16" idx="1"/>
            </p:cNvCxnSpPr>
            <p:nvPr/>
          </p:nvCxnSpPr>
          <p:spPr>
            <a:xfrm flipH="1" flipV="1">
              <a:off x="755576" y="5249024"/>
              <a:ext cx="1152128" cy="4858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907704" y="5196840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clock1 &amp; clock2 automatically change when toggling </a:t>
              </a:r>
              <a:r>
                <a:rPr lang="en-US" sz="1400" dirty="0" err="1"/>
                <a:t>showClocks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  <a:stCxn id="16" idx="1"/>
            </p:cNvCxnSpPr>
            <p:nvPr/>
          </p:nvCxnSpPr>
          <p:spPr>
            <a:xfrm flipH="1">
              <a:off x="1106488" y="5734832"/>
              <a:ext cx="801216" cy="241169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18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access child component according to its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also supports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ContentChild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3348" y="242088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55501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List of child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Use @ViewChlidren/@ContentChildren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638136" y="2276872"/>
            <a:ext cx="610242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((clocks: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"Change"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clocks);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479704" y="5024058"/>
            <a:ext cx="21602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582143" y="4077072"/>
            <a:ext cx="2430016" cy="2363651"/>
            <a:chOff x="4001966" y="3540656"/>
            <a:chExt cx="2641168" cy="2363651"/>
          </a:xfrm>
        </p:grpSpPr>
        <p:cxnSp>
          <p:nvCxnSpPr>
            <p:cNvPr id="10" name="Straight Connector 9"/>
            <p:cNvCxnSpPr>
              <a:cxnSpLocks/>
              <a:stCxn id="11" idx="0"/>
            </p:cNvCxnSpPr>
            <p:nvPr/>
          </p:nvCxnSpPr>
          <p:spPr>
            <a:xfrm flipH="1" flipV="1">
              <a:off x="4001966" y="3540656"/>
              <a:ext cx="1701988" cy="128766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764774" y="4828324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You should not change UI state here since the notification is executed after Angular already checked the component</a:t>
              </a:r>
              <a:endParaRPr lang="he-IL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219" y="2636913"/>
            <a:ext cx="1458624" cy="1512168"/>
            <a:chOff x="138027" y="2235187"/>
            <a:chExt cx="1878360" cy="1507224"/>
          </a:xfrm>
        </p:grpSpPr>
        <p:cxnSp>
          <p:nvCxnSpPr>
            <p:cNvPr id="18" name="Straight Connector 17"/>
            <p:cNvCxnSpPr>
              <a:cxnSpLocks/>
              <a:stCxn id="19" idx="0"/>
            </p:cNvCxnSpPr>
            <p:nvPr/>
          </p:nvCxnSpPr>
          <p:spPr>
            <a:xfrm flipV="1">
              <a:off x="1077207" y="2235187"/>
              <a:ext cx="939180" cy="43124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27" y="2666428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This a live collection and is automatically updated with any view change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 Analysis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</a:t>
            </a:r>
            <a:r>
              <a:rPr lang="en-US" dirty="0" err="1">
                <a:solidFill>
                  <a:srgbClr val="FF0000"/>
                </a:solidFill>
              </a:rPr>
              <a:t>ngFor</a:t>
            </a:r>
            <a:r>
              <a:rPr lang="en-US" dirty="0"/>
              <a:t> is the root cause for performance issue</a:t>
            </a:r>
          </a:p>
          <a:p>
            <a:r>
              <a:rPr lang="en-US" dirty="0"/>
              <a:t>Since </a:t>
            </a:r>
            <a:r>
              <a:rPr lang="en-US" dirty="0" err="1"/>
              <a:t>ngFor</a:t>
            </a:r>
            <a:r>
              <a:rPr lang="en-US" dirty="0"/>
              <a:t> produces significant amount of DOM Angular puts much effort trying to optimize it</a:t>
            </a:r>
          </a:p>
          <a:p>
            <a:r>
              <a:rPr lang="en-US" dirty="0"/>
              <a:t>However, the developer is still responsible for keeping it truly optimized</a:t>
            </a:r>
          </a:p>
          <a:p>
            <a:r>
              <a:rPr lang="en-US" dirty="0"/>
              <a:t>Lets see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240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Items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ngFor</a:t>
            </a:r>
            <a:r>
              <a:rPr lang="en-US" dirty="0"/>
              <a:t> to display a list of contacts</a:t>
            </a:r>
          </a:p>
          <a:p>
            <a:r>
              <a:rPr lang="en-US" dirty="0"/>
              <a:t>What happens if we swap two items inside the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is smart enough to swap the DOM elements too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30324" y="2852936"/>
            <a:ext cx="27180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32914" y="4437112"/>
            <a:ext cx="41128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&gt;Roni&lt;/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&gt;Ori&lt;/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27" y="4799856"/>
            <a:ext cx="2516181" cy="1005408"/>
            <a:chOff x="2195736" y="5039846"/>
            <a:chExt cx="2516181" cy="1005408"/>
          </a:xfrm>
        </p:grpSpPr>
        <p:cxnSp>
          <p:nvCxnSpPr>
            <p:cNvPr id="10" name="Straight Connector 9"/>
            <p:cNvCxnSpPr>
              <a:cxnSpLocks/>
              <a:stCxn id="11" idx="3"/>
            </p:cNvCxnSpPr>
            <p:nvPr/>
          </p:nvCxnSpPr>
          <p:spPr>
            <a:xfrm flipV="1">
              <a:off x="3271757" y="5039846"/>
              <a:ext cx="1440160" cy="58120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Angular just swaps the two elements</a:t>
              </a:r>
              <a:endParaRPr lang="he-IL" sz="12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3271757" y="5621047"/>
              <a:ext cx="1440160" cy="6416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61219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To detect a permutation Angular by default uses the object identity (address) of each item</a:t>
            </a:r>
          </a:p>
          <a:p>
            <a:r>
              <a:rPr lang="en-US" dirty="0"/>
              <a:t>Replacing an existing item with a new object but with exactly the same fields will causes DOM recreation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5507016" y="4057523"/>
            <a:ext cx="23762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43608" y="4059810"/>
            <a:ext cx="417646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99992" y="5011630"/>
            <a:ext cx="2195156" cy="1465370"/>
            <a:chOff x="2195736" y="4579884"/>
            <a:chExt cx="2195156" cy="1465370"/>
          </a:xfrm>
        </p:grpSpPr>
        <p:cxnSp>
          <p:nvCxnSpPr>
            <p:cNvPr id="9" name="Straight Connector 8"/>
            <p:cNvCxnSpPr>
              <a:cxnSpLocks/>
              <a:stCxn id="10" idx="3"/>
              <a:endCxn id="6" idx="2"/>
            </p:cNvCxnSpPr>
            <p:nvPr/>
          </p:nvCxnSpPr>
          <p:spPr>
            <a:xfrm flipV="1">
              <a:off x="3271757" y="4579884"/>
              <a:ext cx="1119135" cy="104116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Executing this code twice causes DOM recreation !!!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31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trackBy</a:t>
            </a:r>
            <a:r>
              <a:rPr lang="en-US" dirty="0"/>
              <a:t> syntax to change the identity algorithm of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21096" y="2780928"/>
            <a:ext cx="45365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4392543"/>
            <a:ext cx="207333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5570648" y="4392543"/>
            <a:ext cx="19891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5628586"/>
            <a:ext cx="1076021" cy="848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Angular reuses the DOM whatever the value of item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endCxn id="10" idx="2"/>
          </p:cNvCxnSpPr>
          <p:nvPr/>
        </p:nvCxnSpPr>
        <p:spPr>
          <a:xfrm flipV="1">
            <a:off x="5576013" y="5131207"/>
            <a:ext cx="989223" cy="92158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7012177" y="5609024"/>
            <a:ext cx="1232231" cy="988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For read-only list which need to be refreshed this is the preferred way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565236" y="5131207"/>
            <a:ext cx="1063057" cy="4778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4061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polymorphic collection of items</a:t>
            </a:r>
          </a:p>
          <a:p>
            <a:r>
              <a:rPr lang="en-US" dirty="0"/>
              <a:t>For each type of item we want to display different view</a:t>
            </a:r>
          </a:p>
          <a:p>
            <a:r>
              <a:rPr lang="en-US" dirty="0"/>
              <a:t>According to OCP we don’t want to maintain an if/else</a:t>
            </a:r>
          </a:p>
          <a:p>
            <a:r>
              <a:rPr lang="en-US" dirty="0"/>
              <a:t>Instead we hold a map between items types and views</a:t>
            </a:r>
          </a:p>
          <a:p>
            <a:r>
              <a:rPr lang="en-US" dirty="0"/>
              <a:t>How can we handle injection of different view depends on the item type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72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ComponentFactoryResolver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built-in provider that returns a component factory for a component type</a:t>
            </a:r>
          </a:p>
          <a:p>
            <a:r>
              <a:rPr lang="en-US" dirty="0"/>
              <a:t>Use it to dynamically inject a component to an existing parent</a:t>
            </a:r>
          </a:p>
          <a:p>
            <a:r>
              <a:rPr lang="en-US" dirty="0"/>
              <a:t>Usually you will set a marker inside the parent’s view and inject the component using </a:t>
            </a:r>
            <a:r>
              <a:rPr lang="en-US" dirty="0" err="1">
                <a:solidFill>
                  <a:srgbClr val="FF0000"/>
                </a:solidFill>
              </a:rPr>
              <a:t>ViewContainerRef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See next slide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6213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040" y="1782682"/>
            <a:ext cx="8263008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ListItemComponent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ViewChild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"marker"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{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ngOnChanges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destroy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.componentFactoryResolver.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instance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"item"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000" dirty="0"/>
          </a:p>
        </p:txBody>
      </p:sp>
      <p:sp>
        <p:nvSpPr>
          <p:cNvPr id="6" name="Rectangle 5"/>
          <p:cNvSpPr/>
          <p:nvPr/>
        </p:nvSpPr>
        <p:spPr>
          <a:xfrm>
            <a:off x="4139952" y="5517232"/>
            <a:ext cx="392392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[item]=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b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itemToComponentTypeFn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8" name="Rectangle 7"/>
          <p:cNvSpPr/>
          <p:nvPr/>
        </p:nvSpPr>
        <p:spPr>
          <a:xfrm>
            <a:off x="5724128" y="1628793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943709" y="2530417"/>
            <a:ext cx="1120172" cy="682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Define a marker inside the view</a:t>
            </a:r>
            <a:endParaRPr lang="he-IL" sz="1200" dirty="0"/>
          </a:p>
        </p:txBody>
      </p:sp>
      <p:cxnSp>
        <p:nvCxnSpPr>
          <p:cNvPr id="10" name="Straight Connector 9"/>
          <p:cNvCxnSpPr>
            <a:cxnSpLocks/>
            <a:stCxn id="9" idx="0"/>
          </p:cNvCxnSpPr>
          <p:nvPr/>
        </p:nvCxnSpPr>
        <p:spPr>
          <a:xfrm flipH="1" flipV="1">
            <a:off x="6660233" y="1966935"/>
            <a:ext cx="843562" cy="5634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/>
            <a:stCxn id="9" idx="0"/>
          </p:cNvCxnSpPr>
          <p:nvPr/>
        </p:nvCxnSpPr>
        <p:spPr>
          <a:xfrm flipH="1" flipV="1">
            <a:off x="2843809" y="2225193"/>
            <a:ext cx="4659986" cy="30522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6588242" y="3776458"/>
            <a:ext cx="1368133" cy="804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Dynamically create a component at after the marker</a:t>
            </a:r>
            <a:endParaRPr lang="he-IL" sz="1200" dirty="0"/>
          </a:p>
        </p:txBody>
      </p:sp>
      <p:cxnSp>
        <p:nvCxnSpPr>
          <p:cNvPr id="19" name="Straight Connector 18"/>
          <p:cNvCxnSpPr>
            <a:cxnSpLocks/>
            <a:stCxn id="18" idx="1"/>
          </p:cNvCxnSpPr>
          <p:nvPr/>
        </p:nvCxnSpPr>
        <p:spPr>
          <a:xfrm flipH="1">
            <a:off x="6101916" y="4178793"/>
            <a:ext cx="486326" cy="68165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56665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 component does not have a factory</a:t>
            </a:r>
          </a:p>
          <a:p>
            <a:pPr lvl="1"/>
            <a:r>
              <a:rPr lang="en-US" dirty="0"/>
              <a:t>Less CPU and code</a:t>
            </a:r>
          </a:p>
          <a:p>
            <a:r>
              <a:rPr lang="en-US" dirty="0"/>
              <a:t>You need to manually ask Angular to create a factory by specifying the component under the </a:t>
            </a:r>
            <a:r>
              <a:rPr lang="en-US" dirty="0" err="1">
                <a:solidFill>
                  <a:srgbClr val="FF0000"/>
                </a:solidFill>
              </a:rPr>
              <a:t>entryComponents</a:t>
            </a:r>
            <a:r>
              <a:rPr lang="en-US" dirty="0"/>
              <a:t> 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5212" y="4437112"/>
            <a:ext cx="2448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entryComponents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21299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by design does not offer a pipe for filtering/sorting the collection</a:t>
            </a:r>
          </a:p>
          <a:p>
            <a:pPr lvl="1"/>
            <a:r>
              <a:rPr lang="en-US" dirty="0"/>
              <a:t>AngularJS did</a:t>
            </a:r>
          </a:p>
          <a:p>
            <a:r>
              <a:rPr lang="en-US" dirty="0"/>
              <a:t>Performance is the main reason</a:t>
            </a:r>
          </a:p>
          <a:p>
            <a:r>
              <a:rPr lang="en-US" dirty="0"/>
              <a:t>Past experience showed that developers do not use that capability in efficient way</a:t>
            </a:r>
          </a:p>
          <a:p>
            <a:r>
              <a:rPr lang="en-US" dirty="0"/>
              <a:t>You can still define your own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9626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2436" y="1916832"/>
            <a:ext cx="527382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875757" y="4293096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Pipe parameter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1"/>
          </p:cNvCxnSpPr>
          <p:nvPr/>
        </p:nvCxnSpPr>
        <p:spPr>
          <a:xfrm flipH="1" flipV="1">
            <a:off x="4427985" y="2636912"/>
            <a:ext cx="2447772" cy="208823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755576" y="4741176"/>
            <a:ext cx="425648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cxnSp>
        <p:nvCxnSpPr>
          <p:cNvPr id="13" name="Straight Connector 12"/>
          <p:cNvCxnSpPr>
            <a:cxnSpLocks/>
            <a:stCxn id="8" idx="1"/>
          </p:cNvCxnSpPr>
          <p:nvPr/>
        </p:nvCxnSpPr>
        <p:spPr>
          <a:xfrm flipH="1">
            <a:off x="4860033" y="4725144"/>
            <a:ext cx="2015724" cy="36004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8218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Optimization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is smart enough to run the pipe only if one of its input changes</a:t>
            </a:r>
          </a:p>
          <a:p>
            <a:r>
              <a:rPr lang="en-US" dirty="0"/>
              <a:t>Angular assume the pipe is a pure function</a:t>
            </a:r>
          </a:p>
          <a:p>
            <a:pPr lvl="1"/>
            <a:r>
              <a:rPr lang="en-US" dirty="0"/>
              <a:t>The output is derived only from the input</a:t>
            </a:r>
          </a:p>
          <a:p>
            <a:r>
              <a:rPr lang="en-US" dirty="0"/>
              <a:t>However, for a collection this assumption is problematic. For example,</a:t>
            </a:r>
          </a:p>
          <a:p>
            <a:pPr lvl="1"/>
            <a:r>
              <a:rPr lang="en-US" dirty="0"/>
              <a:t>Collection value at index 5 changes</a:t>
            </a:r>
          </a:p>
          <a:p>
            <a:pPr lvl="1"/>
            <a:r>
              <a:rPr lang="en-US" dirty="0"/>
              <a:t>The collection reference remains the same</a:t>
            </a:r>
          </a:p>
          <a:p>
            <a:pPr lvl="1"/>
            <a:r>
              <a:rPr lang="en-US" dirty="0"/>
              <a:t>Angular does not run the filter</a:t>
            </a:r>
          </a:p>
          <a:p>
            <a:pPr lvl="1"/>
            <a:r>
              <a:rPr lang="en-US" dirty="0"/>
              <a:t>DOM is not updated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80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Impure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always execute the pipe even if none of its inputs changed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62172" y="2924944"/>
            <a:ext cx="545435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"transform"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559824" y="2691417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Impure pipe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>
            <a:off x="3059832" y="3123465"/>
            <a:ext cx="4499992" cy="37754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78543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Running filtering during every change detection is expensive</a:t>
            </a:r>
          </a:p>
          <a:p>
            <a:r>
              <a:rPr lang="en-US" dirty="0"/>
              <a:t>This is the main reason Angular does not offer a filter pipe</a:t>
            </a:r>
          </a:p>
          <a:p>
            <a:r>
              <a:rPr lang="en-US" dirty="0"/>
              <a:t>It is better to react to change events and only then filter the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5302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17701</TotalTime>
  <Words>2668</Words>
  <Application>Microsoft Office PowerPoint</Application>
  <PresentationFormat>On-screen Show (4:3)</PresentationFormat>
  <Paragraphs>499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Avoid internal state</vt:lpstr>
      <vt:lpstr>Avoid Internal State</vt:lpstr>
      <vt:lpstr>ngAfterContentChecked &amp; ngAfterViewChecked</vt:lpstr>
      <vt:lpstr>Dynamic Component</vt:lpstr>
      <vt:lpstr>Dynamically Create a Module</vt:lpstr>
      <vt:lpstr>Using the Component</vt:lpstr>
      <vt:lpstr>Controlling Dynamic Component State</vt:lpstr>
      <vt:lpstr>Accessing the DOM</vt:lpstr>
      <vt:lpstr>Accessing the DOM</vt:lpstr>
      <vt:lpstr>Accessing Child Component</vt:lpstr>
      <vt:lpstr>Accessing Child Component</vt:lpstr>
      <vt:lpstr>Accessing a List of child components</vt:lpstr>
      <vt:lpstr>ngFor Analysis</vt:lpstr>
      <vt:lpstr>Swapping Items</vt:lpstr>
      <vt:lpstr>Identity</vt:lpstr>
      <vt:lpstr>Customizing Identity</vt:lpstr>
      <vt:lpstr>Heterogeneous ngFor</vt:lpstr>
      <vt:lpstr>ComponentFactoryResolver</vt:lpstr>
      <vt:lpstr>Heterogeneous ngFor</vt:lpstr>
      <vt:lpstr>entryComponents</vt:lpstr>
      <vt:lpstr>Filtering ngFor</vt:lpstr>
      <vt:lpstr>Custom Pipe</vt:lpstr>
      <vt:lpstr>Pipe Optimization</vt:lpstr>
      <vt:lpstr>Impure Pipe</vt:lpstr>
      <vt:lpstr>Be Aware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369</cp:revision>
  <dcterms:created xsi:type="dcterms:W3CDTF">2011-02-24T08:59:43Z</dcterms:created>
  <dcterms:modified xsi:type="dcterms:W3CDTF">2017-05-23T00:28:32Z</dcterms:modified>
</cp:coreProperties>
</file>