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9"/>
  </p:notesMasterIdLst>
  <p:sldIdLst>
    <p:sldId id="256" r:id="rId2"/>
    <p:sldId id="266" r:id="rId3"/>
    <p:sldId id="278" r:id="rId4"/>
    <p:sldId id="260" r:id="rId5"/>
    <p:sldId id="261" r:id="rId6"/>
    <p:sldId id="258" r:id="rId7"/>
    <p:sldId id="262" r:id="rId8"/>
    <p:sldId id="263" r:id="rId9"/>
    <p:sldId id="279" r:id="rId10"/>
    <p:sldId id="280" r:id="rId11"/>
    <p:sldId id="281" r:id="rId12"/>
    <p:sldId id="282" r:id="rId13"/>
    <p:sldId id="285" r:id="rId14"/>
    <p:sldId id="268" r:id="rId15"/>
    <p:sldId id="267" r:id="rId16"/>
    <p:sldId id="270" r:id="rId17"/>
    <p:sldId id="269" r:id="rId18"/>
    <p:sldId id="272" r:id="rId19"/>
    <p:sldId id="271" r:id="rId20"/>
    <p:sldId id="286" r:id="rId21"/>
    <p:sldId id="287" r:id="rId22"/>
    <p:sldId id="288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30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D7EEFC-41A3-4C5C-9364-3549740060D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7488DA4-F227-46FC-868F-A73B79D52212}">
      <dgm:prSet phldrT="[Text]"/>
      <dgm:spPr/>
      <dgm:t>
        <a:bodyPr/>
        <a:lstStyle/>
        <a:p>
          <a:r>
            <a:rPr lang="en-US" dirty="0"/>
            <a:t>Static web sites</a:t>
          </a:r>
        </a:p>
      </dgm:t>
    </dgm:pt>
    <dgm:pt modelId="{C3EC2E13-3A07-44AE-89B7-27B914C90325}" type="parTrans" cxnId="{F3551E04-D0F3-463B-877C-A69FFCA0F896}">
      <dgm:prSet/>
      <dgm:spPr/>
      <dgm:t>
        <a:bodyPr/>
        <a:lstStyle/>
        <a:p>
          <a:endParaRPr lang="en-US"/>
        </a:p>
      </dgm:t>
    </dgm:pt>
    <dgm:pt modelId="{3F223E6A-6105-48D6-A295-2AA143C6252D}" type="sibTrans" cxnId="{F3551E04-D0F3-463B-877C-A69FFCA0F896}">
      <dgm:prSet/>
      <dgm:spPr/>
      <dgm:t>
        <a:bodyPr/>
        <a:lstStyle/>
        <a:p>
          <a:endParaRPr lang="en-US"/>
        </a:p>
      </dgm:t>
    </dgm:pt>
    <dgm:pt modelId="{727FBFA8-C8F0-4F80-A3BC-0167878AB9F3}">
      <dgm:prSet phldrT="[Text]"/>
      <dgm:spPr/>
      <dgm:t>
        <a:bodyPr/>
        <a:lstStyle/>
        <a:p>
          <a:r>
            <a:rPr lang="en-US" dirty="0"/>
            <a:t>Server side rendering</a:t>
          </a:r>
        </a:p>
      </dgm:t>
    </dgm:pt>
    <dgm:pt modelId="{3CFC7B52-A4B8-4B06-8135-ABB1AC60212A}" type="parTrans" cxnId="{533EAA96-D8E4-4731-8474-A30FCA48B62D}">
      <dgm:prSet/>
      <dgm:spPr/>
      <dgm:t>
        <a:bodyPr/>
        <a:lstStyle/>
        <a:p>
          <a:endParaRPr lang="en-US"/>
        </a:p>
      </dgm:t>
    </dgm:pt>
    <dgm:pt modelId="{590F45C6-12F8-4558-89F5-108EE2E61CBF}" type="sibTrans" cxnId="{533EAA96-D8E4-4731-8474-A30FCA48B62D}">
      <dgm:prSet/>
      <dgm:spPr/>
      <dgm:t>
        <a:bodyPr/>
        <a:lstStyle/>
        <a:p>
          <a:endParaRPr lang="en-US"/>
        </a:p>
      </dgm:t>
    </dgm:pt>
    <dgm:pt modelId="{B43A5CCF-2E56-424F-99B4-2DB9B603562E}">
      <dgm:prSet phldrT="[Text]"/>
      <dgm:spPr/>
      <dgm:t>
        <a:bodyPr/>
        <a:lstStyle/>
        <a:p>
          <a:r>
            <a:rPr lang="en-US" dirty="0"/>
            <a:t>Progressive enhancements with jQuery and friends</a:t>
          </a:r>
        </a:p>
      </dgm:t>
    </dgm:pt>
    <dgm:pt modelId="{BE437C42-E477-46EC-AEC8-5BF4D04AD6AE}" type="parTrans" cxnId="{91673A89-8248-47AC-AAD3-ACCED1BE918B}">
      <dgm:prSet/>
      <dgm:spPr/>
      <dgm:t>
        <a:bodyPr/>
        <a:lstStyle/>
        <a:p>
          <a:endParaRPr lang="en-US"/>
        </a:p>
      </dgm:t>
    </dgm:pt>
    <dgm:pt modelId="{E991195A-7069-4674-85EA-20B5FB4DCBAE}" type="sibTrans" cxnId="{91673A89-8248-47AC-AAD3-ACCED1BE918B}">
      <dgm:prSet/>
      <dgm:spPr/>
      <dgm:t>
        <a:bodyPr/>
        <a:lstStyle/>
        <a:p>
          <a:endParaRPr lang="en-US"/>
        </a:p>
      </dgm:t>
    </dgm:pt>
    <dgm:pt modelId="{6CDCA5FF-4C6B-4204-8143-436C4B28A2B3}">
      <dgm:prSet/>
      <dgm:spPr/>
      <dgm:t>
        <a:bodyPr/>
        <a:lstStyle/>
        <a:p>
          <a:r>
            <a:rPr lang="en-US" dirty="0"/>
            <a:t>Single Page Application</a:t>
          </a:r>
        </a:p>
      </dgm:t>
    </dgm:pt>
    <dgm:pt modelId="{7B20D954-062B-4925-9EBA-78A27838D7BE}" type="parTrans" cxnId="{A7C14C0A-C808-408C-BA3E-BBE0C2197B91}">
      <dgm:prSet/>
      <dgm:spPr/>
      <dgm:t>
        <a:bodyPr/>
        <a:lstStyle/>
        <a:p>
          <a:endParaRPr lang="en-US"/>
        </a:p>
      </dgm:t>
    </dgm:pt>
    <dgm:pt modelId="{767332D9-B48E-45C1-ABE5-DDD6494B6B7D}" type="sibTrans" cxnId="{A7C14C0A-C808-408C-BA3E-BBE0C2197B91}">
      <dgm:prSet/>
      <dgm:spPr/>
      <dgm:t>
        <a:bodyPr/>
        <a:lstStyle/>
        <a:p>
          <a:endParaRPr lang="en-US"/>
        </a:p>
      </dgm:t>
    </dgm:pt>
    <dgm:pt modelId="{333CB6E4-00FF-4D06-ADE4-164298B655E6}">
      <dgm:prSet/>
      <dgm:spPr/>
      <dgm:t>
        <a:bodyPr/>
        <a:lstStyle/>
        <a:p>
          <a:r>
            <a:rPr lang="en-US" dirty="0"/>
            <a:t>The MVC Frameworks War</a:t>
          </a:r>
        </a:p>
      </dgm:t>
    </dgm:pt>
    <dgm:pt modelId="{98B949AA-F0F3-4DAC-943C-C08A14D7843A}" type="parTrans" cxnId="{B345CFFB-B5A2-45E4-883B-01B98AD13740}">
      <dgm:prSet/>
      <dgm:spPr/>
      <dgm:t>
        <a:bodyPr/>
        <a:lstStyle/>
        <a:p>
          <a:endParaRPr lang="en-US"/>
        </a:p>
      </dgm:t>
    </dgm:pt>
    <dgm:pt modelId="{44CB3A30-2BCC-4313-82B7-7351412090C7}" type="sibTrans" cxnId="{B345CFFB-B5A2-45E4-883B-01B98AD13740}">
      <dgm:prSet/>
      <dgm:spPr/>
      <dgm:t>
        <a:bodyPr/>
        <a:lstStyle/>
        <a:p>
          <a:endParaRPr lang="en-US"/>
        </a:p>
      </dgm:t>
    </dgm:pt>
    <dgm:pt modelId="{E4A1D944-24E7-4B47-B3B3-FB8CB5AB3B3A}">
      <dgm:prSet/>
      <dgm:spPr/>
      <dgm:t>
        <a:bodyPr/>
        <a:lstStyle/>
        <a:p>
          <a:r>
            <a:rPr lang="en-US" dirty="0"/>
            <a:t>Component based architecture</a:t>
          </a:r>
        </a:p>
      </dgm:t>
    </dgm:pt>
    <dgm:pt modelId="{5C9872B9-A859-4F86-A47E-35C646F9F708}" type="parTrans" cxnId="{7CC30744-AA0B-485B-8A7C-116618B4FE03}">
      <dgm:prSet/>
      <dgm:spPr/>
      <dgm:t>
        <a:bodyPr/>
        <a:lstStyle/>
        <a:p>
          <a:endParaRPr lang="en-US"/>
        </a:p>
      </dgm:t>
    </dgm:pt>
    <dgm:pt modelId="{1A8B6DD0-B8E5-4325-A6B7-D02596D2692A}" type="sibTrans" cxnId="{7CC30744-AA0B-485B-8A7C-116618B4FE03}">
      <dgm:prSet/>
      <dgm:spPr/>
      <dgm:t>
        <a:bodyPr/>
        <a:lstStyle/>
        <a:p>
          <a:endParaRPr lang="en-US"/>
        </a:p>
      </dgm:t>
    </dgm:pt>
    <dgm:pt modelId="{D8DCE76C-8049-4805-9740-55F708162B4A}" type="pres">
      <dgm:prSet presAssocID="{6AD7EEFC-41A3-4C5C-9364-3549740060DF}" presName="Name0" presStyleCnt="0">
        <dgm:presLayoutVars>
          <dgm:dir/>
          <dgm:animLvl val="lvl"/>
          <dgm:resizeHandles val="exact"/>
        </dgm:presLayoutVars>
      </dgm:prSet>
      <dgm:spPr/>
    </dgm:pt>
    <dgm:pt modelId="{C3ED9A7A-1141-447A-B864-CC72A01BA9CF}" type="pres">
      <dgm:prSet presAssocID="{17488DA4-F227-46FC-868F-A73B79D52212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BC382E4-D2B2-42B9-A894-596DD7DA38E3}" type="pres">
      <dgm:prSet presAssocID="{3F223E6A-6105-48D6-A295-2AA143C6252D}" presName="parTxOnlySpace" presStyleCnt="0"/>
      <dgm:spPr/>
    </dgm:pt>
    <dgm:pt modelId="{1B786EEC-E5BF-4813-BD81-CC7D57373E42}" type="pres">
      <dgm:prSet presAssocID="{727FBFA8-C8F0-4F80-A3BC-0167878AB9F3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741A33B-2F95-4062-8668-1625522DE259}" type="pres">
      <dgm:prSet presAssocID="{590F45C6-12F8-4558-89F5-108EE2E61CBF}" presName="parTxOnlySpace" presStyleCnt="0"/>
      <dgm:spPr/>
    </dgm:pt>
    <dgm:pt modelId="{69C646A1-15B5-4E9F-B208-BDF800979B35}" type="pres">
      <dgm:prSet presAssocID="{B43A5CCF-2E56-424F-99B4-2DB9B603562E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6FFE9331-F280-45D6-8BA0-B7C23364962D}" type="pres">
      <dgm:prSet presAssocID="{E991195A-7069-4674-85EA-20B5FB4DCBAE}" presName="parTxOnlySpace" presStyleCnt="0"/>
      <dgm:spPr/>
    </dgm:pt>
    <dgm:pt modelId="{D804885F-5C6B-43C1-8D81-7FD12E3036AE}" type="pres">
      <dgm:prSet presAssocID="{6CDCA5FF-4C6B-4204-8143-436C4B28A2B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B63CF0C-5194-4709-81A1-6C3748FE2945}" type="pres">
      <dgm:prSet presAssocID="{767332D9-B48E-45C1-ABE5-DDD6494B6B7D}" presName="parTxOnlySpace" presStyleCnt="0"/>
      <dgm:spPr/>
    </dgm:pt>
    <dgm:pt modelId="{0A614CD6-2845-4FCC-AB14-2600A968DE21}" type="pres">
      <dgm:prSet presAssocID="{333CB6E4-00FF-4D06-ADE4-164298B655E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00070CAF-F7F6-42C5-A26E-420843D9AF72}" type="pres">
      <dgm:prSet presAssocID="{44CB3A30-2BCC-4313-82B7-7351412090C7}" presName="parTxOnlySpace" presStyleCnt="0"/>
      <dgm:spPr/>
    </dgm:pt>
    <dgm:pt modelId="{5AC913AE-1A77-4C7C-80C0-81079C2F18E7}" type="pres">
      <dgm:prSet presAssocID="{E4A1D944-24E7-4B47-B3B3-FB8CB5AB3B3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F3551E04-D0F3-463B-877C-A69FFCA0F896}" srcId="{6AD7EEFC-41A3-4C5C-9364-3549740060DF}" destId="{17488DA4-F227-46FC-868F-A73B79D52212}" srcOrd="0" destOrd="0" parTransId="{C3EC2E13-3A07-44AE-89B7-27B914C90325}" sibTransId="{3F223E6A-6105-48D6-A295-2AA143C6252D}"/>
    <dgm:cxn modelId="{A7C14C0A-C808-408C-BA3E-BBE0C2197B91}" srcId="{6AD7EEFC-41A3-4C5C-9364-3549740060DF}" destId="{6CDCA5FF-4C6B-4204-8143-436C4B28A2B3}" srcOrd="3" destOrd="0" parTransId="{7B20D954-062B-4925-9EBA-78A27838D7BE}" sibTransId="{767332D9-B48E-45C1-ABE5-DDD6494B6B7D}"/>
    <dgm:cxn modelId="{DFDCC61A-98A5-4156-9745-AF45F9AB3AF3}" type="presOf" srcId="{333CB6E4-00FF-4D06-ADE4-164298B655E6}" destId="{0A614CD6-2845-4FCC-AB14-2600A968DE21}" srcOrd="0" destOrd="0" presId="urn:microsoft.com/office/officeart/2005/8/layout/chevron1"/>
    <dgm:cxn modelId="{E4F5305D-282E-4392-8A66-6AD0D6EC2270}" type="presOf" srcId="{B43A5CCF-2E56-424F-99B4-2DB9B603562E}" destId="{69C646A1-15B5-4E9F-B208-BDF800979B35}" srcOrd="0" destOrd="0" presId="urn:microsoft.com/office/officeart/2005/8/layout/chevron1"/>
    <dgm:cxn modelId="{7CC30744-AA0B-485B-8A7C-116618B4FE03}" srcId="{6AD7EEFC-41A3-4C5C-9364-3549740060DF}" destId="{E4A1D944-24E7-4B47-B3B3-FB8CB5AB3B3A}" srcOrd="5" destOrd="0" parTransId="{5C9872B9-A859-4F86-A47E-35C646F9F708}" sibTransId="{1A8B6DD0-B8E5-4325-A6B7-D02596D2692A}"/>
    <dgm:cxn modelId="{97941457-7FCC-4083-B68B-BCBA9FAE7431}" type="presOf" srcId="{17488DA4-F227-46FC-868F-A73B79D52212}" destId="{C3ED9A7A-1141-447A-B864-CC72A01BA9CF}" srcOrd="0" destOrd="0" presId="urn:microsoft.com/office/officeart/2005/8/layout/chevron1"/>
    <dgm:cxn modelId="{85624F59-CF8F-42B0-9D19-BC15EEE56D66}" type="presOf" srcId="{6CDCA5FF-4C6B-4204-8143-436C4B28A2B3}" destId="{D804885F-5C6B-43C1-8D81-7FD12E3036AE}" srcOrd="0" destOrd="0" presId="urn:microsoft.com/office/officeart/2005/8/layout/chevron1"/>
    <dgm:cxn modelId="{A5D50980-692A-4E05-951C-AD2FB35D066F}" type="presOf" srcId="{727FBFA8-C8F0-4F80-A3BC-0167878AB9F3}" destId="{1B786EEC-E5BF-4813-BD81-CC7D57373E42}" srcOrd="0" destOrd="0" presId="urn:microsoft.com/office/officeart/2005/8/layout/chevron1"/>
    <dgm:cxn modelId="{91673A89-8248-47AC-AAD3-ACCED1BE918B}" srcId="{6AD7EEFC-41A3-4C5C-9364-3549740060DF}" destId="{B43A5CCF-2E56-424F-99B4-2DB9B603562E}" srcOrd="2" destOrd="0" parTransId="{BE437C42-E477-46EC-AEC8-5BF4D04AD6AE}" sibTransId="{E991195A-7069-4674-85EA-20B5FB4DCBAE}"/>
    <dgm:cxn modelId="{533EAA96-D8E4-4731-8474-A30FCA48B62D}" srcId="{6AD7EEFC-41A3-4C5C-9364-3549740060DF}" destId="{727FBFA8-C8F0-4F80-A3BC-0167878AB9F3}" srcOrd="1" destOrd="0" parTransId="{3CFC7B52-A4B8-4B06-8135-ABB1AC60212A}" sibTransId="{590F45C6-12F8-4558-89F5-108EE2E61CBF}"/>
    <dgm:cxn modelId="{C85694B7-133A-41BE-ABF2-8A6D09D68BEB}" type="presOf" srcId="{6AD7EEFC-41A3-4C5C-9364-3549740060DF}" destId="{D8DCE76C-8049-4805-9740-55F708162B4A}" srcOrd="0" destOrd="0" presId="urn:microsoft.com/office/officeart/2005/8/layout/chevron1"/>
    <dgm:cxn modelId="{DD6D7CBF-4FB9-4C74-B9DC-3F73941DAE9B}" type="presOf" srcId="{E4A1D944-24E7-4B47-B3B3-FB8CB5AB3B3A}" destId="{5AC913AE-1A77-4C7C-80C0-81079C2F18E7}" srcOrd="0" destOrd="0" presId="urn:microsoft.com/office/officeart/2005/8/layout/chevron1"/>
    <dgm:cxn modelId="{B345CFFB-B5A2-45E4-883B-01B98AD13740}" srcId="{6AD7EEFC-41A3-4C5C-9364-3549740060DF}" destId="{333CB6E4-00FF-4D06-ADE4-164298B655E6}" srcOrd="4" destOrd="0" parTransId="{98B949AA-F0F3-4DAC-943C-C08A14D7843A}" sibTransId="{44CB3A30-2BCC-4313-82B7-7351412090C7}"/>
    <dgm:cxn modelId="{3E33FB73-48AE-4635-AECA-494D7F8BB42C}" type="presParOf" srcId="{D8DCE76C-8049-4805-9740-55F708162B4A}" destId="{C3ED9A7A-1141-447A-B864-CC72A01BA9CF}" srcOrd="0" destOrd="0" presId="urn:microsoft.com/office/officeart/2005/8/layout/chevron1"/>
    <dgm:cxn modelId="{F1B56298-A4FD-4D18-B3CB-24E7D24EA934}" type="presParOf" srcId="{D8DCE76C-8049-4805-9740-55F708162B4A}" destId="{7BC382E4-D2B2-42B9-A894-596DD7DA38E3}" srcOrd="1" destOrd="0" presId="urn:microsoft.com/office/officeart/2005/8/layout/chevron1"/>
    <dgm:cxn modelId="{1E98BB7E-7D74-49E2-9464-73A5730D712A}" type="presParOf" srcId="{D8DCE76C-8049-4805-9740-55F708162B4A}" destId="{1B786EEC-E5BF-4813-BD81-CC7D57373E42}" srcOrd="2" destOrd="0" presId="urn:microsoft.com/office/officeart/2005/8/layout/chevron1"/>
    <dgm:cxn modelId="{B62D9067-8B66-43BD-A24D-5C9E18AB63CA}" type="presParOf" srcId="{D8DCE76C-8049-4805-9740-55F708162B4A}" destId="{4741A33B-2F95-4062-8668-1625522DE259}" srcOrd="3" destOrd="0" presId="urn:microsoft.com/office/officeart/2005/8/layout/chevron1"/>
    <dgm:cxn modelId="{2E91CE34-CC79-4F96-B2DD-C3922E2CE2A8}" type="presParOf" srcId="{D8DCE76C-8049-4805-9740-55F708162B4A}" destId="{69C646A1-15B5-4E9F-B208-BDF800979B35}" srcOrd="4" destOrd="0" presId="urn:microsoft.com/office/officeart/2005/8/layout/chevron1"/>
    <dgm:cxn modelId="{3B42B78F-28E5-437E-9D0D-90FF94C3D6B5}" type="presParOf" srcId="{D8DCE76C-8049-4805-9740-55F708162B4A}" destId="{6FFE9331-F280-45D6-8BA0-B7C23364962D}" srcOrd="5" destOrd="0" presId="urn:microsoft.com/office/officeart/2005/8/layout/chevron1"/>
    <dgm:cxn modelId="{0DEAC037-2B1D-4811-A625-A08EB66AB3C6}" type="presParOf" srcId="{D8DCE76C-8049-4805-9740-55F708162B4A}" destId="{D804885F-5C6B-43C1-8D81-7FD12E3036AE}" srcOrd="6" destOrd="0" presId="urn:microsoft.com/office/officeart/2005/8/layout/chevron1"/>
    <dgm:cxn modelId="{0637D78F-1831-4150-B8F3-847BB42389EF}" type="presParOf" srcId="{D8DCE76C-8049-4805-9740-55F708162B4A}" destId="{FB63CF0C-5194-4709-81A1-6C3748FE2945}" srcOrd="7" destOrd="0" presId="urn:microsoft.com/office/officeart/2005/8/layout/chevron1"/>
    <dgm:cxn modelId="{493D5B2D-4C77-4EC2-8E9F-A9139D3D2761}" type="presParOf" srcId="{D8DCE76C-8049-4805-9740-55F708162B4A}" destId="{0A614CD6-2845-4FCC-AB14-2600A968DE21}" srcOrd="8" destOrd="0" presId="urn:microsoft.com/office/officeart/2005/8/layout/chevron1"/>
    <dgm:cxn modelId="{8D2F48AA-A996-4659-AA67-A1F02C097898}" type="presParOf" srcId="{D8DCE76C-8049-4805-9740-55F708162B4A}" destId="{00070CAF-F7F6-42C5-A26E-420843D9AF72}" srcOrd="9" destOrd="0" presId="urn:microsoft.com/office/officeart/2005/8/layout/chevron1"/>
    <dgm:cxn modelId="{5F0E2CF2-F12D-4695-A70D-19329B26C332}" type="presParOf" srcId="{D8DCE76C-8049-4805-9740-55F708162B4A}" destId="{5AC913AE-1A77-4C7C-80C0-81079C2F18E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D9A7A-1141-447A-B864-CC72A01BA9CF}">
      <dsp:nvSpPr>
        <dsp:cNvPr id="0" name=""/>
        <dsp:cNvSpPr/>
      </dsp:nvSpPr>
      <dsp:spPr>
        <a:xfrm>
          <a:off x="4087" y="1727914"/>
          <a:ext cx="1520425" cy="608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Static web sites</a:t>
          </a:r>
        </a:p>
      </dsp:txBody>
      <dsp:txXfrm>
        <a:off x="308172" y="1727914"/>
        <a:ext cx="912255" cy="608170"/>
      </dsp:txXfrm>
    </dsp:sp>
    <dsp:sp modelId="{1B786EEC-E5BF-4813-BD81-CC7D57373E42}">
      <dsp:nvSpPr>
        <dsp:cNvPr id="0" name=""/>
        <dsp:cNvSpPr/>
      </dsp:nvSpPr>
      <dsp:spPr>
        <a:xfrm>
          <a:off x="1372469" y="1727914"/>
          <a:ext cx="1520425" cy="608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Server side rendering</a:t>
          </a:r>
        </a:p>
      </dsp:txBody>
      <dsp:txXfrm>
        <a:off x="1676554" y="1727914"/>
        <a:ext cx="912255" cy="608170"/>
      </dsp:txXfrm>
    </dsp:sp>
    <dsp:sp modelId="{69C646A1-15B5-4E9F-B208-BDF800979B35}">
      <dsp:nvSpPr>
        <dsp:cNvPr id="0" name=""/>
        <dsp:cNvSpPr/>
      </dsp:nvSpPr>
      <dsp:spPr>
        <a:xfrm>
          <a:off x="2740852" y="1727914"/>
          <a:ext cx="1520425" cy="608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Progressive enhancements with jQuery and friends</a:t>
          </a:r>
        </a:p>
      </dsp:txBody>
      <dsp:txXfrm>
        <a:off x="3044937" y="1727914"/>
        <a:ext cx="912255" cy="608170"/>
      </dsp:txXfrm>
    </dsp:sp>
    <dsp:sp modelId="{D804885F-5C6B-43C1-8D81-7FD12E3036AE}">
      <dsp:nvSpPr>
        <dsp:cNvPr id="0" name=""/>
        <dsp:cNvSpPr/>
      </dsp:nvSpPr>
      <dsp:spPr>
        <a:xfrm>
          <a:off x="4109234" y="1727914"/>
          <a:ext cx="1520425" cy="608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Single Page Application</a:t>
          </a:r>
        </a:p>
      </dsp:txBody>
      <dsp:txXfrm>
        <a:off x="4413319" y="1727914"/>
        <a:ext cx="912255" cy="608170"/>
      </dsp:txXfrm>
    </dsp:sp>
    <dsp:sp modelId="{0A614CD6-2845-4FCC-AB14-2600A968DE21}">
      <dsp:nvSpPr>
        <dsp:cNvPr id="0" name=""/>
        <dsp:cNvSpPr/>
      </dsp:nvSpPr>
      <dsp:spPr>
        <a:xfrm>
          <a:off x="5477617" y="1727914"/>
          <a:ext cx="1520425" cy="608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MVC Frameworks War</a:t>
          </a:r>
        </a:p>
      </dsp:txBody>
      <dsp:txXfrm>
        <a:off x="5781702" y="1727914"/>
        <a:ext cx="912255" cy="608170"/>
      </dsp:txXfrm>
    </dsp:sp>
    <dsp:sp modelId="{5AC913AE-1A77-4C7C-80C0-81079C2F18E7}">
      <dsp:nvSpPr>
        <dsp:cNvPr id="0" name=""/>
        <dsp:cNvSpPr/>
      </dsp:nvSpPr>
      <dsp:spPr>
        <a:xfrm>
          <a:off x="6845999" y="1727914"/>
          <a:ext cx="1520425" cy="608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Component based architecture</a:t>
          </a:r>
        </a:p>
      </dsp:txBody>
      <dsp:txXfrm>
        <a:off x="7150084" y="1727914"/>
        <a:ext cx="912255" cy="6081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54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ular/quickstart.git" TargetMode="External"/><Relationship Id="rId2" Type="http://schemas.openxmlformats.org/officeDocument/2006/relationships/hyperlink" Target="https://angular.io/docs/ts/latest/quickstar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gechev/angular2-see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15616" y="476672"/>
            <a:ext cx="7560840" cy="3024336"/>
          </a:xfrm>
        </p:spPr>
        <p:txBody>
          <a:bodyPr>
            <a:normAutofit/>
          </a:bodyPr>
          <a:lstStyle/>
          <a:p>
            <a:r>
              <a:rPr lang="en-US" sz="4800" dirty="0"/>
              <a:t>My first angular2 application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https://oricalvo.wordpress.com/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do it manually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  <a:p>
            <a:r>
              <a:rPr lang="en-US" dirty="0"/>
              <a:t>Component</a:t>
            </a:r>
          </a:p>
          <a:p>
            <a:r>
              <a:rPr lang="en-US" dirty="0"/>
              <a:t>Bootstrapping</a:t>
            </a:r>
          </a:p>
          <a:p>
            <a:r>
              <a:rPr lang="en-US" dirty="0" err="1"/>
              <a:t>Polyfills</a:t>
            </a:r>
            <a:endParaRPr lang="en-US" dirty="0"/>
          </a:p>
          <a:p>
            <a:r>
              <a:rPr lang="en-US" dirty="0"/>
              <a:t>Module loader</a:t>
            </a:r>
          </a:p>
          <a:p>
            <a:r>
              <a:rPr lang="en-US" dirty="0" err="1"/>
              <a:t>tsconfig.json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309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will use </a:t>
            </a:r>
            <a:r>
              <a:rPr lang="en-US" dirty="0" err="1"/>
              <a:t>npm</a:t>
            </a:r>
            <a:r>
              <a:rPr lang="en-US" dirty="0"/>
              <a:t> as our package manager</a:t>
            </a:r>
          </a:p>
          <a:p>
            <a:pPr lvl="1"/>
            <a:r>
              <a:rPr lang="en-US" dirty="0"/>
              <a:t>bower is dead</a:t>
            </a:r>
          </a:p>
          <a:p>
            <a:r>
              <a:rPr lang="en-US" dirty="0"/>
              <a:t>You should consider using yarn</a:t>
            </a:r>
          </a:p>
          <a:p>
            <a:pPr lvl="1"/>
            <a:r>
              <a:rPr lang="en-US" dirty="0"/>
              <a:t>Better performance</a:t>
            </a:r>
          </a:p>
          <a:p>
            <a:pPr lvl="1"/>
            <a:r>
              <a:rPr lang="en-US" dirty="0"/>
              <a:t>Same </a:t>
            </a:r>
            <a:r>
              <a:rPr lang="en-US" dirty="0" err="1"/>
              <a:t>package.json</a:t>
            </a:r>
            <a:r>
              <a:rPr lang="en-US" dirty="0"/>
              <a:t> configuration</a:t>
            </a:r>
          </a:p>
          <a:p>
            <a:r>
              <a:rPr lang="en-US" dirty="0"/>
              <a:t>Lets start by running “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Choose default value</a:t>
            </a:r>
          </a:p>
          <a:p>
            <a:pPr lvl="1"/>
            <a:r>
              <a:rPr lang="en-US" dirty="0" err="1"/>
              <a:t>package.json</a:t>
            </a:r>
            <a:r>
              <a:rPr lang="en-US" dirty="0"/>
              <a:t> is created</a:t>
            </a:r>
          </a:p>
        </p:txBody>
      </p:sp>
    </p:spTree>
    <p:extLst>
      <p:ext uri="{BB962C8B-B14F-4D97-AF65-F5344CB8AC3E}">
        <p14:creationId xmlns:p14="http://schemas.microsoft.com/office/powerpoint/2010/main" val="1605048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Angular Dependencies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with</a:t>
            </a:r>
          </a:p>
          <a:p>
            <a:pPr lvl="1"/>
            <a:r>
              <a:rPr lang="en-US" sz="2100" dirty="0" err="1">
                <a:solidFill>
                  <a:srgbClr val="FF0000"/>
                </a:solidFill>
              </a:rPr>
              <a:t>npm</a:t>
            </a:r>
            <a:r>
              <a:rPr lang="en-US" sz="2100" dirty="0">
                <a:solidFill>
                  <a:srgbClr val="FF0000"/>
                </a:solidFill>
              </a:rPr>
              <a:t> install @angular/platform-browser-dynamic --save</a:t>
            </a:r>
          </a:p>
          <a:p>
            <a:r>
              <a:rPr lang="en-US" dirty="0"/>
              <a:t>Fix all “UNMET PEER DEPENDENCY” errors by installing the required packages</a:t>
            </a:r>
          </a:p>
          <a:p>
            <a:r>
              <a:rPr lang="en-US" dirty="0"/>
              <a:t>For example</a:t>
            </a:r>
          </a:p>
          <a:p>
            <a:pPr lvl="1"/>
            <a:r>
              <a:rPr lang="nb-NO" sz="2100" dirty="0">
                <a:solidFill>
                  <a:srgbClr val="FF0000"/>
                </a:solidFill>
              </a:rPr>
              <a:t>npm install @angular/common@2.4.9 @angular/compiler@2.4.9 @angular/core@2.4.9  @angular/platform-browser@2.4.9 rxjs@^5.0.1 zone.js@^0.7.2 –save</a:t>
            </a:r>
            <a:endParaRPr lang="en-US" sz="2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693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“Minimal” Ingredients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  <a:p>
            <a:r>
              <a:rPr lang="en-US" dirty="0"/>
              <a:t>Component</a:t>
            </a:r>
          </a:p>
          <a:p>
            <a:r>
              <a:rPr lang="en-US" dirty="0"/>
              <a:t>Bootstrapping</a:t>
            </a:r>
          </a:p>
        </p:txBody>
      </p:sp>
    </p:spTree>
    <p:extLst>
      <p:ext uri="{BB962C8B-B14F-4D97-AF65-F5344CB8AC3E}">
        <p14:creationId xmlns:p14="http://schemas.microsoft.com/office/powerpoint/2010/main" val="2516919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Module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2362" y="1772816"/>
            <a:ext cx="7713971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1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{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NgModule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} from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'@angular/core'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2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{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BrowserModule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} from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'@angular/platform-browser'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3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{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AppComponent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} from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'./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app.component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4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{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ClockComponent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} from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"./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clock.component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6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NgModule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7 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imports: [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BrowserModule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8 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declarations: [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AppComponent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ClockComponent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9 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bootstrap: [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AppComponent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10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11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export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AppModule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{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7499648" y="2492896"/>
            <a:ext cx="1368152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8546"/>
              <a:gd name="adj6" fmla="val -1707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Enjoy the public content of other modules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7178181" y="4592756"/>
            <a:ext cx="1368152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8678"/>
              <a:gd name="adj6" fmla="val -1319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Make these components available to the application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2627784" y="5229200"/>
            <a:ext cx="1512168" cy="10801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9407"/>
              <a:gd name="adj6" fmla="val 924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component to be loaded when this module is bootstrapped</a:t>
            </a:r>
          </a:p>
        </p:txBody>
      </p:sp>
    </p:spTree>
    <p:extLst>
      <p:ext uri="{BB962C8B-B14F-4D97-AF65-F5344CB8AC3E}">
        <p14:creationId xmlns:p14="http://schemas.microsoft.com/office/powerpoint/2010/main" val="3799680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Module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Consolidates components, directives and pipes into cohesive blocks of functionality</a:t>
            </a:r>
          </a:p>
          <a:p>
            <a:r>
              <a:rPr lang="en-US" dirty="0"/>
              <a:t>Provides services</a:t>
            </a:r>
          </a:p>
          <a:p>
            <a:r>
              <a:rPr lang="en-US" dirty="0"/>
              <a:t>Can be lazy loaded</a:t>
            </a:r>
          </a:p>
          <a:p>
            <a:r>
              <a:rPr lang="en-US" dirty="0"/>
              <a:t>Usually per feature or per library</a:t>
            </a:r>
          </a:p>
          <a:p>
            <a:r>
              <a:rPr lang="en-US" dirty="0"/>
              <a:t>Has public/private interfaces</a:t>
            </a:r>
          </a:p>
        </p:txBody>
      </p:sp>
    </p:spTree>
    <p:extLst>
      <p:ext uri="{BB962C8B-B14F-4D97-AF65-F5344CB8AC3E}">
        <p14:creationId xmlns:p14="http://schemas.microsoft.com/office/powerpoint/2010/main" val="341503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07704" y="2830703"/>
            <a:ext cx="5472112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{Component} from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"@angular/core"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@Component({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selector: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"my-app"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"&lt;h1&gt;Hello Angular 2&lt;/h1&gt;"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Component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Line Callout 2 6"/>
          <p:cNvSpPr/>
          <p:nvPr/>
        </p:nvSpPr>
        <p:spPr>
          <a:xfrm>
            <a:off x="266700" y="2108312"/>
            <a:ext cx="1368152" cy="936104"/>
          </a:xfrm>
          <a:prstGeom prst="borderCallout2">
            <a:avLst>
              <a:gd name="adj1" fmla="val 43868"/>
              <a:gd name="adj2" fmla="val 106241"/>
              <a:gd name="adj3" fmla="val 59684"/>
              <a:gd name="adj4" fmla="val 106181"/>
              <a:gd name="adj5" fmla="val 146921"/>
              <a:gd name="adj6" fmla="val 1341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Component metadata is injected using decorators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7260641" y="2636912"/>
            <a:ext cx="1271799" cy="7200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1418"/>
              <a:gd name="adj6" fmla="val -191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HTML element name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3059832" y="5410180"/>
            <a:ext cx="1512168" cy="1080120"/>
          </a:xfrm>
          <a:prstGeom prst="borderCallout2">
            <a:avLst>
              <a:gd name="adj1" fmla="val 43868"/>
              <a:gd name="adj2" fmla="val 106241"/>
              <a:gd name="adj3" fmla="val 59684"/>
              <a:gd name="adj4" fmla="val 106181"/>
              <a:gd name="adj5" fmla="val -120324"/>
              <a:gd name="adj6" fmla="val 1421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template that will be injected into the component host element</a:t>
            </a:r>
          </a:p>
        </p:txBody>
      </p:sp>
    </p:spTree>
    <p:extLst>
      <p:ext uri="{BB962C8B-B14F-4D97-AF65-F5344CB8AC3E}">
        <p14:creationId xmlns:p14="http://schemas.microsoft.com/office/powerpoint/2010/main" val="1345924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Component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ym typeface="Wingdings" panose="05000000000000000000" pitchFamily="2" charset="2"/>
              </a:rPr>
              <a:t>The term “controller” is no longer being used by Angular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Resembles the industry shift from MVC to component based architecture</a:t>
            </a:r>
          </a:p>
          <a:p>
            <a:r>
              <a:rPr lang="en-US" dirty="0">
                <a:sym typeface="Wingdings" panose="05000000000000000000" pitchFamily="2" charset="2"/>
              </a:rPr>
              <a:t>A component consist of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Name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Logic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Template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Styles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Metadata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5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Boostrapping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88948" y="3101047"/>
            <a:ext cx="720080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platformBrowserDynamic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'@angular/platform-browser-dynamic'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app.module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platformBrowserDynamic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bootstrapModule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2051720" y="1692071"/>
            <a:ext cx="1368152" cy="936104"/>
          </a:xfrm>
          <a:prstGeom prst="borderCallout2">
            <a:avLst>
              <a:gd name="adj1" fmla="val 43868"/>
              <a:gd name="adj2" fmla="val 106241"/>
              <a:gd name="adj3" fmla="val 59684"/>
              <a:gd name="adj4" fmla="val 106181"/>
              <a:gd name="adj5" fmla="val 148782"/>
              <a:gd name="adj6" fmla="val 281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Browser is not the only supported platform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4932040" y="4941168"/>
            <a:ext cx="1271799" cy="7200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6417"/>
              <a:gd name="adj6" fmla="val -64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Why not just name it “bootstrap“ ?</a:t>
            </a:r>
          </a:p>
        </p:txBody>
      </p:sp>
    </p:spTree>
    <p:extLst>
      <p:ext uri="{BB962C8B-B14F-4D97-AF65-F5344CB8AC3E}">
        <p14:creationId xmlns:p14="http://schemas.microsoft.com/office/powerpoint/2010/main" val="2144224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automatic bootstrapping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You must tell Angular when to initialize the application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Allows for easier integration with 3</a:t>
            </a:r>
            <a:r>
              <a:rPr lang="en-US" baseline="30000" dirty="0"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party libraries</a:t>
            </a:r>
          </a:p>
          <a:p>
            <a:r>
              <a:rPr lang="en-US" dirty="0"/>
              <a:t>Just like Angular1 you specify the root module and Angular does the magic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12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Angular2 History</a:t>
            </a:r>
          </a:p>
          <a:p>
            <a:r>
              <a:rPr lang="en-US" dirty="0"/>
              <a:t>Getting Started with Angular2</a:t>
            </a:r>
          </a:p>
          <a:p>
            <a:r>
              <a:rPr lang="en-US" dirty="0"/>
              <a:t>Identify Angular2 dependencies</a:t>
            </a:r>
          </a:p>
          <a:p>
            <a:r>
              <a:rPr lang="en-US" dirty="0"/>
              <a:t>Develop basic Angular1 component</a:t>
            </a:r>
          </a:p>
          <a:p>
            <a:r>
              <a:rPr lang="en-US" dirty="0"/>
              <a:t>Use seeds project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Typescript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Run 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install typescript --save-dev</a:t>
            </a:r>
          </a:p>
          <a:p>
            <a:r>
              <a:rPr lang="en-US" dirty="0"/>
              <a:t>Add </a:t>
            </a:r>
            <a:r>
              <a:rPr lang="en-US" dirty="0" err="1">
                <a:solidFill>
                  <a:srgbClr val="FF0000"/>
                </a:solidFill>
              </a:rPr>
              <a:t>tsconfig.json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We are using import/export syntax</a:t>
            </a:r>
          </a:p>
          <a:p>
            <a:pPr lvl="1"/>
            <a:r>
              <a:rPr lang="en-US" dirty="0"/>
              <a:t>However, no browser yet support it</a:t>
            </a:r>
          </a:p>
          <a:p>
            <a:pPr lvl="1"/>
            <a:r>
              <a:rPr lang="en-US" dirty="0"/>
              <a:t>Need to compile that syntax into CJS syntax</a:t>
            </a:r>
          </a:p>
          <a:p>
            <a:pPr lvl="1"/>
            <a:r>
              <a:rPr lang="en-US" dirty="0"/>
              <a:t>Therefore use the </a:t>
            </a:r>
            <a:r>
              <a:rPr lang="en-US" dirty="0">
                <a:solidFill>
                  <a:srgbClr val="FF0000"/>
                </a:solidFill>
              </a:rPr>
              <a:t>module: </a:t>
            </a:r>
            <a:r>
              <a:rPr lang="en-US" dirty="0" err="1">
                <a:solidFill>
                  <a:srgbClr val="FF0000"/>
                </a:solidFill>
              </a:rPr>
              <a:t>commonjs</a:t>
            </a:r>
            <a:r>
              <a:rPr lang="en-US" dirty="0"/>
              <a:t> option</a:t>
            </a:r>
          </a:p>
          <a:p>
            <a:r>
              <a:rPr lang="en-US" dirty="0"/>
              <a:t>Angular depends on Typescript decorator support</a:t>
            </a:r>
          </a:p>
          <a:p>
            <a:pPr lvl="1"/>
            <a:r>
              <a:rPr lang="en-US" dirty="0"/>
              <a:t>Use the </a:t>
            </a:r>
            <a:r>
              <a:rPr lang="en-US" dirty="0" err="1">
                <a:solidFill>
                  <a:srgbClr val="FF0000"/>
                </a:solidFill>
              </a:rPr>
              <a:t>experimentalDecorators</a:t>
            </a:r>
            <a:r>
              <a:rPr lang="en-US" dirty="0">
                <a:solidFill>
                  <a:srgbClr val="FF0000"/>
                </a:solidFill>
              </a:rPr>
              <a:t> &amp; </a:t>
            </a:r>
            <a:r>
              <a:rPr lang="en-US" dirty="0" err="1">
                <a:solidFill>
                  <a:srgbClr val="FF0000"/>
                </a:solidFill>
              </a:rPr>
              <a:t>emitDecoratorMetadata</a:t>
            </a:r>
            <a:r>
              <a:rPr lang="en-US" dirty="0"/>
              <a:t> options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lib: [“</a:t>
            </a:r>
            <a:r>
              <a:rPr lang="en-US" dirty="0" err="1">
                <a:solidFill>
                  <a:srgbClr val="FF0000"/>
                </a:solidFill>
              </a:rPr>
              <a:t>dom</a:t>
            </a:r>
            <a:r>
              <a:rPr lang="en-US" dirty="0">
                <a:solidFill>
                  <a:srgbClr val="FF0000"/>
                </a:solidFill>
              </a:rPr>
              <a:t>”, “es2015”]</a:t>
            </a:r>
            <a:r>
              <a:rPr lang="en-US" dirty="0"/>
              <a:t> to support standard libraries that Angular uses</a:t>
            </a:r>
          </a:p>
        </p:txBody>
      </p:sp>
    </p:spTree>
    <p:extLst>
      <p:ext uri="{BB962C8B-B14F-4D97-AF65-F5344CB8AC3E}">
        <p14:creationId xmlns:p14="http://schemas.microsoft.com/office/powerpoint/2010/main" val="2566104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tsconfig.json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51821" y="2132856"/>
            <a:ext cx="4875053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2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compilerOptions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{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3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"module"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commonjs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4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"target"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"es5"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5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sourceMap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6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experimentalDecorators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7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emitDecoratorMetadata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8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"lib"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[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dom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"es2015"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9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},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10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"exclude"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[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11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node_modules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12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13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783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Your code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Typescript compiler is located under </a:t>
            </a:r>
            <a:r>
              <a:rPr lang="en-US" dirty="0" err="1"/>
              <a:t>node_modules</a:t>
            </a:r>
            <a:endParaRPr lang="en-US" dirty="0"/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node_modules</a:t>
            </a:r>
            <a:r>
              <a:rPr lang="en-US" dirty="0">
                <a:solidFill>
                  <a:srgbClr val="FF0000"/>
                </a:solidFill>
              </a:rPr>
              <a:t>/.bin/</a:t>
            </a:r>
            <a:r>
              <a:rPr lang="en-US" dirty="0" err="1">
                <a:solidFill>
                  <a:srgbClr val="FF0000"/>
                </a:solidFill>
              </a:rPr>
              <a:t>tsc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Just execute it and it will read all options from the </a:t>
            </a:r>
            <a:r>
              <a:rPr lang="en-US" dirty="0" err="1">
                <a:solidFill>
                  <a:srgbClr val="FF0000"/>
                </a:solidFill>
              </a:rPr>
              <a:t>tsconfig.json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Ensure you don’t get any compilation errors</a:t>
            </a:r>
          </a:p>
          <a:p>
            <a:r>
              <a:rPr lang="en-US" dirty="0"/>
              <a:t>You may add a </a:t>
            </a:r>
            <a:r>
              <a:rPr lang="en-US" dirty="0" err="1"/>
              <a:t>package.json</a:t>
            </a:r>
            <a:r>
              <a:rPr lang="en-US" dirty="0"/>
              <a:t> scripts command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94078" y="4920262"/>
            <a:ext cx="252986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"scripts"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tsc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tsc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487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keyword import is not yet supported by browsers</a:t>
            </a:r>
          </a:p>
          <a:p>
            <a:r>
              <a:rPr lang="en-US" dirty="0"/>
              <a:t>We need to convert it to different module</a:t>
            </a:r>
          </a:p>
          <a:p>
            <a:r>
              <a:rPr lang="en-US" dirty="0"/>
              <a:t>The common practice is to use </a:t>
            </a:r>
            <a:r>
              <a:rPr lang="en-US" dirty="0" err="1"/>
              <a:t>CommonJS</a:t>
            </a:r>
            <a:r>
              <a:rPr lang="en-US" dirty="0"/>
              <a:t> modules</a:t>
            </a:r>
          </a:p>
          <a:p>
            <a:r>
              <a:rPr lang="en-US" dirty="0"/>
              <a:t>The Typescript compiler can transform “import” to “require”</a:t>
            </a:r>
          </a:p>
        </p:txBody>
      </p:sp>
    </p:spTree>
    <p:extLst>
      <p:ext uri="{BB962C8B-B14F-4D97-AF65-F5344CB8AC3E}">
        <p14:creationId xmlns:p14="http://schemas.microsoft.com/office/powerpoint/2010/main" val="569840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tsconfig.json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51821" y="2564904"/>
            <a:ext cx="487505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compilerOptions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"target"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"es5"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"module"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commonjs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moduleResolution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"node"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sourceMap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 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emitDecoratorMetadata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 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experimentalDecorators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 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removeComments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noImplicitAny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Line Callout 2 7"/>
          <p:cNvSpPr/>
          <p:nvPr/>
        </p:nvSpPr>
        <p:spPr>
          <a:xfrm>
            <a:off x="500391" y="1844824"/>
            <a:ext cx="1368152" cy="936104"/>
          </a:xfrm>
          <a:prstGeom prst="borderCallout2">
            <a:avLst>
              <a:gd name="adj1" fmla="val 43868"/>
              <a:gd name="adj2" fmla="val 106241"/>
              <a:gd name="adj3" fmla="val 59684"/>
              <a:gd name="adj4" fmla="val 106181"/>
              <a:gd name="adj5" fmla="val 172039"/>
              <a:gd name="adj6" fmla="val 1818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Convert import to require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528734" y="4365104"/>
            <a:ext cx="1368152" cy="936104"/>
          </a:xfrm>
          <a:prstGeom prst="borderCallout2">
            <a:avLst>
              <a:gd name="adj1" fmla="val 43868"/>
              <a:gd name="adj2" fmla="val 106241"/>
              <a:gd name="adj3" fmla="val 59684"/>
              <a:gd name="adj4" fmla="val 106181"/>
              <a:gd name="adj5" fmla="val -14951"/>
              <a:gd name="adj6" fmla="val 1818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Angular relies heavily on decorators metadata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7380312" y="1952836"/>
            <a:ext cx="1584176" cy="111612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7777"/>
              <a:gd name="adj6" fmla="val -63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Resolving non relative modules according to NodeJS convention</a:t>
            </a:r>
          </a:p>
        </p:txBody>
      </p:sp>
    </p:spTree>
    <p:extLst>
      <p:ext uri="{BB962C8B-B14F-4D97-AF65-F5344CB8AC3E}">
        <p14:creationId xmlns:p14="http://schemas.microsoft.com/office/powerpoint/2010/main" val="4188183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Compiled main.js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73001" y="1844824"/>
            <a:ext cx="7032694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"use strict"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platform_browser_dynamic_1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require(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'@angular/platform-browser-dynamic'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app_module_1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require(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app.module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platform_browser_dynamic_1.platformBrowserDynamic()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bootstrapModule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(app_module_1.AppModule);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//#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sourceMappingURL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main.js.map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683568" y="5445224"/>
            <a:ext cx="1368152" cy="936104"/>
          </a:xfrm>
          <a:prstGeom prst="borderCallout2">
            <a:avLst>
              <a:gd name="adj1" fmla="val 43868"/>
              <a:gd name="adj2" fmla="val 106241"/>
              <a:gd name="adj3" fmla="val 59684"/>
              <a:gd name="adj4" fmla="val 106181"/>
              <a:gd name="adj5" fmla="val -192132"/>
              <a:gd name="adj6" fmla="val 168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Typescript compiler uses require instead of import</a:t>
            </a:r>
          </a:p>
        </p:txBody>
      </p:sp>
    </p:spTree>
    <p:extLst>
      <p:ext uri="{BB962C8B-B14F-4D97-AF65-F5344CB8AC3E}">
        <p14:creationId xmlns:p14="http://schemas.microsoft.com/office/powerpoint/2010/main" val="4242308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popular libraries for loading </a:t>
            </a:r>
            <a:r>
              <a:rPr lang="en-US" dirty="0" err="1"/>
              <a:t>CommonJS</a:t>
            </a:r>
            <a:r>
              <a:rPr lang="en-US" dirty="0"/>
              <a:t> modules inside the browser</a:t>
            </a:r>
          </a:p>
          <a:p>
            <a:pPr lvl="1"/>
            <a:r>
              <a:rPr lang="en-US" dirty="0" err="1"/>
              <a:t>WebPack</a:t>
            </a:r>
            <a:r>
              <a:rPr lang="en-US" dirty="0"/>
              <a:t> - 90K downloads per day</a:t>
            </a:r>
          </a:p>
          <a:p>
            <a:pPr lvl="1"/>
            <a:r>
              <a:rPr lang="en-US" dirty="0" err="1"/>
              <a:t>SystemJS</a:t>
            </a:r>
            <a:r>
              <a:rPr lang="en-US" dirty="0"/>
              <a:t> – 17K downloads per day </a:t>
            </a:r>
          </a:p>
          <a:p>
            <a:r>
              <a:rPr lang="en-US" dirty="0"/>
              <a:t>Angular2 prefers </a:t>
            </a:r>
            <a:r>
              <a:rPr lang="en-US" dirty="0" err="1"/>
              <a:t>SystemJS</a:t>
            </a:r>
            <a:endParaRPr lang="en-US" dirty="0"/>
          </a:p>
          <a:p>
            <a:pPr lvl="1"/>
            <a:r>
              <a:rPr lang="en-US" dirty="0"/>
              <a:t>Lighter</a:t>
            </a:r>
          </a:p>
          <a:p>
            <a:pPr lvl="1"/>
            <a:r>
              <a:rPr lang="en-US" dirty="0"/>
              <a:t>Cleaner</a:t>
            </a:r>
          </a:p>
        </p:txBody>
      </p:sp>
    </p:spTree>
    <p:extLst>
      <p:ext uri="{BB962C8B-B14F-4D97-AF65-F5344CB8AC3E}">
        <p14:creationId xmlns:p14="http://schemas.microsoft.com/office/powerpoint/2010/main" val="1904549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SystemJS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3400" y="1988259"/>
            <a:ext cx="7999040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&gt;Angular 2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QuickStart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charset=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"viewport"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"width=device-width, initial-scale=1"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"stylesheet"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"styles/site.css"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&gt;Loading...&lt;/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"system.src.js"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"systemjs.config.js"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14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System.import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'app'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).catch(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(err){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(err);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17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5796136" y="5525847"/>
            <a:ext cx="1584176" cy="111612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2604"/>
              <a:gd name="adj6" fmla="val -1465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Importing the root script. </a:t>
            </a:r>
            <a:r>
              <a:rPr lang="en-US" sz="1400" dirty="0" err="1"/>
              <a:t>SystemJS</a:t>
            </a:r>
            <a:r>
              <a:rPr lang="en-US" sz="1400" dirty="0"/>
              <a:t> will do the rest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7020272" y="3344651"/>
            <a:ext cx="1584176" cy="111612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5501"/>
              <a:gd name="adj6" fmla="val -97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Optional </a:t>
            </a:r>
            <a:r>
              <a:rPr lang="en-US" sz="1400" dirty="0" err="1"/>
              <a:t>SystemJS</a:t>
            </a:r>
            <a:r>
              <a:rPr lang="en-US" sz="1400" dirty="0"/>
              <a:t> configuration like default JS extension</a:t>
            </a:r>
          </a:p>
        </p:txBody>
      </p:sp>
    </p:spTree>
    <p:extLst>
      <p:ext uri="{BB962C8B-B14F-4D97-AF65-F5344CB8AC3E}">
        <p14:creationId xmlns:p14="http://schemas.microsoft.com/office/powerpoint/2010/main" val="292164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Trends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6021736"/>
              </p:ext>
            </p:extLst>
          </p:nvPr>
        </p:nvGraphicFramePr>
        <p:xfrm>
          <a:off x="395536" y="1397000"/>
          <a:ext cx="837051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487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Almost 2 years of development</a:t>
            </a:r>
          </a:p>
          <a:p>
            <a:r>
              <a:rPr lang="en-US" dirty="0"/>
              <a:t>Now at version 4</a:t>
            </a:r>
          </a:p>
          <a:p>
            <a:r>
              <a:rPr lang="en-US" dirty="0"/>
              <a:t>Angular1 is based on concepts rooted at 2009</a:t>
            </a:r>
          </a:p>
          <a:p>
            <a:r>
              <a:rPr lang="en-US" dirty="0"/>
              <a:t>Angular2 aims to “upgrade” Angular with new 2016/2017 concepts</a:t>
            </a:r>
          </a:p>
          <a:p>
            <a:r>
              <a:rPr lang="en-US" dirty="0"/>
              <a:t>Not backward compatible</a:t>
            </a:r>
          </a:p>
          <a:p>
            <a:r>
              <a:rPr lang="en-US" dirty="0"/>
              <a:t>Does support side by side execution with Angular1</a:t>
            </a:r>
          </a:p>
        </p:txBody>
      </p:sp>
    </p:spTree>
    <p:extLst>
      <p:ext uri="{BB962C8B-B14F-4D97-AF65-F5344CB8AC3E}">
        <p14:creationId xmlns:p14="http://schemas.microsoft.com/office/powerpoint/2010/main" val="1225899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Concepts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Component based architecture</a:t>
            </a:r>
          </a:p>
          <a:p>
            <a:r>
              <a:rPr lang="en-US" dirty="0"/>
              <a:t>Unidirectional data flow</a:t>
            </a:r>
          </a:p>
          <a:p>
            <a:r>
              <a:rPr lang="en-US" dirty="0"/>
              <a:t>Server side rendering</a:t>
            </a:r>
          </a:p>
          <a:p>
            <a:r>
              <a:rPr lang="en-US" dirty="0"/>
              <a:t>Running inside web workers</a:t>
            </a:r>
          </a:p>
          <a:p>
            <a:r>
              <a:rPr lang="en-US" dirty="0"/>
              <a:t>Native development</a:t>
            </a:r>
          </a:p>
          <a:p>
            <a:r>
              <a:rPr lang="en-US" dirty="0"/>
              <a:t>Pre compilation of views</a:t>
            </a:r>
          </a:p>
          <a:p>
            <a:r>
              <a:rPr lang="en-US" dirty="0"/>
              <a:t>Observables</a:t>
            </a:r>
          </a:p>
          <a:p>
            <a:r>
              <a:rPr lang="en-US" dirty="0"/>
              <a:t>Hierarchical Dependency Injection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1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Angular2 vs. Others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4509120"/>
            <a:ext cx="8153400" cy="158688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jQuery</a:t>
            </a:r>
          </a:p>
          <a:p>
            <a:r>
              <a:rPr lang="en-US" dirty="0">
                <a:solidFill>
                  <a:srgbClr val="FFC000"/>
                </a:solidFill>
              </a:rPr>
              <a:t>Angular</a:t>
            </a:r>
          </a:p>
          <a:p>
            <a:r>
              <a:rPr lang="en-US" dirty="0">
                <a:solidFill>
                  <a:srgbClr val="FF0000"/>
                </a:solidFill>
              </a:rPr>
              <a:t>React</a:t>
            </a:r>
          </a:p>
          <a:p>
            <a:r>
              <a:rPr lang="en-US" dirty="0">
                <a:solidFill>
                  <a:srgbClr val="00B0F0"/>
                </a:solidFill>
              </a:rPr>
              <a:t>Angular2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83" y="1884384"/>
            <a:ext cx="8684840" cy="251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70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Formal quick start from Angular2 web site</a:t>
            </a:r>
            <a:endParaRPr lang="en-US" dirty="0">
              <a:hlinkClick r:id="" action="ppaction://noaction"/>
            </a:endParaRPr>
          </a:p>
          <a:p>
            <a:r>
              <a:rPr lang="en-US" dirty="0">
                <a:hlinkClick r:id="" action="ppaction://noaction"/>
              </a:rPr>
              <a:t>https</a:t>
            </a:r>
            <a:r>
              <a:rPr lang="en-US" dirty="0">
                <a:hlinkClick r:id="rId2"/>
              </a:rPr>
              <a:t>://angular.io/docs/ts/latest/quickstart.html</a:t>
            </a:r>
            <a:endParaRPr lang="en-US" dirty="0"/>
          </a:p>
          <a:p>
            <a:r>
              <a:rPr lang="en-US" dirty="0"/>
              <a:t>It uses a quick start seed located at </a:t>
            </a:r>
            <a:r>
              <a:rPr lang="en-US" dirty="0">
                <a:hlinkClick r:id="rId3"/>
              </a:rPr>
              <a:t>https://github.com/angular/quickstart.git</a:t>
            </a:r>
            <a:endParaRPr lang="he-IL" dirty="0"/>
          </a:p>
          <a:p>
            <a:r>
              <a:rPr lang="en-US" dirty="0"/>
              <a:t>More than 90MB of initial code and libraries !!!</a:t>
            </a:r>
          </a:p>
          <a:p>
            <a:r>
              <a:rPr lang="en-US" dirty="0"/>
              <a:t>Support e2e testing using Karma &amp; Protractor</a:t>
            </a:r>
          </a:p>
          <a:p>
            <a:r>
              <a:rPr lang="en-US" dirty="0"/>
              <a:t>Uses lite-server with browser sync</a:t>
            </a:r>
          </a:p>
          <a:p>
            <a:r>
              <a:rPr lang="en-US" dirty="0"/>
              <a:t>Uses </a:t>
            </a:r>
            <a:r>
              <a:rPr lang="en-US" dirty="0" err="1"/>
              <a:t>SystemJS</a:t>
            </a:r>
            <a:r>
              <a:rPr lang="en-US" dirty="0"/>
              <a:t> as the module loader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73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Seed Project (Community)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https://github.com/mgechev/angular2-seed</a:t>
            </a:r>
            <a:endParaRPr lang="en-US" dirty="0"/>
          </a:p>
          <a:p>
            <a:r>
              <a:rPr lang="en-US" dirty="0"/>
              <a:t>Offers much more …</a:t>
            </a:r>
          </a:p>
          <a:p>
            <a:r>
              <a:rPr lang="en-US" dirty="0"/>
              <a:t>Testability – Karma &amp; Protractor</a:t>
            </a:r>
          </a:p>
          <a:p>
            <a:r>
              <a:rPr lang="en-US" dirty="0"/>
              <a:t>Router</a:t>
            </a:r>
          </a:p>
          <a:p>
            <a:r>
              <a:rPr lang="en-US" dirty="0"/>
              <a:t>Hot Loader (experimental)</a:t>
            </a:r>
          </a:p>
          <a:p>
            <a:r>
              <a:rPr lang="en-US" dirty="0"/>
              <a:t>Production build</a:t>
            </a:r>
          </a:p>
          <a:p>
            <a:r>
              <a:rPr lang="en-US" dirty="0"/>
              <a:t>AOT &amp; Rollup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74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Angular/@cli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tool to initialize, develop, scaffold and maintain Angular applications</a:t>
            </a:r>
          </a:p>
          <a:p>
            <a:r>
              <a:rPr lang="en-US" dirty="0"/>
              <a:t>Offers command line interface for</a:t>
            </a:r>
          </a:p>
          <a:p>
            <a:pPr lvl="1"/>
            <a:r>
              <a:rPr lang="en-US" dirty="0"/>
              <a:t>Generating new project</a:t>
            </a:r>
          </a:p>
          <a:p>
            <a:pPr lvl="1"/>
            <a:r>
              <a:rPr lang="en-US" dirty="0"/>
              <a:t>Generating components, directives and more</a:t>
            </a:r>
          </a:p>
          <a:p>
            <a:r>
              <a:rPr lang="en-US" dirty="0"/>
              <a:t>Uses </a:t>
            </a:r>
            <a:r>
              <a:rPr lang="en-US" dirty="0" err="1"/>
              <a:t>Webpack</a:t>
            </a:r>
            <a:endParaRPr lang="en-US" dirty="0"/>
          </a:p>
          <a:p>
            <a:r>
              <a:rPr lang="en-US" dirty="0"/>
              <a:t>Supports AOT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76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10124</TotalTime>
  <Words>1331</Words>
  <Application>Microsoft Office PowerPoint</Application>
  <PresentationFormat>On-screen Show (4:3)</PresentationFormat>
  <Paragraphs>292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Courier New</vt:lpstr>
      <vt:lpstr>Levenim MT</vt:lpstr>
      <vt:lpstr>Tw Cen MT</vt:lpstr>
      <vt:lpstr>Wingdings</vt:lpstr>
      <vt:lpstr>Wingdings 2</vt:lpstr>
      <vt:lpstr>חציון</vt:lpstr>
      <vt:lpstr>My first angular2 application</vt:lpstr>
      <vt:lpstr>Objectives</vt:lpstr>
      <vt:lpstr>Industry Trends</vt:lpstr>
      <vt:lpstr>Angular2</vt:lpstr>
      <vt:lpstr>New Concepts</vt:lpstr>
      <vt:lpstr>Angular2 vs. Others</vt:lpstr>
      <vt:lpstr>Getting Started</vt:lpstr>
      <vt:lpstr>Seed Project (Community)</vt:lpstr>
      <vt:lpstr>Angular/@cli</vt:lpstr>
      <vt:lpstr>Lets do it manually</vt:lpstr>
      <vt:lpstr>npm</vt:lpstr>
      <vt:lpstr>Installing Angular Dependencies</vt:lpstr>
      <vt:lpstr>Angular “Minimal” Ingredients</vt:lpstr>
      <vt:lpstr>Angular Module</vt:lpstr>
      <vt:lpstr>Angular Module</vt:lpstr>
      <vt:lpstr>Angular Component</vt:lpstr>
      <vt:lpstr>Angular Component</vt:lpstr>
      <vt:lpstr>Boostrapping</vt:lpstr>
      <vt:lpstr>Bootstrapping</vt:lpstr>
      <vt:lpstr>Configure Typescript</vt:lpstr>
      <vt:lpstr>tsconfig.json</vt:lpstr>
      <vt:lpstr>Compile Your code</vt:lpstr>
      <vt:lpstr>Module Loader</vt:lpstr>
      <vt:lpstr>tsconfig.json</vt:lpstr>
      <vt:lpstr>Compiled main.js</vt:lpstr>
      <vt:lpstr>Module Loader</vt:lpstr>
      <vt:lpstr>SystemJS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118</cp:revision>
  <dcterms:created xsi:type="dcterms:W3CDTF">2011-02-24T08:59:43Z</dcterms:created>
  <dcterms:modified xsi:type="dcterms:W3CDTF">2017-04-20T23:19:30Z</dcterms:modified>
</cp:coreProperties>
</file>