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5"/>
  </p:notesMasterIdLst>
  <p:sldIdLst>
    <p:sldId id="256" r:id="rId2"/>
    <p:sldId id="418" r:id="rId3"/>
    <p:sldId id="419" r:id="rId4"/>
    <p:sldId id="420" r:id="rId5"/>
    <p:sldId id="421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7" r:id="rId19"/>
    <p:sldId id="332" r:id="rId20"/>
    <p:sldId id="333" r:id="rId21"/>
    <p:sldId id="334" r:id="rId22"/>
    <p:sldId id="335" r:id="rId23"/>
    <p:sldId id="336" r:id="rId24"/>
    <p:sldId id="337" r:id="rId25"/>
    <p:sldId id="339" r:id="rId26"/>
    <p:sldId id="340" r:id="rId27"/>
    <p:sldId id="341" r:id="rId28"/>
    <p:sldId id="342" r:id="rId29"/>
    <p:sldId id="338" r:id="rId30"/>
    <p:sldId id="344" r:id="rId31"/>
    <p:sldId id="345" r:id="rId32"/>
    <p:sldId id="377" r:id="rId33"/>
    <p:sldId id="379" r:id="rId34"/>
    <p:sldId id="380" r:id="rId35"/>
    <p:sldId id="381" r:id="rId36"/>
    <p:sldId id="382" r:id="rId37"/>
    <p:sldId id="383" r:id="rId38"/>
    <p:sldId id="385" r:id="rId39"/>
    <p:sldId id="386" r:id="rId40"/>
    <p:sldId id="388" r:id="rId41"/>
    <p:sldId id="389" r:id="rId42"/>
    <p:sldId id="390" r:id="rId43"/>
    <p:sldId id="391" r:id="rId44"/>
    <p:sldId id="392" r:id="rId45"/>
    <p:sldId id="393" r:id="rId46"/>
    <p:sldId id="394" r:id="rId47"/>
    <p:sldId id="400" r:id="rId48"/>
    <p:sldId id="395" r:id="rId49"/>
    <p:sldId id="396" r:id="rId50"/>
    <p:sldId id="397" r:id="rId51"/>
    <p:sldId id="398" r:id="rId52"/>
    <p:sldId id="399" r:id="rId53"/>
    <p:sldId id="401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A02896-63E5-4D74-B59F-A94795CA48D4}">
          <p14:sldIdLst>
            <p14:sldId id="256"/>
            <p14:sldId id="418"/>
            <p14:sldId id="419"/>
            <p14:sldId id="420"/>
            <p14:sldId id="421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7"/>
            <p14:sldId id="332"/>
            <p14:sldId id="333"/>
            <p14:sldId id="334"/>
            <p14:sldId id="335"/>
            <p14:sldId id="336"/>
            <p14:sldId id="337"/>
            <p14:sldId id="339"/>
            <p14:sldId id="340"/>
            <p14:sldId id="341"/>
            <p14:sldId id="342"/>
            <p14:sldId id="338"/>
            <p14:sldId id="344"/>
            <p14:sldId id="345"/>
            <p14:sldId id="377"/>
            <p14:sldId id="379"/>
            <p14:sldId id="380"/>
            <p14:sldId id="381"/>
            <p14:sldId id="382"/>
            <p14:sldId id="383"/>
            <p14:sldId id="385"/>
            <p14:sldId id="386"/>
            <p14:sldId id="388"/>
            <p14:sldId id="389"/>
            <p14:sldId id="390"/>
            <p14:sldId id="391"/>
            <p14:sldId id="392"/>
            <p14:sldId id="393"/>
            <p14:sldId id="394"/>
            <p14:sldId id="400"/>
            <p14:sldId id="395"/>
            <p14:sldId id="396"/>
            <p14:sldId id="397"/>
            <p14:sldId id="398"/>
            <p14:sldId id="399"/>
            <p14:sldId id="4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07" autoAdjust="0"/>
  </p:normalViewPr>
  <p:slideViewPr>
    <p:cSldViewPr>
      <p:cViewPr varScale="1">
        <p:scale>
          <a:sx n="64" d="100"/>
          <a:sy n="64" d="100"/>
        </p:scale>
        <p:origin x="149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907704" y="2420888"/>
            <a:ext cx="4176464" cy="144016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Build &amp; Setup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4C34F-37DE-4A66-A29D-E9900A658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Resolution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159CC-AD6E-41E8-9B6A-FD25EAA9E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1B83D-00BD-4CCD-8161-937EE519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0908F3-2401-4BF1-9819-DB24E1613F1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different packages (A,B) may have the same dependency (C)</a:t>
            </a:r>
          </a:p>
          <a:p>
            <a:r>
              <a:rPr lang="en-US" dirty="0"/>
              <a:t>NPM prefers to “push” C up the directory structure so it can be shared by both</a:t>
            </a:r>
          </a:p>
          <a:p>
            <a:r>
              <a:rPr lang="en-US" dirty="0"/>
              <a:t>In case A &amp; B need different versions of C, NPM keeps a copy of C under B</a:t>
            </a:r>
          </a:p>
          <a:p>
            <a:r>
              <a:rPr lang="en-US" dirty="0"/>
              <a:t>Two different versions of C might be loaded at runtime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2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0A1D-C185-4844-A8AB-19D7D636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peerDependency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73661-4937-4AE2-A91E-2F853090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75B09-2783-4ECC-B10D-EA4AEA78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C2C7DE-5113-4017-A09F-4F453DD059A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 is </a:t>
            </a:r>
            <a:r>
              <a:rPr lang="en-US" dirty="0" err="1">
                <a:solidFill>
                  <a:srgbClr val="FF0000"/>
                </a:solidFill>
              </a:rPr>
              <a:t>peerDependency</a:t>
            </a:r>
            <a:r>
              <a:rPr lang="en-US" dirty="0"/>
              <a:t> of A</a:t>
            </a:r>
          </a:p>
          <a:p>
            <a:r>
              <a:rPr lang="en-US" dirty="0"/>
              <a:t>When installing A, C is not installed</a:t>
            </a:r>
          </a:p>
          <a:p>
            <a:pPr lvl="1"/>
            <a:r>
              <a:rPr lang="en-US" dirty="0"/>
              <a:t>You get an error instead</a:t>
            </a:r>
          </a:p>
          <a:p>
            <a:r>
              <a:rPr lang="en-US" dirty="0"/>
              <a:t>Now, it’s the app responsibility to install the peer dependency</a:t>
            </a:r>
          </a:p>
          <a:p>
            <a:r>
              <a:rPr lang="en-US" dirty="0"/>
              <a:t>Using </a:t>
            </a:r>
            <a:r>
              <a:rPr lang="en-US" dirty="0" err="1"/>
              <a:t>peerDependency</a:t>
            </a:r>
            <a:r>
              <a:rPr lang="en-US" dirty="0"/>
              <a:t> allows different plugins </a:t>
            </a:r>
          </a:p>
          <a:p>
            <a:pPr lvl="1"/>
            <a:r>
              <a:rPr lang="en-US" dirty="0"/>
              <a:t>To have no local copy of the host</a:t>
            </a:r>
          </a:p>
          <a:p>
            <a:pPr lvl="1"/>
            <a:r>
              <a:rPr lang="en-US" dirty="0"/>
              <a:t>Therefore can require the same host</a:t>
            </a:r>
          </a:p>
        </p:txBody>
      </p:sp>
    </p:spTree>
    <p:extLst>
      <p:ext uri="{BB962C8B-B14F-4D97-AF65-F5344CB8AC3E}">
        <p14:creationId xmlns:p14="http://schemas.microsoft.com/office/powerpoint/2010/main" val="2526186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60DC-BB79-4BCF-8DFE-F610C7C4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outdated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2B3AF4-E6AD-438E-B9B4-C37CF518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8FB4C-0FB5-45AE-AE69-0992CD17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751407-B0AD-4B68-B342-653245B306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Get a list of all packages that are outdated</a:t>
            </a:r>
          </a:p>
          <a:p>
            <a:r>
              <a:rPr lang="en-US" dirty="0"/>
              <a:t>This command is usually followed by “</a:t>
            </a:r>
            <a:r>
              <a:rPr lang="en-US" dirty="0" err="1"/>
              <a:t>npm</a:t>
            </a:r>
            <a:r>
              <a:rPr lang="en-US" dirty="0"/>
              <a:t> update”</a:t>
            </a:r>
          </a:p>
          <a:p>
            <a:pPr lvl="1"/>
            <a:r>
              <a:rPr lang="en-US" dirty="0"/>
              <a:t>Which installs latest version of all packages</a:t>
            </a:r>
          </a:p>
          <a:p>
            <a:r>
              <a:rPr lang="en-US" dirty="0"/>
              <a:t>You should note that SEMVER limitation are effective</a:t>
            </a:r>
          </a:p>
          <a:p>
            <a:r>
              <a:rPr lang="en-US" dirty="0"/>
              <a:t>If </a:t>
            </a:r>
            <a:r>
              <a:rPr lang="en-US" dirty="0" err="1"/>
              <a:t>package.json</a:t>
            </a:r>
            <a:r>
              <a:rPr lang="en-US" dirty="0"/>
              <a:t> says ^1.0.0 version 2.0.0 will not be installed</a:t>
            </a:r>
          </a:p>
        </p:txBody>
      </p:sp>
    </p:spTree>
    <p:extLst>
      <p:ext uri="{BB962C8B-B14F-4D97-AF65-F5344CB8AC3E}">
        <p14:creationId xmlns:p14="http://schemas.microsoft.com/office/powerpoint/2010/main" val="2479910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D5B7-48FF-4650-8A60-A524F54F4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package-</a:t>
            </a:r>
            <a:r>
              <a:rPr lang="en-US" dirty="0" err="1"/>
              <a:t>lock.json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684EBE-9DE8-42D9-99A5-EAEA6C5C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DC5AE-7E3D-4329-A0F9-BC200985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784505-0DB5-4C11-BD9B-9A6EE848EFB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Having a dependency of type ^1.0.0 means that two different installations might end with different version of the dependency</a:t>
            </a:r>
          </a:p>
          <a:p>
            <a:r>
              <a:rPr lang="en-US" dirty="0"/>
              <a:t>package-</a:t>
            </a:r>
            <a:r>
              <a:rPr lang="en-US" dirty="0" err="1"/>
              <a:t>lock.json</a:t>
            </a:r>
            <a:r>
              <a:rPr lang="en-US" dirty="0"/>
              <a:t> solves that by recursively lists all dependencies and their exact version</a:t>
            </a:r>
          </a:p>
          <a:p>
            <a:r>
              <a:rPr lang="en-US" dirty="0"/>
              <a:t>No need any more for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shrinkwrap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928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NPM Scripts – as a build tool,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1036712"/>
          </a:xfrm>
        </p:spPr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npm</a:t>
            </a:r>
            <a:r>
              <a:rPr lang="en-US" dirty="0"/>
              <a:t> install node-</a:t>
            </a:r>
            <a:r>
              <a:rPr lang="en-US" dirty="0" err="1"/>
              <a:t>sass’</a:t>
            </a:r>
            <a:r>
              <a:rPr lang="en-US" dirty="0"/>
              <a:t> command will install a package which will compile sass to </a:t>
            </a:r>
            <a:r>
              <a:rPr lang="en-US" dirty="0" err="1"/>
              <a:t>css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7504" y="3017912"/>
            <a:ext cx="8503096" cy="2854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"name"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"scripts"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"version"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"1.0.0"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"description"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"main"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"hello.js"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"scripts"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"build"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"node-sass --output-style compressed -o ./cssfolder ./sassfolder"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"test"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"echo 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\"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Error: no test specified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\"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&amp;&amp; exit 1"</a:t>
            </a:r>
            <a:b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"author"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"license"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"ISC"</a:t>
            </a:r>
            <a:b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427984" y="4221088"/>
            <a:ext cx="1440160" cy="21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293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EB05-F300-45FD-A1A4-C349E6B1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link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5C5D5-6F1B-4133-8C39-63EDD23F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6FBAF-55A5-439E-B113-5D387232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BC4AC3-F7A8-467E-9392-E299C6E02F0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Assuming you are developing a library</a:t>
            </a:r>
          </a:p>
          <a:p>
            <a:r>
              <a:rPr lang="en-US" dirty="0"/>
              <a:t>You want to test it inside an application</a:t>
            </a:r>
          </a:p>
          <a:p>
            <a:r>
              <a:rPr lang="en-US" dirty="0"/>
              <a:t>However the library is not published yet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link</a:t>
            </a:r>
            <a:r>
              <a:rPr lang="en-US" dirty="0"/>
              <a:t> inside the library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link [LIB]</a:t>
            </a:r>
            <a:r>
              <a:rPr lang="en-US" dirty="0"/>
              <a:t> inside the application</a:t>
            </a:r>
          </a:p>
          <a:p>
            <a:r>
              <a:rPr lang="en-US" dirty="0"/>
              <a:t>A symbolic link is created inside the host application’s </a:t>
            </a:r>
            <a:r>
              <a:rPr lang="en-US" dirty="0" err="1"/>
              <a:t>node_modules</a:t>
            </a:r>
            <a:r>
              <a:rPr lang="en-US" dirty="0"/>
              <a:t> folders</a:t>
            </a:r>
          </a:p>
        </p:txBody>
      </p:sp>
    </p:spTree>
    <p:extLst>
      <p:ext uri="{BB962C8B-B14F-4D97-AF65-F5344CB8AC3E}">
        <p14:creationId xmlns:p14="http://schemas.microsoft.com/office/powerpoint/2010/main" val="360880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an </a:t>
            </a:r>
            <a:r>
              <a:rPr lang="en-US" dirty="0" err="1"/>
              <a:t>npm</a:t>
            </a:r>
            <a:r>
              <a:rPr lang="en-US" dirty="0"/>
              <a:t> package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/>
          <a:lstStyle/>
          <a:p>
            <a:r>
              <a:rPr lang="en-US" dirty="0"/>
              <a:t>Run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init</a:t>
            </a:r>
            <a:endParaRPr lang="en-US" dirty="0"/>
          </a:p>
          <a:p>
            <a:pPr lvl="1"/>
            <a:r>
              <a:rPr lang="en-US" dirty="0" err="1"/>
              <a:t>package.json</a:t>
            </a:r>
            <a:r>
              <a:rPr lang="en-US" dirty="0"/>
              <a:t> is created</a:t>
            </a:r>
          </a:p>
          <a:p>
            <a:r>
              <a:rPr lang="en-US" dirty="0"/>
              <a:t>Create a new user using </a:t>
            </a:r>
            <a:r>
              <a:rPr lang="en-US" dirty="0" err="1"/>
              <a:t>npm</a:t>
            </a:r>
            <a:r>
              <a:rPr lang="en-US" dirty="0"/>
              <a:t> web site</a:t>
            </a:r>
          </a:p>
          <a:p>
            <a:r>
              <a:rPr lang="en-US" dirty="0"/>
              <a:t>Authenticate using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login</a:t>
            </a:r>
          </a:p>
          <a:p>
            <a:r>
              <a:rPr lang="en-US" dirty="0"/>
              <a:t>Run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publish</a:t>
            </a:r>
          </a:p>
          <a:p>
            <a:r>
              <a:rPr lang="en-US" dirty="0"/>
              <a:t>Consider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version patch </a:t>
            </a:r>
            <a:r>
              <a:rPr lang="en-US" dirty="0"/>
              <a:t>to increase version number before publishing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234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5257800"/>
          </a:xfrm>
        </p:spPr>
        <p:txBody>
          <a:bodyPr>
            <a:normAutofit/>
          </a:bodyPr>
          <a:lstStyle/>
          <a:p>
            <a:r>
              <a:rPr lang="en-US" dirty="0"/>
              <a:t>Yarn is a package manager created by Facebook</a:t>
            </a:r>
          </a:p>
          <a:p>
            <a:r>
              <a:rPr lang="en-US" dirty="0"/>
              <a:t>For most cases </a:t>
            </a:r>
            <a:r>
              <a:rPr lang="en-US" dirty="0">
                <a:solidFill>
                  <a:srgbClr val="FF0000"/>
                </a:solidFill>
              </a:rPr>
              <a:t>yarn</a:t>
            </a:r>
            <a:r>
              <a:rPr lang="en-US" dirty="0"/>
              <a:t> follows the same rules and configuration as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Is considered having better caching strategy and generally is faster</a:t>
            </a:r>
          </a:p>
          <a:p>
            <a:r>
              <a:rPr lang="en-US" dirty="0"/>
              <a:t>Starting NPM 5 the performance benefit still exists but is reduced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768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 --offline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/>
              <a:t>Got the </a:t>
            </a:r>
            <a:r>
              <a:rPr lang="en-US" dirty="0" err="1"/>
              <a:t>package.json</a:t>
            </a:r>
            <a:r>
              <a:rPr lang="en-US" dirty="0"/>
              <a:t> file / </a:t>
            </a:r>
            <a:r>
              <a:rPr lang="en-US" dirty="0" err="1"/>
              <a:t>yarn.lock</a:t>
            </a:r>
            <a:r>
              <a:rPr lang="en-US" dirty="0"/>
              <a:t> but for some reason internet connectivity is not available?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yarn --offline</a:t>
            </a:r>
            <a:r>
              <a:rPr lang="en-US" dirty="0"/>
              <a:t> will install all of the </a:t>
            </a:r>
            <a:r>
              <a:rPr lang="en-US" dirty="0" err="1"/>
              <a:t>package.json</a:t>
            </a:r>
            <a:r>
              <a:rPr lang="en-US" dirty="0"/>
              <a:t> file dependencies even without internet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511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@angular/cli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Even when using </a:t>
            </a:r>
            <a:r>
              <a:rPr lang="en-US" dirty="0" err="1">
                <a:solidFill>
                  <a:srgbClr val="FF0000"/>
                </a:solidFill>
              </a:rPr>
              <a:t>Webpack</a:t>
            </a:r>
            <a:r>
              <a:rPr lang="en-US" dirty="0"/>
              <a:t>, implementing build scripts is considered a complex task</a:t>
            </a:r>
          </a:p>
          <a:p>
            <a:r>
              <a:rPr lang="en-US" dirty="0"/>
              <a:t>So the Angular team created an abstraction layer on top of </a:t>
            </a:r>
            <a:r>
              <a:rPr lang="en-US" dirty="0" err="1"/>
              <a:t>Webpack</a:t>
            </a:r>
            <a:endParaRPr lang="en-US" dirty="0"/>
          </a:p>
          <a:p>
            <a:pPr lvl="1"/>
            <a:r>
              <a:rPr lang="en-US" dirty="0"/>
              <a:t>So now you need to learn both …</a:t>
            </a:r>
          </a:p>
          <a:p>
            <a:r>
              <a:rPr lang="en-US" dirty="0"/>
              <a:t>Starting with @angular/cli is easy</a:t>
            </a:r>
          </a:p>
          <a:p>
            <a:r>
              <a:rPr lang="en-US" dirty="0"/>
              <a:t>At the long term you understand that customization capabilities resides inside </a:t>
            </a:r>
            <a:r>
              <a:rPr lang="en-US" dirty="0" err="1"/>
              <a:t>Webpack</a:t>
            </a:r>
            <a:r>
              <a:rPr lang="en-US" dirty="0"/>
              <a:t> and not inside angular/cli </a:t>
            </a:r>
          </a:p>
        </p:txBody>
      </p:sp>
    </p:spTree>
    <p:extLst>
      <p:ext uri="{BB962C8B-B14F-4D97-AF65-F5344CB8AC3E}">
        <p14:creationId xmlns:p14="http://schemas.microsoft.com/office/powerpoint/2010/main" val="172444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Maintaining the Magic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new developer that just joined the team should be able to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clone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r>
              <a:rPr lang="en-US" dirty="0"/>
              <a:t>That’s it !!!</a:t>
            </a:r>
          </a:p>
          <a:p>
            <a:r>
              <a:rPr lang="en-US" dirty="0"/>
              <a:t>All servers are up and running</a:t>
            </a:r>
          </a:p>
          <a:p>
            <a:r>
              <a:rPr lang="en-US" dirty="0"/>
              <a:t>Browsers is opened pointing to the correct URL</a:t>
            </a:r>
          </a:p>
          <a:p>
            <a:r>
              <a:rPr lang="en-US" dirty="0"/>
              <a:t>Exploration now begins 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28966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Weback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module loader/bundler</a:t>
            </a:r>
          </a:p>
          <a:p>
            <a:pPr lvl="1"/>
            <a:r>
              <a:rPr lang="en-US" dirty="0"/>
              <a:t>Even for development purposes</a:t>
            </a:r>
          </a:p>
          <a:p>
            <a:r>
              <a:rPr lang="en-US" dirty="0"/>
              <a:t>Tries to bundle everything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Images</a:t>
            </a:r>
          </a:p>
          <a:p>
            <a:r>
              <a:rPr lang="en-US" dirty="0"/>
              <a:t>Extremely configurable</a:t>
            </a:r>
          </a:p>
          <a:p>
            <a:r>
              <a:rPr lang="en-US" dirty="0"/>
              <a:t>An impressive eco-system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43814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core concepts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Entry</a:t>
            </a:r>
            <a:r>
              <a:rPr lang="en-US" dirty="0"/>
              <a:t> – The starting point of the module graph</a:t>
            </a:r>
          </a:p>
          <a:p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 – The resultant bundle</a:t>
            </a:r>
          </a:p>
          <a:p>
            <a:r>
              <a:rPr lang="en-US" dirty="0">
                <a:solidFill>
                  <a:srgbClr val="FF0000"/>
                </a:solidFill>
              </a:rPr>
              <a:t>Loader</a:t>
            </a:r>
          </a:p>
          <a:p>
            <a:pPr lvl="1"/>
            <a:r>
              <a:rPr lang="en-US" dirty="0" err="1"/>
              <a:t>Webpack</a:t>
            </a:r>
            <a:r>
              <a:rPr lang="en-US" dirty="0"/>
              <a:t> only understands JavaScript</a:t>
            </a:r>
          </a:p>
          <a:p>
            <a:pPr lvl="1"/>
            <a:r>
              <a:rPr lang="en-US" dirty="0"/>
              <a:t>Loaders allows </a:t>
            </a:r>
            <a:r>
              <a:rPr lang="en-US" dirty="0" err="1"/>
              <a:t>Webpack</a:t>
            </a:r>
            <a:r>
              <a:rPr lang="en-US" dirty="0"/>
              <a:t> to handle non </a:t>
            </a:r>
            <a:r>
              <a:rPr lang="en-US" dirty="0" err="1"/>
              <a:t>JavsScript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Are focused around transformation</a:t>
            </a:r>
          </a:p>
          <a:p>
            <a:r>
              <a:rPr lang="en-US" dirty="0">
                <a:solidFill>
                  <a:srgbClr val="FF0000"/>
                </a:solidFill>
              </a:rPr>
              <a:t>Plugin</a:t>
            </a:r>
          </a:p>
          <a:p>
            <a:pPr lvl="1"/>
            <a:r>
              <a:rPr lang="en-US" dirty="0"/>
              <a:t>Handles anything except module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4224376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 err="1"/>
              <a:t>Webpack</a:t>
            </a:r>
            <a:r>
              <a:rPr lang="en-US" dirty="0"/>
              <a:t> uses JavaScript (not JSON) to describe configuration</a:t>
            </a:r>
          </a:p>
          <a:p>
            <a:r>
              <a:rPr lang="en-US" dirty="0"/>
              <a:t>It allows us to create dynamic configuration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17140" y="3320624"/>
            <a:ext cx="3744416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"./app/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main.ts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output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.resolve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(__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</a:t>
            </a:r>
            <a:b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"bundle.js"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b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extensions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webpack.config.js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40057" y="3646738"/>
            <a:ext cx="2747767" cy="1796503"/>
            <a:chOff x="-8845" y="2110844"/>
            <a:chExt cx="2747767" cy="1796503"/>
          </a:xfrm>
        </p:grpSpPr>
        <p:sp>
          <p:nvSpPr>
            <p:cNvPr id="11" name="Rectangle 10"/>
            <p:cNvSpPr/>
            <p:nvPr/>
          </p:nvSpPr>
          <p:spPr>
            <a:xfrm>
              <a:off x="-8845" y="2763603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Can even return a promise so configuration can be created using </a:t>
              </a:r>
              <a:r>
                <a:rPr lang="en-US" sz="1400" dirty="0" err="1"/>
                <a:t>async</a:t>
              </a:r>
              <a:r>
                <a:rPr lang="en-US" sz="1400" dirty="0"/>
                <a:t> operations</a:t>
              </a:r>
              <a:endParaRPr lang="he-IL" sz="1400" dirty="0"/>
            </a:p>
          </p:txBody>
        </p:sp>
        <p:cxnSp>
          <p:nvCxnSpPr>
            <p:cNvPr id="12" name="Straight Connector 11"/>
            <p:cNvCxnSpPr>
              <a:cxnSpLocks/>
              <a:stCxn id="11" idx="3"/>
            </p:cNvCxnSpPr>
            <p:nvPr/>
          </p:nvCxnSpPr>
          <p:spPr>
            <a:xfrm flipV="1">
              <a:off x="1488940" y="2110844"/>
              <a:ext cx="1249982" cy="1224631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76056" y="5303877"/>
            <a:ext cx="2613001" cy="1143744"/>
            <a:chOff x="-1124061" y="2763603"/>
            <a:chExt cx="2613001" cy="1143744"/>
          </a:xfrm>
        </p:grpSpPr>
        <p:sp>
          <p:nvSpPr>
            <p:cNvPr id="19" name="Rectangle 18"/>
            <p:cNvSpPr/>
            <p:nvPr/>
          </p:nvSpPr>
          <p:spPr>
            <a:xfrm>
              <a:off x="-8845" y="2763603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Inside Typescript files we are not using any extension</a:t>
              </a:r>
              <a:endParaRPr lang="he-IL" sz="1400" dirty="0"/>
            </a:p>
          </p:txBody>
        </p:sp>
        <p:cxnSp>
          <p:nvCxnSpPr>
            <p:cNvPr id="20" name="Straight Connector 19"/>
            <p:cNvCxnSpPr>
              <a:cxnSpLocks/>
              <a:stCxn id="19" idx="1"/>
            </p:cNvCxnSpPr>
            <p:nvPr/>
          </p:nvCxnSpPr>
          <p:spPr>
            <a:xfrm flipH="1" flipV="1">
              <a:off x="-1124061" y="2902967"/>
              <a:ext cx="1115216" cy="43250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774076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49154" y="3140968"/>
            <a:ext cx="3880388" cy="35086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rules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/\.</a:t>
            </a:r>
            <a:r>
              <a:rPr lang="en-US" sz="1200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$/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'@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ngtools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plugins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AngularCompilerPlugin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tsConfigPath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tsconfig.json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‘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main.ts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skipCodeGeneration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/>
              <a:t>Although </a:t>
            </a:r>
            <a:r>
              <a:rPr lang="en-US" dirty="0" err="1"/>
              <a:t>Webpack</a:t>
            </a:r>
            <a:r>
              <a:rPr lang="en-US" dirty="0"/>
              <a:t> is very sophisticated it is still not able to support Angular completely</a:t>
            </a:r>
          </a:p>
          <a:p>
            <a:r>
              <a:rPr lang="en-US" dirty="0"/>
              <a:t>@</a:t>
            </a:r>
            <a:r>
              <a:rPr lang="en-US" dirty="0" err="1"/>
              <a:t>ngtools</a:t>
            </a:r>
            <a:r>
              <a:rPr lang="en-US" dirty="0"/>
              <a:t>/</a:t>
            </a:r>
            <a:r>
              <a:rPr lang="en-US" dirty="0" err="1"/>
              <a:t>webpack</a:t>
            </a:r>
            <a:r>
              <a:rPr lang="en-US" dirty="0"/>
              <a:t> knows how to fill the gap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webpack.config.js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54854" y="4293096"/>
            <a:ext cx="3597066" cy="1278819"/>
            <a:chOff x="-8845" y="2628528"/>
            <a:chExt cx="3597066" cy="1278819"/>
          </a:xfrm>
        </p:grpSpPr>
        <p:sp>
          <p:nvSpPr>
            <p:cNvPr id="11" name="Rectangle 10"/>
            <p:cNvSpPr/>
            <p:nvPr/>
          </p:nvSpPr>
          <p:spPr>
            <a:xfrm>
              <a:off x="-8845" y="2763603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Must configure both a loader and a plugin</a:t>
              </a:r>
              <a:endParaRPr lang="he-IL" sz="1400" dirty="0"/>
            </a:p>
          </p:txBody>
        </p:sp>
        <p:cxnSp>
          <p:nvCxnSpPr>
            <p:cNvPr id="12" name="Straight Connector 11"/>
            <p:cNvCxnSpPr>
              <a:cxnSpLocks/>
              <a:stCxn id="11" idx="3"/>
            </p:cNvCxnSpPr>
            <p:nvPr/>
          </p:nvCxnSpPr>
          <p:spPr>
            <a:xfrm flipV="1">
              <a:off x="1488940" y="2628528"/>
              <a:ext cx="2099281" cy="706947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cxnSp>
        <p:nvCxnSpPr>
          <p:cNvPr id="13" name="Straight Connector 12"/>
          <p:cNvCxnSpPr>
            <a:cxnSpLocks/>
            <a:stCxn id="11" idx="3"/>
          </p:cNvCxnSpPr>
          <p:nvPr/>
        </p:nvCxnSpPr>
        <p:spPr>
          <a:xfrm>
            <a:off x="1752639" y="5000043"/>
            <a:ext cx="1883257" cy="38100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grpSp>
        <p:nvGrpSpPr>
          <p:cNvPr id="14" name="Group 13"/>
          <p:cNvGrpSpPr/>
          <p:nvPr/>
        </p:nvGrpSpPr>
        <p:grpSpPr>
          <a:xfrm>
            <a:off x="5796136" y="3636083"/>
            <a:ext cx="2979737" cy="2241189"/>
            <a:chOff x="-1490797" y="2763603"/>
            <a:chExt cx="2979737" cy="2241189"/>
          </a:xfrm>
        </p:grpSpPr>
        <p:sp>
          <p:nvSpPr>
            <p:cNvPr id="15" name="Rectangle 14"/>
            <p:cNvSpPr/>
            <p:nvPr/>
          </p:nvSpPr>
          <p:spPr>
            <a:xfrm>
              <a:off x="-8845" y="2763603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Don’t miss that !!!</a:t>
              </a:r>
            </a:p>
            <a:p>
              <a:pPr algn="ctr"/>
              <a:r>
                <a:rPr lang="en-US" sz="1400" dirty="0"/>
                <a:t>Without that, @</a:t>
              </a:r>
              <a:r>
                <a:rPr lang="en-US" sz="1400" dirty="0" err="1"/>
                <a:t>ngtools</a:t>
              </a:r>
              <a:r>
                <a:rPr lang="en-US" sz="1400" dirty="0"/>
                <a:t> outputs AOT classes</a:t>
              </a:r>
              <a:endParaRPr lang="he-IL" sz="1400" dirty="0"/>
            </a:p>
          </p:txBody>
        </p:sp>
        <p:cxnSp>
          <p:nvCxnSpPr>
            <p:cNvPr id="16" name="Straight Connector 15"/>
            <p:cNvCxnSpPr>
              <a:cxnSpLocks/>
              <a:stCxn id="15" idx="1"/>
            </p:cNvCxnSpPr>
            <p:nvPr/>
          </p:nvCxnSpPr>
          <p:spPr>
            <a:xfrm flipH="1">
              <a:off x="-1490797" y="3335475"/>
              <a:ext cx="1481952" cy="1669317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32206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ngtools</a:t>
            </a:r>
            <a:r>
              <a:rPr lang="en-US" dirty="0"/>
              <a:t>/</a:t>
            </a:r>
            <a:r>
              <a:rPr lang="en-US" dirty="0" err="1"/>
              <a:t>webpack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Handles Typescript compilation</a:t>
            </a:r>
          </a:p>
          <a:p>
            <a:r>
              <a:rPr lang="en-US" dirty="0" err="1"/>
              <a:t>templateUrl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template</a:t>
            </a:r>
          </a:p>
          <a:p>
            <a:r>
              <a:rPr lang="en-US" dirty="0" err="1"/>
              <a:t>styleUrls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styles</a:t>
            </a:r>
          </a:p>
          <a:p>
            <a:r>
              <a:rPr lang="en-US" dirty="0">
                <a:sym typeface="Wingdings" panose="05000000000000000000" pitchFamily="2" charset="2"/>
              </a:rPr>
              <a:t>Detects lazy loaded modules and creates a bundle for each one</a:t>
            </a:r>
          </a:p>
          <a:p>
            <a:r>
              <a:rPr lang="en-US" dirty="0">
                <a:sym typeface="Wingdings" panose="05000000000000000000" pitchFamily="2" charset="2"/>
              </a:rPr>
              <a:t>Supports AOT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48231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Dev Server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NodeJS application that hosts </a:t>
            </a:r>
            <a:r>
              <a:rPr lang="en-US" dirty="0" err="1"/>
              <a:t>Webpack</a:t>
            </a:r>
            <a:endParaRPr lang="en-US" dirty="0"/>
          </a:p>
          <a:p>
            <a:r>
              <a:rPr lang="en-US" dirty="0"/>
              <a:t>Blocks HTTP requests until build is completed</a:t>
            </a:r>
          </a:p>
          <a:p>
            <a:r>
              <a:rPr lang="en-US" dirty="0"/>
              <a:t>Supports live reload</a:t>
            </a:r>
          </a:p>
          <a:p>
            <a:r>
              <a:rPr lang="en-US" dirty="0"/>
              <a:t>Generates bundles in memory and serves them through HTTP</a:t>
            </a:r>
          </a:p>
          <a:p>
            <a:r>
              <a:rPr lang="en-US" dirty="0"/>
              <a:t>How to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yarn add </a:t>
            </a:r>
            <a:r>
              <a:rPr lang="en-US" dirty="0" err="1">
                <a:solidFill>
                  <a:srgbClr val="FF0000"/>
                </a:solidFill>
              </a:rPr>
              <a:t>webpack</a:t>
            </a:r>
            <a:r>
              <a:rPr lang="en-US" dirty="0">
                <a:solidFill>
                  <a:srgbClr val="FF0000"/>
                </a:solidFill>
              </a:rPr>
              <a:t>-dev-server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node_modules</a:t>
            </a:r>
            <a:r>
              <a:rPr lang="en-US" dirty="0">
                <a:solidFill>
                  <a:srgbClr val="FF0000"/>
                </a:solidFill>
              </a:rPr>
              <a:t>/.bin/</a:t>
            </a:r>
            <a:r>
              <a:rPr lang="en-US" dirty="0" err="1">
                <a:solidFill>
                  <a:srgbClr val="FF0000"/>
                </a:solidFill>
              </a:rPr>
              <a:t>webpack</a:t>
            </a:r>
            <a:r>
              <a:rPr lang="en-US" dirty="0">
                <a:solidFill>
                  <a:srgbClr val="FF0000"/>
                </a:solidFill>
              </a:rPr>
              <a:t>-dev-server</a:t>
            </a:r>
          </a:p>
        </p:txBody>
      </p:sp>
    </p:spTree>
    <p:extLst>
      <p:ext uri="{BB962C8B-B14F-4D97-AF65-F5344CB8AC3E}">
        <p14:creationId xmlns:p14="http://schemas.microsoft.com/office/powerpoint/2010/main" val="1189752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index.html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generates bundles</a:t>
            </a:r>
          </a:p>
          <a:p>
            <a:r>
              <a:rPr lang="en-US" dirty="0"/>
              <a:t>Not all bundles are known statically</a:t>
            </a:r>
          </a:p>
          <a:p>
            <a:pPr lvl="1"/>
            <a:r>
              <a:rPr lang="en-US" dirty="0"/>
              <a:t>Think lazy loading</a:t>
            </a:r>
          </a:p>
          <a:p>
            <a:r>
              <a:rPr lang="en-US" dirty="0"/>
              <a:t>You need a way to fix index.html with all generated bundles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HtmlWebpackPlugin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yarn add html-</a:t>
            </a:r>
            <a:r>
              <a:rPr lang="en-US" dirty="0" err="1">
                <a:solidFill>
                  <a:srgbClr val="FF0000"/>
                </a:solidFill>
              </a:rPr>
              <a:t>wepack</a:t>
            </a:r>
            <a:r>
              <a:rPr lang="en-US" dirty="0">
                <a:solidFill>
                  <a:srgbClr val="FF0000"/>
                </a:solidFill>
              </a:rPr>
              <a:t>-plugin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626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HtmlWebpackPlugin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36096" y="1772816"/>
            <a:ext cx="271804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plugins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HtmlWebpackPlugin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'My App'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"./index.html"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'./index.html'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endParaRPr lang="he-IL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2555776" y="1842123"/>
            <a:ext cx="3197164" cy="1143744"/>
            <a:chOff x="1139949" y="2628528"/>
            <a:chExt cx="3197164" cy="1143744"/>
          </a:xfrm>
        </p:grpSpPr>
        <p:sp>
          <p:nvSpPr>
            <p:cNvPr id="8" name="Rectangle 7"/>
            <p:cNvSpPr/>
            <p:nvPr/>
          </p:nvSpPr>
          <p:spPr>
            <a:xfrm>
              <a:off x="1139949" y="2628528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Template is relative to webpack.config.js</a:t>
              </a:r>
              <a:endParaRPr lang="he-IL" sz="1400" dirty="0"/>
            </a:p>
          </p:txBody>
        </p:sp>
        <p:cxnSp>
          <p:nvCxnSpPr>
            <p:cNvPr id="9" name="Straight Connector 8"/>
            <p:cNvCxnSpPr>
              <a:cxnSpLocks/>
              <a:stCxn id="8" idx="3"/>
            </p:cNvCxnSpPr>
            <p:nvPr/>
          </p:nvCxnSpPr>
          <p:spPr>
            <a:xfrm>
              <a:off x="2637734" y="3200400"/>
              <a:ext cx="1699379" cy="15904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156176" y="2924944"/>
            <a:ext cx="2275489" cy="2027259"/>
            <a:chOff x="362245" y="1745013"/>
            <a:chExt cx="2275489" cy="2027259"/>
          </a:xfrm>
        </p:grpSpPr>
        <p:sp>
          <p:nvSpPr>
            <p:cNvPr id="12" name="Rectangle 11"/>
            <p:cNvSpPr/>
            <p:nvPr/>
          </p:nvSpPr>
          <p:spPr>
            <a:xfrm>
              <a:off x="1139949" y="2628528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filename is relative to </a:t>
              </a:r>
              <a:r>
                <a:rPr lang="en-US" sz="1400" dirty="0" err="1"/>
                <a:t>output.path</a:t>
              </a:r>
              <a:endParaRPr lang="he-IL" sz="1400" dirty="0"/>
            </a:p>
          </p:txBody>
        </p:sp>
        <p:cxnSp>
          <p:nvCxnSpPr>
            <p:cNvPr id="13" name="Straight Connector 12"/>
            <p:cNvCxnSpPr>
              <a:cxnSpLocks/>
              <a:stCxn id="12" idx="1"/>
            </p:cNvCxnSpPr>
            <p:nvPr/>
          </p:nvCxnSpPr>
          <p:spPr>
            <a:xfrm flipH="1" flipV="1">
              <a:off x="362245" y="1745013"/>
              <a:ext cx="777704" cy="1455387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467544" y="3373254"/>
            <a:ext cx="460851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&lt;!DOCTYPE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meta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charset=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"UTF-8"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&gt;Title 2&lt;/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/reflect-metadata/Reflect.js"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/zone.js/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/zone.js"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"text/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javascript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"bundle.js"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4716016" y="5180550"/>
            <a:ext cx="1745951" cy="956605"/>
            <a:chOff x="1013693" y="2917642"/>
            <a:chExt cx="1745951" cy="956605"/>
          </a:xfrm>
        </p:grpSpPr>
        <p:sp>
          <p:nvSpPr>
            <p:cNvPr id="20" name="Rectangle 19"/>
            <p:cNvSpPr/>
            <p:nvPr/>
          </p:nvSpPr>
          <p:spPr>
            <a:xfrm>
              <a:off x="1661765" y="2917642"/>
              <a:ext cx="1097879" cy="9566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This is the generated index.html</a:t>
              </a:r>
              <a:endParaRPr lang="he-IL" sz="1400" dirty="0"/>
            </a:p>
          </p:txBody>
        </p:sp>
        <p:cxnSp>
          <p:nvCxnSpPr>
            <p:cNvPr id="21" name="Straight Connector 20"/>
            <p:cNvCxnSpPr>
              <a:cxnSpLocks/>
              <a:stCxn id="20" idx="1"/>
            </p:cNvCxnSpPr>
            <p:nvPr/>
          </p:nvCxnSpPr>
          <p:spPr>
            <a:xfrm flipH="1" flipV="1">
              <a:off x="1013693" y="2917642"/>
              <a:ext cx="648072" cy="478303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26179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templateUrl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Up until now we used inline template</a:t>
            </a:r>
          </a:p>
          <a:p>
            <a:r>
              <a:rPr lang="en-US" dirty="0"/>
              <a:t>Moving to </a:t>
            </a:r>
            <a:r>
              <a:rPr lang="en-US" dirty="0" err="1">
                <a:solidFill>
                  <a:srgbClr val="FF0000"/>
                </a:solidFill>
              </a:rPr>
              <a:t>templateUrl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bit challenging since Angular does not support relative URL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Angular looks for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app.component.html</a:t>
            </a:r>
            <a:r>
              <a:rPr lang="en-US" dirty="0">
                <a:sym typeface="Wingdings" panose="05000000000000000000" pitchFamily="2" charset="2"/>
              </a:rPr>
              <a:t> at the root path and not next to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app.component.ts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03348" y="3356992"/>
            <a:ext cx="457200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@Component({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"my-app"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templateUrl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"app.component.html"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7302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&amp; CSS Loader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ngtools</a:t>
            </a:r>
            <a:r>
              <a:rPr lang="en-US" dirty="0"/>
              <a:t> is able to transform </a:t>
            </a:r>
            <a:r>
              <a:rPr lang="en-US" dirty="0">
                <a:solidFill>
                  <a:srgbClr val="FF0000"/>
                </a:solidFill>
              </a:rPr>
              <a:t>template</a:t>
            </a:r>
            <a:r>
              <a:rPr lang="en-US" dirty="0"/>
              <a:t> syntax to </a:t>
            </a:r>
            <a:r>
              <a:rPr lang="en-US" dirty="0" err="1">
                <a:solidFill>
                  <a:srgbClr val="FF0000"/>
                </a:solidFill>
              </a:rPr>
              <a:t>templateUrl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However it does not know how to load the HTML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raw-loader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95452" y="3285753"/>
            <a:ext cx="324036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rules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/\.html$/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'raw-loader'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/\.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css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$/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'raw-loader'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1403648" y="4064496"/>
            <a:ext cx="4104456" cy="1372344"/>
            <a:chOff x="1139949" y="2399928"/>
            <a:chExt cx="4104456" cy="1372344"/>
          </a:xfrm>
        </p:grpSpPr>
        <p:sp>
          <p:nvSpPr>
            <p:cNvPr id="8" name="Rectangle 7"/>
            <p:cNvSpPr/>
            <p:nvPr/>
          </p:nvSpPr>
          <p:spPr>
            <a:xfrm>
              <a:off x="1139949" y="2628528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Transforms HTML/CSS into raw text</a:t>
              </a:r>
              <a:endParaRPr lang="he-IL" sz="1400" dirty="0"/>
            </a:p>
          </p:txBody>
        </p:sp>
        <p:cxnSp>
          <p:nvCxnSpPr>
            <p:cNvPr id="9" name="Straight Connector 8"/>
            <p:cNvCxnSpPr>
              <a:cxnSpLocks/>
              <a:stCxn id="8" idx="3"/>
            </p:cNvCxnSpPr>
            <p:nvPr/>
          </p:nvCxnSpPr>
          <p:spPr>
            <a:xfrm flipV="1">
              <a:off x="2637734" y="2399928"/>
              <a:ext cx="2606671" cy="80047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cxnSp>
        <p:nvCxnSpPr>
          <p:cNvPr id="12" name="Straight Connector 11"/>
          <p:cNvCxnSpPr>
            <a:cxnSpLocks/>
            <a:stCxn id="8" idx="3"/>
          </p:cNvCxnSpPr>
          <p:nvPr/>
        </p:nvCxnSpPr>
        <p:spPr>
          <a:xfrm>
            <a:off x="2901433" y="4864968"/>
            <a:ext cx="2606671" cy="95436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58849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real life production project requires the following</a:t>
            </a:r>
          </a:p>
          <a:p>
            <a:pPr lvl="1"/>
            <a:r>
              <a:rPr lang="en-US" dirty="0"/>
              <a:t>Typescript compilation</a:t>
            </a:r>
          </a:p>
          <a:p>
            <a:pPr lvl="1"/>
            <a:r>
              <a:rPr lang="en-US" dirty="0"/>
              <a:t>SASS compilation</a:t>
            </a:r>
          </a:p>
          <a:p>
            <a:pPr lvl="1"/>
            <a:r>
              <a:rPr lang="en-US" dirty="0"/>
              <a:t>Module loader</a:t>
            </a:r>
          </a:p>
          <a:p>
            <a:pPr lvl="1"/>
            <a:r>
              <a:rPr lang="en-US" dirty="0"/>
              <a:t>Dev web server</a:t>
            </a:r>
          </a:p>
          <a:p>
            <a:pPr lvl="1"/>
            <a:r>
              <a:rPr lang="en-US" dirty="0"/>
              <a:t>Bundling &amp; minification</a:t>
            </a:r>
          </a:p>
          <a:p>
            <a:pPr lvl="1"/>
            <a:r>
              <a:rPr lang="en-US" dirty="0"/>
              <a:t>Optimization like AOT &amp; Tree shaking</a:t>
            </a:r>
          </a:p>
          <a:p>
            <a:pPr lvl="1"/>
            <a:r>
              <a:rPr lang="en-US" dirty="0"/>
              <a:t>Localization (build or runtime)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05994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CSS may contain @import and </a:t>
            </a:r>
            <a:r>
              <a:rPr lang="en-US" dirty="0" err="1"/>
              <a:t>url</a:t>
            </a:r>
            <a:r>
              <a:rPr lang="en-US" dirty="0"/>
              <a:t>(…)</a:t>
            </a:r>
          </a:p>
          <a:p>
            <a:r>
              <a:rPr lang="en-US" dirty="0"/>
              <a:t>The raw-loader returns the CSS as is</a:t>
            </a:r>
          </a:p>
          <a:p>
            <a:r>
              <a:rPr lang="en-US" dirty="0"/>
              <a:t>The bundle does not contain those assets </a:t>
            </a:r>
            <a:r>
              <a:rPr lang="en-US" dirty="0">
                <a:sym typeface="Wingdings" panose="05000000000000000000" pitchFamily="2" charset="2"/>
              </a:rPr>
              <a:t> Runtime error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css</a:t>
            </a:r>
            <a:r>
              <a:rPr lang="en-US" dirty="0">
                <a:solidFill>
                  <a:srgbClr val="FF0000"/>
                </a:solidFill>
              </a:rPr>
              <a:t>-loader</a:t>
            </a:r>
          </a:p>
          <a:p>
            <a:r>
              <a:rPr lang="en-US" dirty="0"/>
              <a:t>Transforms </a:t>
            </a:r>
            <a:r>
              <a:rPr lang="en-US" dirty="0" err="1"/>
              <a:t>url</a:t>
            </a:r>
            <a:r>
              <a:rPr lang="en-US" dirty="0"/>
              <a:t>(..) into plain require</a:t>
            </a:r>
          </a:p>
          <a:p>
            <a:r>
              <a:rPr lang="en-US" dirty="0" err="1"/>
              <a:t>url</a:t>
            </a:r>
            <a:r>
              <a:rPr lang="en-US" dirty="0"/>
              <a:t>(“image.jpg”) </a:t>
            </a:r>
            <a:r>
              <a:rPr lang="en-US" dirty="0">
                <a:sym typeface="Wingdings" panose="05000000000000000000" pitchFamily="2" charset="2"/>
              </a:rPr>
              <a:t> require(“./image.jpg”)</a:t>
            </a:r>
          </a:p>
          <a:p>
            <a:r>
              <a:rPr lang="en-US" dirty="0">
                <a:sym typeface="Wingdings" panose="05000000000000000000" pitchFamily="2" charset="2"/>
              </a:rPr>
              <a:t>Now you need another loader for handling JPG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file-loader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url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-loader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203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03348" y="2132856"/>
            <a:ext cx="457200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rules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/\.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css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$/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//"</a:t>
            </a:r>
            <a:r>
              <a:rPr lang="en-US" sz="1400" i="1" dirty="0" err="1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exports-loader?module.exports.toString</a:t>
            </a: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()",</a:t>
            </a:r>
            <a:b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"to-string-loader"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-loader'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/\.jpg$/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url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-loader'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266700" y="3153544"/>
            <a:ext cx="2721124" cy="1143744"/>
            <a:chOff x="1139949" y="2628528"/>
            <a:chExt cx="2721124" cy="1143744"/>
          </a:xfrm>
        </p:grpSpPr>
        <p:sp>
          <p:nvSpPr>
            <p:cNvPr id="8" name="Rectangle 7"/>
            <p:cNvSpPr/>
            <p:nvPr/>
          </p:nvSpPr>
          <p:spPr>
            <a:xfrm>
              <a:off x="1139949" y="2628528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Order matter</a:t>
              </a:r>
            </a:p>
            <a:p>
              <a:pPr algn="ctr"/>
              <a:r>
                <a:rPr lang="en-US" sz="1400" dirty="0"/>
                <a:t>First loader runs last</a:t>
              </a:r>
              <a:endParaRPr lang="he-IL" sz="1400" dirty="0"/>
            </a:p>
          </p:txBody>
        </p:sp>
        <p:cxnSp>
          <p:nvCxnSpPr>
            <p:cNvPr id="9" name="Straight Connector 8"/>
            <p:cNvCxnSpPr>
              <a:cxnSpLocks/>
              <a:stCxn id="8" idx="3"/>
            </p:cNvCxnSpPr>
            <p:nvPr/>
          </p:nvCxnSpPr>
          <p:spPr>
            <a:xfrm flipV="1">
              <a:off x="2637734" y="2831976"/>
              <a:ext cx="1223339" cy="368424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383528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@angular/cli Getting Started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Install CLI tool globally:</a:t>
            </a:r>
            <a:r>
              <a:rPr lang="en-US" dirty="0">
                <a:solidFill>
                  <a:srgbClr val="FF0000"/>
                </a:solidFill>
              </a:rPr>
              <a:t> yarn global add @angular/cli</a:t>
            </a:r>
          </a:p>
          <a:p>
            <a:r>
              <a:rPr lang="en-US" dirty="0"/>
              <a:t>Verify installation:</a:t>
            </a:r>
            <a:r>
              <a:rPr lang="en-US" dirty="0">
                <a:solidFill>
                  <a:srgbClr val="FF0000"/>
                </a:solidFill>
              </a:rPr>
              <a:t> ng version</a:t>
            </a:r>
          </a:p>
          <a:p>
            <a:r>
              <a:rPr lang="en-US" dirty="0"/>
              <a:t>Generate new project: </a:t>
            </a:r>
            <a:r>
              <a:rPr lang="en-US" dirty="0">
                <a:solidFill>
                  <a:srgbClr val="FF0000"/>
                </a:solidFill>
              </a:rPr>
              <a:t>ng new my-project</a:t>
            </a:r>
          </a:p>
          <a:p>
            <a:pPr lvl="1"/>
            <a:r>
              <a:rPr lang="en-US" dirty="0"/>
              <a:t>A new directory is created with all source files</a:t>
            </a:r>
          </a:p>
          <a:p>
            <a:pPr lvl="1"/>
            <a:r>
              <a:rPr lang="en-US" dirty="0"/>
              <a:t>Automatically restore packages using yarn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70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new options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--directory</a:t>
            </a:r>
            <a:r>
              <a:rPr lang="en-US" sz="2700" dirty="0"/>
              <a:t>: Name of directory to create, by default this is the application name</a:t>
            </a:r>
          </a:p>
          <a:p>
            <a:r>
              <a:rPr lang="en-US" sz="2700" dirty="0">
                <a:solidFill>
                  <a:srgbClr val="FF0000"/>
                </a:solidFill>
              </a:rPr>
              <a:t>--prefix</a:t>
            </a:r>
            <a:r>
              <a:rPr lang="en-US" sz="2700" dirty="0"/>
              <a:t>: Component selector prefix</a:t>
            </a:r>
          </a:p>
          <a:p>
            <a:pPr lvl="1"/>
            <a:r>
              <a:rPr lang="en-US" sz="2400" dirty="0"/>
              <a:t>Can be overridden per component</a:t>
            </a:r>
          </a:p>
          <a:p>
            <a:r>
              <a:rPr lang="en-US" sz="2700" dirty="0">
                <a:solidFill>
                  <a:srgbClr val="FF0000"/>
                </a:solidFill>
              </a:rPr>
              <a:t>--inline-style</a:t>
            </a:r>
            <a:r>
              <a:rPr lang="en-US" sz="2700" dirty="0"/>
              <a:t>: Do not generate CSS file</a:t>
            </a:r>
          </a:p>
          <a:p>
            <a:pPr lvl="1"/>
            <a:r>
              <a:rPr lang="en-US" sz="2400" dirty="0"/>
              <a:t>Can be overridden per component</a:t>
            </a:r>
          </a:p>
          <a:p>
            <a:r>
              <a:rPr lang="en-US" sz="2700" dirty="0">
                <a:solidFill>
                  <a:srgbClr val="FF0000"/>
                </a:solidFill>
              </a:rPr>
              <a:t>--inline-template</a:t>
            </a:r>
            <a:r>
              <a:rPr lang="en-US" sz="2700" dirty="0"/>
              <a:t>: Do not use inline templates</a:t>
            </a:r>
          </a:p>
          <a:p>
            <a:pPr lvl="1"/>
            <a:r>
              <a:rPr lang="en-US" dirty="0"/>
              <a:t>Can be overridden per component</a:t>
            </a:r>
          </a:p>
        </p:txBody>
      </p:sp>
    </p:spTree>
    <p:extLst>
      <p:ext uri="{BB962C8B-B14F-4D97-AF65-F5344CB8AC3E}">
        <p14:creationId xmlns:p14="http://schemas.microsoft.com/office/powerpoint/2010/main" val="667151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--routing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16832"/>
          </a:xfrm>
        </p:spPr>
        <p:txBody>
          <a:bodyPr>
            <a:normAutofit/>
          </a:bodyPr>
          <a:lstStyle/>
          <a:p>
            <a:r>
              <a:rPr lang="en-US" dirty="0"/>
              <a:t>Commonly used cli command option to create a new project and automatically add a routing file in order to implement routing in angular app</a:t>
            </a:r>
          </a:p>
          <a:p>
            <a:r>
              <a:rPr lang="en-US" dirty="0">
                <a:solidFill>
                  <a:srgbClr val="FF0000"/>
                </a:solidFill>
              </a:rPr>
              <a:t>ng new </a:t>
            </a:r>
            <a:r>
              <a:rPr lang="en-US" dirty="0" err="1">
                <a:solidFill>
                  <a:srgbClr val="FF0000"/>
                </a:solidFill>
              </a:rPr>
              <a:t>myapp</a:t>
            </a:r>
            <a:r>
              <a:rPr lang="en-US" dirty="0">
                <a:solidFill>
                  <a:srgbClr val="FF0000"/>
                </a:solidFill>
              </a:rPr>
              <a:t> --routing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788024" y="3284984"/>
            <a:ext cx="3706411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-app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----app.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.css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----app.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.html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.spec.ts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app.module.ts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routing.module.ts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-assets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-environments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-favicon.ico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-index.html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polyfills.ts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-styles.css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tsconfig.app.json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typings.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tsconfig.spec.json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1600" y="4437112"/>
            <a:ext cx="2448272" cy="11521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project files tree after the command.</a:t>
            </a:r>
          </a:p>
          <a:p>
            <a:r>
              <a:rPr lang="en-US" dirty="0"/>
              <a:t>A routing module file is now available</a:t>
            </a:r>
          </a:p>
        </p:txBody>
      </p:sp>
      <p:cxnSp>
        <p:nvCxnSpPr>
          <p:cNvPr id="9" name="Straight Arrow Connector 8"/>
          <p:cNvCxnSpPr>
            <a:cxnSpLocks/>
            <a:stCxn id="7" idx="3"/>
          </p:cNvCxnSpPr>
          <p:nvPr/>
        </p:nvCxnSpPr>
        <p:spPr>
          <a:xfrm flipV="1">
            <a:off x="3419872" y="4653136"/>
            <a:ext cx="136815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483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generate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Assists in creating features to the app such as components, modules, services, pipes, directive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Some options are derived from project level definition</a:t>
            </a:r>
          </a:p>
          <a:p>
            <a:r>
              <a:rPr lang="en-US" dirty="0"/>
              <a:t>Some options can be re-defined</a:t>
            </a:r>
          </a:p>
          <a:p>
            <a:r>
              <a:rPr lang="en-US" dirty="0"/>
              <a:t>Also have other options such as:</a:t>
            </a:r>
          </a:p>
          <a:p>
            <a:pPr lvl="1"/>
            <a:r>
              <a:rPr lang="en-US" dirty="0"/>
              <a:t>--inline-template use an inline template instead of a separate HTML file</a:t>
            </a:r>
          </a:p>
          <a:p>
            <a:pPr lvl="1"/>
            <a:r>
              <a:rPr lang="en-US" dirty="0"/>
              <a:t>--inline-style use inline styles instead of a separate CSS file</a:t>
            </a:r>
          </a:p>
          <a:p>
            <a:pPr lvl="1"/>
            <a:r>
              <a:rPr lang="en-US" dirty="0"/>
              <a:t>--prefix change prefix selector</a:t>
            </a:r>
          </a:p>
        </p:txBody>
      </p:sp>
    </p:spTree>
    <p:extLst>
      <p:ext uri="{BB962C8B-B14F-4D97-AF65-F5344CB8AC3E}">
        <p14:creationId xmlns:p14="http://schemas.microsoft.com/office/powerpoint/2010/main" val="32510564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--flat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 not generate a parent directory when generating a new component</a:t>
            </a:r>
          </a:p>
          <a:p>
            <a:r>
              <a:rPr lang="en-US" dirty="0">
                <a:solidFill>
                  <a:srgbClr val="FF0000"/>
                </a:solidFill>
              </a:rPr>
              <a:t>ng g component </a:t>
            </a:r>
            <a:r>
              <a:rPr lang="en-US" dirty="0" err="1">
                <a:solidFill>
                  <a:srgbClr val="FF0000"/>
                </a:solidFill>
              </a:rPr>
              <a:t>contactList</a:t>
            </a:r>
            <a:r>
              <a:rPr lang="en-US" dirty="0">
                <a:solidFill>
                  <a:srgbClr val="FF0000"/>
                </a:solidFill>
              </a:rPr>
              <a:t> --flat</a:t>
            </a:r>
          </a:p>
          <a:p>
            <a:r>
              <a:rPr lang="en-US" dirty="0"/>
              <a:t>Probably you will want to use it when defining a new root component per feature module</a:t>
            </a:r>
          </a:p>
          <a:p>
            <a:pPr lvl="1"/>
            <a:r>
              <a:rPr lang="en-US" dirty="0"/>
              <a:t>To be consistent with </a:t>
            </a:r>
            <a:r>
              <a:rPr lang="en-US" dirty="0" err="1"/>
              <a:t>app.component.ts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5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build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ng serve </a:t>
            </a:r>
            <a:r>
              <a:rPr lang="en-US" dirty="0"/>
              <a:t>starts a development server and all JavaScript bundles are created in memory</a:t>
            </a:r>
          </a:p>
          <a:p>
            <a:r>
              <a:rPr lang="en-US" dirty="0"/>
              <a:t>You can only analyze the bundles using a browser !!!</a:t>
            </a:r>
          </a:p>
          <a:p>
            <a:r>
              <a:rPr lang="en-US" dirty="0">
                <a:solidFill>
                  <a:srgbClr val="FF0000"/>
                </a:solidFill>
              </a:rPr>
              <a:t>ng build </a:t>
            </a:r>
            <a:r>
              <a:rPr lang="en-US" dirty="0"/>
              <a:t>generates bundles under </a:t>
            </a:r>
            <a:r>
              <a:rPr lang="en-US" dirty="0" err="1">
                <a:solidFill>
                  <a:srgbClr val="FF0000"/>
                </a:solidFill>
              </a:rPr>
              <a:t>outDir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which is the </a:t>
            </a:r>
            <a:r>
              <a:rPr lang="en-US" dirty="0" err="1">
                <a:solidFill>
                  <a:srgbClr val="FF0000"/>
                </a:solidFill>
              </a:rPr>
              <a:t>dist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folder</a:t>
            </a:r>
          </a:p>
          <a:p>
            <a:pPr lvl="1"/>
            <a:r>
              <a:rPr lang="en-US" dirty="0"/>
              <a:t>Thus you can now analyze the bundles</a:t>
            </a:r>
          </a:p>
          <a:p>
            <a:r>
              <a:rPr lang="en-US" dirty="0"/>
              <a:t>Those bundles are not minified and optimized</a:t>
            </a:r>
          </a:p>
          <a:p>
            <a:r>
              <a:rPr lang="en-US" dirty="0"/>
              <a:t>Use them for development purpose only</a:t>
            </a:r>
          </a:p>
        </p:txBody>
      </p:sp>
    </p:spTree>
    <p:extLst>
      <p:ext uri="{BB962C8B-B14F-4D97-AF65-F5344CB8AC3E}">
        <p14:creationId xmlns:p14="http://schemas.microsoft.com/office/powerpoint/2010/main" val="9859230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build --prod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Uses prod environment settings</a:t>
            </a:r>
          </a:p>
          <a:p>
            <a:pPr lvl="1"/>
            <a:r>
              <a:rPr lang="en-US" dirty="0"/>
              <a:t>See more details later</a:t>
            </a:r>
          </a:p>
          <a:p>
            <a:r>
              <a:rPr lang="en-US" dirty="0"/>
              <a:t>Enable AOT</a:t>
            </a:r>
          </a:p>
          <a:p>
            <a:r>
              <a:rPr lang="en-US" dirty="0"/>
              <a:t>Add hash values for all files</a:t>
            </a:r>
          </a:p>
          <a:p>
            <a:r>
              <a:rPr lang="en-US" dirty="0"/>
              <a:t>No source maps</a:t>
            </a:r>
          </a:p>
          <a:p>
            <a:r>
              <a:rPr lang="en-US" dirty="0"/>
              <a:t>Minification</a:t>
            </a:r>
          </a:p>
          <a:p>
            <a:r>
              <a:rPr lang="en-US" dirty="0"/>
              <a:t>Extract CSS</a:t>
            </a:r>
          </a:p>
          <a:p>
            <a:pPr lvl="1"/>
            <a:r>
              <a:rPr lang="en-US" dirty="0"/>
              <a:t>Only styles.css</a:t>
            </a:r>
          </a:p>
        </p:txBody>
      </p:sp>
    </p:spTree>
    <p:extLst>
      <p:ext uri="{BB962C8B-B14F-4D97-AF65-F5344CB8AC3E}">
        <p14:creationId xmlns:p14="http://schemas.microsoft.com/office/powerpoint/2010/main" val="3164439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vs. environment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target effects the output</a:t>
            </a:r>
          </a:p>
          <a:p>
            <a:pPr lvl="1"/>
            <a:r>
              <a:rPr lang="en-US" dirty="0"/>
              <a:t>AOT</a:t>
            </a:r>
          </a:p>
          <a:p>
            <a:pPr lvl="1"/>
            <a:r>
              <a:rPr lang="en-US" dirty="0"/>
              <a:t>Minification</a:t>
            </a:r>
          </a:p>
          <a:p>
            <a:pPr lvl="1"/>
            <a:r>
              <a:rPr lang="en-US" dirty="0"/>
              <a:t>More …</a:t>
            </a:r>
          </a:p>
          <a:p>
            <a:r>
              <a:rPr lang="en-US" dirty="0"/>
              <a:t>environment effects some global variables that can be read at runtime and change the way the application behaves</a:t>
            </a:r>
          </a:p>
        </p:txBody>
      </p:sp>
    </p:spTree>
    <p:extLst>
      <p:ext uri="{BB962C8B-B14F-4D97-AF65-F5344CB8AC3E}">
        <p14:creationId xmlns:p14="http://schemas.microsoft.com/office/powerpoint/2010/main" val="244720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changes a lot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build process is just a reflection of the technology stack we are using</a:t>
            </a:r>
          </a:p>
          <a:p>
            <a:r>
              <a:rPr lang="en-US" dirty="0"/>
              <a:t>Agile technology stack </a:t>
            </a:r>
            <a:r>
              <a:rPr lang="en-US" dirty="0">
                <a:sym typeface="Wingdings" panose="05000000000000000000" pitchFamily="2" charset="2"/>
              </a:rPr>
              <a:t> Agile build</a:t>
            </a:r>
          </a:p>
          <a:p>
            <a:r>
              <a:rPr lang="en-US" dirty="0">
                <a:sym typeface="Wingdings" panose="05000000000000000000" pitchFamily="2" charset="2"/>
              </a:rPr>
              <a:t>Most popular IDEs are not capable of handling this level of agility</a:t>
            </a:r>
          </a:p>
          <a:p>
            <a:r>
              <a:rPr lang="en-US" dirty="0">
                <a:sym typeface="Wingdings" panose="05000000000000000000" pitchFamily="2" charset="2"/>
              </a:rPr>
              <a:t>This is the main reason for the rise of task/build runners such as Grunt/Gulp/</a:t>
            </a:r>
            <a:r>
              <a:rPr lang="en-US" dirty="0" err="1">
                <a:sym typeface="Wingdings" panose="05000000000000000000" pitchFamily="2" charset="2"/>
              </a:rPr>
              <a:t>Webpack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215236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556791"/>
            <a:ext cx="8610600" cy="4707235"/>
          </a:xfrm>
        </p:spPr>
        <p:txBody>
          <a:bodyPr>
            <a:normAutofit/>
          </a:bodyPr>
          <a:lstStyle/>
          <a:p>
            <a:r>
              <a:rPr lang="en-US" dirty="0"/>
              <a:t>Angular/cli automatically creates </a:t>
            </a:r>
            <a:r>
              <a:rPr lang="en-US" dirty="0" err="1">
                <a:solidFill>
                  <a:srgbClr val="FF0000"/>
                </a:solidFill>
              </a:rPr>
              <a:t>environment.ts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may add additional configuration fields</a:t>
            </a:r>
          </a:p>
          <a:p>
            <a:r>
              <a:rPr lang="en-US" dirty="0"/>
              <a:t>For each additional environment you should create an separate file. For example, </a:t>
            </a:r>
            <a:r>
              <a:rPr lang="en-US" dirty="0" err="1">
                <a:solidFill>
                  <a:srgbClr val="FF0000"/>
                </a:solidFill>
              </a:rPr>
              <a:t>environment.prod.ts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95633" y="2132856"/>
            <a:ext cx="318743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244392" y="5013176"/>
            <a:ext cx="3188615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8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During build Angular/cli overrides </a:t>
            </a:r>
            <a:r>
              <a:rPr lang="en-US" dirty="0" err="1"/>
              <a:t>environment.ts</a:t>
            </a:r>
            <a:r>
              <a:rPr lang="en-US" dirty="0"/>
              <a:t> with environment.[XXX].</a:t>
            </a:r>
            <a:r>
              <a:rPr lang="en-US" dirty="0" err="1"/>
              <a:t>ts</a:t>
            </a:r>
            <a:endParaRPr lang="en-US" dirty="0"/>
          </a:p>
          <a:p>
            <a:r>
              <a:rPr lang="en-US" dirty="0"/>
              <a:t>Your code should reference </a:t>
            </a:r>
            <a:r>
              <a:rPr lang="en-US" dirty="0" err="1"/>
              <a:t>environment.ts</a:t>
            </a:r>
            <a:r>
              <a:rPr lang="en-US" dirty="0"/>
              <a:t> only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2286312" y="3284984"/>
            <a:ext cx="480607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environment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"../environments/environment"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'app works!'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environment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004048" y="4653136"/>
            <a:ext cx="2889970" cy="1652487"/>
            <a:chOff x="-1401030" y="2254860"/>
            <a:chExt cx="2889970" cy="1652487"/>
          </a:xfrm>
        </p:grpSpPr>
        <p:sp>
          <p:nvSpPr>
            <p:cNvPr id="10" name="Rectangle 9"/>
            <p:cNvSpPr/>
            <p:nvPr/>
          </p:nvSpPr>
          <p:spPr>
            <a:xfrm>
              <a:off x="-8845" y="2763603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May change according to active environment</a:t>
              </a:r>
              <a:endParaRPr lang="he-IL" sz="1400" dirty="0"/>
            </a:p>
          </p:txBody>
        </p:sp>
        <p:cxnSp>
          <p:nvCxnSpPr>
            <p:cNvPr id="11" name="Straight Connector 10"/>
            <p:cNvCxnSpPr>
              <a:cxnSpLocks/>
              <a:stCxn id="10" idx="1"/>
            </p:cNvCxnSpPr>
            <p:nvPr/>
          </p:nvCxnSpPr>
          <p:spPr>
            <a:xfrm flipH="1" flipV="1">
              <a:off x="-1401030" y="2254860"/>
              <a:ext cx="1392185" cy="1080615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683568" y="5831480"/>
            <a:ext cx="293150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 serve --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environment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=prod</a:t>
            </a:r>
            <a:endParaRPr lang="he-IL" dirty="0"/>
          </a:p>
        </p:txBody>
      </p:sp>
      <p:cxnSp>
        <p:nvCxnSpPr>
          <p:cNvPr id="15" name="Straight Connector 14"/>
          <p:cNvCxnSpPr>
            <a:cxnSpLocks/>
            <a:stCxn id="10" idx="1"/>
            <a:endCxn id="14" idx="3"/>
          </p:cNvCxnSpPr>
          <p:nvPr/>
        </p:nvCxnSpPr>
        <p:spPr>
          <a:xfrm flipH="1">
            <a:off x="3615076" y="5733751"/>
            <a:ext cx="2781157" cy="282395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09597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</a:t>
            </a:r>
            <a:r>
              <a:rPr lang="en-US" dirty="0" err="1"/>
              <a:t>prodMode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During development Angular creates a “debug friendly” code</a:t>
            </a:r>
          </a:p>
          <a:p>
            <a:r>
              <a:rPr lang="en-US" dirty="0"/>
              <a:t>To enable optimization you must invoke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At runtime you can check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3284984"/>
            <a:ext cx="457200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environment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enableProdMode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403526" y="4869160"/>
            <a:ext cx="457200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{Component,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isDevMode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'@angular/core'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isDevMode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isDevMode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1292230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Ejecting application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773016"/>
          </a:xfrm>
        </p:spPr>
        <p:txBody>
          <a:bodyPr>
            <a:normAutofit/>
          </a:bodyPr>
          <a:lstStyle/>
          <a:p>
            <a:r>
              <a:rPr lang="en-US" dirty="0"/>
              <a:t>By default, Angular CLI manages the underlying </a:t>
            </a:r>
            <a:r>
              <a:rPr lang="en-US" dirty="0" err="1"/>
              <a:t>webpack</a:t>
            </a:r>
            <a:r>
              <a:rPr lang="en-US" dirty="0"/>
              <a:t> configuration for you so you don’t have to deal with its complexity</a:t>
            </a:r>
          </a:p>
          <a:p>
            <a:r>
              <a:rPr lang="en-US" dirty="0"/>
              <a:t>However, smart customization requires weback.config.js editing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ng eject</a:t>
            </a:r>
          </a:p>
        </p:txBody>
      </p:sp>
    </p:spTree>
    <p:extLst>
      <p:ext uri="{BB962C8B-B14F-4D97-AF65-F5344CB8AC3E}">
        <p14:creationId xmlns:p14="http://schemas.microsoft.com/office/powerpoint/2010/main" val="613011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ng eject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4853136"/>
          </a:xfrm>
        </p:spPr>
        <p:txBody>
          <a:bodyPr>
            <a:normAutofit/>
          </a:bodyPr>
          <a:lstStyle/>
          <a:p>
            <a:r>
              <a:rPr lang="en-US" dirty="0"/>
              <a:t>A property </a:t>
            </a:r>
            <a:r>
              <a:rPr lang="en-US" dirty="0">
                <a:solidFill>
                  <a:srgbClr val="FF0000"/>
                </a:solidFill>
              </a:rPr>
              <a:t>ejected</a:t>
            </a:r>
            <a:r>
              <a:rPr lang="en-US" dirty="0"/>
              <a:t>: true is added to .angular-</a:t>
            </a:r>
            <a:r>
              <a:rPr lang="en-US" dirty="0" err="1"/>
              <a:t>cli.json</a:t>
            </a:r>
            <a:r>
              <a:rPr lang="en-US" dirty="0"/>
              <a:t> 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webpack.config.js</a:t>
            </a:r>
            <a:r>
              <a:rPr lang="en-US" dirty="0"/>
              <a:t> file is generated</a:t>
            </a:r>
          </a:p>
          <a:p>
            <a:r>
              <a:rPr lang="en-US" dirty="0" err="1"/>
              <a:t>package.json</a:t>
            </a:r>
            <a:r>
              <a:rPr lang="en-US" dirty="0"/>
              <a:t> is fixed to use non ng tools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 additional packages are added</a:t>
            </a:r>
          </a:p>
        </p:txBody>
      </p:sp>
      <p:sp>
        <p:nvSpPr>
          <p:cNvPr id="6" name="Rectangle 5"/>
          <p:cNvSpPr/>
          <p:nvPr/>
        </p:nvSpPr>
        <p:spPr>
          <a:xfrm>
            <a:off x="3060376" y="3214894"/>
            <a:ext cx="3528392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"scripts"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"ng"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"ng"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"start"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-dev-server --port=4200"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"build"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Rectangle 6"/>
          <p:cNvSpPr/>
          <p:nvPr/>
        </p:nvSpPr>
        <p:spPr>
          <a:xfrm>
            <a:off x="3555830" y="5024615"/>
            <a:ext cx="2537484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devDependencies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-dev-server"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"~2.4.2"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autoprefixer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"^6.5.3"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-loader"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"^0.27.3"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41015635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webpack.config.js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than 900 lines of code/configuration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/>
              <a:t>Loaders being used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Plugins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746255"/>
              </p:ext>
            </p:extLst>
          </p:nvPr>
        </p:nvGraphicFramePr>
        <p:xfrm>
          <a:off x="2781136" y="2780928"/>
          <a:ext cx="3816424" cy="1524000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1754414">
                  <a:extLst>
                    <a:ext uri="{9D8B030D-6E8A-4147-A177-3AD203B41FA5}">
                      <a16:colId xmlns:a16="http://schemas.microsoft.com/office/drawing/2014/main" val="1711678932"/>
                    </a:ext>
                  </a:extLst>
                </a:gridCol>
                <a:gridCol w="2062010">
                  <a:extLst>
                    <a:ext uri="{9D8B030D-6E8A-4147-A177-3AD203B41FA5}">
                      <a16:colId xmlns:a16="http://schemas.microsoft.com/office/drawing/2014/main" val="1467742128"/>
                    </a:ext>
                  </a:extLst>
                </a:gridCol>
              </a:tblGrid>
              <a:tr h="282597">
                <a:tc>
                  <a:txBody>
                    <a:bodyPr/>
                    <a:lstStyle/>
                    <a:p>
                      <a:pPr rtl="1"/>
                      <a:r>
                        <a:rPr lang="en-US" sz="1400" dirty="0" err="1"/>
                        <a:t>css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 err="1"/>
                        <a:t>json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713699"/>
                  </a:ext>
                </a:extLst>
              </a:tr>
              <a:tr h="28259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post-</a:t>
                      </a:r>
                      <a:r>
                        <a:rPr lang="en-US" sz="1400" dirty="0" err="1"/>
                        <a:t>css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raw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098986"/>
                  </a:ext>
                </a:extLst>
              </a:tr>
              <a:tr h="282597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exports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file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52867"/>
                  </a:ext>
                </a:extLst>
              </a:tr>
              <a:tr h="29535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sass/less/stylus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 err="1"/>
                        <a:t>url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235304"/>
                  </a:ext>
                </a:extLst>
              </a:tr>
              <a:tr h="28259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source-map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@</a:t>
                      </a:r>
                      <a:r>
                        <a:rPr lang="en-US" sz="1400" dirty="0" err="1"/>
                        <a:t>ngtools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webpack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73584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945204"/>
              </p:ext>
            </p:extLst>
          </p:nvPr>
        </p:nvGraphicFramePr>
        <p:xfrm>
          <a:off x="2853144" y="5048776"/>
          <a:ext cx="3672407" cy="1483360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1794909">
                  <a:extLst>
                    <a:ext uri="{9D8B030D-6E8A-4147-A177-3AD203B41FA5}">
                      <a16:colId xmlns:a16="http://schemas.microsoft.com/office/drawing/2014/main" val="2498873159"/>
                    </a:ext>
                  </a:extLst>
                </a:gridCol>
                <a:gridCol w="1877498">
                  <a:extLst>
                    <a:ext uri="{9D8B030D-6E8A-4147-A177-3AD203B41FA5}">
                      <a16:colId xmlns:a16="http://schemas.microsoft.com/office/drawing/2014/main" val="443274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HtmlWebpack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Progress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5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NoEmitOnErrorsPlugin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ExtractText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98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BaseHrefWebpackPlugin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GlobCopyWebpackPlugin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CommonsChunkPlugin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>
                          <a:effectLst/>
                        </a:rPr>
                        <a:t>AotPlugin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173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0076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eject --prod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ejecting </a:t>
            </a:r>
            <a:r>
              <a:rPr lang="en-US" dirty="0" err="1"/>
              <a:t>Webpack</a:t>
            </a:r>
            <a:r>
              <a:rPr lang="en-US" dirty="0"/>
              <a:t> configuration you are no longer able to use ng serve/build commands</a:t>
            </a:r>
          </a:p>
          <a:p>
            <a:pPr lvl="1"/>
            <a:r>
              <a:rPr lang="en-US" dirty="0"/>
              <a:t>You can still use ng generate commands</a:t>
            </a:r>
          </a:p>
          <a:p>
            <a:r>
              <a:rPr lang="en-US" dirty="0"/>
              <a:t>So what about production build ?</a:t>
            </a:r>
          </a:p>
          <a:p>
            <a:r>
              <a:rPr lang="en-US" dirty="0"/>
              <a:t>The generated webpack.config.js is for development</a:t>
            </a:r>
          </a:p>
          <a:p>
            <a:r>
              <a:rPr lang="en-US" dirty="0"/>
              <a:t>Consider running </a:t>
            </a:r>
            <a:r>
              <a:rPr lang="en-US" dirty="0">
                <a:solidFill>
                  <a:srgbClr val="FF0000"/>
                </a:solidFill>
              </a:rPr>
              <a:t>ng eject –prod</a:t>
            </a:r>
          </a:p>
          <a:p>
            <a:pPr lvl="1"/>
            <a:r>
              <a:rPr lang="en-US" dirty="0"/>
              <a:t>It is your responsibility for managing multiple </a:t>
            </a:r>
            <a:r>
              <a:rPr lang="en-US" dirty="0" err="1"/>
              <a:t>Webpack</a:t>
            </a:r>
            <a:r>
              <a:rPr lang="en-US" dirty="0"/>
              <a:t> configuration files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608328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static files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Development server rejects HTTP requests for static files</a:t>
            </a:r>
          </a:p>
          <a:p>
            <a:r>
              <a:rPr lang="en-US" dirty="0"/>
              <a:t>Unless the URL starts with assets and the file is located under the assets directory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357200" y="3933056"/>
            <a:ext cx="2664296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"apps"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"assets"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"assets"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"favicon.ico"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5282023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REST API server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any given URL, the development server returns the index.html</a:t>
            </a:r>
          </a:p>
          <a:p>
            <a:pPr lvl="1"/>
            <a:r>
              <a:rPr lang="en-US" dirty="0"/>
              <a:t>Thus, serving correctly client side URLs</a:t>
            </a:r>
          </a:p>
          <a:p>
            <a:r>
              <a:rPr lang="en-US" dirty="0"/>
              <a:t>However, it will do that even for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api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/>
              <a:t> requests</a:t>
            </a:r>
          </a:p>
          <a:p>
            <a:r>
              <a:rPr lang="en-US" dirty="0"/>
              <a:t>We need a way to tell </a:t>
            </a:r>
            <a:r>
              <a:rPr lang="en-US" dirty="0" err="1"/>
              <a:t>Webpack</a:t>
            </a:r>
            <a:r>
              <a:rPr lang="en-US" dirty="0"/>
              <a:t> to “pass through” any </a:t>
            </a:r>
            <a:r>
              <a:rPr lang="en-US" dirty="0" err="1"/>
              <a:t>api</a:t>
            </a:r>
            <a:r>
              <a:rPr lang="en-US" dirty="0"/>
              <a:t> HTTP request to the REST server</a:t>
            </a:r>
          </a:p>
          <a:p>
            <a:pPr lvl="1"/>
            <a:r>
              <a:rPr lang="en-US" dirty="0"/>
              <a:t>proxy</a:t>
            </a:r>
          </a:p>
          <a:p>
            <a:pPr lvl="1"/>
            <a:r>
              <a:rPr lang="en-US" dirty="0"/>
              <a:t>ng build + REST server</a:t>
            </a:r>
          </a:p>
          <a:p>
            <a:pPr lvl="1"/>
            <a:r>
              <a:rPr lang="en-US" dirty="0"/>
              <a:t>REST server + web pack middleware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927953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Configure backend proxy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JSON file named </a:t>
            </a:r>
            <a:r>
              <a:rPr lang="en-US" dirty="0" err="1">
                <a:solidFill>
                  <a:srgbClr val="FF0000"/>
                </a:solidFill>
              </a:rPr>
              <a:t>proxy.config.json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Can be any name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Execute ng serve with the correct proxy config</a:t>
            </a:r>
          </a:p>
          <a:p>
            <a:r>
              <a:rPr lang="en-US" dirty="0">
                <a:solidFill>
                  <a:srgbClr val="FF0000"/>
                </a:solidFill>
              </a:rPr>
              <a:t>ng s --proxy-config </a:t>
            </a:r>
            <a:r>
              <a:rPr lang="en-US" dirty="0" err="1">
                <a:solidFill>
                  <a:srgbClr val="FF0000"/>
                </a:solidFill>
              </a:rPr>
              <a:t>proxy.config.json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49188" y="2852936"/>
            <a:ext cx="288032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/*"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target"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"http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://localhost:3000"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secure"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logLevel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"debug"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940152" y="2982880"/>
            <a:ext cx="2601938" cy="1143744"/>
            <a:chOff x="-1112998" y="2763603"/>
            <a:chExt cx="2601938" cy="1143744"/>
          </a:xfrm>
        </p:grpSpPr>
        <p:sp>
          <p:nvSpPr>
            <p:cNvPr id="8" name="Rectangle 7"/>
            <p:cNvSpPr/>
            <p:nvPr/>
          </p:nvSpPr>
          <p:spPr>
            <a:xfrm>
              <a:off x="-8845" y="2763603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We assume backend is running on port 3000</a:t>
              </a:r>
              <a:endParaRPr lang="he-IL" sz="1400" dirty="0"/>
            </a:p>
          </p:txBody>
        </p:sp>
        <p:cxnSp>
          <p:nvCxnSpPr>
            <p:cNvPr id="9" name="Straight Connector 8"/>
            <p:cNvCxnSpPr>
              <a:cxnSpLocks/>
              <a:stCxn id="8" idx="1"/>
            </p:cNvCxnSpPr>
            <p:nvPr/>
          </p:nvCxnSpPr>
          <p:spPr>
            <a:xfrm flipH="1" flipV="1">
              <a:off x="-1112998" y="3209723"/>
              <a:ext cx="1104153" cy="12575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1623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 as Build tool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NodeJS has an extreme eco-system and therefore is most suited for implementing the build scripts</a:t>
            </a:r>
          </a:p>
          <a:p>
            <a:r>
              <a:rPr lang="en-US" dirty="0"/>
              <a:t>Once build is IDE-independent a single development team may work with multiple types of IDEs/platforms</a:t>
            </a:r>
          </a:p>
          <a:p>
            <a:r>
              <a:rPr lang="en-US" dirty="0"/>
              <a:t>Still, you need to think about the level of integration between external build and your preferred IDE 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130646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after ng eject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dev server supports the concept of proxy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always </a:t>
            </a:r>
            <a:r>
              <a:rPr lang="en-US" dirty="0" err="1"/>
              <a:t>Webpack</a:t>
            </a:r>
            <a:r>
              <a:rPr lang="en-US" dirty="0"/>
              <a:t> offers much more customization capabilities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258316" y="2348880"/>
            <a:ext cx="286206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devServer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historyApiFallback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proxy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'/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'http://localhost:3000'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secure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</a:t>
            </a:r>
            <a:b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560212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servers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case your backend is written using NodeJS it is annoying having to maintain two servers</a:t>
            </a:r>
          </a:p>
          <a:p>
            <a:pPr lvl="1"/>
            <a:r>
              <a:rPr lang="en-US" dirty="0"/>
              <a:t>Web pack dev server – For build</a:t>
            </a:r>
          </a:p>
          <a:p>
            <a:pPr lvl="1"/>
            <a:r>
              <a:rPr lang="en-US" dirty="0"/>
              <a:t>Express server – For REST API</a:t>
            </a:r>
          </a:p>
          <a:p>
            <a:r>
              <a:rPr lang="en-US" dirty="0"/>
              <a:t>Solution 1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Webpack</a:t>
            </a:r>
            <a:r>
              <a:rPr lang="en-US" dirty="0"/>
              <a:t> generate bundles: </a:t>
            </a:r>
            <a:r>
              <a:rPr lang="en-US" dirty="0">
                <a:solidFill>
                  <a:srgbClr val="FF0000"/>
                </a:solidFill>
              </a:rPr>
              <a:t>ng build</a:t>
            </a:r>
          </a:p>
          <a:p>
            <a:pPr lvl="1"/>
            <a:r>
              <a:rPr lang="en-US" dirty="0"/>
              <a:t>Serve bundles: </a:t>
            </a:r>
            <a:r>
              <a:rPr lang="en-US" dirty="0" err="1">
                <a:solidFill>
                  <a:srgbClr val="FF0000"/>
                </a:solidFill>
              </a:rPr>
              <a:t>app.use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express.static</a:t>
            </a:r>
            <a:r>
              <a:rPr lang="en-US" dirty="0">
                <a:solidFill>
                  <a:srgbClr val="FF0000"/>
                </a:solidFill>
              </a:rPr>
              <a:t>(“</a:t>
            </a:r>
            <a:r>
              <a:rPr lang="en-US" dirty="0" err="1">
                <a:solidFill>
                  <a:srgbClr val="FF0000"/>
                </a:solidFill>
              </a:rPr>
              <a:t>dist</a:t>
            </a:r>
            <a:r>
              <a:rPr lang="en-US" dirty="0">
                <a:solidFill>
                  <a:srgbClr val="FF0000"/>
                </a:solidFill>
              </a:rPr>
              <a:t>”))</a:t>
            </a:r>
          </a:p>
          <a:p>
            <a:r>
              <a:rPr lang="en-US" dirty="0"/>
              <a:t>Solution 2</a:t>
            </a:r>
          </a:p>
          <a:p>
            <a:pPr lvl="1"/>
            <a:r>
              <a:rPr lang="en-US" dirty="0" err="1"/>
              <a:t>Webpack</a:t>
            </a:r>
            <a:r>
              <a:rPr lang="en-US" dirty="0"/>
              <a:t> middleware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425013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-dev-middleware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703768" cy="1252736"/>
          </a:xfrm>
        </p:spPr>
        <p:txBody>
          <a:bodyPr>
            <a:normAutofit/>
          </a:bodyPr>
          <a:lstStyle/>
          <a:p>
            <a:r>
              <a:rPr lang="en-US" dirty="0"/>
              <a:t>First, run </a:t>
            </a:r>
            <a:r>
              <a:rPr lang="en-US" dirty="0">
                <a:solidFill>
                  <a:srgbClr val="FF0000"/>
                </a:solidFill>
              </a:rPr>
              <a:t>ng eject</a:t>
            </a:r>
          </a:p>
          <a:p>
            <a:r>
              <a:rPr lang="en-US" dirty="0"/>
              <a:t>Second, host </a:t>
            </a:r>
            <a:r>
              <a:rPr lang="en-US" dirty="0" err="1"/>
              <a:t>Webpack</a:t>
            </a:r>
            <a:r>
              <a:rPr lang="en-US" dirty="0"/>
              <a:t> inside the express server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23228" y="3140968"/>
            <a:ext cx="6732240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'express'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webpackMiddleWare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-dev-middleware'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webpackConfig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webpack.config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webpackMiddleWare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1208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Angular/cli is an abstraction layer on top of </a:t>
            </a:r>
            <a:r>
              <a:rPr lang="en-US" dirty="0" err="1"/>
              <a:t>Webpack</a:t>
            </a:r>
            <a:endParaRPr lang="en-US" dirty="0"/>
          </a:p>
          <a:p>
            <a:r>
              <a:rPr lang="en-US" dirty="0"/>
              <a:t>As such it makes life easier (short term)</a:t>
            </a:r>
          </a:p>
          <a:p>
            <a:r>
              <a:rPr lang="en-US" dirty="0"/>
              <a:t>At the long term you should eject </a:t>
            </a:r>
            <a:r>
              <a:rPr lang="en-US" dirty="0" err="1"/>
              <a:t>Webpack</a:t>
            </a:r>
            <a:r>
              <a:rPr lang="en-US" dirty="0"/>
              <a:t> configuration as use it directly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7562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67864" cy="5257800"/>
          </a:xfrm>
        </p:spPr>
        <p:txBody>
          <a:bodyPr>
            <a:normAutofit/>
          </a:bodyPr>
          <a:lstStyle/>
          <a:p>
            <a:r>
              <a:rPr lang="en-US" dirty="0"/>
              <a:t>The largest ecosystem of open source in the history</a:t>
            </a:r>
          </a:p>
          <a:p>
            <a:r>
              <a:rPr lang="en-US" dirty="0"/>
              <a:t>NPM stands for Node Package Manager</a:t>
            </a:r>
          </a:p>
          <a:p>
            <a:r>
              <a:rPr lang="en-US" dirty="0"/>
              <a:t>Packages represent a collection of code</a:t>
            </a:r>
          </a:p>
          <a:p>
            <a:r>
              <a:rPr lang="en-US" dirty="0"/>
              <a:t>NPM automates installation and updating of packages according to dependencies</a:t>
            </a:r>
          </a:p>
          <a:p>
            <a:r>
              <a:rPr lang="en-US" dirty="0"/>
              <a:t>Dependency is simply a code that relies on another code in order to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42390"/>
            <a:ext cx="8928992" cy="5213176"/>
          </a:xfrm>
        </p:spPr>
        <p:txBody>
          <a:bodyPr/>
          <a:lstStyle/>
          <a:p>
            <a:r>
              <a:rPr lang="en-US" dirty="0"/>
              <a:t>SEMVER stands for semantic versioning</a:t>
            </a:r>
          </a:p>
          <a:p>
            <a:pPr lvl="1"/>
            <a:r>
              <a:rPr lang="en-US" dirty="0"/>
              <a:t>Meaning version is not just a number</a:t>
            </a:r>
          </a:p>
          <a:p>
            <a:pPr lvl="1"/>
            <a:r>
              <a:rPr lang="en-US" dirty="0"/>
              <a:t>It has semantic</a:t>
            </a:r>
          </a:p>
          <a:p>
            <a:r>
              <a:rPr lang="en-US" dirty="0"/>
              <a:t>SEMVER helps other developers to watch for new features or any ‘breaking change’</a:t>
            </a:r>
          </a:p>
          <a:p>
            <a:r>
              <a:rPr lang="en-US" dirty="0"/>
              <a:t>2.1.0 </a:t>
            </a:r>
            <a:r>
              <a:rPr lang="en-US" dirty="0">
                <a:sym typeface="Wingdings" panose="05000000000000000000" pitchFamily="2" charset="2"/>
              </a:rPr>
              <a:t> MAJOR.MINOR.PATCH</a:t>
            </a:r>
            <a:endParaRPr lang="en-US" dirty="0"/>
          </a:p>
          <a:p>
            <a:pPr lvl="1"/>
            <a:r>
              <a:rPr lang="en-US" dirty="0"/>
              <a:t>Minor and patch should not contain breaking changes</a:t>
            </a:r>
          </a:p>
          <a:p>
            <a:pPr lvl="1"/>
            <a:r>
              <a:rPr lang="en-US" dirty="0"/>
              <a:t>Major might break your code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62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[PACKAGE]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/>
          </a:bodyPr>
          <a:lstStyle/>
          <a:p>
            <a:r>
              <a:rPr lang="en-US" dirty="0"/>
              <a:t>Installs a new package to </a:t>
            </a:r>
            <a:r>
              <a:rPr lang="en-US" dirty="0" err="1">
                <a:solidFill>
                  <a:srgbClr val="FF0000"/>
                </a:solidFill>
              </a:rPr>
              <a:t>node_modules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Adds it to the </a:t>
            </a:r>
            <a:r>
              <a:rPr lang="en-US" dirty="0">
                <a:solidFill>
                  <a:srgbClr val="FF0000"/>
                </a:solidFill>
              </a:rPr>
              <a:t>dependencies</a:t>
            </a:r>
            <a:r>
              <a:rPr lang="en-US" dirty="0"/>
              <a:t> section inside </a:t>
            </a:r>
            <a:r>
              <a:rPr lang="en-US" dirty="0" err="1">
                <a:solidFill>
                  <a:srgbClr val="FF0000"/>
                </a:solidFill>
              </a:rPr>
              <a:t>package.json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Version being used is ^2.1.0</a:t>
            </a:r>
          </a:p>
          <a:p>
            <a:r>
              <a:rPr lang="en-US" dirty="0"/>
              <a:t>Installs all dependencies recursively</a:t>
            </a:r>
          </a:p>
          <a:p>
            <a:r>
              <a:rPr lang="en-US" dirty="0"/>
              <a:t>Starting NPM 5 </a:t>
            </a:r>
            <a:r>
              <a:rPr lang="en-US" dirty="0">
                <a:solidFill>
                  <a:srgbClr val="FF0000"/>
                </a:solidFill>
              </a:rPr>
              <a:t>package-</a:t>
            </a:r>
            <a:r>
              <a:rPr lang="en-US" dirty="0" err="1">
                <a:solidFill>
                  <a:srgbClr val="FF0000"/>
                </a:solidFill>
              </a:rPr>
              <a:t>lock.json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updated automatically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5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392E2-EF74-4605-9714-894BCDA6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devDependencies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ACE5D-AEFB-4ACE-B3F8-71B99085A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B4156-A5FC-4BEC-8611-3C2FA391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039783-1A54-44A8-99A2-84AB6758A2E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 packages are required only during development</a:t>
            </a:r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/>
              <a:t>SASS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install –save-dev</a:t>
            </a:r>
          </a:p>
          <a:p>
            <a:r>
              <a:rPr lang="en-US" dirty="0"/>
              <a:t>Running “</a:t>
            </a:r>
            <a:r>
              <a:rPr lang="en-US" dirty="0" err="1"/>
              <a:t>npm</a:t>
            </a:r>
            <a:r>
              <a:rPr lang="en-US" dirty="0"/>
              <a:t> install” brings both dependencies and </a:t>
            </a:r>
            <a:r>
              <a:rPr lang="en-US" dirty="0" err="1"/>
              <a:t>devDependencies</a:t>
            </a:r>
            <a:endParaRPr lang="en-US" dirty="0"/>
          </a:p>
          <a:p>
            <a:r>
              <a:rPr lang="en-US" dirty="0"/>
              <a:t>If NODE_ENV=production</a:t>
            </a:r>
          </a:p>
          <a:p>
            <a:pPr lvl="1"/>
            <a:r>
              <a:rPr lang="en-US" dirty="0"/>
              <a:t>Does not install </a:t>
            </a:r>
            <a:r>
              <a:rPr lang="en-US" dirty="0" err="1"/>
              <a:t>devDependencies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37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16462</TotalTime>
  <Words>2523</Words>
  <Application>Microsoft Office PowerPoint</Application>
  <PresentationFormat>On-screen Show (4:3)</PresentationFormat>
  <Paragraphs>484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Build &amp; Setup</vt:lpstr>
      <vt:lpstr>Keep Maintaining the Magic</vt:lpstr>
      <vt:lpstr>Build</vt:lpstr>
      <vt:lpstr>Build changes a lot</vt:lpstr>
      <vt:lpstr>NodeJS as Build tool</vt:lpstr>
      <vt:lpstr>NPM</vt:lpstr>
      <vt:lpstr>SEMVER</vt:lpstr>
      <vt:lpstr>npm install [PACKAGE]</vt:lpstr>
      <vt:lpstr>devDependencies</vt:lpstr>
      <vt:lpstr>Conflict Resolution</vt:lpstr>
      <vt:lpstr>peerDependency</vt:lpstr>
      <vt:lpstr>npm outdated</vt:lpstr>
      <vt:lpstr>package-lock.json</vt:lpstr>
      <vt:lpstr>NPM Scripts – as a build tool, example</vt:lpstr>
      <vt:lpstr>npm link</vt:lpstr>
      <vt:lpstr>Publish an npm package</vt:lpstr>
      <vt:lpstr>yarn</vt:lpstr>
      <vt:lpstr>Yarn --offline</vt:lpstr>
      <vt:lpstr>@angular/cli</vt:lpstr>
      <vt:lpstr>Weback</vt:lpstr>
      <vt:lpstr>Webpack core concepts</vt:lpstr>
      <vt:lpstr>webpack.config.js</vt:lpstr>
      <vt:lpstr>webpack.config.js</vt:lpstr>
      <vt:lpstr>@ngtools/webpack</vt:lpstr>
      <vt:lpstr>Webpack Dev Server</vt:lpstr>
      <vt:lpstr>Fixing index.html</vt:lpstr>
      <vt:lpstr>HtmlWebpackPlugin</vt:lpstr>
      <vt:lpstr>template  templateUrl</vt:lpstr>
      <vt:lpstr>HTML &amp; CSS Loader</vt:lpstr>
      <vt:lpstr>Handling CSS</vt:lpstr>
      <vt:lpstr>Handling CSS</vt:lpstr>
      <vt:lpstr>@angular/cli Getting Started</vt:lpstr>
      <vt:lpstr>ng new options</vt:lpstr>
      <vt:lpstr>--routing</vt:lpstr>
      <vt:lpstr>ng generate</vt:lpstr>
      <vt:lpstr>--flat</vt:lpstr>
      <vt:lpstr>ng build</vt:lpstr>
      <vt:lpstr>ng build --prod</vt:lpstr>
      <vt:lpstr>target vs. environment</vt:lpstr>
      <vt:lpstr>Environments</vt:lpstr>
      <vt:lpstr>Environments</vt:lpstr>
      <vt:lpstr>Angular prodMode</vt:lpstr>
      <vt:lpstr>Ejecting application</vt:lpstr>
      <vt:lpstr>ng eject</vt:lpstr>
      <vt:lpstr>webpack.config.js</vt:lpstr>
      <vt:lpstr>ng eject --prod</vt:lpstr>
      <vt:lpstr>Serving static files</vt:lpstr>
      <vt:lpstr>Integrating REST API server</vt:lpstr>
      <vt:lpstr>Configure backend proxy</vt:lpstr>
      <vt:lpstr>Proxy after ng eject</vt:lpstr>
      <vt:lpstr>Merging servers</vt:lpstr>
      <vt:lpstr>Webpack-dev-middleware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417</cp:revision>
  <dcterms:created xsi:type="dcterms:W3CDTF">2011-02-24T08:59:43Z</dcterms:created>
  <dcterms:modified xsi:type="dcterms:W3CDTF">2018-06-25T14:39:32Z</dcterms:modified>
</cp:coreProperties>
</file>