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418" r:id="rId3"/>
    <p:sldId id="419" r:id="rId4"/>
    <p:sldId id="420" r:id="rId5"/>
    <p:sldId id="42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7" r:id="rId19"/>
    <p:sldId id="332" r:id="rId20"/>
    <p:sldId id="333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  <p:sldId id="338" r:id="rId30"/>
    <p:sldId id="344" r:id="rId31"/>
    <p:sldId id="345" r:id="rId32"/>
    <p:sldId id="377" r:id="rId33"/>
    <p:sldId id="379" r:id="rId34"/>
    <p:sldId id="380" r:id="rId35"/>
    <p:sldId id="381" r:id="rId36"/>
    <p:sldId id="382" r:id="rId37"/>
    <p:sldId id="383" r:id="rId38"/>
    <p:sldId id="385" r:id="rId39"/>
    <p:sldId id="386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400" r:id="rId48"/>
    <p:sldId id="395" r:id="rId49"/>
    <p:sldId id="396" r:id="rId50"/>
    <p:sldId id="397" r:id="rId51"/>
    <p:sldId id="398" r:id="rId52"/>
    <p:sldId id="399" r:id="rId53"/>
    <p:sldId id="40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18"/>
            <p14:sldId id="419"/>
            <p14:sldId id="420"/>
            <p14:sldId id="42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7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C34F-37DE-4A66-A29D-E9900A6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59CC-AD6E-41E8-9B6A-FD25EAA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B83D-00BD-4CCD-8161-937EE519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908F3-2401-4BF1-9819-DB24E1613F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packages (A,B) may have same dependency (C)</a:t>
            </a:r>
          </a:p>
          <a:p>
            <a:r>
              <a:rPr lang="en-US" dirty="0"/>
              <a:t>NPM prefer to “push” C up the directory structure so it can be shared by both</a:t>
            </a:r>
          </a:p>
          <a:p>
            <a:r>
              <a:rPr lang="en-US" dirty="0"/>
              <a:t>In case of A &amp; B needs different versions of C NPM keep a copy of C under B</a:t>
            </a:r>
          </a:p>
          <a:p>
            <a:r>
              <a:rPr lang="en-US" dirty="0"/>
              <a:t>Two different versions of C might be loaded at runtime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0A1D-C185-4844-A8AB-19D7D63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peerDependency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661-4937-4AE2-A91E-2F85309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5B09-2783-4ECC-B10D-EA4AEA7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2C7DE-5113-4017-A09F-4F453DD05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 is </a:t>
            </a:r>
            <a:r>
              <a:rPr lang="en-US" dirty="0" err="1"/>
              <a:t>peerDependency</a:t>
            </a:r>
            <a:r>
              <a:rPr lang="en-US" dirty="0"/>
              <a:t> of A</a:t>
            </a:r>
          </a:p>
          <a:p>
            <a:r>
              <a:rPr lang="en-US" dirty="0"/>
              <a:t>When installing A, C is not installed</a:t>
            </a:r>
          </a:p>
          <a:p>
            <a:pPr lvl="1"/>
            <a:r>
              <a:rPr lang="en-US" dirty="0"/>
              <a:t>You get an error instead</a:t>
            </a:r>
          </a:p>
          <a:p>
            <a:r>
              <a:rPr lang="en-US" dirty="0"/>
              <a:t>Now, it’s the app responsibility to install the peer dependency</a:t>
            </a:r>
          </a:p>
          <a:p>
            <a:r>
              <a:rPr lang="en-US" dirty="0"/>
              <a:t>Using </a:t>
            </a:r>
            <a:r>
              <a:rPr lang="en-US" dirty="0" err="1"/>
              <a:t>peerDependency</a:t>
            </a:r>
            <a:r>
              <a:rPr lang="en-US" dirty="0"/>
              <a:t> allows different plugins </a:t>
            </a:r>
          </a:p>
          <a:p>
            <a:pPr lvl="1"/>
            <a:r>
              <a:rPr lang="en-US" dirty="0"/>
              <a:t>To have no local copy of the host</a:t>
            </a:r>
          </a:p>
          <a:p>
            <a:pPr lvl="1"/>
            <a:r>
              <a:rPr lang="en-US" dirty="0"/>
              <a:t>Therefore can require the same host</a:t>
            </a:r>
          </a:p>
        </p:txBody>
      </p:sp>
    </p:spTree>
    <p:extLst>
      <p:ext uri="{BB962C8B-B14F-4D97-AF65-F5344CB8AC3E}">
        <p14:creationId xmlns:p14="http://schemas.microsoft.com/office/powerpoint/2010/main" val="25261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0DC-BB79-4BCF-8DFE-F610C7C4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B3AF4-E6AD-438E-B9B4-C37CF51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8FB4C-0FB5-45AE-AE69-0992CD17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51407-B0AD-4B68-B342-653245B30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a list of all packages that are outdated</a:t>
            </a:r>
          </a:p>
          <a:p>
            <a:r>
              <a:rPr lang="en-US" dirty="0"/>
              <a:t>This command is usually followed by “</a:t>
            </a:r>
            <a:r>
              <a:rPr lang="en-US" dirty="0" err="1"/>
              <a:t>npm</a:t>
            </a:r>
            <a:r>
              <a:rPr lang="en-US" dirty="0"/>
              <a:t> update”</a:t>
            </a:r>
          </a:p>
          <a:p>
            <a:pPr lvl="1"/>
            <a:r>
              <a:rPr lang="en-US" dirty="0"/>
              <a:t>Which installs latest version of all packages</a:t>
            </a:r>
          </a:p>
          <a:p>
            <a:r>
              <a:rPr lang="en-US" dirty="0"/>
              <a:t>You should note that SEMVER limitation are effective</a:t>
            </a:r>
          </a:p>
          <a:p>
            <a:r>
              <a:rPr lang="en-US" dirty="0"/>
              <a:t>If </a:t>
            </a:r>
            <a:r>
              <a:rPr lang="en-US" dirty="0" err="1"/>
              <a:t>package.json</a:t>
            </a:r>
            <a:r>
              <a:rPr lang="en-US" dirty="0"/>
              <a:t> says ^1.0.0 version 2.0.0 will not be installed</a:t>
            </a:r>
          </a:p>
        </p:txBody>
      </p:sp>
    </p:spTree>
    <p:extLst>
      <p:ext uri="{BB962C8B-B14F-4D97-AF65-F5344CB8AC3E}">
        <p14:creationId xmlns:p14="http://schemas.microsoft.com/office/powerpoint/2010/main" val="24799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D5B7-48FF-4650-8A60-A524F54F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84EBE-9DE8-42D9-99A5-EAEA6C5C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C5AE-7E3D-4329-A0F9-BC20098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84505-0DB5-4C11-BD9B-9A6EE848EF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dependency of type ^1.0.0 means that two different installations might end with different version of the dependency</a:t>
            </a:r>
          </a:p>
          <a:p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en-US" dirty="0"/>
              <a:t> solves that by recursively lists all dependencies and their exact version</a:t>
            </a:r>
          </a:p>
          <a:p>
            <a:r>
              <a:rPr lang="en-US" dirty="0"/>
              <a:t>No need any more for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shrinkwrap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29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05-F300-45FD-A1A4-C349E6B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5C5D5-6F1B-4133-8C39-63EDD23F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FBAF-55A5-439E-B113-5D387232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C4AC3-F7A8-467E-9392-E299C6E02F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you are developing a library</a:t>
            </a:r>
          </a:p>
          <a:p>
            <a:r>
              <a:rPr lang="en-US" dirty="0"/>
              <a:t>You want to test it inside an application</a:t>
            </a:r>
          </a:p>
          <a:p>
            <a:r>
              <a:rPr lang="en-US" dirty="0"/>
              <a:t>However the library is not published yet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</a:t>
            </a:r>
            <a:r>
              <a:rPr lang="en-US" dirty="0"/>
              <a:t> inside the library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[LIB]</a:t>
            </a:r>
            <a:r>
              <a:rPr lang="en-US" dirty="0"/>
              <a:t> inside the application</a:t>
            </a:r>
          </a:p>
          <a:p>
            <a:r>
              <a:rPr lang="en-US" dirty="0"/>
              <a:t>A symbolic link is created inside the host application’s </a:t>
            </a:r>
            <a:r>
              <a:rPr lang="en-US" dirty="0" err="1"/>
              <a:t>node_modules</a:t>
            </a:r>
            <a:r>
              <a:rPr lang="en-US" dirty="0"/>
              <a:t> folders</a:t>
            </a:r>
          </a:p>
        </p:txBody>
      </p:sp>
    </p:spTree>
    <p:extLst>
      <p:ext uri="{BB962C8B-B14F-4D97-AF65-F5344CB8AC3E}">
        <p14:creationId xmlns:p14="http://schemas.microsoft.com/office/powerpoint/2010/main" val="36088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endParaRPr lang="en-US" dirty="0"/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created</a:t>
            </a:r>
          </a:p>
          <a:p>
            <a:r>
              <a:rPr lang="en-US" dirty="0"/>
              <a:t>Create a new user using </a:t>
            </a:r>
            <a:r>
              <a:rPr lang="en-US" dirty="0" err="1"/>
              <a:t>npm</a:t>
            </a:r>
            <a:r>
              <a:rPr lang="en-US" dirty="0"/>
              <a:t> web site</a:t>
            </a:r>
          </a:p>
          <a:p>
            <a:r>
              <a:rPr lang="en-US" dirty="0"/>
              <a:t>Authenticate using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</a:p>
          <a:p>
            <a:r>
              <a:rPr lang="en-US" dirty="0"/>
              <a:t>Consider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version patch </a:t>
            </a:r>
            <a:r>
              <a:rPr lang="en-US" dirty="0"/>
              <a:t>to increase version number before publishing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r>
              <a:rPr lang="en-US" dirty="0"/>
              <a:t>For most cases </a:t>
            </a:r>
            <a:r>
              <a:rPr lang="en-US" dirty="0">
                <a:solidFill>
                  <a:srgbClr val="FF0000"/>
                </a:solidFill>
              </a:rPr>
              <a:t>yarn</a:t>
            </a:r>
            <a:r>
              <a:rPr lang="en-US" dirty="0"/>
              <a:t> follows the same rules and configuration as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Is considered having better caching strategy and generally is faster</a:t>
            </a:r>
          </a:p>
          <a:p>
            <a:r>
              <a:rPr lang="en-US" dirty="0"/>
              <a:t>Starting NPM 5 the performance benefit still exists but is lower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--offline</a:t>
            </a:r>
            <a:r>
              <a:rPr lang="en-US" dirty="0"/>
              <a:t>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1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Maintaining the Magic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developer that just joined the team should be able to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That’s it !!!</a:t>
            </a:r>
          </a:p>
          <a:p>
            <a:r>
              <a:rPr lang="en-US" dirty="0"/>
              <a:t>All servers are up and running</a:t>
            </a:r>
          </a:p>
          <a:p>
            <a:r>
              <a:rPr lang="en-US" dirty="0"/>
              <a:t>Browsers is opened pointing to the correct URL</a:t>
            </a:r>
          </a:p>
          <a:p>
            <a:r>
              <a:rPr lang="en-US" dirty="0"/>
              <a:t>Exploration now begins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96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loader/bundler</a:t>
            </a:r>
          </a:p>
          <a:p>
            <a:pPr lvl="1"/>
            <a:r>
              <a:rPr lang="en-US" dirty="0"/>
              <a:t>Even for development purposes</a:t>
            </a:r>
          </a:p>
          <a:p>
            <a:r>
              <a:rPr lang="en-US" dirty="0"/>
              <a:t>Tries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starting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(not JSON)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AngularCompilerPlugin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Don’t miss that !!!</a:t>
              </a:r>
            </a:p>
            <a:p>
              <a:pPr algn="ctr"/>
              <a:r>
                <a:rPr lang="en-US" sz="1400" dirty="0"/>
                <a:t>Without that, @</a:t>
              </a:r>
              <a:r>
                <a:rPr lang="en-US" sz="1400" dirty="0" err="1"/>
                <a:t>ngtools</a:t>
              </a:r>
              <a:r>
                <a:rPr lang="en-US" sz="1400" dirty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</a:p>
          <a:p>
            <a:r>
              <a:rPr lang="en-US" dirty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Blocks HTTP requests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Generates bundles in memory and serves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generates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html-</a:t>
            </a:r>
            <a:r>
              <a:rPr lang="en-US" dirty="0" err="1">
                <a:solidFill>
                  <a:srgbClr val="FF0000"/>
                </a:solidFill>
              </a:rPr>
              <a:t>wepack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used inline template</a:t>
            </a:r>
          </a:p>
          <a:p>
            <a:r>
              <a:rPr lang="en-US" dirty="0"/>
              <a:t>Moving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bit challenging since Angular does not support relative URL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looks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However it does not know how to load the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599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may contain @import and </a:t>
            </a:r>
            <a:r>
              <a:rPr lang="en-US" dirty="0" err="1"/>
              <a:t>url</a:t>
            </a:r>
            <a:r>
              <a:rPr lang="en-US" dirty="0"/>
              <a:t>(…)</a:t>
            </a:r>
          </a:p>
          <a:p>
            <a:r>
              <a:rPr lang="en-US" dirty="0"/>
              <a:t>The raw-loader returns the CSS as is</a:t>
            </a:r>
          </a:p>
          <a:p>
            <a:r>
              <a:rPr lang="en-US" dirty="0"/>
              <a:t>The bundle does not contain those assets </a:t>
            </a:r>
            <a:r>
              <a:rPr lang="en-US" dirty="0">
                <a:sym typeface="Wingdings" panose="05000000000000000000" pitchFamily="2" charset="2"/>
              </a:rPr>
              <a:t> Runtime error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/>
              <a:t>Transforms </a:t>
            </a:r>
            <a:r>
              <a:rPr lang="en-US" dirty="0" err="1"/>
              <a:t>url</a:t>
            </a:r>
            <a:r>
              <a:rPr lang="en-US" dirty="0"/>
              <a:t>(..) into plain require</a:t>
            </a:r>
          </a:p>
          <a:p>
            <a:r>
              <a:rPr lang="en-US" dirty="0" err="1"/>
              <a:t>url</a:t>
            </a:r>
            <a:r>
              <a:rPr lang="en-US" dirty="0"/>
              <a:t>(“image.jpg”) </a:t>
            </a:r>
            <a:r>
              <a:rPr lang="en-US" dirty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Order matter</a:t>
              </a:r>
            </a:p>
            <a:p>
              <a:pPr algn="ctr"/>
              <a:r>
                <a:rPr lang="en-US" sz="1400" dirty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serve </a:t>
            </a:r>
            <a:r>
              <a:rPr lang="en-US" dirty="0"/>
              <a:t>starts a development server and all JavaScript bundles are created in memory</a:t>
            </a:r>
          </a:p>
          <a:p>
            <a:r>
              <a:rPr lang="en-US" dirty="0"/>
              <a:t>You can only analyze the bundles using a browser !!!</a:t>
            </a:r>
          </a:p>
          <a:p>
            <a:r>
              <a:rPr lang="en-US" dirty="0">
                <a:solidFill>
                  <a:srgbClr val="FF0000"/>
                </a:solidFill>
              </a:rPr>
              <a:t>ng build </a:t>
            </a:r>
            <a:r>
              <a:rPr lang="en-US" dirty="0"/>
              <a:t>generates bundles under </a:t>
            </a:r>
            <a:r>
              <a:rPr lang="en-US" dirty="0" err="1">
                <a:solidFill>
                  <a:srgbClr val="FF0000"/>
                </a:solidFill>
              </a:rPr>
              <a:t>outDir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is the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Thus you can now analyze the bundles</a:t>
            </a:r>
          </a:p>
          <a:p>
            <a:r>
              <a:rPr lang="en-US" dirty="0"/>
              <a:t>Those bundles are not minified and optimized</a:t>
            </a:r>
          </a:p>
          <a:p>
            <a:r>
              <a:rPr lang="en-US" dirty="0"/>
              <a:t>Use them for development purpose only</a:t>
            </a:r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 --prod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prod environment settings</a:t>
            </a:r>
          </a:p>
          <a:p>
            <a:pPr lvl="1"/>
            <a:r>
              <a:rPr lang="en-US" dirty="0"/>
              <a:t>See more details later</a:t>
            </a:r>
          </a:p>
          <a:p>
            <a:r>
              <a:rPr lang="en-US" dirty="0"/>
              <a:t>Enable AOT</a:t>
            </a:r>
          </a:p>
          <a:p>
            <a:r>
              <a:rPr lang="en-US" dirty="0"/>
              <a:t>Add hash values for all files</a:t>
            </a:r>
          </a:p>
          <a:p>
            <a:r>
              <a:rPr lang="en-US" dirty="0"/>
              <a:t>No source maps</a:t>
            </a:r>
          </a:p>
          <a:p>
            <a:r>
              <a:rPr lang="en-US" dirty="0"/>
              <a:t>Minification</a:t>
            </a:r>
          </a:p>
          <a:p>
            <a:r>
              <a:rPr lang="en-US" dirty="0"/>
              <a:t>Extract CSS</a:t>
            </a:r>
          </a:p>
          <a:p>
            <a:pPr lvl="1"/>
            <a:r>
              <a:rPr lang="en-US" dirty="0"/>
              <a:t>Only styles.css</a:t>
            </a:r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vs.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target effects the output</a:t>
            </a:r>
          </a:p>
          <a:p>
            <a:pPr lvl="1"/>
            <a:r>
              <a:rPr lang="en-US" dirty="0"/>
              <a:t>AOT</a:t>
            </a:r>
          </a:p>
          <a:p>
            <a:pPr lvl="1"/>
            <a:r>
              <a:rPr lang="en-US" dirty="0"/>
              <a:t>Minification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environment effects some global variables that can be read at runtime and change the way the application behaves</a:t>
            </a:r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reflection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of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152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1"/>
            <a:ext cx="8610600" cy="4707235"/>
          </a:xfrm>
        </p:spPr>
        <p:txBody>
          <a:bodyPr>
            <a:normAutofit/>
          </a:bodyPr>
          <a:lstStyle/>
          <a:p>
            <a:r>
              <a:rPr lang="en-US" dirty="0"/>
              <a:t>Angular/cli automatically creates </a:t>
            </a:r>
            <a:r>
              <a:rPr lang="en-US" dirty="0" err="1">
                <a:solidFill>
                  <a:srgbClr val="FF0000"/>
                </a:solidFill>
              </a:rPr>
              <a:t>environment.ts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add additional configuration fields</a:t>
            </a:r>
          </a:p>
          <a:p>
            <a:r>
              <a:rPr lang="en-US" dirty="0"/>
              <a:t>For each additional environment you should create an separate file. For example, </a:t>
            </a:r>
            <a:r>
              <a:rPr lang="en-US" dirty="0" err="1">
                <a:solidFill>
                  <a:srgbClr val="FF0000"/>
                </a:solidFill>
              </a:rPr>
              <a:t>environment.prod.ts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33" y="2132856"/>
            <a:ext cx="318743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44392" y="5013176"/>
            <a:ext cx="31886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build Angular/cli overrides </a:t>
            </a:r>
            <a:r>
              <a:rPr lang="en-US" dirty="0" err="1"/>
              <a:t>environment.ts</a:t>
            </a:r>
            <a:r>
              <a:rPr lang="en-US" dirty="0"/>
              <a:t> with environment.[XXX].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Your code should reference </a:t>
            </a:r>
            <a:r>
              <a:rPr lang="en-US" dirty="0" err="1"/>
              <a:t>environment.ts</a:t>
            </a:r>
            <a:r>
              <a:rPr lang="en-US" dirty="0"/>
              <a:t> only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286312" y="3284984"/>
            <a:ext cx="48060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"../environments/environment"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 works!'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4653136"/>
            <a:ext cx="2889970" cy="1652487"/>
            <a:chOff x="-1401030" y="2254860"/>
            <a:chExt cx="2889970" cy="1652487"/>
          </a:xfrm>
        </p:grpSpPr>
        <p:sp>
          <p:nvSpPr>
            <p:cNvPr id="10" name="Rectangle 9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May change according to active environment</a:t>
              </a:r>
              <a:endParaRPr lang="he-IL" sz="1400" dirty="0"/>
            </a:p>
          </p:txBody>
        </p:sp>
        <p:cxnSp>
          <p:nvCxnSpPr>
            <p:cNvPr id="11" name="Straight Connector 10"/>
            <p:cNvCxnSpPr>
              <a:cxnSpLocks/>
              <a:stCxn id="10" idx="1"/>
            </p:cNvCxnSpPr>
            <p:nvPr/>
          </p:nvCxnSpPr>
          <p:spPr>
            <a:xfrm flipH="1" flipV="1">
              <a:off x="-1401030" y="2254860"/>
              <a:ext cx="1392185" cy="108061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83568" y="5831480"/>
            <a:ext cx="29315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 serve --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=prod</a:t>
            </a:r>
            <a:endParaRPr lang="he-IL" dirty="0"/>
          </a:p>
        </p:txBody>
      </p:sp>
      <p:cxnSp>
        <p:nvCxnSpPr>
          <p:cNvPr id="15" name="Straight Connector 14"/>
          <p:cNvCxnSpPr>
            <a:cxnSpLocks/>
            <a:stCxn id="10" idx="1"/>
            <a:endCxn id="14" idx="3"/>
          </p:cNvCxnSpPr>
          <p:nvPr/>
        </p:nvCxnSpPr>
        <p:spPr>
          <a:xfrm flipH="1">
            <a:off x="3615076" y="5733751"/>
            <a:ext cx="2781157" cy="28239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095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prodMode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Angular creates a “debug friendly” code</a:t>
            </a:r>
          </a:p>
          <a:p>
            <a:r>
              <a:rPr lang="en-US" dirty="0"/>
              <a:t>To enable optimization you must invoke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runtime you can check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enableProdMode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526" y="4869160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29223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r>
              <a:rPr lang="en-US" dirty="0"/>
              <a:t>However, smart customization requires weback.config.js editing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ng eject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853136"/>
          </a:xfrm>
        </p:spPr>
        <p:txBody>
          <a:bodyPr>
            <a:normAutofit/>
          </a:bodyPr>
          <a:lstStyle/>
          <a:p>
            <a:r>
              <a:rPr lang="en-US" dirty="0"/>
              <a:t>A property </a:t>
            </a:r>
            <a:r>
              <a:rPr lang="en-US" dirty="0">
                <a:solidFill>
                  <a:srgbClr val="FF0000"/>
                </a:solidFill>
              </a:rPr>
              <a:t>ejected</a:t>
            </a:r>
            <a:r>
              <a:rPr lang="en-US" dirty="0"/>
              <a:t>: true is added to .angular-</a:t>
            </a:r>
            <a:r>
              <a:rPr lang="en-US" dirty="0" err="1"/>
              <a:t>cli.json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is generated</a:t>
            </a:r>
          </a:p>
          <a:p>
            <a:r>
              <a:rPr lang="en-US" dirty="0" err="1"/>
              <a:t>package.json</a:t>
            </a:r>
            <a:r>
              <a:rPr lang="en-US" dirty="0"/>
              <a:t> is fixed to use non ng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additional packages are added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376" y="3214894"/>
            <a:ext cx="35283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 --port=4200"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"build"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555830" y="5024615"/>
            <a:ext cx="253748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devDependencies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"~2.4.2"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autoprefixer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"^6.5.3"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"^0.27.3"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900 lines of code/configuration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Loaders being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6255"/>
              </p:ext>
            </p:extLst>
          </p:nvPr>
        </p:nvGraphicFramePr>
        <p:xfrm>
          <a:off x="2781136" y="2780928"/>
          <a:ext cx="3816424" cy="15240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54414">
                  <a:extLst>
                    <a:ext uri="{9D8B030D-6E8A-4147-A177-3AD203B41FA5}">
                      <a16:colId xmlns:a16="http://schemas.microsoft.com/office/drawing/2014/main" val="1711678932"/>
                    </a:ext>
                  </a:extLst>
                </a:gridCol>
                <a:gridCol w="2062010">
                  <a:extLst>
                    <a:ext uri="{9D8B030D-6E8A-4147-A177-3AD203B41FA5}">
                      <a16:colId xmlns:a16="http://schemas.microsoft.com/office/drawing/2014/main" val="1467742128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css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json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3699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post-</a:t>
                      </a:r>
                      <a:r>
                        <a:rPr lang="en-US" sz="1400" dirty="0" err="1"/>
                        <a:t>css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raw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8986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exports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67"/>
                  </a:ext>
                </a:extLst>
              </a:tr>
              <a:tr h="29535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sass/less/stylus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url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5304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source-map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ngtools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58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5204"/>
              </p:ext>
            </p:extLst>
          </p:nvPr>
        </p:nvGraphicFramePr>
        <p:xfrm>
          <a:off x="2853144" y="5048776"/>
          <a:ext cx="3672407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94909">
                  <a:extLst>
                    <a:ext uri="{9D8B030D-6E8A-4147-A177-3AD203B41FA5}">
                      <a16:colId xmlns:a16="http://schemas.microsoft.com/office/drawing/2014/main" val="2498873159"/>
                    </a:ext>
                  </a:extLst>
                </a:gridCol>
                <a:gridCol w="1877498">
                  <a:extLst>
                    <a:ext uri="{9D8B030D-6E8A-4147-A177-3AD203B41FA5}">
                      <a16:colId xmlns:a16="http://schemas.microsoft.com/office/drawing/2014/main" val="44327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HtmlWebpack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Progress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NoEmitOnErrorsPlugin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ExtractText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BaseHrefWebpackPlugin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GlobCopyWebpackPlugin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CommonsChunkPlugin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>
                          <a:effectLst/>
                        </a:rPr>
                        <a:t>AotPlugin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eject --prod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ejecting </a:t>
            </a:r>
            <a:r>
              <a:rPr lang="en-US" dirty="0" err="1"/>
              <a:t>Webpack</a:t>
            </a:r>
            <a:r>
              <a:rPr lang="en-US" dirty="0"/>
              <a:t> configuration you are no longer able to use ng serve/build commands</a:t>
            </a:r>
          </a:p>
          <a:p>
            <a:pPr lvl="1"/>
            <a:r>
              <a:rPr lang="en-US" dirty="0"/>
              <a:t>You can still use ng generate commands</a:t>
            </a:r>
          </a:p>
          <a:p>
            <a:r>
              <a:rPr lang="en-US" dirty="0"/>
              <a:t>So what about production build ?</a:t>
            </a:r>
          </a:p>
          <a:p>
            <a:r>
              <a:rPr lang="en-US" dirty="0"/>
              <a:t>The generated webpack.config.js is for development</a:t>
            </a:r>
          </a:p>
          <a:p>
            <a:r>
              <a:rPr lang="en-US" dirty="0"/>
              <a:t>Consider running </a:t>
            </a:r>
            <a:r>
              <a:rPr lang="en-US" dirty="0">
                <a:solidFill>
                  <a:srgbClr val="FF0000"/>
                </a:solidFill>
              </a:rPr>
              <a:t>ng eject –prod</a:t>
            </a:r>
          </a:p>
          <a:p>
            <a:pPr lvl="1"/>
            <a:r>
              <a:rPr lang="en-US" dirty="0"/>
              <a:t>It is your responsibility for managing multiple </a:t>
            </a:r>
            <a:r>
              <a:rPr lang="en-US" dirty="0" err="1"/>
              <a:t>Webpack</a:t>
            </a:r>
            <a:r>
              <a:rPr lang="en-US" dirty="0"/>
              <a:t> configuration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32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Development server rejects HTTP requests for static files</a:t>
            </a:r>
          </a:p>
          <a:p>
            <a:r>
              <a:rPr lang="en-US" dirty="0"/>
              <a:t>Unless the URL starts with assets and the file is located under the assets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57200" y="3933056"/>
            <a:ext cx="26642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"favicon.ico"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8202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REST API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given URL, the development server returns the index.html</a:t>
            </a:r>
          </a:p>
          <a:p>
            <a:pPr lvl="1"/>
            <a:r>
              <a:rPr lang="en-US" dirty="0"/>
              <a:t>Thus, serving correctly client side URLs</a:t>
            </a:r>
          </a:p>
          <a:p>
            <a:r>
              <a:rPr lang="en-US" dirty="0"/>
              <a:t>However, it will do that even for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requests</a:t>
            </a:r>
          </a:p>
          <a:p>
            <a:r>
              <a:rPr lang="en-US" dirty="0"/>
              <a:t>We need a way to tell </a:t>
            </a:r>
            <a:r>
              <a:rPr lang="en-US" dirty="0" err="1"/>
              <a:t>Webpack</a:t>
            </a:r>
            <a:r>
              <a:rPr lang="en-US" dirty="0"/>
              <a:t> to “pass through” any </a:t>
            </a:r>
            <a:r>
              <a:rPr lang="en-US" dirty="0" err="1"/>
              <a:t>api</a:t>
            </a:r>
            <a:r>
              <a:rPr lang="en-US" dirty="0"/>
              <a:t> HTTP request to the REST server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ng build + REST server</a:t>
            </a:r>
          </a:p>
          <a:p>
            <a:pPr lvl="1"/>
            <a:r>
              <a:rPr lang="en-US" dirty="0"/>
              <a:t>REST server + web pack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795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backend proxy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JSON file named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any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Execute ng serve with the correct proxy config</a:t>
            </a:r>
          </a:p>
          <a:p>
            <a:r>
              <a:rPr lang="en-US" dirty="0">
                <a:solidFill>
                  <a:srgbClr val="FF0000"/>
                </a:solidFill>
              </a:rPr>
              <a:t>ng s --proxy-config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188" y="2852936"/>
            <a:ext cx="28803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"http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://localhost:3000"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logLevel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"debug"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40152" y="2982880"/>
            <a:ext cx="2601938" cy="1143744"/>
            <a:chOff x="-1112998" y="2763603"/>
            <a:chExt cx="2601938" cy="1143744"/>
          </a:xfrm>
        </p:grpSpPr>
        <p:sp>
          <p:nvSpPr>
            <p:cNvPr id="8" name="Rectangle 7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We assume backend is running on port 3000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1"/>
            </p:cNvCxnSpPr>
            <p:nvPr/>
          </p:nvCxnSpPr>
          <p:spPr>
            <a:xfrm flipH="1" flipV="1">
              <a:off x="-1112998" y="3209723"/>
              <a:ext cx="1104153" cy="12575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62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as Build tool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eco-system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IDEs/platforms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3064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after ng eject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 supports the concept of proxy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 </a:t>
            </a:r>
            <a:r>
              <a:rPr lang="en-US" dirty="0" err="1"/>
              <a:t>Webpack</a:t>
            </a:r>
            <a:r>
              <a:rPr lang="en-US" dirty="0"/>
              <a:t> offers much more customization capabilities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8316" y="2348880"/>
            <a:ext cx="28620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devServer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historyApiFallback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'http://localhost:3000'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021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servers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your backend is written using NodeJS it is annoying having to maintain two servers</a:t>
            </a:r>
          </a:p>
          <a:p>
            <a:pPr lvl="1"/>
            <a:r>
              <a:rPr lang="en-US" dirty="0"/>
              <a:t>Web pack dev server – For build</a:t>
            </a:r>
          </a:p>
          <a:p>
            <a:pPr lvl="1"/>
            <a:r>
              <a:rPr lang="en-US" dirty="0"/>
              <a:t>Express server – For REST API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Webpack</a:t>
            </a:r>
            <a:r>
              <a:rPr lang="en-US" dirty="0"/>
              <a:t> generate bundles: </a:t>
            </a:r>
            <a:r>
              <a:rPr lang="en-US" dirty="0">
                <a:solidFill>
                  <a:srgbClr val="FF0000"/>
                </a:solidFill>
              </a:rPr>
              <a:t>ng build</a:t>
            </a:r>
          </a:p>
          <a:p>
            <a:pPr lvl="1"/>
            <a:r>
              <a:rPr lang="en-US" dirty="0"/>
              <a:t>Serve bundles: 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”))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501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03768" cy="1252736"/>
          </a:xfrm>
        </p:spPr>
        <p:txBody>
          <a:bodyPr>
            <a:normAutofit/>
          </a:bodyPr>
          <a:lstStyle/>
          <a:p>
            <a:r>
              <a:rPr lang="en-US" dirty="0"/>
              <a:t>First, run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r>
              <a:rPr lang="en-US" dirty="0"/>
              <a:t>Second, host </a:t>
            </a:r>
            <a:r>
              <a:rPr lang="en-US" dirty="0" err="1"/>
              <a:t>Webpack</a:t>
            </a:r>
            <a:r>
              <a:rPr lang="en-US" dirty="0"/>
              <a:t> inside the express server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228" y="3140968"/>
            <a:ext cx="6732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At the long term you should eject </a:t>
            </a:r>
            <a:r>
              <a:rPr lang="en-US" dirty="0" err="1"/>
              <a:t>Webpack</a:t>
            </a:r>
            <a:r>
              <a:rPr lang="en-US" dirty="0"/>
              <a:t> configuration as use it directly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automates installation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stands for semantic versioning</a:t>
            </a:r>
          </a:p>
          <a:p>
            <a:pPr lvl="1"/>
            <a:r>
              <a:rPr lang="en-US" dirty="0"/>
              <a:t>Meaning version is not just a number</a:t>
            </a:r>
          </a:p>
          <a:p>
            <a:pPr lvl="1"/>
            <a:r>
              <a:rPr lang="en-US" dirty="0"/>
              <a:t>It has semantic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r>
              <a:rPr lang="en-US" dirty="0"/>
              <a:t>2.1.0 </a:t>
            </a:r>
            <a:r>
              <a:rPr lang="en-US" dirty="0">
                <a:sym typeface="Wingdings" panose="05000000000000000000" pitchFamily="2" charset="2"/>
              </a:rPr>
              <a:t> MAJOR.MINOR.PATCH</a:t>
            </a:r>
            <a:endParaRPr lang="en-US" dirty="0"/>
          </a:p>
          <a:p>
            <a:pPr lvl="1"/>
            <a:r>
              <a:rPr lang="en-US" dirty="0"/>
              <a:t>Minor and patch should not contain breaking changes</a:t>
            </a:r>
          </a:p>
          <a:p>
            <a:pPr lvl="1"/>
            <a:r>
              <a:rPr lang="en-US" dirty="0"/>
              <a:t>Major might break your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[PACKAGE]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Installs a new package to </a:t>
            </a:r>
            <a:r>
              <a:rPr lang="en-US" dirty="0" err="1">
                <a:solidFill>
                  <a:srgbClr val="FF0000"/>
                </a:solidFill>
              </a:rPr>
              <a:t>node_modules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Adds it to the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 section inside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Version being used is ^2.1.0</a:t>
            </a:r>
          </a:p>
          <a:p>
            <a:r>
              <a:rPr lang="en-US" dirty="0"/>
              <a:t>Installs all dependencies recursively</a:t>
            </a:r>
          </a:p>
          <a:p>
            <a:r>
              <a:rPr lang="en-US" dirty="0"/>
              <a:t>Starting NPM 5 </a:t>
            </a:r>
            <a:r>
              <a:rPr lang="en-US" dirty="0">
                <a:solidFill>
                  <a:srgbClr val="FF0000"/>
                </a:solidFill>
              </a:rPr>
              <a:t>package-</a:t>
            </a:r>
            <a:r>
              <a:rPr lang="en-US" dirty="0" err="1">
                <a:solidFill>
                  <a:srgbClr val="FF0000"/>
                </a:solidFill>
              </a:rPr>
              <a:t>lock.json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updated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92E2-EF74-4605-9714-894BCDA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devDependencies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CE5D-AEFB-4ACE-B3F8-71B99085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4156-A5FC-4BEC-8611-3C2FA3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39783-1A54-44A8-99A2-84AB6758A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packages are required only during development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SASS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–save-dev</a:t>
            </a:r>
          </a:p>
          <a:p>
            <a:r>
              <a:rPr lang="en-US" dirty="0"/>
              <a:t>Running “</a:t>
            </a:r>
            <a:r>
              <a:rPr lang="en-US" dirty="0" err="1"/>
              <a:t>npm</a:t>
            </a:r>
            <a:r>
              <a:rPr lang="en-US" dirty="0"/>
              <a:t> install” brings both dependencies and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If NODE_ENV=production</a:t>
            </a:r>
          </a:p>
          <a:p>
            <a:pPr lvl="1"/>
            <a:r>
              <a:rPr lang="en-US" dirty="0"/>
              <a:t>Does not install </a:t>
            </a:r>
            <a:r>
              <a:rPr lang="en-US" dirty="0" err="1"/>
              <a:t>devDependencies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16280</TotalTime>
  <Words>2522</Words>
  <Application>Microsoft Office PowerPoint</Application>
  <PresentationFormat>On-screen Show (4:3)</PresentationFormat>
  <Paragraphs>484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Keep Maintaining the Magic</vt:lpstr>
      <vt:lpstr>Build</vt:lpstr>
      <vt:lpstr>Build changes a lot</vt:lpstr>
      <vt:lpstr>NodeJS as Build tool</vt:lpstr>
      <vt:lpstr>NPM</vt:lpstr>
      <vt:lpstr>SEMVER</vt:lpstr>
      <vt:lpstr>npm install [PACKAGE]</vt:lpstr>
      <vt:lpstr>devDependencies</vt:lpstr>
      <vt:lpstr>Conflict Resolution</vt:lpstr>
      <vt:lpstr>peerDependency</vt:lpstr>
      <vt:lpstr>npm outdated</vt:lpstr>
      <vt:lpstr>package-lock.json</vt:lpstr>
      <vt:lpstr>NPM Scripts – as a build tool, example</vt:lpstr>
      <vt:lpstr>npm link</vt:lpstr>
      <vt:lpstr>Publish an npm package</vt:lpstr>
      <vt:lpstr>yarn</vt:lpstr>
      <vt:lpstr>Yarn --offline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Environments</vt:lpstr>
      <vt:lpstr>Angular prodMode</vt:lpstr>
      <vt:lpstr>Ejecting application</vt:lpstr>
      <vt:lpstr>ng eject</vt:lpstr>
      <vt:lpstr>webpack.config.js</vt:lpstr>
      <vt:lpstr>ng eject --prod</vt:lpstr>
      <vt:lpstr>Serving static files</vt:lpstr>
      <vt:lpstr>Integrating REST API server</vt:lpstr>
      <vt:lpstr>Configure backend proxy</vt:lpstr>
      <vt:lpstr>Proxy after ng eject</vt:lpstr>
      <vt:lpstr>Merging servers</vt:lpstr>
      <vt:lpstr>Webpack-dev-middleware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413</cp:revision>
  <dcterms:created xsi:type="dcterms:W3CDTF">2011-02-24T08:59:43Z</dcterms:created>
  <dcterms:modified xsi:type="dcterms:W3CDTF">2017-12-03T00:12:10Z</dcterms:modified>
</cp:coreProperties>
</file>