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0"/>
  </p:notesMasterIdLst>
  <p:sldIdLst>
    <p:sldId id="256" r:id="rId2"/>
    <p:sldId id="295" r:id="rId3"/>
    <p:sldId id="316" r:id="rId4"/>
    <p:sldId id="317" r:id="rId5"/>
    <p:sldId id="318" r:id="rId6"/>
    <p:sldId id="340" r:id="rId7"/>
    <p:sldId id="319" r:id="rId8"/>
    <p:sldId id="338" r:id="rId9"/>
    <p:sldId id="339" r:id="rId10"/>
    <p:sldId id="302" r:id="rId11"/>
    <p:sldId id="304" r:id="rId12"/>
    <p:sldId id="324" r:id="rId13"/>
    <p:sldId id="310" r:id="rId14"/>
    <p:sldId id="311" r:id="rId15"/>
    <p:sldId id="312" r:id="rId16"/>
    <p:sldId id="313" r:id="rId17"/>
    <p:sldId id="300" r:id="rId18"/>
    <p:sldId id="301" r:id="rId19"/>
    <p:sldId id="326" r:id="rId20"/>
    <p:sldId id="327" r:id="rId21"/>
    <p:sldId id="305" r:id="rId22"/>
    <p:sldId id="331" r:id="rId23"/>
    <p:sldId id="307" r:id="rId24"/>
    <p:sldId id="308" r:id="rId25"/>
    <p:sldId id="309" r:id="rId26"/>
    <p:sldId id="332" r:id="rId27"/>
    <p:sldId id="321" r:id="rId28"/>
    <p:sldId id="322" r:id="rId29"/>
    <p:sldId id="323" r:id="rId30"/>
    <p:sldId id="325" r:id="rId31"/>
    <p:sldId id="333" r:id="rId32"/>
    <p:sldId id="328" r:id="rId33"/>
    <p:sldId id="329" r:id="rId34"/>
    <p:sldId id="334" r:id="rId35"/>
    <p:sldId id="335" r:id="rId36"/>
    <p:sldId id="336" r:id="rId37"/>
    <p:sldId id="337" r:id="rId38"/>
    <p:sldId id="34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938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39/proposal-observable" TargetMode="External"/><Relationship Id="rId2" Type="http://schemas.openxmlformats.org/officeDocument/2006/relationships/hyperlink" Target="http://reactivex.io/rxj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275856" y="2420888"/>
            <a:ext cx="3168352" cy="86409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RXJS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351840" cy="5141168"/>
          </a:xfrm>
        </p:spPr>
        <p:txBody>
          <a:bodyPr>
            <a:normAutofit/>
          </a:bodyPr>
          <a:lstStyle/>
          <a:p>
            <a:r>
              <a:rPr lang="en-US" dirty="0" err="1"/>
              <a:t>Observable.subscribe</a:t>
            </a:r>
            <a:r>
              <a:rPr lang="en-US" dirty="0"/>
              <a:t> creates a new stream of data each time is executed</a:t>
            </a:r>
          </a:p>
          <a:p>
            <a:r>
              <a:rPr lang="en-US" dirty="0"/>
              <a:t>Subject allows you to share the same stream with different clients</a:t>
            </a:r>
          </a:p>
          <a:p>
            <a:r>
              <a:rPr lang="en-US" dirty="0"/>
              <a:t>A client can subscribe in the middle of a stream</a:t>
            </a:r>
          </a:p>
          <a:p>
            <a:r>
              <a:rPr lang="en-US" dirty="0"/>
              <a:t>Resembles an event emitter</a:t>
            </a:r>
          </a:p>
        </p:txBody>
      </p:sp>
    </p:spTree>
    <p:extLst>
      <p:ext uri="{BB962C8B-B14F-4D97-AF65-F5344CB8AC3E}">
        <p14:creationId xmlns:p14="http://schemas.microsoft.com/office/powerpoint/2010/main" val="2633429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06207" y="1922795"/>
            <a:ext cx="498635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subject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Rx.Subject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.subscribe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value=&gt;{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error=&gt;{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(error)}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 new data!'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(error);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1712" y="2263743"/>
            <a:ext cx="2016224" cy="12241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example reflect how subject behaves when creating and executing</a:t>
            </a:r>
          </a:p>
        </p:txBody>
      </p:sp>
      <p:cxnSp>
        <p:nvCxnSpPr>
          <p:cNvPr id="10" name="Straight Arrow Connector 9"/>
          <p:cNvCxnSpPr>
            <a:cxnSpLocks/>
            <a:stCxn id="8" idx="1"/>
          </p:cNvCxnSpPr>
          <p:nvPr/>
        </p:nvCxnSpPr>
        <p:spPr>
          <a:xfrm flipH="1">
            <a:off x="4211960" y="2875811"/>
            <a:ext cx="2339752" cy="67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8" idx="1"/>
          </p:cNvCxnSpPr>
          <p:nvPr/>
        </p:nvCxnSpPr>
        <p:spPr>
          <a:xfrm flipH="1" flipV="1">
            <a:off x="4211960" y="2326390"/>
            <a:ext cx="2339752" cy="549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4595069"/>
            <a:ext cx="8351840" cy="1468760"/>
          </a:xfrm>
        </p:spPr>
        <p:txBody>
          <a:bodyPr/>
          <a:lstStyle/>
          <a:p>
            <a:r>
              <a:rPr lang="en-US" dirty="0"/>
              <a:t>Executing </a:t>
            </a:r>
            <a:r>
              <a:rPr lang="en-US" dirty="0" err="1">
                <a:solidFill>
                  <a:srgbClr val="FF0000"/>
                </a:solidFill>
              </a:rPr>
              <a:t>subject.next</a:t>
            </a:r>
            <a:r>
              <a:rPr lang="en-US" dirty="0"/>
              <a:t> after </a:t>
            </a:r>
            <a:r>
              <a:rPr lang="en-US" dirty="0" err="1">
                <a:solidFill>
                  <a:srgbClr val="FF0000"/>
                </a:solidFill>
              </a:rPr>
              <a:t>subject.complete</a:t>
            </a:r>
            <a:r>
              <a:rPr lang="en-US" dirty="0"/>
              <a:t> yields nothing since the observable is considered completed</a:t>
            </a:r>
          </a:p>
        </p:txBody>
      </p:sp>
    </p:spTree>
    <p:extLst>
      <p:ext uri="{BB962C8B-B14F-4D97-AF65-F5344CB8AC3E}">
        <p14:creationId xmlns:p14="http://schemas.microsoft.com/office/powerpoint/2010/main" val="133387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&amp; unsubscribe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Subject is often used as an event emitter</a:t>
            </a:r>
          </a:p>
          <a:p>
            <a:r>
              <a:rPr lang="en-US" dirty="0"/>
              <a:t>A client registers</a:t>
            </a:r>
          </a:p>
          <a:p>
            <a:r>
              <a:rPr lang="en-US" dirty="0"/>
              <a:t>The subject is never completed </a:t>
            </a:r>
            <a:r>
              <a:rPr lang="en-US" dirty="0">
                <a:sym typeface="Wingdings" panose="05000000000000000000" pitchFamily="2" charset="2"/>
              </a:rPr>
              <a:t> The client is bound to the lifetime of the subject</a:t>
            </a:r>
          </a:p>
          <a:p>
            <a:r>
              <a:rPr lang="en-US" dirty="0">
                <a:sym typeface="Wingdings" panose="05000000000000000000" pitchFamily="2" charset="2"/>
              </a:rPr>
              <a:t>It is important to remember to call the unsubscribe method once a client is “inactive” or “dead”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Else, you risk a memory leak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3873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BehaviorSubject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21088"/>
          </a:xfrm>
        </p:spPr>
        <p:txBody>
          <a:bodyPr>
            <a:normAutofit/>
          </a:bodyPr>
          <a:lstStyle/>
          <a:p>
            <a:r>
              <a:rPr lang="en-US" sz="2700" dirty="0"/>
              <a:t>Allows you to specify an initial value</a:t>
            </a:r>
          </a:p>
          <a:p>
            <a:r>
              <a:rPr lang="en-US" sz="2700" dirty="0"/>
              <a:t>When subscribing, the behavioral subject notifies the observer with last passed value </a:t>
            </a:r>
            <a:r>
              <a:rPr lang="en-US" sz="2700" u="sng" dirty="0"/>
              <a:t>immediately</a:t>
            </a:r>
          </a:p>
          <a:p>
            <a:r>
              <a:rPr lang="en-US" sz="2700" dirty="0"/>
              <a:t>Grants the ability to retrieve the last value passed down the subject</a:t>
            </a:r>
          </a:p>
          <a:p>
            <a:r>
              <a:rPr lang="en-US" sz="2700" dirty="0"/>
              <a:t>Useful for interaction between a service and a component where any new component must re-render upon subscribing</a:t>
            </a:r>
          </a:p>
        </p:txBody>
      </p:sp>
    </p:spTree>
    <p:extLst>
      <p:ext uri="{BB962C8B-B14F-4D97-AF65-F5344CB8AC3E}">
        <p14:creationId xmlns:p14="http://schemas.microsoft.com/office/powerpoint/2010/main" val="1707118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BehaviorSubject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86008" y="1929681"/>
            <a:ext cx="640668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ubject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Rx.BehaviorSubject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.subscribe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 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"Subscription 1"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.subscribe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((value) =&gt;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"Subscription 2"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5728" y="3645024"/>
            <a:ext cx="1728192" cy="9434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It is mandatory to set an initial value . </a:t>
            </a:r>
          </a:p>
        </p:txBody>
      </p:sp>
      <p:cxnSp>
        <p:nvCxnSpPr>
          <p:cNvPr id="9" name="Straight Arrow Connector 8"/>
          <p:cNvCxnSpPr>
            <a:cxnSpLocks/>
            <a:stCxn id="7" idx="1"/>
          </p:cNvCxnSpPr>
          <p:nvPr/>
        </p:nvCxnSpPr>
        <p:spPr>
          <a:xfrm flipH="1" flipV="1">
            <a:off x="5652120" y="2204864"/>
            <a:ext cx="1043608" cy="191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979712" y="6021288"/>
            <a:ext cx="1800200" cy="5760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Retrieving the last value</a:t>
            </a:r>
          </a:p>
        </p:txBody>
      </p:sp>
      <p:cxnSp>
        <p:nvCxnSpPr>
          <p:cNvPr id="12" name="Straight Arrow Connector 11"/>
          <p:cNvCxnSpPr>
            <a:cxnSpLocks/>
            <a:stCxn id="10" idx="0"/>
          </p:cNvCxnSpPr>
          <p:nvPr/>
        </p:nvCxnSpPr>
        <p:spPr>
          <a:xfrm flipV="1">
            <a:off x="2879812" y="5469111"/>
            <a:ext cx="684076" cy="55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157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AsyncSubject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83568" y="1617558"/>
            <a:ext cx="8352928" cy="5213176"/>
          </a:xfrm>
        </p:spPr>
        <p:txBody>
          <a:bodyPr/>
          <a:lstStyle/>
          <a:p>
            <a:r>
              <a:rPr lang="en-US" dirty="0" err="1"/>
              <a:t>AsyncSubject</a:t>
            </a:r>
            <a:r>
              <a:rPr lang="en-US" dirty="0"/>
              <a:t> emits the data only when the </a:t>
            </a:r>
            <a:r>
              <a:rPr lang="en-US" dirty="0" err="1">
                <a:solidFill>
                  <a:srgbClr val="FF0000"/>
                </a:solidFill>
              </a:rPr>
              <a:t>subject.complete</a:t>
            </a:r>
            <a:r>
              <a:rPr lang="en-US" dirty="0"/>
              <a:t> is invoked</a:t>
            </a:r>
          </a:p>
          <a:p>
            <a:r>
              <a:rPr lang="en-US" dirty="0"/>
              <a:t>Is often used when heavy computations are streaming through the observable</a:t>
            </a:r>
          </a:p>
          <a:p>
            <a:r>
              <a:rPr lang="en-US" dirty="0"/>
              <a:t>It remembers only the final result of the heavy computation</a:t>
            </a:r>
          </a:p>
        </p:txBody>
      </p:sp>
    </p:spTree>
    <p:extLst>
      <p:ext uri="{BB962C8B-B14F-4D97-AF65-F5344CB8AC3E}">
        <p14:creationId xmlns:p14="http://schemas.microsoft.com/office/powerpoint/2010/main" val="3785813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AsyncSubject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27284" y="2060848"/>
            <a:ext cx="572412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bject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Rx.AsyncSubject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value =&gt; 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error =&gt; 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(error)},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() =&gt; 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'complete'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.subscribe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'2'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25520" y="4653136"/>
            <a:ext cx="1625892" cy="12241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next method </a:t>
            </a:r>
            <a:r>
              <a:rPr lang="en-US" sz="1400"/>
              <a:t>is invoked only once when the subject completes</a:t>
            </a:r>
            <a:endParaRPr lang="en-US" sz="1400" dirty="0"/>
          </a:p>
        </p:txBody>
      </p:sp>
      <p:cxnSp>
        <p:nvCxnSpPr>
          <p:cNvPr id="9" name="Straight Arrow Connector 8"/>
          <p:cNvCxnSpPr>
            <a:cxnSpLocks/>
            <a:stCxn id="7" idx="0"/>
          </p:cNvCxnSpPr>
          <p:nvPr/>
        </p:nvCxnSpPr>
        <p:spPr>
          <a:xfrm flipH="1" flipV="1">
            <a:off x="5508104" y="2996952"/>
            <a:ext cx="1230362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7" idx="1"/>
          </p:cNvCxnSpPr>
          <p:nvPr/>
        </p:nvCxnSpPr>
        <p:spPr>
          <a:xfrm flipH="1" flipV="1">
            <a:off x="4499992" y="4797152"/>
            <a:ext cx="1425528" cy="4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706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>
            <a:normAutofit/>
          </a:bodyPr>
          <a:lstStyle/>
          <a:p>
            <a:r>
              <a:rPr lang="en-US" dirty="0"/>
              <a:t>Operators allows you to create new observable from an existing one</a:t>
            </a:r>
          </a:p>
          <a:p>
            <a:r>
              <a:rPr lang="en-US" dirty="0"/>
              <a:t>Resembles the concept of promise chaining/transformation</a:t>
            </a:r>
          </a:p>
          <a:p>
            <a:r>
              <a:rPr lang="en-US" dirty="0"/>
              <a:t>For example, given observable that produces the values [1,2,3] you can use the </a:t>
            </a:r>
            <a:r>
              <a:rPr lang="en-US" dirty="0">
                <a:solidFill>
                  <a:srgbClr val="FF0000"/>
                </a:solidFill>
              </a:rPr>
              <a:t>map</a:t>
            </a:r>
            <a:r>
              <a:rPr lang="en-US" dirty="0"/>
              <a:t> method to create a new observable that produces the values [2,4,6]</a:t>
            </a:r>
          </a:p>
        </p:txBody>
      </p:sp>
    </p:spTree>
    <p:extLst>
      <p:ext uri="{BB962C8B-B14F-4D97-AF65-F5344CB8AC3E}">
        <p14:creationId xmlns:p14="http://schemas.microsoft.com/office/powerpoint/2010/main" val="3856277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15885" y="2827092"/>
            <a:ext cx="6009599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Rx.Observable.interval(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.throttleTime(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.map(x =&gt; x*2)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.subscribe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 =&gt; {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(value);});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64088" y="4599839"/>
            <a:ext cx="2475910" cy="1152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throttleTime</a:t>
            </a:r>
            <a:r>
              <a:rPr lang="en-US" sz="1400" dirty="0"/>
              <a:t> emits latest value when specified duration has passed</a:t>
            </a:r>
          </a:p>
        </p:txBody>
      </p:sp>
      <p:cxnSp>
        <p:nvCxnSpPr>
          <p:cNvPr id="10" name="Straight Arrow Connector 9"/>
          <p:cNvCxnSpPr>
            <a:cxnSpLocks/>
            <a:stCxn id="8" idx="1"/>
          </p:cNvCxnSpPr>
          <p:nvPr/>
        </p:nvCxnSpPr>
        <p:spPr>
          <a:xfrm flipH="1" flipV="1">
            <a:off x="3851920" y="3717032"/>
            <a:ext cx="1512168" cy="145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4"/>
          <p:cNvSpPr>
            <a:spLocks noGrp="1"/>
          </p:cNvSpPr>
          <p:nvPr>
            <p:ph sz="quarter" idx="1"/>
          </p:nvPr>
        </p:nvSpPr>
        <p:spPr>
          <a:xfrm>
            <a:off x="617110" y="1946558"/>
            <a:ext cx="8153400" cy="532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will be printed during runtime?</a:t>
            </a:r>
          </a:p>
        </p:txBody>
      </p:sp>
    </p:spTree>
    <p:extLst>
      <p:ext uri="{BB962C8B-B14F-4D97-AF65-F5344CB8AC3E}">
        <p14:creationId xmlns:p14="http://schemas.microsoft.com/office/powerpoint/2010/main" val="1305718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Observable.from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/>
          <a:lstStyle/>
          <a:p>
            <a:r>
              <a:rPr lang="en-US" dirty="0"/>
              <a:t>Method that turns an </a:t>
            </a:r>
            <a:r>
              <a:rPr lang="en-US" dirty="0" err="1"/>
              <a:t>iterable</a:t>
            </a:r>
            <a:r>
              <a:rPr lang="en-US" dirty="0"/>
              <a:t> object into an observable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71600" y="5877272"/>
            <a:ext cx="716574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arraySource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Rx.Observable.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subscribe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arraySource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 =&gt;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01380" y="3017912"/>
            <a:ext cx="5975936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obj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[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Symbol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.iterator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let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done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++==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};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6439361" y="4493553"/>
            <a:ext cx="2475910" cy="1152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Observable.from</a:t>
            </a:r>
            <a:r>
              <a:rPr lang="en-US" sz="1400" dirty="0"/>
              <a:t> does not cache values. Once subscribing it iterates through </a:t>
            </a:r>
            <a:r>
              <a:rPr lang="en-US" sz="1400" dirty="0" err="1"/>
              <a:t>obj</a:t>
            </a:r>
            <a:r>
              <a:rPr lang="en-US" sz="1400" dirty="0"/>
              <a:t> and notifies observer of each value</a:t>
            </a:r>
          </a:p>
        </p:txBody>
      </p:sp>
    </p:spTree>
    <p:extLst>
      <p:ext uri="{BB962C8B-B14F-4D97-AF65-F5344CB8AC3E}">
        <p14:creationId xmlns:p14="http://schemas.microsoft.com/office/powerpoint/2010/main" val="425906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67864" cy="4565104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RxJS</a:t>
            </a:r>
            <a:r>
              <a:rPr lang="en-US" dirty="0"/>
              <a:t> is a library for reactive programming using Observables, to make it easier to compose asynchronous or callback-based code” </a:t>
            </a:r>
            <a:r>
              <a:rPr lang="en-US" dirty="0">
                <a:hlinkClick r:id="rId2"/>
              </a:rPr>
              <a:t>http://reactivex.io/rxjs</a:t>
            </a:r>
            <a:endParaRPr lang="en-US" dirty="0"/>
          </a:p>
          <a:p>
            <a:r>
              <a:rPr lang="en-US" dirty="0"/>
              <a:t>There is a formal proposal at </a:t>
            </a:r>
            <a:r>
              <a:rPr lang="en-US" dirty="0">
                <a:hlinkClick r:id="rId3"/>
              </a:rPr>
              <a:t>https://github.com/tc39/proposal-observable</a:t>
            </a:r>
            <a:endParaRPr lang="en-US" dirty="0"/>
          </a:p>
          <a:p>
            <a:pPr lvl="1"/>
            <a:r>
              <a:rPr lang="en-US" dirty="0"/>
              <a:t>Currently at Stage 1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63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Observable.of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/>
          <a:lstStyle/>
          <a:p>
            <a:r>
              <a:rPr lang="en-US" dirty="0"/>
              <a:t>Turn an amount of values into a sequenced observable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74979" y="3140968"/>
            <a:ext cx="501772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Rx.Observable.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);});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476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method which is chained to the observable and will filter all data according to the manipulated code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64568" y="3377214"/>
            <a:ext cx="576679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Rx.Observable.interval(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%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.subscribe(value =&gt; 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43700" y="4221088"/>
            <a:ext cx="2232248" cy="1440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example reflects a simple use case for the filter method chained to the </a:t>
            </a:r>
            <a:r>
              <a:rPr lang="en-US" sz="1400"/>
              <a:t>observable before</a:t>
            </a:r>
            <a:r>
              <a:rPr lang="en-US" sz="1400" dirty="0"/>
              <a:t> </a:t>
            </a:r>
            <a:r>
              <a:rPr lang="en-US" sz="1400"/>
              <a:t>the subscription</a:t>
            </a:r>
            <a:endParaRPr lang="en-US" sz="1400" dirty="0"/>
          </a:p>
        </p:txBody>
      </p:sp>
      <p:cxnSp>
        <p:nvCxnSpPr>
          <p:cNvPr id="9" name="Straight Arrow Connector 8"/>
          <p:cNvCxnSpPr>
            <a:cxnSpLocks/>
            <a:stCxn id="7" idx="1"/>
          </p:cNvCxnSpPr>
          <p:nvPr/>
        </p:nvCxnSpPr>
        <p:spPr>
          <a:xfrm flipH="1" flipV="1">
            <a:off x="5940152" y="4221088"/>
            <a:ext cx="503548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851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/>
          </a:bodyPr>
          <a:lstStyle/>
          <a:p>
            <a:r>
              <a:rPr lang="en-US" dirty="0"/>
              <a:t>Perform actions without transformation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0" y="2413338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=&gt; {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</a:p>
          <a:p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 *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6443700" y="4221088"/>
            <a:ext cx="1584684" cy="10367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Return value is ignored. Use map for transforming values</a:t>
            </a:r>
          </a:p>
        </p:txBody>
      </p:sp>
      <p:cxnSp>
        <p:nvCxnSpPr>
          <p:cNvPr id="9" name="Straight Arrow Connector 8"/>
          <p:cNvCxnSpPr>
            <a:cxnSpLocks/>
            <a:stCxn id="7" idx="1"/>
          </p:cNvCxnSpPr>
          <p:nvPr/>
        </p:nvCxnSpPr>
        <p:spPr>
          <a:xfrm flipH="1" flipV="1">
            <a:off x="3995936" y="3140969"/>
            <a:ext cx="2447764" cy="159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358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“blocks” the stream until inactivity is detected</a:t>
            </a:r>
          </a:p>
          <a:p>
            <a:r>
              <a:rPr lang="en-US" dirty="0"/>
              <a:t>Once inactivity detected, it emits latest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debounceTime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03348" y="3262843"/>
            <a:ext cx="457200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debounceTime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501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.subscribe(x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"never happens"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039281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distinctUntilChanged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2260848"/>
          </a:xfrm>
        </p:spPr>
        <p:txBody>
          <a:bodyPr>
            <a:normAutofit/>
          </a:bodyPr>
          <a:lstStyle/>
          <a:p>
            <a:r>
              <a:rPr lang="en-US" dirty="0"/>
              <a:t>“blocks” the stream until a </a:t>
            </a:r>
            <a:r>
              <a:rPr lang="en-US" u="sng" dirty="0"/>
              <a:t>new</a:t>
            </a:r>
            <a:r>
              <a:rPr lang="en-US" dirty="0"/>
              <a:t> value is detected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38472" y="2672159"/>
            <a:ext cx="630019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querySelector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'input'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Rx.Observable.fromEvent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'input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(event =&gt;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debounceTime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distinctUntilChanged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.subscribe({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value =&gt; 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(value);}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888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1468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Reduces a stream of values into a single value</a:t>
            </a:r>
          </a:p>
          <a:p>
            <a:r>
              <a:rPr lang="en-US" dirty="0"/>
              <a:t>Waits for the completion of the source and only then emits the accumulated single value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16940" y="3353110"/>
            <a:ext cx="734481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b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total,currentValue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 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.subscribe(value 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4516" y="4725144"/>
            <a:ext cx="1417804" cy="1296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Observer will be invoked only once and emits the value 10</a:t>
            </a:r>
          </a:p>
        </p:txBody>
      </p:sp>
      <p:cxnSp>
        <p:nvCxnSpPr>
          <p:cNvPr id="8" name="Straight Arrow Connector 7"/>
          <p:cNvCxnSpPr>
            <a:cxnSpLocks/>
            <a:stCxn id="7" idx="1"/>
          </p:cNvCxnSpPr>
          <p:nvPr/>
        </p:nvCxnSpPr>
        <p:spPr>
          <a:xfrm flipH="1" flipV="1">
            <a:off x="3995936" y="5013176"/>
            <a:ext cx="203858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240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1468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Unlink reduce scan doesn’t wait for source completeness</a:t>
            </a:r>
          </a:p>
          <a:p>
            <a:r>
              <a:rPr lang="en-US" dirty="0"/>
              <a:t>It emits the accumulated value immediately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92324" y="3356992"/>
            <a:ext cx="446449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Rx.Observable.</a:t>
            </a:r>
            <a:r>
              <a:rPr lang="en-US" altLang="en-US" sz="14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total,currentValue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 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.subscribe(value 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844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1468760"/>
          </a:xfrm>
        </p:spPr>
        <p:txBody>
          <a:bodyPr>
            <a:normAutofit/>
          </a:bodyPr>
          <a:lstStyle/>
          <a:p>
            <a:r>
              <a:rPr lang="en-US" dirty="0"/>
              <a:t>Returns a “deep” property</a:t>
            </a:r>
          </a:p>
          <a:p>
            <a:r>
              <a:rPr lang="en-US" dirty="0"/>
              <a:t>Returns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  <a:r>
              <a:rPr lang="en-US" dirty="0"/>
              <a:t> if path is broken</a:t>
            </a:r>
          </a:p>
        </p:txBody>
      </p:sp>
      <p:sp>
        <p:nvSpPr>
          <p:cNvPr id="7" name="Rectangle 6"/>
          <p:cNvSpPr/>
          <p:nvPr/>
        </p:nvSpPr>
        <p:spPr>
          <a:xfrm>
            <a:off x="2403348" y="2996952"/>
            <a:ext cx="45720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Rehovot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.pluck(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"address"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"city"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6157144" y="4797152"/>
            <a:ext cx="1208516" cy="742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“Ori”</a:t>
            </a:r>
          </a:p>
          <a:p>
            <a:pPr algn="ctr"/>
            <a:r>
              <a:rPr lang="en-US" sz="1400" dirty="0"/>
              <a:t>undefined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4211960" y="4869160"/>
            <a:ext cx="194518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66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9647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Concatenates all observables, but </a:t>
            </a:r>
            <a:r>
              <a:rPr lang="en-US" u="sng" dirty="0"/>
              <a:t>only after </a:t>
            </a:r>
            <a:r>
              <a:rPr lang="en-US" dirty="0"/>
              <a:t>the former has been completed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65212" y="2929381"/>
            <a:ext cx="511872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obs3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.subscribe(val =&gt;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(val));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8104" y="4869160"/>
            <a:ext cx="2160240" cy="5511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Prints: 1,2,3,4,5,6</a:t>
            </a:r>
          </a:p>
        </p:txBody>
      </p:sp>
      <p:cxnSp>
        <p:nvCxnSpPr>
          <p:cNvPr id="8" name="Straight Arrow Connector 7"/>
          <p:cNvCxnSpPr>
            <a:cxnSpLocks/>
            <a:stCxn id="7" idx="0"/>
          </p:cNvCxnSpPr>
          <p:nvPr/>
        </p:nvCxnSpPr>
        <p:spPr>
          <a:xfrm flipH="1" flipV="1">
            <a:off x="6084168" y="4252820"/>
            <a:ext cx="504056" cy="61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167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 fontScale="92500"/>
          </a:bodyPr>
          <a:lstStyle/>
          <a:p>
            <a:r>
              <a:rPr lang="en-US" dirty="0"/>
              <a:t>Creates new observables that emits all sources values</a:t>
            </a:r>
          </a:p>
          <a:p>
            <a:r>
              <a:rPr lang="en-US" dirty="0"/>
              <a:t>First come first served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6615" y="3013223"/>
            <a:ext cx="457200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mapTo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"1000"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mapTo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"2000"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).subscribe(x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cxnSp>
        <p:nvCxnSpPr>
          <p:cNvPr id="9" name="Straight Arrow Connector 8"/>
          <p:cNvCxnSpPr>
            <a:cxnSpLocks/>
            <a:stCxn id="7" idx="1"/>
          </p:cNvCxnSpPr>
          <p:nvPr/>
        </p:nvCxnSpPr>
        <p:spPr>
          <a:xfrm flipH="1" flipV="1">
            <a:off x="5724128" y="3501009"/>
            <a:ext cx="720080" cy="106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44208" y="3982629"/>
            <a:ext cx="2088232" cy="11745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mapTo</a:t>
            </a:r>
            <a:r>
              <a:rPr lang="en-US" sz="1400" dirty="0"/>
              <a:t> method simply set the emitted value to a fixed value</a:t>
            </a:r>
          </a:p>
        </p:txBody>
      </p:sp>
    </p:spTree>
    <p:extLst>
      <p:ext uri="{BB962C8B-B14F-4D97-AF65-F5344CB8AC3E}">
        <p14:creationId xmlns:p14="http://schemas.microsoft.com/office/powerpoint/2010/main" val="318334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Core Ingredients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en-US" sz="4000" dirty="0"/>
              <a:t>Observable</a:t>
            </a:r>
          </a:p>
          <a:p>
            <a:r>
              <a:rPr lang="en-US" sz="4000" dirty="0"/>
              <a:t>Observer</a:t>
            </a:r>
          </a:p>
          <a:p>
            <a:r>
              <a:rPr lang="en-US" sz="4000" dirty="0"/>
              <a:t>Subscription</a:t>
            </a:r>
          </a:p>
        </p:txBody>
      </p:sp>
    </p:spTree>
    <p:extLst>
      <p:ext uri="{BB962C8B-B14F-4D97-AF65-F5344CB8AC3E}">
        <p14:creationId xmlns:p14="http://schemas.microsoft.com/office/powerpoint/2010/main" val="2025197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12736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Given a criteria it returns to observables</a:t>
            </a:r>
          </a:p>
          <a:p>
            <a:r>
              <a:rPr lang="en-US" dirty="0"/>
              <a:t>First observable matches the criteria, the other one doesn’t match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4008" y="4437111"/>
            <a:ext cx="1656184" cy="1152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Example will result in:</a:t>
            </a:r>
          </a:p>
          <a:p>
            <a:r>
              <a:rPr lang="en-US" dirty="0"/>
              <a:t>2,4,6,1,3,5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4885" y="3070728"/>
            <a:ext cx="6088926" cy="1169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odd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 =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([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]).partition(x=&gt;x%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==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(x=&gt;{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(x);});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odd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(x=&gt;{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(x);});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536849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groupBy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Transforms single stream into a stream of groups</a:t>
            </a:r>
          </a:p>
          <a:p>
            <a:r>
              <a:rPr lang="en-US" dirty="0"/>
              <a:t>Each group is a stream and has a unique key 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212976"/>
            <a:ext cx="457200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groupBy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num%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(group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group.key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1907704" y="5508718"/>
            <a:ext cx="2088232" cy="11745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 group has key and can be used as observable</a:t>
            </a:r>
          </a:p>
        </p:txBody>
      </p:sp>
      <p:cxnSp>
        <p:nvCxnSpPr>
          <p:cNvPr id="8" name="Straight Arrow Connector 7"/>
          <p:cNvCxnSpPr>
            <a:cxnSpLocks/>
            <a:stCxn id="7" idx="0"/>
          </p:cNvCxnSpPr>
          <p:nvPr/>
        </p:nvCxnSpPr>
        <p:spPr>
          <a:xfrm flipV="1">
            <a:off x="2951820" y="4653136"/>
            <a:ext cx="1764196" cy="855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7" idx="0"/>
          </p:cNvCxnSpPr>
          <p:nvPr/>
        </p:nvCxnSpPr>
        <p:spPr>
          <a:xfrm flipV="1">
            <a:off x="2951820" y="4365104"/>
            <a:ext cx="900100" cy="114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44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1036712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Transforms two streams (or more) into one</a:t>
            </a:r>
          </a:p>
          <a:p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emitted value is an array of the 1</a:t>
            </a:r>
            <a:r>
              <a:rPr lang="en-US" baseline="30000" dirty="0"/>
              <a:t>st</a:t>
            </a:r>
            <a:r>
              <a:rPr lang="en-US" dirty="0"/>
              <a:t> values from the source streams</a:t>
            </a:r>
          </a:p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emitted value is an array of the 2</a:t>
            </a:r>
            <a:r>
              <a:rPr lang="en-US" baseline="30000" dirty="0"/>
              <a:t>nd</a:t>
            </a:r>
            <a:r>
              <a:rPr lang="en-US" dirty="0"/>
              <a:t> values from the source streams</a:t>
            </a:r>
          </a:p>
          <a:p>
            <a:r>
              <a:rPr lang="en-US" dirty="0"/>
              <a:t>And so on 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1728228" y="3017912"/>
            <a:ext cx="6120680" cy="1600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).map(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).map(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"Y"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2051720" y="4999350"/>
            <a:ext cx="2088232" cy="11745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new stream emits value every 3 seconds</a:t>
            </a:r>
          </a:p>
        </p:txBody>
      </p:sp>
      <p:sp>
        <p:nvSpPr>
          <p:cNvPr id="9" name="Rectangle 8"/>
          <p:cNvSpPr/>
          <p:nvPr/>
        </p:nvSpPr>
        <p:spPr>
          <a:xfrm>
            <a:off x="5471592" y="4999350"/>
            <a:ext cx="2088232" cy="11745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emitted value is in the form of [obs1[n], obs2[n]]</a:t>
            </a:r>
          </a:p>
        </p:txBody>
      </p:sp>
    </p:spTree>
    <p:extLst>
      <p:ext uri="{BB962C8B-B14F-4D97-AF65-F5344CB8AC3E}">
        <p14:creationId xmlns:p14="http://schemas.microsoft.com/office/powerpoint/2010/main" val="323309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flatMap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1468760"/>
          </a:xfrm>
        </p:spPr>
        <p:txBody>
          <a:bodyPr/>
          <a:lstStyle/>
          <a:p>
            <a:r>
              <a:rPr lang="en-US" dirty="0"/>
              <a:t>Transforms a stream of arrays into a stream of single values (A.K.A flattening)</a:t>
            </a:r>
          </a:p>
        </p:txBody>
      </p:sp>
      <p:sp>
        <p:nvSpPr>
          <p:cNvPr id="7" name="Rectangle 6"/>
          <p:cNvSpPr/>
          <p:nvPr/>
        </p:nvSpPr>
        <p:spPr>
          <a:xfrm>
            <a:off x="3136970" y="2852936"/>
            <a:ext cx="3104756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.flatMap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(x=&gt;x).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683568" y="3281316"/>
            <a:ext cx="1728192" cy="12278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Instead of array you can use an observable and the result will be the same</a:t>
            </a:r>
          </a:p>
        </p:txBody>
      </p:sp>
      <p:cxnSp>
        <p:nvCxnSpPr>
          <p:cNvPr id="9" name="Straight Arrow Connector 8"/>
          <p:cNvCxnSpPr>
            <a:cxnSpLocks/>
            <a:stCxn id="8" idx="3"/>
          </p:cNvCxnSpPr>
          <p:nvPr/>
        </p:nvCxnSpPr>
        <p:spPr>
          <a:xfrm flipV="1">
            <a:off x="2411760" y="3212976"/>
            <a:ext cx="936104" cy="6822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55976" y="5229200"/>
            <a:ext cx="15121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flatMap</a:t>
            </a:r>
            <a:r>
              <a:rPr lang="en-US" sz="1400" dirty="0"/>
              <a:t> does not wait for completeness of the sources</a:t>
            </a:r>
          </a:p>
        </p:txBody>
      </p:sp>
    </p:spTree>
    <p:extLst>
      <p:ext uri="{BB962C8B-B14F-4D97-AF65-F5344CB8AC3E}">
        <p14:creationId xmlns:p14="http://schemas.microsoft.com/office/powerpoint/2010/main" val="1131923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observable can report an error using the 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 method</a:t>
            </a:r>
          </a:p>
          <a:p>
            <a:r>
              <a:rPr lang="en-US" dirty="0"/>
              <a:t>Once doing so the stream is considered faulty and future values are not emitted 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863139"/>
            <a:ext cx="4572000" cy="1600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(observer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observer.error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395536" y="4293096"/>
            <a:ext cx="1224136" cy="936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Value is not emitted to observer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1619672" y="4761148"/>
            <a:ext cx="1008112" cy="1080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444208" y="5540896"/>
            <a:ext cx="1224136" cy="936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error method does not stop execution</a:t>
            </a:r>
          </a:p>
        </p:txBody>
      </p:sp>
      <p:cxnSp>
        <p:nvCxnSpPr>
          <p:cNvPr id="12" name="Straight Arrow Connector 11"/>
          <p:cNvCxnSpPr>
            <a:cxnSpLocks/>
            <a:stCxn id="11" idx="1"/>
          </p:cNvCxnSpPr>
          <p:nvPr/>
        </p:nvCxnSpPr>
        <p:spPr>
          <a:xfrm flipH="1" flipV="1">
            <a:off x="3491880" y="4761148"/>
            <a:ext cx="2952328" cy="1247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40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Error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should be careful when throwing error from inside an observable</a:t>
            </a:r>
          </a:p>
          <a:p>
            <a:r>
              <a:rPr lang="en-US" dirty="0"/>
              <a:t>Assuming synchronous observable, the </a:t>
            </a:r>
            <a:r>
              <a:rPr lang="en-US" dirty="0" err="1">
                <a:solidFill>
                  <a:srgbClr val="FF0000"/>
                </a:solidFill>
              </a:rPr>
              <a:t>observer.error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will be invoked and the subscribe method will throw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3645232" y="4221088"/>
            <a:ext cx="2088232" cy="1815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err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1007604" y="4401108"/>
            <a:ext cx="1224136" cy="936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subscribe itself might throws</a:t>
            </a:r>
          </a:p>
        </p:txBody>
      </p:sp>
      <p:cxnSp>
        <p:nvCxnSpPr>
          <p:cNvPr id="9" name="Straight Arrow Connector 8"/>
          <p:cNvCxnSpPr>
            <a:cxnSpLocks/>
            <a:stCxn id="8" idx="3"/>
          </p:cNvCxnSpPr>
          <p:nvPr/>
        </p:nvCxnSpPr>
        <p:spPr>
          <a:xfrm flipV="1">
            <a:off x="2231740" y="4401108"/>
            <a:ext cx="1413492" cy="4680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9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 Chain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8786"/>
            <a:ext cx="8153400" cy="4495800"/>
          </a:xfrm>
        </p:spPr>
        <p:txBody>
          <a:bodyPr/>
          <a:lstStyle/>
          <a:p>
            <a:r>
              <a:rPr lang="en-US" dirty="0"/>
              <a:t>An error inside source stream makes the “chained” stream to become faulty too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704922" y="2708920"/>
            <a:ext cx="3968852" cy="2893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.take(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.do(x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throw new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.map(x =&gt; x *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1007604" y="4401108"/>
            <a:ext cx="1404156" cy="12601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obs1 emits 0,1 and then fails. obs2 emits 0,2 and then fails too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411760" y="5031178"/>
            <a:ext cx="504056" cy="1980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6337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Transforms a faulty stream into valid one</a:t>
            </a:r>
          </a:p>
          <a:p>
            <a:r>
              <a:rPr lang="en-US" dirty="0"/>
              <a:t>Must return a new stream instead of the faulty one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745132" y="2996952"/>
            <a:ext cx="3888432" cy="2677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).take(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.do(x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throw new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.catch(err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}).subscribe(x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1007604" y="4401108"/>
            <a:ext cx="1044116" cy="9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Emitted values are 1, 2, X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051720" y="4851158"/>
            <a:ext cx="864096" cy="4500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092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Reactive programming is fun to write</a:t>
            </a:r>
          </a:p>
          <a:p>
            <a:r>
              <a:rPr lang="en-US" dirty="0"/>
              <a:t>Usually not so fun reading it</a:t>
            </a:r>
          </a:p>
          <a:p>
            <a:r>
              <a:rPr lang="en-US" dirty="0"/>
              <a:t>Using few operators you can implement a complex reactive data that would take other wise many line of imperative </a:t>
            </a:r>
            <a:r>
              <a:rPr lang="en-US" dirty="0" err="1"/>
              <a:t>codemnyuur</a:t>
            </a:r>
            <a:r>
              <a:rPr lang="en-US" dirty="0"/>
              <a:t>                                      </a:t>
            </a:r>
            <a:r>
              <a:rPr lang="en-US" dirty="0" err="1"/>
              <a:t>nnnnnnnnnnnnmmmmmmmmmmmmmmmmmmmmmmmmmm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969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153400" cy="5040560"/>
          </a:xfrm>
        </p:spPr>
        <p:txBody>
          <a:bodyPr/>
          <a:lstStyle/>
          <a:p>
            <a:r>
              <a:rPr lang="en-US" dirty="0"/>
              <a:t>Observable is basically a wrapper around a data source/stream 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09028" y="3197295"/>
            <a:ext cx="576064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observable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Rx.Observable.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obs.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 value'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obs.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 second value'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obs.</a:t>
            </a:r>
            <a:r>
              <a:rPr lang="en-US" altLang="en-US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8896" y="5176555"/>
            <a:ext cx="2977152" cy="648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Observable which wraps a function</a:t>
            </a:r>
          </a:p>
        </p:txBody>
      </p:sp>
      <p:cxnSp>
        <p:nvCxnSpPr>
          <p:cNvPr id="10" name="Straight Arrow Connector 9"/>
          <p:cNvCxnSpPr>
            <a:cxnSpLocks/>
            <a:stCxn id="8" idx="1"/>
          </p:cNvCxnSpPr>
          <p:nvPr/>
        </p:nvCxnSpPr>
        <p:spPr>
          <a:xfrm flipH="1" flipV="1">
            <a:off x="5292080" y="4331822"/>
            <a:ext cx="496816" cy="116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53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/>
          <a:lstStyle/>
          <a:p>
            <a:r>
              <a:rPr lang="en-US" dirty="0"/>
              <a:t>The observer’s role is to execute code when the observable receive a new value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81480" y="3396480"/>
            <a:ext cx="741573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observer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value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{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(value)},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error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{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(error)},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() =&gt; {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'completed'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Rx.Observable.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).subscribe(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88224" y="2763507"/>
            <a:ext cx="1584176" cy="9759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Creating the observer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56176" y="5229200"/>
            <a:ext cx="1800200" cy="936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Executing the observer’s functions</a:t>
            </a:r>
          </a:p>
        </p:txBody>
      </p:sp>
    </p:spTree>
    <p:extLst>
      <p:ext uri="{BB962C8B-B14F-4D97-AF65-F5344CB8AC3E}">
        <p14:creationId xmlns:p14="http://schemas.microsoft.com/office/powerpoint/2010/main" val="196179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subscribe calls are not shared among multiple observers</a:t>
            </a:r>
          </a:p>
          <a:p>
            <a:r>
              <a:rPr lang="en-US" dirty="0"/>
              <a:t>Each subscribe invocation causes the to run again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848100"/>
            <a:ext cx="4572000" cy="1815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(observer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observer.complete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);});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66700" y="4149080"/>
            <a:ext cx="1584176" cy="9759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Invoking subscribe again causes the observable to “run” again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1850876" y="4637067"/>
            <a:ext cx="488876" cy="80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83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5141168"/>
          </a:xfrm>
        </p:spPr>
        <p:txBody>
          <a:bodyPr/>
          <a:lstStyle/>
          <a:p>
            <a:r>
              <a:rPr lang="en-US" dirty="0"/>
              <a:t>An observable might never complete</a:t>
            </a:r>
          </a:p>
          <a:p>
            <a:r>
              <a:rPr lang="en-US" dirty="0"/>
              <a:t>In that case the client (observer) must unsubscribe manually</a:t>
            </a:r>
          </a:p>
          <a:p>
            <a:r>
              <a:rPr lang="en-US" dirty="0"/>
              <a:t>Else, its lifetime is bound to the lifetime of the observable </a:t>
            </a:r>
            <a:r>
              <a:rPr lang="en-US" dirty="0">
                <a:sym typeface="Wingdings" panose="05000000000000000000" pitchFamily="2" charset="2"/>
              </a:rPr>
              <a:t> Memory leak</a:t>
            </a:r>
            <a:endParaRPr lang="en-US" dirty="0"/>
          </a:p>
          <a:p>
            <a:endParaRPr 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476200" y="4549769"/>
            <a:ext cx="655272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observer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subscription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Rx.Observable.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).subscribe(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.unsubscribe();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4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are Synchronous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Unlike Promises, observables are synchronous by default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339752" y="2852936"/>
            <a:ext cx="4572000" cy="2462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obs.complete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"Before"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"After"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788896" y="5176554"/>
            <a:ext cx="1770928" cy="13004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output is:</a:t>
            </a:r>
          </a:p>
          <a:p>
            <a:pPr algn="ctr"/>
            <a:r>
              <a:rPr lang="en-US" sz="1400" dirty="0"/>
              <a:t>Before</a:t>
            </a:r>
          </a:p>
          <a:p>
            <a:pPr algn="ctr"/>
            <a:r>
              <a:rPr lang="en-US" sz="1400" dirty="0"/>
              <a:t>1</a:t>
            </a:r>
          </a:p>
          <a:p>
            <a:pPr algn="ctr"/>
            <a:r>
              <a:rPr lang="en-US" sz="1400" dirty="0"/>
              <a:t>2</a:t>
            </a:r>
          </a:p>
          <a:p>
            <a:pPr algn="ctr"/>
            <a:r>
              <a:rPr lang="en-US" sz="1400" dirty="0"/>
              <a:t>After</a:t>
            </a:r>
          </a:p>
        </p:txBody>
      </p:sp>
      <p:cxnSp>
        <p:nvCxnSpPr>
          <p:cNvPr id="8" name="Straight Arrow Connector 7"/>
          <p:cNvCxnSpPr>
            <a:cxnSpLocks/>
            <a:stCxn id="7" idx="1"/>
          </p:cNvCxnSpPr>
          <p:nvPr/>
        </p:nvCxnSpPr>
        <p:spPr>
          <a:xfrm flipH="1" flipV="1">
            <a:off x="5292080" y="4331823"/>
            <a:ext cx="496816" cy="149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34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Observables may be Asynchronous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Unlike Promises, observables are synchronous by default</a:t>
            </a:r>
            <a:endParaRPr lang="he-IL" dirty="0"/>
          </a:p>
        </p:txBody>
      </p:sp>
      <p:cxnSp>
        <p:nvCxnSpPr>
          <p:cNvPr id="8" name="Straight Arrow Connector 7"/>
          <p:cNvCxnSpPr>
            <a:cxnSpLocks/>
            <a:stCxn id="7" idx="1"/>
          </p:cNvCxnSpPr>
          <p:nvPr/>
        </p:nvCxnSpPr>
        <p:spPr>
          <a:xfrm flipH="1" flipV="1">
            <a:off x="5292080" y="4331823"/>
            <a:ext cx="496816" cy="149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03348" y="2777551"/>
            <a:ext cx="4572000" cy="31085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obs.complete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"Before"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"After"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788896" y="5176554"/>
            <a:ext cx="1770928" cy="13004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output is now:</a:t>
            </a:r>
          </a:p>
          <a:p>
            <a:pPr algn="ctr"/>
            <a:r>
              <a:rPr lang="en-US" sz="1400" dirty="0"/>
              <a:t>Before</a:t>
            </a:r>
          </a:p>
          <a:p>
            <a:pPr algn="ctr"/>
            <a:r>
              <a:rPr lang="en-US" sz="1400" dirty="0"/>
              <a:t>1</a:t>
            </a:r>
          </a:p>
          <a:p>
            <a:pPr algn="ctr"/>
            <a:r>
              <a:rPr lang="en-US" sz="1400" dirty="0"/>
              <a:t>After</a:t>
            </a:r>
          </a:p>
          <a:p>
            <a:pPr algn="ctr"/>
            <a:r>
              <a:rPr lang="en-US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70570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17872</TotalTime>
  <Words>1576</Words>
  <Application>Microsoft Office PowerPoint</Application>
  <PresentationFormat>On-screen Show (4:3)</PresentationFormat>
  <Paragraphs>268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RXJS</vt:lpstr>
      <vt:lpstr>RxJS</vt:lpstr>
      <vt:lpstr>RxJS – Core Ingredients</vt:lpstr>
      <vt:lpstr>Observable</vt:lpstr>
      <vt:lpstr>Observer</vt:lpstr>
      <vt:lpstr>subscribe</vt:lpstr>
      <vt:lpstr>Subscription</vt:lpstr>
      <vt:lpstr>Observables are Synchronous</vt:lpstr>
      <vt:lpstr>Observables may be Asynchronous</vt:lpstr>
      <vt:lpstr>Subject</vt:lpstr>
      <vt:lpstr>Subject</vt:lpstr>
      <vt:lpstr>Subject &amp; unsubscribe</vt:lpstr>
      <vt:lpstr>BehaviorSubject</vt:lpstr>
      <vt:lpstr>BehaviorSubject</vt:lpstr>
      <vt:lpstr>AsyncSubject</vt:lpstr>
      <vt:lpstr>AsyncSubject</vt:lpstr>
      <vt:lpstr>Operators</vt:lpstr>
      <vt:lpstr>Operators</vt:lpstr>
      <vt:lpstr>Observable.from</vt:lpstr>
      <vt:lpstr>Observable.of</vt:lpstr>
      <vt:lpstr>filter</vt:lpstr>
      <vt:lpstr>do</vt:lpstr>
      <vt:lpstr>debounceTime</vt:lpstr>
      <vt:lpstr>distinctUntilChanged</vt:lpstr>
      <vt:lpstr>reduce</vt:lpstr>
      <vt:lpstr>scan</vt:lpstr>
      <vt:lpstr>pluck</vt:lpstr>
      <vt:lpstr>concat</vt:lpstr>
      <vt:lpstr>merge</vt:lpstr>
      <vt:lpstr>partition</vt:lpstr>
      <vt:lpstr>groupBy</vt:lpstr>
      <vt:lpstr>zip</vt:lpstr>
      <vt:lpstr>flatMap</vt:lpstr>
      <vt:lpstr>Error Handling</vt:lpstr>
      <vt:lpstr>Throwing Error</vt:lpstr>
      <vt:lpstr>Observable Chain</vt:lpstr>
      <vt:lpstr>catch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497</cp:revision>
  <dcterms:created xsi:type="dcterms:W3CDTF">2011-02-24T08:59:43Z</dcterms:created>
  <dcterms:modified xsi:type="dcterms:W3CDTF">2017-05-27T18:03:06Z</dcterms:modified>
</cp:coreProperties>
</file>