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1"/>
  </p:notesMasterIdLst>
  <p:sldIdLst>
    <p:sldId id="256" r:id="rId2"/>
    <p:sldId id="257" r:id="rId3"/>
    <p:sldId id="258" r:id="rId4"/>
    <p:sldId id="259" r:id="rId5"/>
    <p:sldId id="260" r:id="rId6"/>
    <p:sldId id="261" r:id="rId7"/>
    <p:sldId id="262" r:id="rId8"/>
    <p:sldId id="283" r:id="rId9"/>
    <p:sldId id="271" r:id="rId10"/>
    <p:sldId id="274" r:id="rId11"/>
    <p:sldId id="275" r:id="rId12"/>
    <p:sldId id="263" r:id="rId13"/>
    <p:sldId id="264" r:id="rId14"/>
    <p:sldId id="268" r:id="rId15"/>
    <p:sldId id="266" r:id="rId16"/>
    <p:sldId id="267" r:id="rId17"/>
    <p:sldId id="272" r:id="rId18"/>
    <p:sldId id="269" r:id="rId19"/>
    <p:sldId id="290" r:id="rId20"/>
    <p:sldId id="291" r:id="rId21"/>
    <p:sldId id="270" r:id="rId22"/>
    <p:sldId id="273" r:id="rId23"/>
    <p:sldId id="276" r:id="rId24"/>
    <p:sldId id="277" r:id="rId25"/>
    <p:sldId id="278" r:id="rId26"/>
    <p:sldId id="296" r:id="rId27"/>
    <p:sldId id="279" r:id="rId28"/>
    <p:sldId id="280" r:id="rId29"/>
    <p:sldId id="281" r:id="rId30"/>
    <p:sldId id="282" r:id="rId31"/>
    <p:sldId id="285" r:id="rId32"/>
    <p:sldId id="284" r:id="rId33"/>
    <p:sldId id="286" r:id="rId34"/>
    <p:sldId id="287" r:id="rId35"/>
    <p:sldId id="289"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07" autoAdjust="0"/>
  </p:normalViewPr>
  <p:slideViewPr>
    <p:cSldViewPr>
      <p:cViewPr varScale="1">
        <p:scale>
          <a:sx n="82" d="100"/>
          <a:sy n="82" d="100"/>
        </p:scale>
        <p:origin x="129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5/14/2017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88033-AD80-4586-9B6C-183FD2A4A83C}" type="slidenum">
              <a:rPr lang="en-US" smtClean="0"/>
              <a:pPr/>
              <a:t>14</a:t>
            </a:fld>
            <a:endParaRPr lang="en-US"/>
          </a:p>
        </p:txBody>
      </p:sp>
    </p:spTree>
    <p:extLst>
      <p:ext uri="{BB962C8B-B14F-4D97-AF65-F5344CB8AC3E}">
        <p14:creationId xmlns:p14="http://schemas.microsoft.com/office/powerpoint/2010/main" val="152439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275856" y="2420888"/>
            <a:ext cx="2232248" cy="864096"/>
          </a:xfrm>
        </p:spPr>
        <p:txBody>
          <a:bodyPr>
            <a:normAutofit/>
          </a:bodyPr>
          <a:lstStyle/>
          <a:p>
            <a:r>
              <a:rPr lang="en-US" sz="4800" dirty="0"/>
              <a:t>FORMS</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State</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a:xfrm>
            <a:off x="612648" y="1600200"/>
            <a:ext cx="8153400" cy="3989040"/>
          </a:xfrm>
        </p:spPr>
        <p:txBody>
          <a:bodyPr>
            <a:normAutofit fontScale="77500" lnSpcReduction="20000"/>
          </a:bodyPr>
          <a:lstStyle/>
          <a:p>
            <a:r>
              <a:rPr lang="en-US" dirty="0"/>
              <a:t>Each Controller has unique states which allows us to manipulate the DOM for example:</a:t>
            </a:r>
          </a:p>
          <a:p>
            <a:pPr lvl="1"/>
            <a:r>
              <a:rPr lang="en-US" dirty="0"/>
              <a:t>dirty: Boolean state will change if the user typed in element controller</a:t>
            </a:r>
          </a:p>
          <a:p>
            <a:pPr lvl="1"/>
            <a:r>
              <a:rPr lang="en-US" dirty="0"/>
              <a:t> touched/untouched: state will change if user clicked on 	           	         	       	   the element controller</a:t>
            </a:r>
          </a:p>
          <a:p>
            <a:pPr marL="365760" lvl="1" indent="0">
              <a:buNone/>
            </a:pPr>
            <a:endParaRPr lang="en-US" dirty="0"/>
          </a:p>
          <a:p>
            <a:pPr lvl="1"/>
            <a:endParaRPr lang="en-US" dirty="0"/>
          </a:p>
          <a:p>
            <a:pPr lvl="1"/>
            <a:endParaRPr lang="en-US" dirty="0"/>
          </a:p>
          <a:p>
            <a:pPr marL="0" indent="0">
              <a:buNone/>
            </a:pPr>
            <a:r>
              <a:rPr lang="en-US" dirty="0"/>
              <a:t>		</a:t>
            </a:r>
          </a:p>
          <a:p>
            <a:endParaRPr lang="en-US" dirty="0"/>
          </a:p>
          <a:p>
            <a:endParaRPr lang="en-US" dirty="0"/>
          </a:p>
          <a:p>
            <a:pPr marL="0" indent="0">
              <a:buNone/>
            </a:pPr>
            <a:r>
              <a:rPr lang="en-US" dirty="0"/>
              <a:t>	</a:t>
            </a:r>
          </a:p>
          <a:p>
            <a:pPr marL="0" indent="0">
              <a:buNone/>
            </a:pPr>
            <a:endParaRPr lang="en-US" dirty="0"/>
          </a:p>
          <a:p>
            <a:pPr marL="0" indent="0">
              <a:buNone/>
            </a:pPr>
            <a:endParaRPr lang="en-US" dirty="0"/>
          </a:p>
        </p:txBody>
      </p:sp>
      <p:sp>
        <p:nvSpPr>
          <p:cNvPr id="6" name="Rectangle 1"/>
          <p:cNvSpPr>
            <a:spLocks noChangeArrowheads="1"/>
          </p:cNvSpPr>
          <p:nvPr/>
        </p:nvSpPr>
        <p:spPr bwMode="auto">
          <a:xfrm>
            <a:off x="526097" y="2924944"/>
            <a:ext cx="302433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email:FormControl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asyncValidator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null</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dirty:(...)</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disabled:(...)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enabled:(...)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errors:(...)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parent:(...)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pending:(...)</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pristine:(...)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root:(...)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untouched:(...)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validator:</a:t>
            </a:r>
            <a:r>
              <a:rPr kumimoji="0" lang="en-US" altLang="en-US" sz="1200" b="0" i="1"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function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_errors</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null</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62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Access with @</a:t>
            </a:r>
            <a:r>
              <a:rPr lang="en-US" sz="3600" dirty="0" err="1"/>
              <a:t>viewChild</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a:xfrm>
            <a:off x="612648" y="1600200"/>
            <a:ext cx="8153400" cy="4853136"/>
          </a:xfrm>
        </p:spPr>
        <p:txBody>
          <a:bodyPr/>
          <a:lstStyle/>
          <a:p>
            <a:r>
              <a:rPr lang="en-US" dirty="0"/>
              <a:t>@</a:t>
            </a:r>
            <a:r>
              <a:rPr lang="en-US" dirty="0" err="1"/>
              <a:t>viewChild</a:t>
            </a:r>
            <a:r>
              <a:rPr lang="en-US" dirty="0"/>
              <a:t> provide us the ability to access a local reference inside an HTML element</a:t>
            </a:r>
          </a:p>
        </p:txBody>
      </p:sp>
      <p:cxnSp>
        <p:nvCxnSpPr>
          <p:cNvPr id="8" name="Straight Arrow Connector 7"/>
          <p:cNvCxnSpPr>
            <a:cxnSpLocks/>
          </p:cNvCxnSpPr>
          <p:nvPr/>
        </p:nvCxnSpPr>
        <p:spPr>
          <a:xfrm flipH="1" flipV="1">
            <a:off x="4067944" y="2924944"/>
            <a:ext cx="2520280"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1547664" y="4149080"/>
            <a:ext cx="504056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2411760" y="4149080"/>
            <a:ext cx="4176464"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588224" y="3573016"/>
            <a:ext cx="23762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ViewChild,</a:t>
            </a:r>
          </a:p>
          <a:p>
            <a:r>
              <a:rPr lang="en-US" dirty="0"/>
              <a:t>Setting @ViewChild,</a:t>
            </a:r>
          </a:p>
          <a:p>
            <a:r>
              <a:rPr lang="en-US" dirty="0"/>
              <a:t>onSubmit function changed.</a:t>
            </a:r>
          </a:p>
        </p:txBody>
      </p:sp>
      <p:sp>
        <p:nvSpPr>
          <p:cNvPr id="7" name="Rectangle 6"/>
          <p:cNvSpPr/>
          <p:nvPr/>
        </p:nvSpPr>
        <p:spPr>
          <a:xfrm>
            <a:off x="198091" y="2462986"/>
            <a:ext cx="4517925" cy="3970318"/>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Component, ViewChild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selector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'app-root'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templateUrl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'./app.component.html'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styleUrls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'./app.component.css'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onSubmit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t>    </a:t>
            </a:r>
            <a:r>
              <a:rPr lang="en-US" sz="1400"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Tree>
    <p:extLst>
      <p:ext uri="{BB962C8B-B14F-4D97-AF65-F5344CB8AC3E}">
        <p14:creationId xmlns:p14="http://schemas.microsoft.com/office/powerpoint/2010/main" val="252334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10" name="Content Placeholder 9"/>
          <p:cNvSpPr>
            <a:spLocks noGrp="1"/>
          </p:cNvSpPr>
          <p:nvPr>
            <p:ph sz="quarter" idx="1"/>
          </p:nvPr>
        </p:nvSpPr>
        <p:spPr>
          <a:xfrm>
            <a:off x="612648" y="1600200"/>
            <a:ext cx="8153400" cy="4925144"/>
          </a:xfrm>
        </p:spPr>
        <p:txBody>
          <a:bodyPr/>
          <a:lstStyle/>
          <a:p>
            <a:r>
              <a:rPr lang="en-US" dirty="0"/>
              <a:t>Angular provides us validators in order to validate user inputs</a:t>
            </a:r>
          </a:p>
          <a:p>
            <a:r>
              <a:rPr lang="en-US" dirty="0"/>
              <a:t>The TD approach let us add validators to the template</a:t>
            </a:r>
          </a:p>
          <a:p>
            <a:r>
              <a:rPr lang="en-US" dirty="0"/>
              <a:t>Angular dynamically add classes to our form according to the validators and state of the individual control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928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sz="1800" dirty="0"/>
              <a:t>Example:</a:t>
            </a:r>
          </a:p>
          <a:p>
            <a:r>
              <a:rPr lang="en-US" sz="1800" dirty="0"/>
              <a:t>List of validators: https://angular.io/docs/ts/latest/api/forms/index/Validators-class</a:t>
            </a:r>
            <a:r>
              <a:rPr lang="en-US" dirty="0"/>
              <a:t>.</a:t>
            </a:r>
            <a:r>
              <a:rPr lang="en-US" sz="1800" dirty="0"/>
              <a:t>html</a:t>
            </a:r>
          </a:p>
          <a:p>
            <a:pPr marL="0" indent="0">
              <a:buNone/>
            </a:pPr>
            <a:endParaRPr lang="en-US" dirty="0"/>
          </a:p>
        </p:txBody>
      </p:sp>
      <p:sp>
        <p:nvSpPr>
          <p:cNvPr id="7" name="TextBox 6"/>
          <p:cNvSpPr txBox="1"/>
          <p:nvPr/>
        </p:nvSpPr>
        <p:spPr>
          <a:xfrm>
            <a:off x="466137" y="2808369"/>
            <a:ext cx="2526432" cy="369332"/>
          </a:xfrm>
          <a:prstGeom prst="rect">
            <a:avLst/>
          </a:prstGeom>
          <a:noFill/>
        </p:spPr>
        <p:txBody>
          <a:bodyPr wrap="square" rtlCol="0">
            <a:spAutoFit/>
          </a:bodyPr>
          <a:lstStyle/>
          <a:p>
            <a:pPr algn="ctr"/>
            <a:r>
              <a:rPr lang="en-US" b="1" u="sng" dirty="0"/>
              <a:t>index.html</a:t>
            </a:r>
          </a:p>
        </p:txBody>
      </p:sp>
      <p:sp>
        <p:nvSpPr>
          <p:cNvPr id="10" name="TextBox 9"/>
          <p:cNvSpPr txBox="1"/>
          <p:nvPr/>
        </p:nvSpPr>
        <p:spPr>
          <a:xfrm>
            <a:off x="3995936" y="2808369"/>
            <a:ext cx="4266056" cy="369332"/>
          </a:xfrm>
          <a:prstGeom prst="rect">
            <a:avLst/>
          </a:prstGeom>
          <a:noFill/>
        </p:spPr>
        <p:txBody>
          <a:bodyPr wrap="square" rtlCol="0">
            <a:spAutoFit/>
          </a:bodyPr>
          <a:lstStyle/>
          <a:p>
            <a:pPr algn="ctr"/>
            <a:r>
              <a:rPr lang="en-US" b="1" u="sng" dirty="0"/>
              <a:t>Dev tools -&gt; elements</a:t>
            </a:r>
          </a:p>
        </p:txBody>
      </p:sp>
      <p:sp>
        <p:nvSpPr>
          <p:cNvPr id="11" name="Rectangle 10"/>
          <p:cNvSpPr/>
          <p:nvPr/>
        </p:nvSpPr>
        <p:spPr>
          <a:xfrm>
            <a:off x="4799711" y="4784812"/>
            <a:ext cx="3553216" cy="1692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ng-invalid state occurred due to the ‘required’ validator.</a:t>
            </a:r>
          </a:p>
          <a:p>
            <a:endParaRPr lang="en-US" dirty="0"/>
          </a:p>
          <a:p>
            <a:r>
              <a:rPr lang="en-US" dirty="0"/>
              <a:t>Remember ng-untouched? Where did we see untouched before?</a:t>
            </a:r>
          </a:p>
          <a:p>
            <a:endParaRPr lang="en-US" dirty="0"/>
          </a:p>
        </p:txBody>
      </p:sp>
      <p:cxnSp>
        <p:nvCxnSpPr>
          <p:cNvPr id="13" name="Straight Arrow Connector 12"/>
          <p:cNvCxnSpPr>
            <a:cxnSpLocks/>
          </p:cNvCxnSpPr>
          <p:nvPr/>
        </p:nvCxnSpPr>
        <p:spPr>
          <a:xfrm flipV="1">
            <a:off x="5652120" y="4396005"/>
            <a:ext cx="0" cy="34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flipV="1">
            <a:off x="1187624" y="5209778"/>
            <a:ext cx="3612088" cy="80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3324381"/>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err="1">
                <a:solidFill>
                  <a:srgbClr val="0000FF"/>
                </a:solidFill>
                <a:latin typeface="Calibri" panose="020F0502020204030204" pitchFamily="34" charset="0"/>
                <a:ea typeface="Calibri" panose="020F0502020204030204" pitchFamily="34" charset="0"/>
                <a:cs typeface="Arial" panose="020B0604020202020204" pitchFamily="34" charset="0"/>
              </a:rPr>
              <a:t>ngModel</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a:t>
            </a:r>
          </a:p>
          <a:p>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6" name="Rectangle 1"/>
          <p:cNvSpPr>
            <a:spLocks noChangeArrowheads="1"/>
          </p:cNvSpPr>
          <p:nvPr/>
        </p:nvSpPr>
        <p:spPr bwMode="auto">
          <a:xfrm>
            <a:off x="4379038" y="3170373"/>
            <a:ext cx="435597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&lt;input _ngcontent-c0=</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Arial Unicode MS"/>
                <a:ea typeface="Times New Roman" panose="02020603050405020304" pitchFamily="18" charset="0"/>
                <a:cs typeface="Courier New" panose="02070309020205020404" pitchFamily="49" charset="0"/>
              </a:rPr>
              <a:t>class</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"form-control "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"ng-dirty ng-valid ng-touched"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id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ngmodel</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required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"text"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ng-reflect-required=</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ng-reflect-name=</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ng-reflect-model=</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43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60648"/>
            <a:ext cx="8153400" cy="958551"/>
          </a:xfrm>
        </p:spPr>
        <p:txBody>
          <a:bodyPr>
            <a:normAutofit fontScale="90000"/>
          </a:bodyPr>
          <a:lstStyle/>
          <a:p>
            <a:r>
              <a:rPr lang="en-US" dirty="0"/>
              <a:t>using element control state to manipulate the DOM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a:xfrm>
            <a:off x="323528" y="1623729"/>
            <a:ext cx="8153400" cy="4565104"/>
          </a:xfrm>
        </p:spPr>
        <p:txBody>
          <a:bodyPr/>
          <a:lstStyle/>
          <a:p>
            <a:r>
              <a:rPr lang="en-US" sz="2400" dirty="0"/>
              <a:t>Angular tracks the state of each element control in the form.</a:t>
            </a:r>
          </a:p>
          <a:p>
            <a:r>
              <a:rPr lang="en-US" sz="2400" dirty="0"/>
              <a:t>It means that the DOM can be manipulated according to changes in the element controller state</a:t>
            </a:r>
          </a:p>
          <a:p>
            <a:r>
              <a:rPr lang="en-US" sz="2400" dirty="0"/>
              <a:t>Thanks to the additional classes that angular adds to the element we can also add </a:t>
            </a:r>
            <a:r>
              <a:rPr lang="en-US" sz="2400" dirty="0" err="1"/>
              <a:t>css</a:t>
            </a:r>
            <a:r>
              <a:rPr lang="en-US" sz="2400" dirty="0"/>
              <a:t> styling to it </a:t>
            </a:r>
            <a:r>
              <a:rPr lang="en-US" sz="2400" dirty="0">
                <a:sym typeface="Wingdings" panose="05000000000000000000" pitchFamily="2" charset="2"/>
              </a:rPr>
              <a:t></a:t>
            </a:r>
            <a:endParaRPr lang="en-US" sz="2400" dirty="0"/>
          </a:p>
          <a:p>
            <a:pPr marL="0" indent="0">
              <a:buNone/>
            </a:pPr>
            <a:endParaRPr lang="en-US" dirty="0"/>
          </a:p>
        </p:txBody>
      </p:sp>
      <p:sp>
        <p:nvSpPr>
          <p:cNvPr id="7" name="Rectangle 6"/>
          <p:cNvSpPr/>
          <p:nvPr/>
        </p:nvSpPr>
        <p:spPr>
          <a:xfrm>
            <a:off x="951518" y="5184068"/>
            <a:ext cx="6509517" cy="162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above clearly show us how we can use the state of an element control affect on the form. In the example the user will not be able to click on the submit button unless if the [disabled] property will change to valid. (class ng-valid or ng-invalid will be add to the element).</a:t>
            </a:r>
          </a:p>
          <a:p>
            <a:endParaRPr lang="en-US" dirty="0"/>
          </a:p>
        </p:txBody>
      </p:sp>
      <p:cxnSp>
        <p:nvCxnSpPr>
          <p:cNvPr id="9" name="Straight Arrow Connector 8"/>
          <p:cNvCxnSpPr>
            <a:cxnSpLocks/>
          </p:cNvCxnSpPr>
          <p:nvPr/>
        </p:nvCxnSpPr>
        <p:spPr>
          <a:xfrm flipV="1">
            <a:off x="3707904" y="494116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00395" y="3906281"/>
            <a:ext cx="4311765" cy="923330"/>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"btn btn-primary"</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"submit"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[disabled]=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&gt;Submit&lt;/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36274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Validation-error messages</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lstStyle/>
          <a:p>
            <a:r>
              <a:rPr lang="en-US" dirty="0"/>
              <a:t>Angular also has the ability to expose the user to an error message via local reference</a:t>
            </a:r>
          </a:p>
          <a:p>
            <a:pPr marL="0" indent="0">
              <a:buNone/>
            </a:pPr>
            <a:endParaRPr lang="en-US" dirty="0"/>
          </a:p>
        </p:txBody>
      </p:sp>
      <p:sp>
        <p:nvSpPr>
          <p:cNvPr id="7" name="Rectangle 6"/>
          <p:cNvSpPr/>
          <p:nvPr/>
        </p:nvSpPr>
        <p:spPr>
          <a:xfrm>
            <a:off x="3347864" y="2636912"/>
            <a:ext cx="541818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#email local reference? Here, the part of ngModel let us use the element control specific object.</a:t>
            </a:r>
          </a:p>
          <a:p>
            <a:r>
              <a:rPr lang="en-US" dirty="0"/>
              <a:t>Additionally, a span holds the error message can be add to our form with the *ngIf directive which will expose the error message if the user did not typed a valid email</a:t>
            </a:r>
          </a:p>
          <a:p>
            <a:endParaRPr lang="en-US" dirty="0"/>
          </a:p>
        </p:txBody>
      </p:sp>
      <p:sp>
        <p:nvSpPr>
          <p:cNvPr id="8" name="Rectangle 7"/>
          <p:cNvSpPr/>
          <p:nvPr/>
        </p:nvSpPr>
        <p:spPr>
          <a:xfrm>
            <a:off x="80628" y="2751688"/>
            <a:ext cx="7011652" cy="286232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ngModel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"ngModel"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&gt;Please Enter Valid Email&lt;/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cxnSp>
        <p:nvCxnSpPr>
          <p:cNvPr id="13" name="Straight Arrow Connector 12"/>
          <p:cNvCxnSpPr>
            <a:cxnSpLocks/>
          </p:cNvCxnSpPr>
          <p:nvPr/>
        </p:nvCxnSpPr>
        <p:spPr>
          <a:xfrm flipH="1">
            <a:off x="1907704" y="4077072"/>
            <a:ext cx="144016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2483768" y="4077072"/>
            <a:ext cx="864096"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9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ngModel</a:t>
            </a:r>
            <a:r>
              <a:rPr lang="en-US" sz="3200" dirty="0"/>
              <a:t> &amp; Property bindings</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a:xfrm>
            <a:off x="179512" y="1600200"/>
            <a:ext cx="8586536" cy="4853136"/>
          </a:xfrm>
        </p:spPr>
        <p:txBody>
          <a:bodyPr/>
          <a:lstStyle/>
          <a:p>
            <a:r>
              <a:rPr lang="en-US" dirty="0"/>
              <a:t>Until now the use of ngModel was only to select element controls. However, angular grants the ability to set a default selection value</a:t>
            </a:r>
            <a:endParaRPr lang="he-IL" dirty="0"/>
          </a:p>
        </p:txBody>
      </p:sp>
      <p:pic>
        <p:nvPicPr>
          <p:cNvPr id="8" name="Picture 7"/>
          <p:cNvPicPr>
            <a:picLocks noChangeAspect="1"/>
          </p:cNvPicPr>
          <p:nvPr/>
        </p:nvPicPr>
        <p:blipFill>
          <a:blip r:embed="rId2"/>
          <a:stretch>
            <a:fillRect/>
          </a:stretch>
        </p:blipFill>
        <p:spPr>
          <a:xfrm>
            <a:off x="395536" y="3429000"/>
            <a:ext cx="7774296" cy="864096"/>
          </a:xfrm>
          <a:prstGeom prst="rect">
            <a:avLst/>
          </a:prstGeom>
        </p:spPr>
      </p:pic>
      <p:sp>
        <p:nvSpPr>
          <p:cNvPr id="9" name="TextBox 8"/>
          <p:cNvSpPr txBox="1"/>
          <p:nvPr/>
        </p:nvSpPr>
        <p:spPr>
          <a:xfrm>
            <a:off x="1619672" y="2996952"/>
            <a:ext cx="5328592" cy="369332"/>
          </a:xfrm>
          <a:prstGeom prst="rect">
            <a:avLst/>
          </a:prstGeom>
          <a:noFill/>
        </p:spPr>
        <p:txBody>
          <a:bodyPr wrap="square" rtlCol="0">
            <a:spAutoFit/>
          </a:bodyPr>
          <a:lstStyle/>
          <a:p>
            <a:pPr algn="ctr"/>
            <a:r>
              <a:rPr lang="en-US" b="1" u="sng" dirty="0"/>
              <a:t>Index.html</a:t>
            </a:r>
          </a:p>
        </p:txBody>
      </p:sp>
      <p:pic>
        <p:nvPicPr>
          <p:cNvPr id="12" name="Picture 11"/>
          <p:cNvPicPr>
            <a:picLocks noChangeAspect="1"/>
          </p:cNvPicPr>
          <p:nvPr/>
        </p:nvPicPr>
        <p:blipFill>
          <a:blip r:embed="rId3"/>
          <a:stretch>
            <a:fillRect/>
          </a:stretch>
        </p:blipFill>
        <p:spPr>
          <a:xfrm>
            <a:off x="266700" y="4941168"/>
            <a:ext cx="7041604" cy="1728192"/>
          </a:xfrm>
          <a:prstGeom prst="rect">
            <a:avLst/>
          </a:prstGeom>
        </p:spPr>
      </p:pic>
      <p:sp>
        <p:nvSpPr>
          <p:cNvPr id="14" name="TextBox 13"/>
          <p:cNvSpPr txBox="1"/>
          <p:nvPr/>
        </p:nvSpPr>
        <p:spPr>
          <a:xfrm>
            <a:off x="266700" y="4578370"/>
            <a:ext cx="8370512"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5669704" y="3751003"/>
            <a:ext cx="3312368" cy="227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the use of [ngModel] the ability to set default values to the element controller is possible as we set the default value to be ‘pet’, the option ‘Your first pet’ will occur on the form.</a:t>
            </a:r>
          </a:p>
        </p:txBody>
      </p:sp>
      <p:cxnSp>
        <p:nvCxnSpPr>
          <p:cNvPr id="17" name="Straight Arrow Connector 16"/>
          <p:cNvCxnSpPr/>
          <p:nvPr/>
        </p:nvCxnSpPr>
        <p:spPr>
          <a:xfrm flipH="1">
            <a:off x="2339752" y="5733256"/>
            <a:ext cx="3376786"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flipV="1">
            <a:off x="5004048" y="3657074"/>
            <a:ext cx="648072" cy="27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ngModel</a:t>
            </a:r>
            <a:r>
              <a:rPr lang="en-US" sz="3200" dirty="0"/>
              <a:t> two way binding</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a:xfrm>
            <a:off x="179512" y="1600200"/>
            <a:ext cx="8586536" cy="5141168"/>
          </a:xfrm>
        </p:spPr>
        <p:txBody>
          <a:bodyPr/>
          <a:lstStyle/>
          <a:p>
            <a:r>
              <a:rPr lang="en-US" dirty="0"/>
              <a:t>ngModel is provided with the ability to instantly change according to the input changes</a:t>
            </a:r>
          </a:p>
          <a:p>
            <a:pPr marL="0" indent="0">
              <a:buNone/>
            </a:pPr>
            <a:endParaRPr lang="en-US" dirty="0"/>
          </a:p>
        </p:txBody>
      </p:sp>
      <p:pic>
        <p:nvPicPr>
          <p:cNvPr id="7" name="Picture 6"/>
          <p:cNvPicPr>
            <a:picLocks noChangeAspect="1"/>
          </p:cNvPicPr>
          <p:nvPr/>
        </p:nvPicPr>
        <p:blipFill>
          <a:blip r:embed="rId2"/>
          <a:stretch>
            <a:fillRect/>
          </a:stretch>
        </p:blipFill>
        <p:spPr>
          <a:xfrm>
            <a:off x="179512" y="3284984"/>
            <a:ext cx="7128792" cy="1440160"/>
          </a:xfrm>
          <a:prstGeom prst="rect">
            <a:avLst/>
          </a:prstGeom>
        </p:spPr>
      </p:pic>
      <p:sp>
        <p:nvSpPr>
          <p:cNvPr id="8" name="TextBox 7"/>
          <p:cNvSpPr txBox="1"/>
          <p:nvPr/>
        </p:nvSpPr>
        <p:spPr>
          <a:xfrm>
            <a:off x="323528" y="2852936"/>
            <a:ext cx="2952328" cy="369332"/>
          </a:xfrm>
          <a:prstGeom prst="rect">
            <a:avLst/>
          </a:prstGeom>
          <a:noFill/>
        </p:spPr>
        <p:txBody>
          <a:bodyPr wrap="square" rtlCol="0">
            <a:spAutoFit/>
          </a:bodyPr>
          <a:lstStyle/>
          <a:p>
            <a:pPr algn="ctr"/>
            <a:r>
              <a:rPr lang="en-US" b="1" u="sng" dirty="0"/>
              <a:t>Index.html</a:t>
            </a:r>
          </a:p>
        </p:txBody>
      </p:sp>
      <p:sp>
        <p:nvSpPr>
          <p:cNvPr id="13" name="TextBox 12"/>
          <p:cNvSpPr txBox="1"/>
          <p:nvPr/>
        </p:nvSpPr>
        <p:spPr>
          <a:xfrm>
            <a:off x="4824028" y="2848309"/>
            <a:ext cx="2880320" cy="369332"/>
          </a:xfrm>
          <a:prstGeom prst="rect">
            <a:avLst/>
          </a:prstGeom>
          <a:noFill/>
        </p:spPr>
        <p:txBody>
          <a:bodyPr wrap="square" rtlCol="0">
            <a:spAutoFit/>
          </a:bodyPr>
          <a:lstStyle/>
          <a:p>
            <a:pPr algn="ctr"/>
            <a:r>
              <a:rPr lang="en-US" b="1" u="sng" dirty="0"/>
              <a:t>App.component.ts</a:t>
            </a:r>
          </a:p>
        </p:txBody>
      </p:sp>
      <p:sp>
        <p:nvSpPr>
          <p:cNvPr id="14" name="Rectangle 13"/>
          <p:cNvSpPr/>
          <p:nvPr/>
        </p:nvSpPr>
        <p:spPr>
          <a:xfrm>
            <a:off x="323528" y="5260031"/>
            <a:ext cx="7236296" cy="148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example present a use case for the ngModel as a two way binding action.</a:t>
            </a:r>
          </a:p>
          <a:p>
            <a:r>
              <a:rPr lang="en-US" sz="1600" dirty="0"/>
              <a:t>On the one hand the [(ngModel)] in the index.html will change the value of the variable ‘answer’ in the app.component.ts, and the later will interpolate its value to the {{answer}} in the index.html. This results in an ‘on the spot’ immediate change of the &lt;p&gt; tags text.</a:t>
            </a:r>
          </a:p>
        </p:txBody>
      </p:sp>
      <p:cxnSp>
        <p:nvCxnSpPr>
          <p:cNvPr id="16" name="Straight Arrow Connector 15"/>
          <p:cNvCxnSpPr/>
          <p:nvPr/>
        </p:nvCxnSpPr>
        <p:spPr>
          <a:xfrm flipH="1" flipV="1">
            <a:off x="2483768" y="4293096"/>
            <a:ext cx="1296144" cy="96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3815916" y="4465750"/>
            <a:ext cx="1442461" cy="79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890120" y="4725144"/>
            <a:ext cx="1925796" cy="53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22268" y="4603643"/>
            <a:ext cx="301686" cy="369332"/>
          </a:xfrm>
          <a:prstGeom prst="rect">
            <a:avLst/>
          </a:prstGeom>
          <a:noFill/>
        </p:spPr>
        <p:txBody>
          <a:bodyPr wrap="none" rtlCol="0">
            <a:spAutoFit/>
          </a:bodyPr>
          <a:lstStyle/>
          <a:p>
            <a:r>
              <a:rPr lang="en-US" dirty="0"/>
              <a:t>1</a:t>
            </a:r>
          </a:p>
        </p:txBody>
      </p:sp>
      <p:sp>
        <p:nvSpPr>
          <p:cNvPr id="22" name="TextBox 21"/>
          <p:cNvSpPr txBox="1"/>
          <p:nvPr/>
        </p:nvSpPr>
        <p:spPr>
          <a:xfrm>
            <a:off x="4321937" y="4623255"/>
            <a:ext cx="301686" cy="369332"/>
          </a:xfrm>
          <a:prstGeom prst="rect">
            <a:avLst/>
          </a:prstGeom>
          <a:noFill/>
        </p:spPr>
        <p:txBody>
          <a:bodyPr wrap="none" rtlCol="0">
            <a:spAutoFit/>
          </a:bodyPr>
          <a:lstStyle/>
          <a:p>
            <a:r>
              <a:rPr lang="en-US" dirty="0"/>
              <a:t>2</a:t>
            </a:r>
          </a:p>
        </p:txBody>
      </p:sp>
      <p:sp>
        <p:nvSpPr>
          <p:cNvPr id="23" name="TextBox 22"/>
          <p:cNvSpPr txBox="1"/>
          <p:nvPr/>
        </p:nvSpPr>
        <p:spPr>
          <a:xfrm>
            <a:off x="2567369" y="4674200"/>
            <a:ext cx="301686" cy="369332"/>
          </a:xfrm>
          <a:prstGeom prst="rect">
            <a:avLst/>
          </a:prstGeom>
          <a:noFill/>
        </p:spPr>
        <p:txBody>
          <a:bodyPr wrap="none" rtlCol="0">
            <a:spAutoFit/>
          </a:bodyPr>
          <a:lstStyle/>
          <a:p>
            <a:r>
              <a:rPr lang="en-US" dirty="0"/>
              <a:t>3</a:t>
            </a:r>
          </a:p>
        </p:txBody>
      </p:sp>
      <p:sp>
        <p:nvSpPr>
          <p:cNvPr id="6" name="Rectangle 5"/>
          <p:cNvSpPr/>
          <p:nvPr/>
        </p:nvSpPr>
        <p:spPr>
          <a:xfrm>
            <a:off x="5222373" y="3173088"/>
            <a:ext cx="4878288" cy="230832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defaultValue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'pet'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answer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endParaRPr lang="en-US" sz="1600" dirty="0"/>
          </a:p>
        </p:txBody>
      </p:sp>
    </p:spTree>
    <p:extLst>
      <p:ext uri="{BB962C8B-B14F-4D97-AF65-F5344CB8AC3E}">
        <p14:creationId xmlns:p14="http://schemas.microsoft.com/office/powerpoint/2010/main" val="323903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Content Placeholder 5"/>
          <p:cNvSpPr>
            <a:spLocks noGrp="1"/>
          </p:cNvSpPr>
          <p:nvPr>
            <p:ph sz="quarter" idx="1"/>
          </p:nvPr>
        </p:nvSpPr>
        <p:spPr>
          <a:xfrm>
            <a:off x="179512" y="1600200"/>
            <a:ext cx="8856984" cy="4781128"/>
          </a:xfrm>
        </p:spPr>
        <p:txBody>
          <a:bodyPr/>
          <a:lstStyle/>
          <a:p>
            <a:r>
              <a:rPr lang="en-US" dirty="0"/>
              <a:t>Angular provides the ability to group elements control in the form</a:t>
            </a:r>
          </a:p>
          <a:p>
            <a:r>
              <a:rPr lang="en-US" dirty="0"/>
              <a:t>With the help of wrapping &lt;div&gt; which contains the ‘</a:t>
            </a:r>
            <a:r>
              <a:rPr lang="en-US" dirty="0" err="1"/>
              <a:t>ngModelGroup</a:t>
            </a:r>
            <a:r>
              <a:rPr lang="en-US" dirty="0"/>
              <a:t>’ directive, we are now able to group form controls</a:t>
            </a:r>
          </a:p>
          <a:p>
            <a:r>
              <a:rPr lang="en-US" dirty="0"/>
              <a:t>As we mentioned before all the classes that angular dynamically adds to our form &amp; elements controls are also applied to the control's group so manipulating the DOM is valid</a:t>
            </a:r>
          </a:p>
        </p:txBody>
      </p:sp>
    </p:spTree>
    <p:extLst>
      <p:ext uri="{BB962C8B-B14F-4D97-AF65-F5344CB8AC3E}">
        <p14:creationId xmlns:p14="http://schemas.microsoft.com/office/powerpoint/2010/main" val="62104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9" name="Rectangle 2"/>
          <p:cNvSpPr>
            <a:spLocks noGrp="1" noChangeArrowheads="1"/>
          </p:cNvSpPr>
          <p:nvPr>
            <p:ph sz="quarter" idx="1"/>
          </p:nvPr>
        </p:nvSpPr>
        <p:spPr bwMode="auto">
          <a:xfrm>
            <a:off x="179512" y="1885474"/>
            <a:ext cx="72008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ngModelGroup=</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"form-group"</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&gt;Suggest an 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"ngModel"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"!email.valid"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&gt;Please Enter Valid Email&lt;/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940152" y="3429000"/>
            <a:ext cx="3024336"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Noticing the wrapping &lt;div&gt; with the ngModelGroup directive on it?</a:t>
            </a:r>
          </a:p>
          <a:p>
            <a:endParaRPr lang="en-US" dirty="0"/>
          </a:p>
          <a:p>
            <a:r>
              <a:rPr lang="en-US" dirty="0"/>
              <a:t>The example creates a group which consist of the username controller and the email controller.</a:t>
            </a:r>
          </a:p>
        </p:txBody>
      </p:sp>
      <p:cxnSp>
        <p:nvCxnSpPr>
          <p:cNvPr id="12" name="Straight Arrow Connector 11"/>
          <p:cNvCxnSpPr>
            <a:cxnSpLocks/>
          </p:cNvCxnSpPr>
          <p:nvPr/>
        </p:nvCxnSpPr>
        <p:spPr>
          <a:xfrm flipH="1" flipV="1">
            <a:off x="3419872" y="1988840"/>
            <a:ext cx="2520280" cy="222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H="1">
            <a:off x="683568" y="4221088"/>
            <a:ext cx="5256584"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60032" y="1628799"/>
            <a:ext cx="4283968" cy="158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Styling </a:t>
            </a:r>
            <a:r>
              <a:rPr lang="en-US" sz="1600" dirty="0" err="1"/>
              <a:t>css</a:t>
            </a:r>
            <a:r>
              <a:rPr lang="en-US" sz="1600" dirty="0"/>
              <a:t> according to the group’s state is the same as before.</a:t>
            </a:r>
          </a:p>
          <a:p>
            <a:r>
              <a:rPr lang="en-US" sz="1600" dirty="0"/>
              <a:t>Set a local reference on the wrapping div equals to “ngModelGroup”</a:t>
            </a:r>
          </a:p>
          <a:p>
            <a:r>
              <a:rPr lang="en-US" sz="1600" dirty="0"/>
              <a:t>Example: #userData = “ngModelGroup”</a:t>
            </a:r>
          </a:p>
        </p:txBody>
      </p:sp>
      <p:cxnSp>
        <p:nvCxnSpPr>
          <p:cNvPr id="18" name="Straight Arrow Connector 17"/>
          <p:cNvCxnSpPr/>
          <p:nvPr/>
        </p:nvCxnSpPr>
        <p:spPr>
          <a:xfrm flipH="1" flipV="1">
            <a:off x="3707904" y="1916832"/>
            <a:ext cx="115212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26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a:t>Angular provides the ability to handle forms</a:t>
            </a:r>
          </a:p>
          <a:p>
            <a:r>
              <a:rPr lang="en-US" dirty="0"/>
              <a:t>Angular provides an easy way to retrieve data from a form and check for valid information</a:t>
            </a:r>
          </a:p>
          <a:p>
            <a:r>
              <a:rPr lang="en-US" dirty="0"/>
              <a:t>Two approaches for angular form handling</a:t>
            </a:r>
          </a:p>
          <a:p>
            <a:pPr lvl="1"/>
            <a:r>
              <a:rPr lang="en-US" dirty="0"/>
              <a:t>Template Driven</a:t>
            </a:r>
          </a:p>
          <a:p>
            <a:pPr lvl="1"/>
            <a:r>
              <a:rPr lang="en-US" dirty="0"/>
              <a:t>Reactive Form</a:t>
            </a:r>
          </a:p>
        </p:txBody>
      </p:sp>
    </p:spTree>
    <p:extLst>
      <p:ext uri="{BB962C8B-B14F-4D97-AF65-F5344CB8AC3E}">
        <p14:creationId xmlns:p14="http://schemas.microsoft.com/office/powerpoint/2010/main" val="22080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p:cNvSpPr>
            <a:spLocks noGrp="1"/>
          </p:cNvSpPr>
          <p:nvPr>
            <p:ph sz="quarter" idx="1"/>
          </p:nvPr>
        </p:nvSpPr>
        <p:spPr>
          <a:xfrm>
            <a:off x="612648" y="1628800"/>
            <a:ext cx="8153400" cy="4495800"/>
          </a:xfrm>
        </p:spPr>
        <p:txBody>
          <a:bodyPr>
            <a:normAutofit/>
          </a:bodyPr>
          <a:lstStyle/>
          <a:p>
            <a:r>
              <a:rPr lang="en-US" dirty="0"/>
              <a:t>Result:</a:t>
            </a:r>
          </a:p>
          <a:p>
            <a:endParaRPr lang="en-US" dirty="0"/>
          </a:p>
        </p:txBody>
      </p:sp>
      <p:sp>
        <p:nvSpPr>
          <p:cNvPr id="8" name="Rectangle 7"/>
          <p:cNvSpPr/>
          <p:nvPr/>
        </p:nvSpPr>
        <p:spPr>
          <a:xfrm>
            <a:off x="5292080" y="2815532"/>
            <a:ext cx="338437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group ‘</a:t>
            </a:r>
            <a:r>
              <a:rPr lang="en-US" dirty="0" err="1"/>
              <a:t>userData</a:t>
            </a:r>
            <a:r>
              <a:rPr lang="en-US" dirty="0"/>
              <a:t>’?</a:t>
            </a:r>
          </a:p>
          <a:p>
            <a:r>
              <a:rPr lang="en-US" dirty="0"/>
              <a:t>Where did that name comes from?</a:t>
            </a:r>
          </a:p>
          <a:p>
            <a:r>
              <a:rPr lang="en-US" dirty="0"/>
              <a:t>Look the ngModelGroup directive</a:t>
            </a:r>
          </a:p>
          <a:p>
            <a:r>
              <a:rPr lang="en-US" dirty="0"/>
              <a:t>It is equals to that name</a:t>
            </a:r>
          </a:p>
        </p:txBody>
      </p:sp>
      <p:sp>
        <p:nvSpPr>
          <p:cNvPr id="9" name="Rectangle 1"/>
          <p:cNvSpPr>
            <a:spLocks noChangeArrowheads="1"/>
          </p:cNvSpPr>
          <p:nvPr/>
        </p:nvSpPr>
        <p:spPr bwMode="auto">
          <a:xfrm>
            <a:off x="115094" y="2630205"/>
            <a:ext cx="416128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value:Object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answerQuestion</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"hello world"</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gender</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secret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"teacher"</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"Oric@gmail.com"</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username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p:cNvCxnSpPr/>
          <p:nvPr/>
        </p:nvCxnSpPr>
        <p:spPr>
          <a:xfrm flipH="1">
            <a:off x="2195736" y="3876700"/>
            <a:ext cx="2815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6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a:t>Angular handles the forms radio buttons very easy</a:t>
            </a:r>
          </a:p>
          <a:p>
            <a:r>
              <a:rPr lang="en-US" dirty="0"/>
              <a:t>With the use of ngModel we can set each radio button as a controller</a:t>
            </a:r>
          </a:p>
          <a:p>
            <a:pPr marL="0" indent="0">
              <a:buNone/>
            </a:pPr>
            <a:endParaRPr lang="he-IL" dirty="0"/>
          </a:p>
        </p:txBody>
      </p:sp>
      <p:pic>
        <p:nvPicPr>
          <p:cNvPr id="8" name="Picture 7"/>
          <p:cNvPicPr>
            <a:picLocks noChangeAspect="1"/>
          </p:cNvPicPr>
          <p:nvPr/>
        </p:nvPicPr>
        <p:blipFill>
          <a:blip r:embed="rId2"/>
          <a:stretch>
            <a:fillRect/>
          </a:stretch>
        </p:blipFill>
        <p:spPr>
          <a:xfrm>
            <a:off x="266700" y="3429000"/>
            <a:ext cx="7977708" cy="1656184"/>
          </a:xfrm>
          <a:prstGeom prst="rect">
            <a:avLst/>
          </a:prstGeom>
        </p:spPr>
      </p:pic>
      <p:sp>
        <p:nvSpPr>
          <p:cNvPr id="10" name="TextBox 9"/>
          <p:cNvSpPr txBox="1"/>
          <p:nvPr/>
        </p:nvSpPr>
        <p:spPr>
          <a:xfrm>
            <a:off x="1115616" y="3068960"/>
            <a:ext cx="4032448" cy="369332"/>
          </a:xfrm>
          <a:prstGeom prst="rect">
            <a:avLst/>
          </a:prstGeom>
          <a:noFill/>
        </p:spPr>
        <p:txBody>
          <a:bodyPr wrap="square" rtlCol="0">
            <a:spAutoFit/>
          </a:bodyPr>
          <a:lstStyle/>
          <a:p>
            <a:pPr algn="ctr"/>
            <a:r>
              <a:rPr lang="en-US" b="1" u="sng" dirty="0"/>
              <a:t>Index.html</a:t>
            </a:r>
          </a:p>
        </p:txBody>
      </p:sp>
      <p:sp>
        <p:nvSpPr>
          <p:cNvPr id="14" name="TextBox 13"/>
          <p:cNvSpPr txBox="1"/>
          <p:nvPr/>
        </p:nvSpPr>
        <p:spPr>
          <a:xfrm>
            <a:off x="4989951" y="4642463"/>
            <a:ext cx="2232248"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323528" y="5085184"/>
            <a:ext cx="393202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used case with radio buttons. The class holds a list of genders while the index.html looping through each gender and set it as a controller for the form.</a:t>
            </a:r>
          </a:p>
        </p:txBody>
      </p:sp>
      <p:cxnSp>
        <p:nvCxnSpPr>
          <p:cNvPr id="17" name="Straight Arrow Connector 16"/>
          <p:cNvCxnSpPr/>
          <p:nvPr/>
        </p:nvCxnSpPr>
        <p:spPr>
          <a:xfrm flipH="1" flipV="1">
            <a:off x="2051720" y="4293096"/>
            <a:ext cx="504056" cy="71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255554" y="5733256"/>
            <a:ext cx="734397" cy="36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4971956" y="5046277"/>
            <a:ext cx="305642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7221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a:t>Finally, angular let us extract the data and with ease by accessing each controller by its name thanks to @ViewChild</a:t>
            </a:r>
          </a:p>
          <a:p>
            <a:r>
              <a:rPr lang="en-US" dirty="0"/>
              <a:t>Remember? Setting our form with the @ViewChild which allow as to access local reference in order to retrieve data</a:t>
            </a:r>
          </a:p>
          <a:p>
            <a:pPr marL="0" indent="0">
              <a:buNone/>
            </a:pPr>
            <a:endParaRPr lang="en-US" dirty="0"/>
          </a:p>
        </p:txBody>
      </p:sp>
    </p:spTree>
    <p:extLst>
      <p:ext uri="{BB962C8B-B14F-4D97-AF65-F5344CB8AC3E}">
        <p14:creationId xmlns:p14="http://schemas.microsoft.com/office/powerpoint/2010/main" val="105358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6" name="Rectangle 1"/>
          <p:cNvSpPr>
            <a:spLocks noGrp="1" noChangeArrowheads="1"/>
          </p:cNvSpPr>
          <p:nvPr>
            <p:ph sz="quarter" idx="1"/>
          </p:nvPr>
        </p:nvSpPr>
        <p:spPr bwMode="auto">
          <a:xfrm>
            <a:off x="107504" y="2207531"/>
            <a:ext cx="5040560" cy="423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false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43"/>
                </a:solidFill>
                <a:effectLst/>
                <a:latin typeface="Arial Unicode MS"/>
                <a:ea typeface="Times New Roman" panose="02020603050405020304" pitchFamily="18" charset="0"/>
                <a:cs typeface="Courier New" panose="02070309020205020404" pitchFamily="49" charset="0"/>
              </a:rPr>
              <a:t>onSubmit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true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0" y="1516698"/>
            <a:ext cx="2627784" cy="369332"/>
          </a:xfrm>
          <a:prstGeom prst="rect">
            <a:avLst/>
          </a:prstGeom>
          <a:noFill/>
        </p:spPr>
        <p:txBody>
          <a:bodyPr wrap="square" rtlCol="0">
            <a:spAutoFit/>
          </a:bodyPr>
          <a:lstStyle/>
          <a:p>
            <a:pPr algn="ctr"/>
            <a:r>
              <a:rPr lang="en-US" b="1" u="sng" dirty="0" err="1"/>
              <a:t>app.component.ts</a:t>
            </a:r>
            <a:endParaRPr lang="en-US" b="1" u="sng" dirty="0"/>
          </a:p>
        </p:txBody>
      </p:sp>
      <p:sp>
        <p:nvSpPr>
          <p:cNvPr id="8" name="Rectangle 2"/>
          <p:cNvSpPr>
            <a:spLocks noChangeArrowheads="1"/>
          </p:cNvSpPr>
          <p:nvPr/>
        </p:nvSpPr>
        <p:spPr bwMode="auto">
          <a:xfrm>
            <a:off x="4338064" y="1886030"/>
            <a:ext cx="3636912"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6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6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"submitted"</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 {{user.username}}&lt;/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&gt;Email: {{user.email}}&lt;/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&gt;Secret Question: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{{user.secret}}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&gt;Gender: {{user.gender}}&lt;/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4391472" y="1476768"/>
            <a:ext cx="3168352" cy="369332"/>
          </a:xfrm>
          <a:prstGeom prst="rect">
            <a:avLst/>
          </a:prstGeom>
          <a:noFill/>
        </p:spPr>
        <p:txBody>
          <a:bodyPr wrap="square" rtlCol="0">
            <a:spAutoFit/>
          </a:bodyPr>
          <a:lstStyle/>
          <a:p>
            <a:pPr algn="ctr"/>
            <a:r>
              <a:rPr lang="en-US" b="1" u="sng" dirty="0"/>
              <a:t>Index.html</a:t>
            </a:r>
          </a:p>
        </p:txBody>
      </p:sp>
      <p:sp>
        <p:nvSpPr>
          <p:cNvPr id="10" name="Rectangle 9"/>
          <p:cNvSpPr/>
          <p:nvPr/>
        </p:nvSpPr>
        <p:spPr>
          <a:xfrm>
            <a:off x="4338064" y="3847171"/>
            <a:ext cx="44279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the TD approach for extracting data.</a:t>
            </a:r>
          </a:p>
          <a:p>
            <a:r>
              <a:rPr lang="en-US" dirty="0"/>
              <a:t>The function onSubmit has all the data extraction keep in mind that the form contains a group of controls named ‘</a:t>
            </a:r>
            <a:r>
              <a:rPr lang="en-US" dirty="0" err="1"/>
              <a:t>userData</a:t>
            </a:r>
            <a:r>
              <a:rPr lang="en-US" dirty="0"/>
              <a:t>’.</a:t>
            </a:r>
          </a:p>
        </p:txBody>
      </p:sp>
    </p:spTree>
    <p:extLst>
      <p:ext uri="{BB962C8B-B14F-4D97-AF65-F5344CB8AC3E}">
        <p14:creationId xmlns:p14="http://schemas.microsoft.com/office/powerpoint/2010/main" val="16642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a:xfrm>
            <a:off x="648144" y="1644824"/>
            <a:ext cx="8153400" cy="4495800"/>
          </a:xfrm>
        </p:spPr>
        <p:txBody>
          <a:bodyPr/>
          <a:lstStyle/>
          <a:p>
            <a:r>
              <a:rPr lang="en-US" dirty="0" err="1"/>
              <a:t>Angular’s</a:t>
            </a:r>
            <a:r>
              <a:rPr lang="en-US" dirty="0"/>
              <a:t> form module let us reset the form</a:t>
            </a:r>
          </a:p>
          <a:p>
            <a:endParaRPr lang="he-IL" dirty="0"/>
          </a:p>
        </p:txBody>
      </p:sp>
      <p:sp>
        <p:nvSpPr>
          <p:cNvPr id="6" name="Rectangle 1"/>
          <p:cNvSpPr>
            <a:spLocks noChangeArrowheads="1"/>
          </p:cNvSpPr>
          <p:nvPr/>
        </p:nvSpPr>
        <p:spPr bwMode="auto">
          <a:xfrm>
            <a:off x="1043608" y="2230568"/>
            <a:ext cx="283498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7A7A43"/>
                </a:solidFill>
                <a:effectLst/>
                <a:latin typeface="Arial Unicode MS"/>
                <a:ea typeface="Times New Roman" panose="02020603050405020304" pitchFamily="18" charset="0"/>
                <a:cs typeface="Courier New" panose="02070309020205020404" pitchFamily="49" charset="0"/>
              </a:rPr>
              <a:t>reset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6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a:xfrm>
            <a:off x="107504" y="1600200"/>
            <a:ext cx="8658544" cy="5141168"/>
          </a:xfrm>
        </p:spPr>
        <p:txBody>
          <a:bodyPr/>
          <a:lstStyle/>
          <a:p>
            <a:r>
              <a:rPr lang="en-US" dirty="0"/>
              <a:t>As mentioned, Reactive form is created programmatically (typescript code)</a:t>
            </a:r>
          </a:p>
          <a:p>
            <a:r>
              <a:rPr lang="en-US" dirty="0"/>
              <a:t>Angular provides us tools to create such a form with ease</a:t>
            </a:r>
          </a:p>
          <a:p>
            <a:r>
              <a:rPr lang="en-US" dirty="0"/>
              <a:t>The reactive approach suitable for  large scale application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4016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reactive form approach?</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p:cNvSpPr>
            <a:spLocks noGrp="1"/>
          </p:cNvSpPr>
          <p:nvPr>
            <p:ph sz="quarter" idx="1"/>
          </p:nvPr>
        </p:nvSpPr>
        <p:spPr>
          <a:xfrm>
            <a:off x="0" y="1600200"/>
            <a:ext cx="8766048" cy="5257800"/>
          </a:xfrm>
        </p:spPr>
        <p:txBody>
          <a:bodyPr/>
          <a:lstStyle/>
          <a:p>
            <a:r>
              <a:rPr lang="en-US" dirty="0"/>
              <a:t>The TD approach adds validators to the html template which eventually become more unreadable as we adding more validators</a:t>
            </a:r>
          </a:p>
          <a:p>
            <a:pPr marL="0" indent="0">
              <a:buNone/>
            </a:pPr>
            <a:endParaRPr lang="en-US" dirty="0"/>
          </a:p>
          <a:p>
            <a:r>
              <a:rPr lang="en-US" dirty="0"/>
              <a:t> the form validation logic cannot be unit tested. The only way to test this logic is to run an end to end test with a browser</a:t>
            </a:r>
          </a:p>
          <a:p>
            <a:pPr marL="0" indent="0">
              <a:buNone/>
            </a:pPr>
            <a:endParaRPr lang="en-US" dirty="0"/>
          </a:p>
          <a:p>
            <a:r>
              <a:rPr lang="en-US" dirty="0"/>
              <a:t>The reactive approach provides the ability to unit test the form </a:t>
            </a:r>
            <a:r>
              <a:rPr lang="en-US" i="1" dirty="0"/>
              <a:t>validation</a:t>
            </a:r>
            <a:r>
              <a:rPr lang="en-US" dirty="0"/>
              <a:t> logic</a:t>
            </a:r>
          </a:p>
          <a:p>
            <a:endParaRPr lang="en-US" dirty="0"/>
          </a:p>
        </p:txBody>
      </p:sp>
    </p:spTree>
    <p:extLst>
      <p:ext uri="{BB962C8B-B14F-4D97-AF65-F5344CB8AC3E}">
        <p14:creationId xmlns:p14="http://schemas.microsoft.com/office/powerpoint/2010/main" val="385082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7" name="Rectangle 1"/>
          <p:cNvSpPr>
            <a:spLocks noChangeArrowheads="1"/>
          </p:cNvSpPr>
          <p:nvPr/>
        </p:nvSpPr>
        <p:spPr bwMode="auto">
          <a:xfrm>
            <a:off x="107504" y="2097285"/>
            <a:ext cx="367240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 } </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'@angular/forms'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91885" y="3645024"/>
            <a:ext cx="316835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signUpForm</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p:cNvSpPr txBox="1"/>
          <p:nvPr/>
        </p:nvSpPr>
        <p:spPr>
          <a:xfrm>
            <a:off x="395536" y="1700808"/>
            <a:ext cx="2880320" cy="369332"/>
          </a:xfrm>
          <a:prstGeom prst="rect">
            <a:avLst/>
          </a:prstGeom>
          <a:noFill/>
        </p:spPr>
        <p:txBody>
          <a:bodyPr wrap="square" rtlCol="0">
            <a:spAutoFit/>
          </a:bodyPr>
          <a:lstStyle/>
          <a:p>
            <a:pPr algn="ctr"/>
            <a:r>
              <a:rPr lang="en-US" b="1" u="sng" dirty="0" err="1"/>
              <a:t>app.component.ts</a:t>
            </a:r>
            <a:endParaRPr lang="en-US" b="1" u="sng" dirty="0"/>
          </a:p>
        </p:txBody>
      </p:sp>
      <p:sp>
        <p:nvSpPr>
          <p:cNvPr id="12" name="Rectangle 11"/>
          <p:cNvSpPr/>
          <p:nvPr/>
        </p:nvSpPr>
        <p:spPr>
          <a:xfrm>
            <a:off x="4237113" y="2097285"/>
            <a:ext cx="4439343" cy="3323987"/>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400" dirty="0"/>
          </a:p>
        </p:txBody>
      </p:sp>
      <p:sp>
        <p:nvSpPr>
          <p:cNvPr id="13" name="TextBox 12"/>
          <p:cNvSpPr txBox="1"/>
          <p:nvPr/>
        </p:nvSpPr>
        <p:spPr>
          <a:xfrm>
            <a:off x="4788024" y="1772816"/>
            <a:ext cx="3312368" cy="369332"/>
          </a:xfrm>
          <a:prstGeom prst="rect">
            <a:avLst/>
          </a:prstGeom>
          <a:noFill/>
        </p:spPr>
        <p:txBody>
          <a:bodyPr wrap="square" rtlCol="0">
            <a:spAutoFit/>
          </a:bodyPr>
          <a:lstStyle/>
          <a:p>
            <a:pPr algn="ctr"/>
            <a:r>
              <a:rPr lang="en-US" b="1" u="sng" dirty="0" err="1"/>
              <a:t>app.module.ts</a:t>
            </a:r>
            <a:endParaRPr lang="en-US" b="1" u="sng" dirty="0"/>
          </a:p>
        </p:txBody>
      </p:sp>
      <p:sp>
        <p:nvSpPr>
          <p:cNvPr id="14" name="Rectangle 13"/>
          <p:cNvSpPr/>
          <p:nvPr/>
        </p:nvSpPr>
        <p:spPr>
          <a:xfrm>
            <a:off x="6372200" y="2492896"/>
            <a:ext cx="23042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ReactiveFormsModule rather than Form Module in order to use the reactive approach</a:t>
            </a:r>
          </a:p>
        </p:txBody>
      </p:sp>
      <p:cxnSp>
        <p:nvCxnSpPr>
          <p:cNvPr id="16" name="Straight Arrow Connector 15"/>
          <p:cNvCxnSpPr/>
          <p:nvPr/>
        </p:nvCxnSpPr>
        <p:spPr>
          <a:xfrm flipH="1" flipV="1">
            <a:off x="5868144" y="2420888"/>
            <a:ext cx="504056"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940152" y="3429000"/>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5085184"/>
            <a:ext cx="288647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a property which will hold my form. The property must be type FormGroup for it will hold all of my controls</a:t>
            </a:r>
          </a:p>
        </p:txBody>
      </p:sp>
      <p:cxnSp>
        <p:nvCxnSpPr>
          <p:cNvPr id="22" name="Straight Arrow Connector 21"/>
          <p:cNvCxnSpPr/>
          <p:nvPr/>
        </p:nvCxnSpPr>
        <p:spPr>
          <a:xfrm flipH="1" flipV="1">
            <a:off x="1763688" y="4149080"/>
            <a:ext cx="57606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547664" y="2339874"/>
            <a:ext cx="1440160" cy="267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5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a:xfrm>
            <a:off x="612648" y="1600200"/>
            <a:ext cx="8153400" cy="1540768"/>
          </a:xfrm>
        </p:spPr>
        <p:txBody>
          <a:bodyPr/>
          <a:lstStyle/>
          <a:p>
            <a:r>
              <a:rPr lang="en-US" dirty="0"/>
              <a:t>When creating a reactive form, it is best to use a life cycle hook which is called before the template is rendering</a:t>
            </a:r>
            <a:endParaRPr lang="he-IL" dirty="0"/>
          </a:p>
        </p:txBody>
      </p:sp>
      <p:sp>
        <p:nvSpPr>
          <p:cNvPr id="6" name="Rectangle 5"/>
          <p:cNvSpPr/>
          <p:nvPr/>
        </p:nvSpPr>
        <p:spPr>
          <a:xfrm>
            <a:off x="395536" y="3521968"/>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7" name="Rectangle 6"/>
          <p:cNvSpPr/>
          <p:nvPr/>
        </p:nvSpPr>
        <p:spPr>
          <a:xfrm>
            <a:off x="4211960" y="2657872"/>
            <a:ext cx="26642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Creating out controls group with the help of FormGroup</a:t>
            </a:r>
          </a:p>
        </p:txBody>
      </p:sp>
      <p:cxnSp>
        <p:nvCxnSpPr>
          <p:cNvPr id="9" name="Straight Arrow Connector 8"/>
          <p:cNvCxnSpPr/>
          <p:nvPr/>
        </p:nvCxnSpPr>
        <p:spPr>
          <a:xfrm flipH="1">
            <a:off x="3491880" y="3429000"/>
            <a:ext cx="72008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16016" y="3717032"/>
            <a:ext cx="3744416"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Forming an object with the fields names and controls by using FormControl. The FormControl contains 3 arguments:</a:t>
            </a:r>
          </a:p>
          <a:p>
            <a:pPr marL="342900" indent="-342900">
              <a:buAutoNum type="arabicPeriod"/>
            </a:pPr>
            <a:r>
              <a:rPr lang="en-US" dirty="0"/>
              <a:t>A default value/state when initiating the form.</a:t>
            </a:r>
          </a:p>
          <a:p>
            <a:pPr marL="342900" indent="-342900">
              <a:buAutoNum type="arabicPeriod"/>
            </a:pPr>
            <a:r>
              <a:rPr lang="en-US" dirty="0"/>
              <a:t>A single nor array of validators.</a:t>
            </a:r>
          </a:p>
          <a:p>
            <a:pPr marL="342900" indent="-342900">
              <a:buAutoNum type="arabicPeriod"/>
            </a:pPr>
            <a:r>
              <a:rPr lang="en-US" dirty="0"/>
              <a:t>A potentially asynchronous validators.</a:t>
            </a:r>
          </a:p>
          <a:p>
            <a:pPr marL="342900" indent="-342900">
              <a:buAutoNum type="arabicPeriod"/>
            </a:pPr>
            <a:endParaRPr lang="en-US" dirty="0"/>
          </a:p>
        </p:txBody>
      </p:sp>
      <p:cxnSp>
        <p:nvCxnSpPr>
          <p:cNvPr id="12" name="Straight Arrow Connector 11"/>
          <p:cNvCxnSpPr/>
          <p:nvPr/>
        </p:nvCxnSpPr>
        <p:spPr>
          <a:xfrm flipH="1" flipV="1">
            <a:off x="4067944" y="4293096"/>
            <a:ext cx="5760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07904" y="4579640"/>
            <a:ext cx="1008112" cy="14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67944" y="4890120"/>
            <a:ext cx="576064" cy="5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6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a:xfrm>
            <a:off x="251520" y="1600200"/>
            <a:ext cx="8514528" cy="5141168"/>
          </a:xfrm>
        </p:spPr>
        <p:txBody>
          <a:bodyPr/>
          <a:lstStyle/>
          <a:p>
            <a:r>
              <a:rPr lang="en-US" dirty="0"/>
              <a:t>As of now, angular cannot identify which control belongs to an element</a:t>
            </a:r>
          </a:p>
          <a:p>
            <a:r>
              <a:rPr lang="en-US" dirty="0"/>
              <a:t> When creating a form in angular, while angular detects &lt;form&gt; tags the default behavior as we learned earlier is automatically creating a form. Which is not the correct behavior among the reactive approach</a:t>
            </a:r>
          </a:p>
          <a:p>
            <a:r>
              <a:rPr lang="en-US" dirty="0"/>
              <a:t>Luckily, we can use the directive ‘</a:t>
            </a:r>
            <a:r>
              <a:rPr lang="en-US" dirty="0" err="1"/>
              <a:t>formGroup</a:t>
            </a:r>
            <a:r>
              <a:rPr lang="en-US" dirty="0"/>
              <a:t>’. It is most important to encapsulate the directive with the property bindings square brackets for implementing our form in it</a:t>
            </a:r>
          </a:p>
          <a:p>
            <a:endParaRPr lang="en-US" dirty="0"/>
          </a:p>
        </p:txBody>
      </p:sp>
    </p:spTree>
    <p:extLst>
      <p:ext uri="{BB962C8B-B14F-4D97-AF65-F5344CB8AC3E}">
        <p14:creationId xmlns:p14="http://schemas.microsoft.com/office/powerpoint/2010/main" val="13292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vs. 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lstStyle/>
          <a:p>
            <a:r>
              <a:rPr lang="en-US" dirty="0"/>
              <a:t>Template-Driven approach simply infers the form object from the DOM</a:t>
            </a:r>
          </a:p>
          <a:p>
            <a:pPr marL="0" indent="0">
              <a:buNone/>
            </a:pPr>
            <a:endParaRPr lang="en-US" dirty="0"/>
          </a:p>
          <a:p>
            <a:pPr marL="0" indent="0">
              <a:buNone/>
            </a:pPr>
            <a:endParaRPr lang="en-US" dirty="0"/>
          </a:p>
          <a:p>
            <a:r>
              <a:rPr lang="en-US" dirty="0"/>
              <a:t>Reactive-Form is created programmatically and synchronized with the DOM. We define the structure of the form in typescript code and manually connect it with the html form</a:t>
            </a:r>
          </a:p>
        </p:txBody>
      </p:sp>
    </p:spTree>
    <p:extLst>
      <p:ext uri="{BB962C8B-B14F-4D97-AF65-F5344CB8AC3E}">
        <p14:creationId xmlns:p14="http://schemas.microsoft.com/office/powerpoint/2010/main" val="3057580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a:xfrm>
            <a:off x="612648" y="1600200"/>
            <a:ext cx="8153400" cy="2332856"/>
          </a:xfrm>
        </p:spPr>
        <p:txBody>
          <a:bodyPr>
            <a:normAutofit lnSpcReduction="10000"/>
          </a:bodyPr>
          <a:lstStyle/>
          <a:p>
            <a:r>
              <a:rPr lang="en-US" dirty="0"/>
              <a:t>Our form is synchronized with our typescript code.</a:t>
            </a:r>
          </a:p>
          <a:p>
            <a:r>
              <a:rPr lang="en-US" dirty="0"/>
              <a:t>Setting up a controls in the form take another directive called ‘formControlName’, which will bind the control to the specific chosen </a:t>
            </a:r>
            <a:r>
              <a:rPr lang="en-US" dirty="0" err="1"/>
              <a:t>formGroup</a:t>
            </a:r>
            <a:r>
              <a:rPr lang="en-US" dirty="0"/>
              <a:t> property</a:t>
            </a:r>
            <a:endParaRPr lang="he-IL" dirty="0"/>
          </a:p>
        </p:txBody>
      </p:sp>
      <p:sp>
        <p:nvSpPr>
          <p:cNvPr id="6" name="Rectangle 5"/>
          <p:cNvSpPr/>
          <p:nvPr/>
        </p:nvSpPr>
        <p:spPr>
          <a:xfrm>
            <a:off x="242968" y="4221088"/>
            <a:ext cx="3608937" cy="369332"/>
          </a:xfrm>
          <a:prstGeom prst="rect">
            <a:avLst/>
          </a:prstGeom>
        </p:spPr>
        <p:txBody>
          <a:bodyPr wrap="non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7" name="Rectangle 1"/>
          <p:cNvSpPr>
            <a:spLocks noChangeArrowheads="1"/>
          </p:cNvSpPr>
          <p:nvPr/>
        </p:nvSpPr>
        <p:spPr bwMode="auto">
          <a:xfrm>
            <a:off x="4211960" y="4344199"/>
            <a:ext cx="427872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&gt;Username&lt;/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"text"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formControlName=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p:cNvCxnSpPr>
            <a:cxnSpLocks/>
          </p:cNvCxnSpPr>
          <p:nvPr/>
        </p:nvCxnSpPr>
        <p:spPr>
          <a:xfrm flipV="1">
            <a:off x="2987824" y="5733256"/>
            <a:ext cx="144016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195736" y="4590420"/>
            <a:ext cx="0" cy="78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3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5" name="Content Placeholder 4"/>
          <p:cNvSpPr>
            <a:spLocks noGrp="1"/>
          </p:cNvSpPr>
          <p:nvPr>
            <p:ph sz="quarter" idx="1"/>
          </p:nvPr>
        </p:nvSpPr>
        <p:spPr/>
        <p:txBody>
          <a:bodyPr/>
          <a:lstStyle/>
          <a:p>
            <a:r>
              <a:rPr lang="en-US" dirty="0"/>
              <a:t>Similarly to the TD approach an ‘ngSubmit’ event must be set in order to submit a form</a:t>
            </a:r>
          </a:p>
          <a:p>
            <a:r>
              <a:rPr lang="en-US" dirty="0"/>
              <a:t>However, setting up a local reference as before is not needed. That is because:</a:t>
            </a:r>
          </a:p>
          <a:p>
            <a:pPr lvl="1"/>
            <a:r>
              <a:rPr lang="en-US" dirty="0"/>
              <a:t>The default behavior of angular for creating a form is no longer active</a:t>
            </a:r>
          </a:p>
          <a:p>
            <a:pPr lvl="1"/>
            <a:r>
              <a:rPr lang="en-US" dirty="0"/>
              <a:t>Thanks to the reactive approach, the form is created in typescript, therefore, all methods and properties are available at hand </a:t>
            </a:r>
            <a:endParaRPr lang="he-IL" dirty="0"/>
          </a:p>
        </p:txBody>
      </p:sp>
    </p:spTree>
    <p:extLst>
      <p:ext uri="{BB962C8B-B14F-4D97-AF65-F5344CB8AC3E}">
        <p14:creationId xmlns:p14="http://schemas.microsoft.com/office/powerpoint/2010/main" val="410570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5"/>
          <p:cNvSpPr/>
          <p:nvPr/>
        </p:nvSpPr>
        <p:spPr>
          <a:xfrm>
            <a:off x="179512" y="2348880"/>
            <a:ext cx="6264696"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8" name="TextBox 7"/>
          <p:cNvSpPr txBox="1"/>
          <p:nvPr/>
        </p:nvSpPr>
        <p:spPr>
          <a:xfrm>
            <a:off x="1403648" y="1988840"/>
            <a:ext cx="3672408" cy="369332"/>
          </a:xfrm>
          <a:prstGeom prst="rect">
            <a:avLst/>
          </a:prstGeom>
          <a:noFill/>
        </p:spPr>
        <p:txBody>
          <a:bodyPr wrap="square" rtlCol="0">
            <a:spAutoFit/>
          </a:bodyPr>
          <a:lstStyle/>
          <a:p>
            <a:pPr algn="ctr"/>
            <a:r>
              <a:rPr lang="en-US" b="1" u="sng" dirty="0"/>
              <a:t>Index.html</a:t>
            </a:r>
          </a:p>
        </p:txBody>
      </p:sp>
      <p:sp>
        <p:nvSpPr>
          <p:cNvPr id="9" name="Rectangle 8"/>
          <p:cNvSpPr/>
          <p:nvPr/>
        </p:nvSpPr>
        <p:spPr>
          <a:xfrm>
            <a:off x="231812" y="3580211"/>
            <a:ext cx="4572000" cy="923330"/>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onSubmit(){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err="1">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660E7A"/>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10" name="TextBox 9"/>
          <p:cNvSpPr txBox="1"/>
          <p:nvPr/>
        </p:nvSpPr>
        <p:spPr>
          <a:xfrm>
            <a:off x="2339752" y="3077537"/>
            <a:ext cx="2232248" cy="369332"/>
          </a:xfrm>
          <a:prstGeom prst="rect">
            <a:avLst/>
          </a:prstGeom>
          <a:noFill/>
        </p:spPr>
        <p:txBody>
          <a:bodyPr wrap="square" rtlCol="0">
            <a:spAutoFit/>
          </a:bodyPr>
          <a:lstStyle/>
          <a:p>
            <a:r>
              <a:rPr lang="en-US" b="1" u="sng" dirty="0" err="1"/>
              <a:t>app.component.ts</a:t>
            </a:r>
            <a:endParaRPr lang="en-US" b="1" u="sng" dirty="0"/>
          </a:p>
        </p:txBody>
      </p:sp>
    </p:spTree>
    <p:extLst>
      <p:ext uri="{BB962C8B-B14F-4D97-AF65-F5344CB8AC3E}">
        <p14:creationId xmlns:p14="http://schemas.microsoft.com/office/powerpoint/2010/main" val="46060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5" name="Content Placeholder 4"/>
          <p:cNvSpPr>
            <a:spLocks noGrp="1"/>
          </p:cNvSpPr>
          <p:nvPr>
            <p:ph sz="quarter" idx="1"/>
          </p:nvPr>
        </p:nvSpPr>
        <p:spPr>
          <a:xfrm>
            <a:off x="612648" y="1600200"/>
            <a:ext cx="8153400" cy="1439981"/>
          </a:xfrm>
        </p:spPr>
        <p:txBody>
          <a:bodyPr/>
          <a:lstStyle/>
          <a:p>
            <a:r>
              <a:rPr lang="en-US" dirty="0"/>
              <a:t>The reactive approach do not support validators via the HTML template, but rather on the typescript code</a:t>
            </a:r>
          </a:p>
        </p:txBody>
      </p:sp>
      <p:sp>
        <p:nvSpPr>
          <p:cNvPr id="6" name="Rectangle 5"/>
          <p:cNvSpPr/>
          <p:nvPr/>
        </p:nvSpPr>
        <p:spPr>
          <a:xfrm>
            <a:off x="5443" y="4221088"/>
            <a:ext cx="5112568" cy="2554545"/>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p>
          <a:p>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600" dirty="0"/>
          </a:p>
        </p:txBody>
      </p:sp>
      <p:sp>
        <p:nvSpPr>
          <p:cNvPr id="7" name="Rectangle 6"/>
          <p:cNvSpPr/>
          <p:nvPr/>
        </p:nvSpPr>
        <p:spPr>
          <a:xfrm>
            <a:off x="0" y="3338116"/>
            <a:ext cx="6324600" cy="33855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dirty="0" err="1">
                <a:solidFill>
                  <a:srgbClr val="000000"/>
                </a:solidFill>
                <a:latin typeface="Calibri" panose="020F0502020204030204" pitchFamily="34" charset="0"/>
                <a:ea typeface="Calibri" panose="020F0502020204030204" pitchFamily="34" charset="0"/>
                <a:cs typeface="Arial" panose="020B0604020202020204" pitchFamily="34" charset="0"/>
              </a:rPr>
              <a:t>FormGroup,FormControl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 }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endParaRPr lang="en-US" sz="1600" dirty="0"/>
          </a:p>
        </p:txBody>
      </p:sp>
      <p:sp>
        <p:nvSpPr>
          <p:cNvPr id="8" name="Rectangle 7"/>
          <p:cNvSpPr/>
          <p:nvPr/>
        </p:nvSpPr>
        <p:spPr>
          <a:xfrm>
            <a:off x="5436096" y="3923590"/>
            <a:ext cx="3558445" cy="2529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600" dirty="0"/>
              <a:t>Import the validators.</a:t>
            </a:r>
          </a:p>
          <a:p>
            <a:pPr marL="342900" indent="-342900">
              <a:buAutoNum type="arabicPeriod"/>
            </a:pPr>
            <a:r>
              <a:rPr lang="en-US" sz="1600" dirty="0"/>
              <a:t>Set a single of array of validators in the typescript code.</a:t>
            </a:r>
          </a:p>
          <a:p>
            <a:r>
              <a:rPr lang="en-US" sz="1600" dirty="0"/>
              <a:t>Be aware! When using validators do not invoke validators methods (for example ‘required()’ ). Instead, only refer to the methods (as the example does).</a:t>
            </a:r>
          </a:p>
          <a:p>
            <a:r>
              <a:rPr lang="en-US" sz="1600" dirty="0"/>
              <a:t>That is because angular will execute the methods by itself whenever it will detect a change</a:t>
            </a:r>
          </a:p>
        </p:txBody>
      </p:sp>
      <p:cxnSp>
        <p:nvCxnSpPr>
          <p:cNvPr id="10" name="Straight Arrow Connector 9"/>
          <p:cNvCxnSpPr>
            <a:cxnSpLocks/>
          </p:cNvCxnSpPr>
          <p:nvPr/>
        </p:nvCxnSpPr>
        <p:spPr>
          <a:xfrm flipH="1" flipV="1">
            <a:off x="3491880" y="3614465"/>
            <a:ext cx="1944216" cy="103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27984" y="5373216"/>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8" idx="1"/>
          </p:cNvCxnSpPr>
          <p:nvPr/>
        </p:nvCxnSpPr>
        <p:spPr>
          <a:xfrm flipH="1" flipV="1">
            <a:off x="4572000" y="5013177"/>
            <a:ext cx="864096" cy="17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72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a:xfrm>
            <a:off x="612648" y="1600200"/>
            <a:ext cx="8153400" cy="2404864"/>
          </a:xfrm>
        </p:spPr>
        <p:txBody>
          <a:bodyPr/>
          <a:lstStyle/>
          <a:p>
            <a:r>
              <a:rPr lang="en-US" dirty="0"/>
              <a:t>Reactive approach grants the ability to access any controls in the form for manipulating the DOM </a:t>
            </a:r>
            <a:r>
              <a:rPr lang="en-US" dirty="0" err="1"/>
              <a:t>etc</a:t>
            </a:r>
            <a:endParaRPr lang="en-US" dirty="0"/>
          </a:p>
          <a:p>
            <a:r>
              <a:rPr lang="en-US" dirty="0"/>
              <a:t>Using the get() method provided by the current approach accept an argument which will be a path of the control that we would like to access</a:t>
            </a:r>
            <a:endParaRPr lang="he-IL" dirty="0"/>
          </a:p>
        </p:txBody>
      </p:sp>
      <p:sp>
        <p:nvSpPr>
          <p:cNvPr id="6" name="Rectangle 5"/>
          <p:cNvSpPr/>
          <p:nvPr/>
        </p:nvSpPr>
        <p:spPr>
          <a:xfrm>
            <a:off x="533400" y="4005064"/>
            <a:ext cx="5550768" cy="2308324"/>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err="1">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6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('username').valid &amp;&amp;    	         </a:t>
            </a:r>
            <a:r>
              <a:rPr lang="en-US" sz="16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('username').touched"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600" dirty="0"/>
          </a:p>
        </p:txBody>
      </p:sp>
      <p:sp>
        <p:nvSpPr>
          <p:cNvPr id="7" name="Rectangle 6"/>
          <p:cNvSpPr/>
          <p:nvPr/>
        </p:nvSpPr>
        <p:spPr>
          <a:xfrm>
            <a:off x="5364088" y="4005064"/>
            <a:ext cx="36065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 case for manipulating the DOM with the help of an element control.</a:t>
            </a:r>
          </a:p>
          <a:p>
            <a:r>
              <a:rPr lang="en-US" dirty="0"/>
              <a:t>When the element control’s state is invalid or touched, a span will appear notifying the user to enter a valid username</a:t>
            </a:r>
          </a:p>
        </p:txBody>
      </p:sp>
      <p:cxnSp>
        <p:nvCxnSpPr>
          <p:cNvPr id="9" name="Straight Arrow Connector 8"/>
          <p:cNvCxnSpPr/>
          <p:nvPr/>
        </p:nvCxnSpPr>
        <p:spPr>
          <a:xfrm flipH="1">
            <a:off x="4211960" y="4941168"/>
            <a:ext cx="108012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55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p:cNvSpPr>
            <a:spLocks noGrp="1"/>
          </p:cNvSpPr>
          <p:nvPr>
            <p:ph sz="quarter" idx="1"/>
          </p:nvPr>
        </p:nvSpPr>
        <p:spPr/>
        <p:txBody>
          <a:bodyPr/>
          <a:lstStyle/>
          <a:p>
            <a:r>
              <a:rPr lang="en-US" dirty="0"/>
              <a:t>The reactive approach provides the ability to group controls using ‘FormGroup’</a:t>
            </a:r>
          </a:p>
          <a:p>
            <a:r>
              <a:rPr lang="en-US" dirty="0"/>
              <a:t>The grouped controls should be wrapped up in &lt;div&gt; tags and should contain the ‘formGroupName’ directive equals to the property name of the groups</a:t>
            </a:r>
          </a:p>
          <a:p>
            <a:r>
              <a:rPr lang="en-US" dirty="0"/>
              <a:t>A ‘FormGroup’ will be nested inside the main ‘FormGroup’ in the type script code</a:t>
            </a:r>
          </a:p>
        </p:txBody>
      </p:sp>
    </p:spTree>
    <p:extLst>
      <p:ext uri="{BB962C8B-B14F-4D97-AF65-F5344CB8AC3E}">
        <p14:creationId xmlns:p14="http://schemas.microsoft.com/office/powerpoint/2010/main" val="815231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6" name="Rectangle 5"/>
          <p:cNvSpPr/>
          <p:nvPr/>
        </p:nvSpPr>
        <p:spPr>
          <a:xfrm>
            <a:off x="0" y="2204864"/>
            <a:ext cx="4953372" cy="4401205"/>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formGroupName=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4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('userData.username').valid &amp;&amp;        	     </a:t>
            </a:r>
            <a:r>
              <a:rPr lang="en-US" sz="14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('userData.username').touched"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&gt;email&lt;/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400" dirty="0"/>
          </a:p>
        </p:txBody>
      </p:sp>
      <p:sp>
        <p:nvSpPr>
          <p:cNvPr id="7" name="Rectangle 6"/>
          <p:cNvSpPr/>
          <p:nvPr/>
        </p:nvSpPr>
        <p:spPr>
          <a:xfrm>
            <a:off x="4788024" y="2204864"/>
            <a:ext cx="4680520" cy="2462213"/>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
        <p:nvSpPr>
          <p:cNvPr id="8" name="TextBox 7"/>
          <p:cNvSpPr txBox="1"/>
          <p:nvPr/>
        </p:nvSpPr>
        <p:spPr>
          <a:xfrm>
            <a:off x="705559" y="1835532"/>
            <a:ext cx="1490177" cy="369332"/>
          </a:xfrm>
          <a:prstGeom prst="rect">
            <a:avLst/>
          </a:prstGeom>
          <a:noFill/>
        </p:spPr>
        <p:txBody>
          <a:bodyPr wrap="square" rtlCol="0">
            <a:spAutoFit/>
          </a:bodyPr>
          <a:lstStyle/>
          <a:p>
            <a:r>
              <a:rPr lang="en-US" b="1" u="sng" dirty="0"/>
              <a:t>Index.html</a:t>
            </a:r>
          </a:p>
        </p:txBody>
      </p:sp>
      <p:sp>
        <p:nvSpPr>
          <p:cNvPr id="9" name="TextBox 8"/>
          <p:cNvSpPr txBox="1"/>
          <p:nvPr/>
        </p:nvSpPr>
        <p:spPr>
          <a:xfrm>
            <a:off x="4953372" y="1835532"/>
            <a:ext cx="2714972" cy="369332"/>
          </a:xfrm>
          <a:prstGeom prst="rect">
            <a:avLst/>
          </a:prstGeom>
          <a:noFill/>
        </p:spPr>
        <p:txBody>
          <a:bodyPr wrap="square" rtlCol="0">
            <a:spAutoFit/>
          </a:bodyPr>
          <a:lstStyle/>
          <a:p>
            <a:pPr algn="ctr"/>
            <a:r>
              <a:rPr lang="en-US" b="1" u="sng" dirty="0" err="1"/>
              <a:t>app.component.ts</a:t>
            </a:r>
            <a:endParaRPr lang="en-US" b="1" u="sng" dirty="0"/>
          </a:p>
        </p:txBody>
      </p:sp>
      <p:sp>
        <p:nvSpPr>
          <p:cNvPr id="10" name="Rectangle 9"/>
          <p:cNvSpPr/>
          <p:nvPr/>
        </p:nvSpPr>
        <p:spPr>
          <a:xfrm>
            <a:off x="2915816" y="1588532"/>
            <a:ext cx="1728192" cy="400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Wrapping &lt;div&gt;</a:t>
            </a:r>
          </a:p>
        </p:txBody>
      </p:sp>
      <p:cxnSp>
        <p:nvCxnSpPr>
          <p:cNvPr id="12" name="Straight Arrow Connector 11"/>
          <p:cNvCxnSpPr/>
          <p:nvPr/>
        </p:nvCxnSpPr>
        <p:spPr>
          <a:xfrm flipH="1">
            <a:off x="2627784" y="1988840"/>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40152" y="4405466"/>
            <a:ext cx="3096344" cy="984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Nested FormGroup which holds the username &amp; email controls</a:t>
            </a:r>
          </a:p>
        </p:txBody>
      </p:sp>
      <p:cxnSp>
        <p:nvCxnSpPr>
          <p:cNvPr id="18" name="Straight Arrow Connector 17"/>
          <p:cNvCxnSpPr/>
          <p:nvPr/>
        </p:nvCxnSpPr>
        <p:spPr>
          <a:xfrm flipH="1" flipV="1">
            <a:off x="7236296" y="3058939"/>
            <a:ext cx="1440160" cy="134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76871" y="5059127"/>
            <a:ext cx="2731233" cy="125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After creating a group the get method’s path needs to be updated according to the new form group</a:t>
            </a:r>
          </a:p>
        </p:txBody>
      </p:sp>
      <p:cxnSp>
        <p:nvCxnSpPr>
          <p:cNvPr id="21" name="Straight Arrow Connector 20"/>
          <p:cNvCxnSpPr/>
          <p:nvPr/>
        </p:nvCxnSpPr>
        <p:spPr>
          <a:xfrm flipH="1" flipV="1">
            <a:off x="2771800" y="4221088"/>
            <a:ext cx="792088" cy="83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696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p:cNvSpPr>
            <a:spLocks noGrp="1"/>
          </p:cNvSpPr>
          <p:nvPr>
            <p:ph sz="quarter" idx="1"/>
          </p:nvPr>
        </p:nvSpPr>
        <p:spPr/>
        <p:txBody>
          <a:bodyPr/>
          <a:lstStyle/>
          <a:p>
            <a:r>
              <a:rPr lang="en-US" dirty="0"/>
              <a:t>The reactive approach provide the ability to create costume validators</a:t>
            </a:r>
          </a:p>
          <a:p>
            <a:endParaRPr lang="en-US" dirty="0"/>
          </a:p>
          <a:p>
            <a:r>
              <a:rPr lang="en-US" dirty="0"/>
              <a:t>Validators are just a functions which checks the elements control validity whenever the user change the elements control</a:t>
            </a:r>
          </a:p>
        </p:txBody>
      </p:sp>
    </p:spTree>
    <p:extLst>
      <p:ext uri="{BB962C8B-B14F-4D97-AF65-F5344CB8AC3E}">
        <p14:creationId xmlns:p14="http://schemas.microsoft.com/office/powerpoint/2010/main" val="1377635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6" name="Rectangle 5"/>
          <p:cNvSpPr/>
          <p:nvPr/>
        </p:nvSpPr>
        <p:spPr>
          <a:xfrm>
            <a:off x="-2027" y="1515575"/>
            <a:ext cx="6518243" cy="523040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export class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AppComponent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implements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OnInit{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signUpForm</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forbiddenUseNames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'test'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'test1'</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constructor</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ngOnInit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signUpForm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userData</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'username'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required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forbiddenName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bind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'email'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required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email</a:t>
            </a:r>
            <a:b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'gender'</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'male'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forbiddenName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(control:FormControl):{[</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string</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boolean</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if</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forbiddenUseNames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indexOf</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(control.</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value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 -</a:t>
            </a:r>
            <a:r>
              <a:rPr lang="en-US" sz="1200" dirty="0">
                <a:solidFill>
                  <a:srgbClr val="0000FF"/>
                </a:solidFill>
                <a:latin typeface="Courier New" panose="02070309020205020404" pitchFamily="49" charset="0"/>
                <a:ea typeface="Times New Roman" panose="02020603050405020304" pitchFamily="18" charset="0"/>
                <a:cs typeface="Arial" panose="020B0604020202020204" pitchFamily="34" charset="0"/>
              </a:rPr>
              <a:t>1</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return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nameIsForbidden</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true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return 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4716016" y="1628800"/>
            <a:ext cx="172819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An array of forbidden names to the username control.</a:t>
            </a:r>
          </a:p>
        </p:txBody>
      </p:sp>
      <p:cxnSp>
        <p:nvCxnSpPr>
          <p:cNvPr id="9" name="Straight Arrow Connector 8"/>
          <p:cNvCxnSpPr/>
          <p:nvPr/>
        </p:nvCxnSpPr>
        <p:spPr>
          <a:xfrm flipH="1">
            <a:off x="3563888" y="2060848"/>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520" y="5013176"/>
            <a:ext cx="5472608"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19972" y="4007370"/>
            <a:ext cx="28083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Costume validator function that returns a key value pair in string type &amp; a boolean.</a:t>
            </a:r>
          </a:p>
        </p:txBody>
      </p:sp>
      <p:cxnSp>
        <p:nvCxnSpPr>
          <p:cNvPr id="13" name="Straight Arrow Connector 12"/>
          <p:cNvCxnSpPr/>
          <p:nvPr/>
        </p:nvCxnSpPr>
        <p:spPr>
          <a:xfrm flipH="1">
            <a:off x="4427984" y="4715678"/>
            <a:ext cx="432048" cy="36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84168" y="4900431"/>
            <a:ext cx="2952328" cy="140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example show a common used case for custom validator which checks if the user typed any value that matches the forbidden usernames list values and return an error message.</a:t>
            </a:r>
          </a:p>
        </p:txBody>
      </p:sp>
      <p:cxnSp>
        <p:nvCxnSpPr>
          <p:cNvPr id="16" name="Straight Arrow Connector 15"/>
          <p:cNvCxnSpPr/>
          <p:nvPr/>
        </p:nvCxnSpPr>
        <p:spPr>
          <a:xfrm flipH="1" flipV="1">
            <a:off x="3779912" y="5604875"/>
            <a:ext cx="2160240" cy="56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28284" y="2564904"/>
            <a:ext cx="18897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‘this’ word must be bound to the function for without bounding it, the ‘this’ word will refer to the costume validator function.</a:t>
            </a:r>
          </a:p>
        </p:txBody>
      </p:sp>
      <p:cxnSp>
        <p:nvCxnSpPr>
          <p:cNvPr id="19" name="Straight Arrow Connector 18"/>
          <p:cNvCxnSpPr/>
          <p:nvPr/>
        </p:nvCxnSpPr>
        <p:spPr>
          <a:xfrm flipH="1">
            <a:off x="6444208" y="324898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917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p:cNvSpPr>
            <a:spLocks noGrp="1"/>
          </p:cNvSpPr>
          <p:nvPr>
            <p:ph sz="quarter" idx="1"/>
          </p:nvPr>
        </p:nvSpPr>
        <p:spPr>
          <a:xfrm>
            <a:off x="612648" y="1600200"/>
            <a:ext cx="8153400" cy="964704"/>
          </a:xfrm>
        </p:spPr>
        <p:txBody>
          <a:bodyPr>
            <a:normAutofit lnSpcReduction="10000"/>
          </a:bodyPr>
          <a:lstStyle/>
          <a:p>
            <a:r>
              <a:rPr lang="en-US" dirty="0"/>
              <a:t>The function will eventually change the element control state to:</a:t>
            </a:r>
          </a:p>
          <a:p>
            <a:pPr marL="0" indent="0">
              <a:buNone/>
            </a:pPr>
            <a:endParaRPr lang="en-US" dirty="0"/>
          </a:p>
        </p:txBody>
      </p:sp>
      <p:sp>
        <p:nvSpPr>
          <p:cNvPr id="6" name="Rectangle 1"/>
          <p:cNvSpPr>
            <a:spLocks noChangeArrowheads="1"/>
          </p:cNvSpPr>
          <p:nvPr/>
        </p:nvSpPr>
        <p:spPr bwMode="auto">
          <a:xfrm>
            <a:off x="683568" y="2600401"/>
            <a:ext cx="573629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&lt;input _ngcontent-c0=</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Arial Unicode MS"/>
                <a:ea typeface="Times New Roman" panose="02020603050405020304" pitchFamily="18" charset="0"/>
                <a:cs typeface="Courier New" panose="02070309020205020404" pitchFamily="49" charset="0"/>
              </a:rPr>
              <a:t>class</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"form-control ng-dirty ng-invalid ng-touched"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formcontrolname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id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"text"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ng-reflect-name=</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p:cNvSpPr/>
          <p:nvPr/>
        </p:nvSpPr>
        <p:spPr>
          <a:xfrm>
            <a:off x="5076056" y="2564904"/>
            <a:ext cx="864096"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5652120" y="2924944"/>
            <a:ext cx="504056"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76056" y="4005064"/>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user typed ‘test’ or ‘test1’ a ng-invalid class will appear.</a:t>
            </a:r>
          </a:p>
        </p:txBody>
      </p:sp>
    </p:spTree>
    <p:extLst>
      <p:ext uri="{BB962C8B-B14F-4D97-AF65-F5344CB8AC3E}">
        <p14:creationId xmlns:p14="http://schemas.microsoft.com/office/powerpoint/2010/main" val="177056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Basics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6" name="Content Placeholder 5"/>
          <p:cNvSpPr>
            <a:spLocks noGrp="1"/>
          </p:cNvSpPr>
          <p:nvPr>
            <p:ph sz="quarter" idx="1"/>
          </p:nvPr>
        </p:nvSpPr>
        <p:spPr>
          <a:xfrm>
            <a:off x="533400" y="1600200"/>
            <a:ext cx="8232648" cy="5141168"/>
          </a:xfrm>
        </p:spPr>
        <p:txBody>
          <a:bodyPr>
            <a:normAutofit fontScale="85000" lnSpcReduction="20000"/>
          </a:bodyPr>
          <a:lstStyle/>
          <a:p>
            <a:r>
              <a:rPr lang="en-US" sz="2000" dirty="0"/>
              <a:t>Import Form Modules from @angular/forms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Angular will create a form when detecting &lt;form&gt; HTML tag</a:t>
            </a:r>
          </a:p>
          <a:p>
            <a:endParaRPr lang="en-US" sz="2000" dirty="0"/>
          </a:p>
          <a:p>
            <a:r>
              <a:rPr lang="en-US" sz="1800" dirty="0"/>
              <a:t>Pay attention! Without the </a:t>
            </a:r>
            <a:r>
              <a:rPr lang="en-US" sz="1800" dirty="0" err="1"/>
              <a:t>FormModule</a:t>
            </a:r>
            <a:r>
              <a:rPr lang="en-US" sz="1800" dirty="0"/>
              <a:t> import, angular will not recognize any element control and inputs of the form.</a:t>
            </a:r>
          </a:p>
          <a:p>
            <a:pPr marL="0" indent="0">
              <a:buNone/>
            </a:pPr>
            <a:endParaRPr lang="en-US" dirty="0"/>
          </a:p>
        </p:txBody>
      </p:sp>
      <p:sp>
        <p:nvSpPr>
          <p:cNvPr id="5" name="Rectangle 4"/>
          <p:cNvSpPr/>
          <p:nvPr/>
        </p:nvSpPr>
        <p:spPr>
          <a:xfrm>
            <a:off x="723188" y="2060848"/>
            <a:ext cx="3960440" cy="3477875"/>
          </a:xfrm>
          <a:prstGeom prst="rect">
            <a:avLst/>
          </a:prstGeom>
        </p:spPr>
        <p:txBody>
          <a:bodyPr wrap="square">
            <a:spAutoFit/>
          </a:bodyPr>
          <a:lstStyle/>
          <a:p>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'@angular/platform-browser'</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NgModule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'@angular/http'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100" dirty="0"/>
          </a:p>
        </p:txBody>
      </p:sp>
      <p:cxnSp>
        <p:nvCxnSpPr>
          <p:cNvPr id="9" name="Straight Arrow Connector 8"/>
          <p:cNvCxnSpPr/>
          <p:nvPr/>
        </p:nvCxnSpPr>
        <p:spPr>
          <a:xfrm flipH="1" flipV="1">
            <a:off x="3635896" y="2636912"/>
            <a:ext cx="115212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35696" y="3573016"/>
            <a:ext cx="295232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a:xfrm>
            <a:off x="0" y="1600200"/>
            <a:ext cx="9144000" cy="5257800"/>
          </a:xfrm>
        </p:spPr>
        <p:txBody>
          <a:bodyPr>
            <a:normAutofit/>
          </a:bodyPr>
          <a:lstStyle/>
          <a:p>
            <a:r>
              <a:rPr lang="en-US" sz="2400" dirty="0"/>
              <a:t>However, angular will not detect the form inputs by itself</a:t>
            </a:r>
          </a:p>
          <a:p>
            <a:r>
              <a:rPr lang="en-US" sz="2400" dirty="0"/>
              <a:t>Controls for the rescue!</a:t>
            </a:r>
          </a:p>
          <a:p>
            <a:pPr lvl="1"/>
            <a:r>
              <a:rPr lang="en-US" sz="2400" dirty="0"/>
              <a:t>Controls refers to the JS object in the component class</a:t>
            </a:r>
          </a:p>
          <a:p>
            <a:pPr lvl="1"/>
            <a:r>
              <a:rPr lang="en-US" sz="2400" dirty="0"/>
              <a:t>the name attribute will register a control with the form</a:t>
            </a:r>
          </a:p>
          <a:p>
            <a:pPr lvl="1"/>
            <a:r>
              <a:rPr lang="en-US" sz="2400" dirty="0"/>
              <a:t>Without setting a control and set a name for it, angular will </a:t>
            </a:r>
            <a:r>
              <a:rPr lang="en-US" sz="2400" b="1" dirty="0"/>
              <a:t>not</a:t>
            </a:r>
            <a:r>
              <a:rPr lang="en-US" sz="2400" dirty="0"/>
              <a:t> add the special ng classes provided by the </a:t>
            </a:r>
            <a:r>
              <a:rPr lang="en-US" sz="2400" dirty="0" err="1"/>
              <a:t>formModule</a:t>
            </a:r>
            <a:r>
              <a:rPr lang="en-US" sz="2400" dirty="0"/>
              <a:t> in order to manipulate the DOM</a:t>
            </a:r>
          </a:p>
          <a:p>
            <a:pPr lvl="1"/>
            <a:endParaRPr lang="en-US" sz="2400" dirty="0"/>
          </a:p>
          <a:p>
            <a:pPr marL="365760" lvl="1" indent="0">
              <a:buNone/>
            </a:pPr>
            <a:endParaRPr lang="en-US" sz="2400" dirty="0"/>
          </a:p>
        </p:txBody>
      </p:sp>
    </p:spTree>
    <p:extLst>
      <p:ext uri="{BB962C8B-B14F-4D97-AF65-F5344CB8AC3E}">
        <p14:creationId xmlns:p14="http://schemas.microsoft.com/office/powerpoint/2010/main" val="205607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7" name="Content Placeholder 6"/>
          <p:cNvSpPr>
            <a:spLocks noGrp="1"/>
          </p:cNvSpPr>
          <p:nvPr>
            <p:ph sz="quarter" idx="1"/>
          </p:nvPr>
        </p:nvSpPr>
        <p:spPr/>
        <p:txBody>
          <a:bodyPr/>
          <a:lstStyle/>
          <a:p>
            <a:pPr marL="0" indent="0">
              <a:buNone/>
            </a:pPr>
            <a:r>
              <a:rPr lang="en-US" dirty="0"/>
              <a:t>Example:</a:t>
            </a:r>
          </a:p>
          <a:p>
            <a:pPr marL="0" indent="0">
              <a:buNone/>
            </a:pPr>
            <a:endParaRPr lang="en-US" dirty="0"/>
          </a:p>
        </p:txBody>
      </p:sp>
      <p:sp>
        <p:nvSpPr>
          <p:cNvPr id="5" name="Rectangle 1"/>
          <p:cNvSpPr>
            <a:spLocks noChangeArrowheads="1"/>
          </p:cNvSpPr>
          <p:nvPr/>
        </p:nvSpPr>
        <p:spPr bwMode="auto">
          <a:xfrm>
            <a:off x="612648" y="2258441"/>
            <a:ext cx="612068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ngModel</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FF"/>
                </a:solidFill>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p:nvPr/>
        </p:nvCxnSpPr>
        <p:spPr>
          <a:xfrm flipH="1">
            <a:off x="2195736" y="3789040"/>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987824" y="3789040"/>
            <a:ext cx="86409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90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7" name="Content Placeholder 6"/>
          <p:cNvSpPr>
            <a:spLocks noGrp="1"/>
          </p:cNvSpPr>
          <p:nvPr>
            <p:ph sz="quarter" idx="1"/>
          </p:nvPr>
        </p:nvSpPr>
        <p:spPr>
          <a:xfrm>
            <a:off x="612648" y="1600200"/>
            <a:ext cx="7919792" cy="4277072"/>
          </a:xfrm>
        </p:spPr>
        <p:txBody>
          <a:bodyPr>
            <a:normAutofit lnSpcReduction="10000"/>
          </a:bodyPr>
          <a:lstStyle/>
          <a:p>
            <a:r>
              <a:rPr lang="en-US" sz="2400" dirty="0"/>
              <a:t>Using &lt;button type=“submit”&gt;&lt;/button&gt; will be a bad practice for submitting an angular form. That is because it will trigger JS event “submit”</a:t>
            </a:r>
          </a:p>
          <a:p>
            <a:r>
              <a:rPr lang="en-US" sz="2400" dirty="0"/>
              <a:t>Angular takes advantage of that by creating a directive called ng-submit which will treat the entire form as a whole and will be fired when submitting a form (JS default behavior will trigger)</a:t>
            </a:r>
          </a:p>
          <a:p>
            <a:r>
              <a:rPr lang="en-US" sz="2400" dirty="0"/>
              <a:t>In order to gain access into the form (JS object) and finally into the submitted data of the form, a local reference that equals to “</a:t>
            </a:r>
            <a:r>
              <a:rPr lang="en-US" sz="2400" dirty="0" err="1"/>
              <a:t>ngForm</a:t>
            </a:r>
            <a:r>
              <a:rPr lang="en-US" sz="2400" dirty="0"/>
              <a:t>” must be set</a:t>
            </a:r>
          </a:p>
          <a:p>
            <a:pPr marL="0" indent="0">
              <a:buNone/>
            </a:pP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2400"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2400" b="1" dirty="0" err="1">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9762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86536" cy="1155590"/>
          </a:xfrm>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0" y="4797152"/>
            <a:ext cx="8766048" cy="2060848"/>
          </a:xfrm>
        </p:spPr>
        <p:txBody>
          <a:bodyPr/>
          <a:lstStyle/>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5814048" y="2132856"/>
            <a:ext cx="3329952" cy="2844215"/>
          </a:xfrm>
          <a:prstGeom prst="rect">
            <a:avLst/>
          </a:prstGeom>
        </p:spPr>
      </p:pic>
      <p:sp>
        <p:nvSpPr>
          <p:cNvPr id="8" name="TextBox 7"/>
          <p:cNvSpPr txBox="1"/>
          <p:nvPr/>
        </p:nvSpPr>
        <p:spPr>
          <a:xfrm>
            <a:off x="5652120" y="1700808"/>
            <a:ext cx="3113928" cy="369332"/>
          </a:xfrm>
          <a:prstGeom prst="rect">
            <a:avLst/>
          </a:prstGeom>
          <a:noFill/>
        </p:spPr>
        <p:txBody>
          <a:bodyPr wrap="square" rtlCol="0">
            <a:spAutoFit/>
          </a:bodyPr>
          <a:lstStyle/>
          <a:p>
            <a:r>
              <a:rPr lang="en-US" b="1" u="sng" dirty="0"/>
              <a:t>Component </a:t>
            </a:r>
            <a:r>
              <a:rPr lang="en-US" b="1" u="sng" dirty="0" err="1"/>
              <a:t>app.ts</a:t>
            </a:r>
            <a:endParaRPr lang="en-US" b="1" u="sng" dirty="0"/>
          </a:p>
        </p:txBody>
      </p:sp>
      <p:sp>
        <p:nvSpPr>
          <p:cNvPr id="10" name="TextBox 9"/>
          <p:cNvSpPr txBox="1"/>
          <p:nvPr/>
        </p:nvSpPr>
        <p:spPr>
          <a:xfrm>
            <a:off x="251520" y="1700808"/>
            <a:ext cx="4968552" cy="369332"/>
          </a:xfrm>
          <a:prstGeom prst="rect">
            <a:avLst/>
          </a:prstGeom>
          <a:noFill/>
        </p:spPr>
        <p:txBody>
          <a:bodyPr wrap="square" rtlCol="0">
            <a:spAutoFit/>
          </a:bodyPr>
          <a:lstStyle/>
          <a:p>
            <a:r>
              <a:rPr lang="en-US" b="1" u="sng" dirty="0"/>
              <a:t>Index.html</a:t>
            </a:r>
          </a:p>
        </p:txBody>
      </p:sp>
      <p:cxnSp>
        <p:nvCxnSpPr>
          <p:cNvPr id="12" name="Straight Arrow Connector 11"/>
          <p:cNvCxnSpPr>
            <a:cxnSpLocks/>
          </p:cNvCxnSpPr>
          <p:nvPr/>
        </p:nvCxnSpPr>
        <p:spPr>
          <a:xfrm flipH="1">
            <a:off x="2555776" y="2132856"/>
            <a:ext cx="50405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7236296" y="4509120"/>
            <a:ext cx="64807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948264" y="2492896"/>
            <a:ext cx="936104" cy="266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112" y="5166484"/>
            <a:ext cx="3185936" cy="99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NgForm &amp; create the function with an argument type NgForm.</a:t>
            </a:r>
          </a:p>
        </p:txBody>
      </p:sp>
      <p:sp>
        <p:nvSpPr>
          <p:cNvPr id="24" name="Rectangle 23"/>
          <p:cNvSpPr/>
          <p:nvPr/>
        </p:nvSpPr>
        <p:spPr>
          <a:xfrm>
            <a:off x="2582590" y="1755777"/>
            <a:ext cx="210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ref &amp; </a:t>
            </a:r>
            <a:r>
              <a:rPr lang="en-US" dirty="0" err="1"/>
              <a:t>ngForm</a:t>
            </a:r>
            <a:endParaRPr lang="en-US" dirty="0"/>
          </a:p>
        </p:txBody>
      </p:sp>
      <p:sp>
        <p:nvSpPr>
          <p:cNvPr id="6" name="Rectangle 5"/>
          <p:cNvSpPr/>
          <p:nvPr/>
        </p:nvSpPr>
        <p:spPr>
          <a:xfrm>
            <a:off x="146036" y="2602927"/>
            <a:ext cx="4942348"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66327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06" y="199189"/>
            <a:ext cx="8153400" cy="990600"/>
          </a:xfrm>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a:xfrm>
            <a:off x="7578282" y="-29411"/>
            <a:ext cx="1584176" cy="365125"/>
          </a:xfrm>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a:xfrm>
            <a:off x="18458" y="1242811"/>
            <a:ext cx="533400" cy="244476"/>
          </a:xfrm>
        </p:spPr>
        <p:txBody>
          <a:bodyPr>
            <a:normAutofit fontScale="85000" lnSpcReduction="20000"/>
          </a:bodyPr>
          <a:lstStyle/>
          <a:p>
            <a:fld id="{6EDEC3BC-0694-4586-AE63-02B4D54ABF43}" type="slidenum">
              <a:rPr lang="en-US" smtClean="0"/>
              <a:pPr/>
              <a:t>9</a:t>
            </a:fld>
            <a:endParaRPr lang="en-US"/>
          </a:p>
        </p:txBody>
      </p:sp>
      <p:sp>
        <p:nvSpPr>
          <p:cNvPr id="10" name="Content Placeholder 9"/>
          <p:cNvSpPr>
            <a:spLocks noGrp="1"/>
          </p:cNvSpPr>
          <p:nvPr>
            <p:ph sz="quarter" idx="1"/>
          </p:nvPr>
        </p:nvSpPr>
        <p:spPr>
          <a:xfrm>
            <a:off x="631106" y="1570789"/>
            <a:ext cx="8153400" cy="4495800"/>
          </a:xfrm>
        </p:spPr>
        <p:txBody>
          <a:bodyPr/>
          <a:lstStyle/>
          <a:p>
            <a:r>
              <a:rPr lang="en-US" dirty="0"/>
              <a:t>The example will result an object in the dev tools:</a:t>
            </a:r>
          </a:p>
          <a:p>
            <a:pPr marL="0" indent="0">
              <a:buNone/>
            </a:pPr>
            <a:endParaRPr lang="en-US" dirty="0"/>
          </a:p>
          <a:p>
            <a:pPr marL="0" indent="0">
              <a:buNone/>
            </a:pPr>
            <a:endParaRPr lang="en-US" dirty="0"/>
          </a:p>
        </p:txBody>
      </p:sp>
      <p:sp>
        <p:nvSpPr>
          <p:cNvPr id="5" name="Rectangle 1"/>
          <p:cNvSpPr>
            <a:spLocks noChangeArrowheads="1"/>
          </p:cNvSpPr>
          <p:nvPr/>
        </p:nvSpPr>
        <p:spPr bwMode="auto">
          <a:xfrm>
            <a:off x="320046" y="2037416"/>
            <a:ext cx="316835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NgForm</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controls:(...)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dirty:(...)</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disabled:(...)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enabled:(...)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errors:(...)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form:FormGroup formDirective:(...)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ngSubmit:EventEmitter path:(...)</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pending:(...)</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pristine:(...)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submitted:(...)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untouched:(...)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value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secret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"teacher”</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"Oric@gmail.com"</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username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_submitted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true</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:ControlContainer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flipH="1">
            <a:off x="2051720" y="5373216"/>
            <a:ext cx="18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915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13670</TotalTime>
  <Words>2472</Words>
  <Application>Microsoft Office PowerPoint</Application>
  <PresentationFormat>On-screen Show (4:3)</PresentationFormat>
  <Paragraphs>329</Paragraphs>
  <Slides>39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Unicode MS</vt:lpstr>
      <vt:lpstr>Calibri</vt:lpstr>
      <vt:lpstr>Courier New</vt:lpstr>
      <vt:lpstr>Levenim MT</vt:lpstr>
      <vt:lpstr>Times New Roman</vt:lpstr>
      <vt:lpstr>Tw Cen MT</vt:lpstr>
      <vt:lpstr>Wingdings</vt:lpstr>
      <vt:lpstr>Wingdings 2</vt:lpstr>
      <vt:lpstr>חציון</vt:lpstr>
      <vt:lpstr>FORMS</vt:lpstr>
      <vt:lpstr>Module Introduction</vt:lpstr>
      <vt:lpstr>Template Driven vs. Reactive Form</vt:lpstr>
      <vt:lpstr>Template Driven Basics</vt:lpstr>
      <vt:lpstr>Controls</vt:lpstr>
      <vt:lpstr>Controls</vt:lpstr>
      <vt:lpstr>Submitting &amp; using the form</vt:lpstr>
      <vt:lpstr>Submitting &amp; using the form</vt:lpstr>
      <vt:lpstr>Submitting &amp; using the form</vt:lpstr>
      <vt:lpstr>Form State</vt:lpstr>
      <vt:lpstr>Access with @viewChild</vt:lpstr>
      <vt:lpstr>Validators</vt:lpstr>
      <vt:lpstr>Validators</vt:lpstr>
      <vt:lpstr>using element control state to manipulate the DOM</vt:lpstr>
      <vt:lpstr>Validation-error messages</vt:lpstr>
      <vt:lpstr>ngModel &amp; Property bindings</vt:lpstr>
      <vt:lpstr>ngModel two way binding</vt:lpstr>
      <vt:lpstr>Grouping controls</vt:lpstr>
      <vt:lpstr>Grouping controls</vt:lpstr>
      <vt:lpstr>Grouping controls</vt:lpstr>
      <vt:lpstr>Radio Buttons</vt:lpstr>
      <vt:lpstr>Extract the data</vt:lpstr>
      <vt:lpstr>Extract the data</vt:lpstr>
      <vt:lpstr>Extract the data</vt:lpstr>
      <vt:lpstr>Reactive Form</vt:lpstr>
      <vt:lpstr>Why reactive form approach?</vt:lpstr>
      <vt:lpstr>setup</vt:lpstr>
      <vt:lpstr>Creating the form</vt:lpstr>
      <vt:lpstr>Creating the form</vt:lpstr>
      <vt:lpstr>Creating the form</vt:lpstr>
      <vt:lpstr>Submit</vt:lpstr>
      <vt:lpstr>Submit</vt:lpstr>
      <vt:lpstr>Validators</vt:lpstr>
      <vt:lpstr>Access Controls</vt:lpstr>
      <vt:lpstr>Grouping Controls</vt:lpstr>
      <vt:lpstr>Grouping Controls</vt:lpstr>
      <vt:lpstr>Costume Validators</vt:lpstr>
      <vt:lpstr>Costume Validators</vt:lpstr>
      <vt:lpstr>Costume Validators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tankian tankian</cp:lastModifiedBy>
  <cp:revision>286</cp:revision>
  <dcterms:created xsi:type="dcterms:W3CDTF">2011-02-24T08:59:43Z</dcterms:created>
  <dcterms:modified xsi:type="dcterms:W3CDTF">2017-05-14T14:51:46Z</dcterms:modified>
</cp:coreProperties>
</file>