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3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7" r:id="rId11"/>
    <p:sldId id="266" r:id="rId12"/>
    <p:sldId id="265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88" autoAdjust="0"/>
    <p:restoredTop sz="94607" autoAdjust="0"/>
  </p:normalViewPr>
  <p:slideViewPr>
    <p:cSldViewPr>
      <p:cViewPr varScale="1">
        <p:scale>
          <a:sx n="84" d="100"/>
          <a:sy n="84" d="100"/>
        </p:scale>
        <p:origin x="1248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1502B-FFA8-47B9-B4E5-980CA415BAFF}" type="datetimeFigureOut">
              <a:rPr lang="en-US" smtClean="0"/>
              <a:pPr/>
              <a:t>5/15/2017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88033-AD80-4586-9B6C-183FD2A4A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87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559824" y="0"/>
            <a:ext cx="15841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172400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ss-modules/css-module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3275856" y="2420888"/>
            <a:ext cx="3744416" cy="864096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Component architecture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23528" y="3861048"/>
            <a:ext cx="6400800" cy="2160240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Ori Calvo, 2017</a:t>
            </a:r>
          </a:p>
          <a:p>
            <a:pPr algn="l"/>
            <a:r>
              <a:rPr lang="en-US" sz="1800" dirty="0"/>
              <a:t>oric@trainologic.com</a:t>
            </a:r>
          </a:p>
          <a:p>
            <a:r>
              <a:rPr lang="en-US" sz="1800" dirty="0"/>
              <a:t>https://trainologic.com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POV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Angular implements parts of the Shadow DOM standard even for older browser</a:t>
            </a:r>
          </a:p>
          <a:p>
            <a:pPr lvl="1"/>
            <a:r>
              <a:rPr lang="en-US" dirty="0" smtClean="0"/>
              <a:t>CSS encapsulation</a:t>
            </a:r>
          </a:p>
          <a:p>
            <a:pPr lvl="1"/>
            <a:r>
              <a:rPr lang="en-US" dirty="0" smtClean="0"/>
              <a:t>:host</a:t>
            </a:r>
          </a:p>
          <a:p>
            <a:pPr lvl="1"/>
            <a:r>
              <a:rPr lang="en-US" dirty="0" smtClean="0"/>
              <a:t>/deep/</a:t>
            </a:r>
          </a:p>
          <a:p>
            <a:pPr lvl="1"/>
            <a:r>
              <a:rPr lang="en-US" dirty="0" smtClean="0"/>
              <a:t>template</a:t>
            </a:r>
          </a:p>
          <a:p>
            <a:pPr lvl="1"/>
            <a:r>
              <a:rPr lang="en-US" dirty="0" smtClean="0"/>
              <a:t>content</a:t>
            </a:r>
          </a:p>
          <a:p>
            <a:r>
              <a:rPr lang="en-US" dirty="0" smtClean="0"/>
              <a:t>You can think of Angular as a way to bring the future power of web components into today SPA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94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Encapsulation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For every component Angular is aware of its template + styling</a:t>
            </a:r>
          </a:p>
          <a:p>
            <a:r>
              <a:rPr lang="en-US" dirty="0"/>
              <a:t>Thus, Angular is capable of “fixing” both and make them more encapsulated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The </a:t>
            </a:r>
            <a:r>
              <a:rPr lang="en-US" dirty="0">
                <a:sym typeface="Wingdings" panose="05000000000000000000" pitchFamily="2" charset="2"/>
              </a:rPr>
              <a:t>effective CSS + HTML is a bit different than the one you write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There might exist </a:t>
            </a:r>
            <a:r>
              <a:rPr lang="en-US" dirty="0">
                <a:sym typeface="Wingdings" panose="05000000000000000000" pitchFamily="2" charset="2"/>
              </a:rPr>
              <a:t>p</a:t>
            </a:r>
            <a:r>
              <a:rPr lang="en-US" dirty="0" smtClean="0">
                <a:sym typeface="Wingdings" panose="05000000000000000000" pitchFamily="2" charset="2"/>
              </a:rPr>
              <a:t>erformance </a:t>
            </a:r>
            <a:r>
              <a:rPr lang="en-US" dirty="0">
                <a:sym typeface="Wingdings" panose="05000000000000000000" pitchFamily="2" charset="2"/>
              </a:rPr>
              <a:t>penalty since Angular needs to parse both CSS &amp; HTML  Use AOT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7441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Encapsulation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/>
              <a:t>Angular implementation for </a:t>
            </a: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Shadow DOM way </a:t>
            </a:r>
            <a:r>
              <a:rPr lang="en-US" dirty="0" smtClean="0"/>
              <a:t>of thinking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328271" y="2852936"/>
            <a:ext cx="3595657" cy="861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div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class=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"buttons"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&lt;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button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&gt;Refresh&lt;/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button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&lt;/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div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/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my-contact-list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&gt;&lt;/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my-contact-list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endParaRPr lang="he-IL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88024" y="2492896"/>
            <a:ext cx="4176464" cy="16312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my-app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_nghost-c0=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""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&lt;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h1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_ngcontent-c0=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""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&gt;Hello Angular&lt;/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h1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/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&lt;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div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_ngcontent-c0=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""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class=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"buttons"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&lt;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button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_ngcontent-c0=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""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&gt;Refresh&lt;/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button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&lt;/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div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/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&lt;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my-contact-list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_ngcontent-c0=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""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_nghost-c1=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""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&lt;/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my-contact-list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&lt;/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my-app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endParaRPr lang="he-IL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Arrow: Right 7"/>
          <p:cNvSpPr/>
          <p:nvPr/>
        </p:nvSpPr>
        <p:spPr>
          <a:xfrm>
            <a:off x="4113620" y="3056476"/>
            <a:ext cx="48471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Rectangle 9"/>
          <p:cNvSpPr/>
          <p:nvPr/>
        </p:nvSpPr>
        <p:spPr>
          <a:xfrm>
            <a:off x="612648" y="5068679"/>
            <a:ext cx="1988607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background-color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  <p:sp>
        <p:nvSpPr>
          <p:cNvPr id="11" name="Rectangle 10"/>
          <p:cNvSpPr/>
          <p:nvPr/>
        </p:nvSpPr>
        <p:spPr>
          <a:xfrm>
            <a:off x="3654721" y="4767852"/>
            <a:ext cx="2016224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_nghost-c0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display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block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_ngcontent-c0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background-color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  <p:sp>
        <p:nvSpPr>
          <p:cNvPr id="12" name="Arrow: Right 11"/>
          <p:cNvSpPr/>
          <p:nvPr/>
        </p:nvSpPr>
        <p:spPr>
          <a:xfrm>
            <a:off x="2885632" y="5099123"/>
            <a:ext cx="48471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Callout: Bent Line with No Border 12"/>
          <p:cNvSpPr/>
          <p:nvPr/>
        </p:nvSpPr>
        <p:spPr>
          <a:xfrm>
            <a:off x="6876256" y="4809684"/>
            <a:ext cx="1717848" cy="1303488"/>
          </a:xfrm>
          <a:prstGeom prst="callout2">
            <a:avLst>
              <a:gd name="adj1" fmla="val 64715"/>
              <a:gd name="adj2" fmla="val -92626"/>
              <a:gd name="adj3" fmla="val 46916"/>
              <a:gd name="adj4" fmla="val -1343"/>
              <a:gd name="adj5" fmla="val -148874"/>
              <a:gd name="adj6" fmla="val -5763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Every element is attached with unique attribute and CSS is fixed with the same unique name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69517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Styling the host element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Assuming a component named my-app</a:t>
            </a:r>
          </a:p>
          <a:p>
            <a:r>
              <a:rPr lang="en-US" dirty="0" smtClean="0"/>
              <a:t>The following definition does not work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my-app is considered a child element not the host itself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03348" y="2894001"/>
            <a:ext cx="457200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my-app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diaply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flex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flex-direction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row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5514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Styling the host element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can use the standard </a:t>
            </a:r>
            <a:r>
              <a:rPr lang="en-US" dirty="0" smtClean="0">
                <a:solidFill>
                  <a:srgbClr val="FF0000"/>
                </a:solidFill>
              </a:rPr>
              <a:t>:host</a:t>
            </a:r>
            <a:r>
              <a:rPr lang="en-US" dirty="0" smtClean="0"/>
              <a:t> CSS syntax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Angular transforms it to the following definition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97010" y="2420888"/>
            <a:ext cx="2384676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host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display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flex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flex-direction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row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641026" y="4509120"/>
            <a:ext cx="2096644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_nghost-c0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display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flex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flex-direction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row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9760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CSS class to host element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There are cases where :host is not enough</a:t>
            </a:r>
          </a:p>
          <a:p>
            <a:pPr lvl="1"/>
            <a:r>
              <a:rPr lang="en-US" dirty="0" smtClean="0"/>
              <a:t>For example, attaching 3</a:t>
            </a:r>
            <a:r>
              <a:rPr lang="en-US" baseline="30000" dirty="0" smtClean="0"/>
              <a:t>rd</a:t>
            </a:r>
            <a:r>
              <a:rPr lang="en-US" dirty="0" smtClean="0"/>
              <a:t> party CSS class</a:t>
            </a:r>
          </a:p>
          <a:p>
            <a:r>
              <a:rPr lang="en-US" dirty="0" smtClean="0"/>
              <a:t>There is no way to that through the HTML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Use @</a:t>
            </a:r>
            <a:r>
              <a:rPr lang="en-US" dirty="0" err="1" smtClean="0">
                <a:sym typeface="Wingdings" panose="05000000000000000000" pitchFamily="2" charset="2"/>
              </a:rPr>
              <a:t>HostBinding</a:t>
            </a:r>
            <a:r>
              <a:rPr lang="en-US" dirty="0" smtClean="0">
                <a:sym typeface="Wingdings" panose="05000000000000000000" pitchFamily="2" charset="2"/>
              </a:rPr>
              <a:t> instead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65012" y="4077072"/>
            <a:ext cx="6048672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HostBinding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class.external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external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boolean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dirty="0"/>
          </a:p>
        </p:txBody>
      </p:sp>
      <p:sp>
        <p:nvSpPr>
          <p:cNvPr id="7" name="Callout: Bent Line with No Border 12"/>
          <p:cNvSpPr/>
          <p:nvPr/>
        </p:nvSpPr>
        <p:spPr>
          <a:xfrm>
            <a:off x="3059832" y="5444256"/>
            <a:ext cx="1512168" cy="1032744"/>
          </a:xfrm>
          <a:prstGeom prst="callout2">
            <a:avLst>
              <a:gd name="adj1" fmla="val 43670"/>
              <a:gd name="adj2" fmla="val 108581"/>
              <a:gd name="adj3" fmla="val 28677"/>
              <a:gd name="adj4" fmla="val 107777"/>
              <a:gd name="adj5" fmla="val -72548"/>
              <a:gd name="adj6" fmla="val 26323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smtClean="0"/>
              <a:t>Must be true, else, the CSS class is not injected</a:t>
            </a:r>
            <a:endParaRPr lang="he-IL" sz="1400" dirty="0"/>
          </a:p>
        </p:txBody>
      </p:sp>
      <p:sp>
        <p:nvSpPr>
          <p:cNvPr id="8" name="Rectangle 7"/>
          <p:cNvSpPr/>
          <p:nvPr/>
        </p:nvSpPr>
        <p:spPr>
          <a:xfrm>
            <a:off x="323528" y="5444256"/>
            <a:ext cx="230425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host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(.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external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background-color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3662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ViewEncapsulation.None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 CSS encapsulation</a:t>
            </a:r>
          </a:p>
          <a:p>
            <a:r>
              <a:rPr lang="en-US" dirty="0" smtClean="0"/>
              <a:t>Angular just injects the CSS into the head</a:t>
            </a:r>
          </a:p>
          <a:p>
            <a:r>
              <a:rPr lang="en-US" dirty="0" smtClean="0"/>
              <a:t>You cannot use :host 	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03348" y="3510677"/>
            <a:ext cx="4572000" cy="2585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@Component({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"my-app"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templateUrl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"./app.component.html"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styleUrls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"./app.component.css"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moduleId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encapsulation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ViewEncapsulation.</a:t>
            </a:r>
            <a:r>
              <a:rPr lang="en-US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None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dirty="0"/>
          </a:p>
        </p:txBody>
      </p:sp>
      <p:sp>
        <p:nvSpPr>
          <p:cNvPr id="7" name="Callout: Bent Line with No Border 12"/>
          <p:cNvSpPr/>
          <p:nvPr/>
        </p:nvSpPr>
        <p:spPr>
          <a:xfrm>
            <a:off x="266700" y="4869160"/>
            <a:ext cx="1512168" cy="1032744"/>
          </a:xfrm>
          <a:prstGeom prst="callout2">
            <a:avLst>
              <a:gd name="adj1" fmla="val 43670"/>
              <a:gd name="adj2" fmla="val 108581"/>
              <a:gd name="adj3" fmla="val 28677"/>
              <a:gd name="adj4" fmla="val 107777"/>
              <a:gd name="adj5" fmla="val 20420"/>
              <a:gd name="adj6" fmla="val 15620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smtClean="0"/>
              <a:t>This is the trick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41147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ViewEncapsulation.Native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Makes Angular use the browser’s native support</a:t>
            </a:r>
          </a:p>
          <a:p>
            <a:r>
              <a:rPr lang="en-US" dirty="0" smtClean="0"/>
              <a:t>Has poor browser support (Mostly Chrome)</a:t>
            </a:r>
          </a:p>
          <a:p>
            <a:r>
              <a:rPr lang="en-US" dirty="0" smtClean="0"/>
              <a:t>No styles are written to the document head</a:t>
            </a:r>
          </a:p>
          <a:p>
            <a:r>
              <a:rPr lang="en-US" dirty="0" smtClean="0"/>
              <a:t>Styles reside inside the component template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141176" y="4007923"/>
            <a:ext cx="3096344" cy="2462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my-app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#shadow-root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style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: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host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display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flex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flex-direction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column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style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&gt;Hello Angular&lt;/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#shadow-root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my-app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en-US" sz="1400" dirty="0"/>
          </a:p>
        </p:txBody>
      </p:sp>
      <p:sp>
        <p:nvSpPr>
          <p:cNvPr id="7" name="Callout: Bent Line with No Border 12"/>
          <p:cNvSpPr/>
          <p:nvPr/>
        </p:nvSpPr>
        <p:spPr>
          <a:xfrm>
            <a:off x="511728" y="4437112"/>
            <a:ext cx="1684008" cy="1368152"/>
          </a:xfrm>
          <a:prstGeom prst="callout2">
            <a:avLst>
              <a:gd name="adj1" fmla="val 43670"/>
              <a:gd name="adj2" fmla="val 108581"/>
              <a:gd name="adj3" fmla="val 28677"/>
              <a:gd name="adj4" fmla="val 107777"/>
              <a:gd name="adj5" fmla="val 35472"/>
              <a:gd name="adj6" fmla="val 20579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smtClean="0"/>
              <a:t>No transformation over the CSS</a:t>
            </a:r>
            <a:br>
              <a:rPr lang="en-US" sz="1400" dirty="0" smtClean="0"/>
            </a:br>
            <a:r>
              <a:rPr lang="en-US" sz="1400" dirty="0" smtClean="0"/>
              <a:t>:host </a:t>
            </a:r>
            <a:r>
              <a:rPr lang="en-US" sz="1400" dirty="0" smtClean="0"/>
              <a:t>is assumed to be natively supported by the browser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20189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Projection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Previously known as transclusion (AngularJS)</a:t>
            </a:r>
          </a:p>
          <a:p>
            <a:r>
              <a:rPr lang="en-US" dirty="0" smtClean="0"/>
              <a:t>Every component may have a content that is </a:t>
            </a:r>
            <a:r>
              <a:rPr lang="en-US" u="sng" dirty="0" smtClean="0"/>
              <a:t>defined by the host</a:t>
            </a:r>
            <a:r>
              <a:rPr lang="en-US" dirty="0" smtClean="0"/>
              <a:t> of the component</a:t>
            </a:r>
          </a:p>
          <a:p>
            <a:r>
              <a:rPr lang="en-US" dirty="0" smtClean="0"/>
              <a:t>For example, dialog component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23928" y="4149080"/>
            <a:ext cx="3447048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&gt;Hello Angular&lt;/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my-dialog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my-contact-list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my-contact-list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my-dialog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en-US" sz="1600" dirty="0"/>
          </a:p>
        </p:txBody>
      </p:sp>
      <p:sp>
        <p:nvSpPr>
          <p:cNvPr id="7" name="Callout: Bent Line with No Border 12"/>
          <p:cNvSpPr/>
          <p:nvPr/>
        </p:nvSpPr>
        <p:spPr>
          <a:xfrm>
            <a:off x="1049452" y="4869160"/>
            <a:ext cx="1785020" cy="1296144"/>
          </a:xfrm>
          <a:prstGeom prst="callout2">
            <a:avLst>
              <a:gd name="adj1" fmla="val 43670"/>
              <a:gd name="adj2" fmla="val 108581"/>
              <a:gd name="adj3" fmla="val 28677"/>
              <a:gd name="adj4" fmla="val 107777"/>
              <a:gd name="adj5" fmla="val 2783"/>
              <a:gd name="adj6" fmla="val 15569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smtClean="0"/>
              <a:t>We accept that the dialog component reuses the content somewhere inside its template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248403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Projection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 default the content is not part of the DOM</a:t>
            </a:r>
          </a:p>
          <a:p>
            <a:r>
              <a:rPr lang="en-US" dirty="0" smtClean="0"/>
              <a:t>However, the components inside the content are created !!!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923928" y="4149080"/>
            <a:ext cx="3447048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&gt;Hello Angular&lt;/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my-dialog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my-contact-list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my-contact-list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my-dialog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en-US" sz="1600" dirty="0"/>
          </a:p>
        </p:txBody>
      </p:sp>
      <p:sp>
        <p:nvSpPr>
          <p:cNvPr id="9" name="Callout: Bent Line with No Border 12"/>
          <p:cNvSpPr/>
          <p:nvPr/>
        </p:nvSpPr>
        <p:spPr>
          <a:xfrm>
            <a:off x="646976" y="3500919"/>
            <a:ext cx="1785020" cy="1296144"/>
          </a:xfrm>
          <a:prstGeom prst="callout2">
            <a:avLst>
              <a:gd name="adj1" fmla="val 43670"/>
              <a:gd name="adj2" fmla="val 108581"/>
              <a:gd name="adj3" fmla="val 28677"/>
              <a:gd name="adj4" fmla="val 107777"/>
              <a:gd name="adj5" fmla="val 118481"/>
              <a:gd name="adj6" fmla="val 19411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smtClean="0"/>
              <a:t>my-contact-list component is created but not display !!!!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56678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Review advanced details related to building components</a:t>
            </a:r>
          </a:p>
          <a:p>
            <a:r>
              <a:rPr lang="en-US" dirty="0"/>
              <a:t>Dynamic component creation</a:t>
            </a:r>
          </a:p>
          <a:p>
            <a:r>
              <a:rPr lang="en-US" dirty="0"/>
              <a:t>Lifecycle hooks</a:t>
            </a:r>
          </a:p>
          <a:p>
            <a:r>
              <a:rPr lang="en-US" dirty="0"/>
              <a:t>Content projection</a:t>
            </a:r>
          </a:p>
          <a:p>
            <a:r>
              <a:rPr lang="en-US" dirty="0"/>
              <a:t>Accessing the DOM</a:t>
            </a:r>
          </a:p>
          <a:p>
            <a:r>
              <a:rPr lang="en-US" dirty="0"/>
              <a:t>More …</a:t>
            </a:r>
          </a:p>
        </p:txBody>
      </p:sp>
    </p:spTree>
    <p:extLst>
      <p:ext uri="{BB962C8B-B14F-4D97-AF65-F5344CB8AC3E}">
        <p14:creationId xmlns:p14="http://schemas.microsoft.com/office/powerpoint/2010/main" val="220805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Projection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component may decide to inject the content into its template by using the </a:t>
            </a:r>
            <a:r>
              <a:rPr lang="en-US" dirty="0" smtClean="0">
                <a:solidFill>
                  <a:srgbClr val="FF0000"/>
                </a:solidFill>
              </a:rPr>
              <a:t>ng-content</a:t>
            </a:r>
            <a:r>
              <a:rPr lang="en-US" dirty="0" smtClean="0"/>
              <a:t> marker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150304" y="2924944"/>
            <a:ext cx="3078088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"buttons"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&gt;Close&lt;/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en-US" dirty="0"/>
          </a:p>
        </p:txBody>
      </p:sp>
      <p:sp>
        <p:nvSpPr>
          <p:cNvPr id="7" name="Callout: Bent Line with No Border 12"/>
          <p:cNvSpPr/>
          <p:nvPr/>
        </p:nvSpPr>
        <p:spPr>
          <a:xfrm>
            <a:off x="646976" y="3500919"/>
            <a:ext cx="1548760" cy="1080209"/>
          </a:xfrm>
          <a:prstGeom prst="callout2">
            <a:avLst>
              <a:gd name="adj1" fmla="val 43670"/>
              <a:gd name="adj2" fmla="val 108581"/>
              <a:gd name="adj3" fmla="val 28677"/>
              <a:gd name="adj4" fmla="val 107777"/>
              <a:gd name="adj5" fmla="val -34736"/>
              <a:gd name="adj6" fmla="val 16459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smtClean="0"/>
              <a:t>The content will be injected here</a:t>
            </a:r>
            <a:endParaRPr lang="he-IL" sz="1400" dirty="0"/>
          </a:p>
        </p:txBody>
      </p:sp>
      <p:sp>
        <p:nvSpPr>
          <p:cNvPr id="8" name="Rectangle 7"/>
          <p:cNvSpPr/>
          <p:nvPr/>
        </p:nvSpPr>
        <p:spPr>
          <a:xfrm>
            <a:off x="4689348" y="4955409"/>
            <a:ext cx="3447048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&gt;Hello Angular&lt;/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my-dialog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my-contact-list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my-contact-list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my-dialog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64094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Lifetime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lifetime of the content is not controller by the surrounding component</a:t>
            </a:r>
          </a:p>
          <a:p>
            <a:r>
              <a:rPr lang="en-US" dirty="0" smtClean="0"/>
              <a:t>The owner of the content is the parent of dialog !!!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27784" y="3500919"/>
            <a:ext cx="5976664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</a:t>
            </a:r>
            <a:r>
              <a:rPr lang="en-US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ngIf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showDialog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"buttons"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&gt;Close&lt;/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(click)=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toggleDialog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&gt;Toggle Dialog&lt;/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en-US" dirty="0"/>
          </a:p>
        </p:txBody>
      </p:sp>
      <p:sp>
        <p:nvSpPr>
          <p:cNvPr id="7" name="Callout: Bent Line with No Border 12"/>
          <p:cNvSpPr/>
          <p:nvPr/>
        </p:nvSpPr>
        <p:spPr>
          <a:xfrm>
            <a:off x="266700" y="4715140"/>
            <a:ext cx="1548760" cy="1080209"/>
          </a:xfrm>
          <a:prstGeom prst="callout2">
            <a:avLst>
              <a:gd name="adj1" fmla="val 43670"/>
              <a:gd name="adj2" fmla="val 108581"/>
              <a:gd name="adj3" fmla="val 28677"/>
              <a:gd name="adj4" fmla="val 107777"/>
              <a:gd name="adj5" fmla="val -82140"/>
              <a:gd name="adj6" fmla="val 31396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smtClean="0"/>
              <a:t>Content is removed from the DOM but is child components are still alive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823897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CSS standard was originally focused around separation of concerns</a:t>
            </a:r>
          </a:p>
          <a:p>
            <a:pPr lvl="1"/>
            <a:r>
              <a:rPr lang="en-US" dirty="0"/>
              <a:t>Content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HTML</a:t>
            </a:r>
          </a:p>
          <a:p>
            <a:pPr lvl="1"/>
            <a:r>
              <a:rPr lang="en-US" dirty="0"/>
              <a:t>Logic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JavaScript</a:t>
            </a:r>
          </a:p>
          <a:p>
            <a:pPr lvl="1"/>
            <a:r>
              <a:rPr lang="en-US" dirty="0"/>
              <a:t>Styling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CSS</a:t>
            </a:r>
          </a:p>
          <a:p>
            <a:r>
              <a:rPr lang="en-US" dirty="0"/>
              <a:t>Having different programming language for each concern is great</a:t>
            </a:r>
          </a:p>
          <a:p>
            <a:r>
              <a:rPr lang="en-US" dirty="0"/>
              <a:t>However, the standard original MOO </a:t>
            </a:r>
            <a:r>
              <a:rPr lang="en-US" dirty="0" smtClean="0"/>
              <a:t>contradicts </a:t>
            </a:r>
            <a:r>
              <a:rPr lang="en-US" dirty="0"/>
              <a:t>the component state of mind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5684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Components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component is an isolated unit of UI</a:t>
            </a:r>
          </a:p>
          <a:p>
            <a:r>
              <a:rPr lang="en-US" dirty="0"/>
              <a:t>Styling inside parent component should not break a child</a:t>
            </a:r>
          </a:p>
          <a:p>
            <a:r>
              <a:rPr lang="en-US" dirty="0"/>
              <a:t>On the other hand, a parent may need to customize “a bit” the appearance of a child component</a:t>
            </a:r>
          </a:p>
          <a:p>
            <a:r>
              <a:rPr lang="en-US" dirty="0"/>
              <a:t>However, CSS is global by nature. It usually “cascades” more than we need</a:t>
            </a:r>
          </a:p>
        </p:txBody>
      </p:sp>
    </p:spTree>
    <p:extLst>
      <p:ext uri="{BB962C8B-B14F-4D97-AF65-F5344CB8AC3E}">
        <p14:creationId xmlns:p14="http://schemas.microsoft.com/office/powerpoint/2010/main" val="343675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aware of Cascading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/>
              <a:t>Assume the following </a:t>
            </a:r>
            <a:r>
              <a:rPr lang="en-US" dirty="0" err="1"/>
              <a:t>ContactListComponent</a:t>
            </a:r>
            <a:endParaRPr lang="en-US" dirty="0"/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the following parent component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100955" y="2420888"/>
            <a:ext cx="4626052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ul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li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*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ngFor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"let </a:t>
            </a:r>
            <a:r>
              <a:rPr lang="en-US" sz="1400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of </a:t>
            </a:r>
            <a:r>
              <a:rPr lang="en-US" sz="14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contacts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&gt;{{</a:t>
            </a:r>
            <a:r>
              <a:rPr lang="en-US" sz="1400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.name}}&lt;/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&gt;Delete&lt;/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&lt;/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&lt;/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ul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2438146" y="4875456"/>
            <a:ext cx="3951670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div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class=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"buttons"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&gt;Refresh&lt;/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my-contact-list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my-contact-list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endParaRPr lang="he-I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allout: Bent Line with No Border 7"/>
          <p:cNvSpPr/>
          <p:nvPr/>
        </p:nvSpPr>
        <p:spPr>
          <a:xfrm>
            <a:off x="7668344" y="3501008"/>
            <a:ext cx="914400" cy="612648"/>
          </a:xfrm>
          <a:prstGeom prst="callout2">
            <a:avLst>
              <a:gd name="adj1" fmla="val 279945"/>
              <a:gd name="adj2" fmla="val -232575"/>
              <a:gd name="adj3" fmla="val 18750"/>
              <a:gd name="adj4" fmla="val -16667"/>
              <a:gd name="adj5" fmla="val -46930"/>
              <a:gd name="adj6" fmla="val -23681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Styling ?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323528" y="2418687"/>
            <a:ext cx="1775867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parent.component.html</a:t>
            </a:r>
            <a:endParaRPr lang="he-IL" sz="14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29" y="4875456"/>
            <a:ext cx="2114618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contactList.component.html</a:t>
            </a:r>
            <a:endParaRPr lang="he-IL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4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aware of Cascading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Suppose we want to style the button element inside the parent. The following should be OK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However </a:t>
            </a:r>
            <a:r>
              <a:rPr lang="en-US" dirty="0" smtClean="0"/>
              <a:t>it means </a:t>
            </a:r>
            <a:r>
              <a:rPr lang="en-US" dirty="0"/>
              <a:t>that every descendant button of my-app is effected</a:t>
            </a:r>
          </a:p>
          <a:p>
            <a:r>
              <a:rPr lang="en-US" dirty="0"/>
              <a:t>Do we want to change the behavior of contact-list component ?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3618356" y="2788928"/>
            <a:ext cx="214198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my-app button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background-color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416095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Specific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can move to a more specific definition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means that only direct child of my-app is effected</a:t>
            </a:r>
          </a:p>
          <a:p>
            <a:r>
              <a:rPr lang="en-US" dirty="0"/>
              <a:t>However, this is too strict definition</a:t>
            </a:r>
          </a:p>
          <a:p>
            <a:r>
              <a:rPr lang="en-US" dirty="0"/>
              <a:t>Any time we move the button inside </a:t>
            </a:r>
            <a:r>
              <a:rPr lang="en-US" dirty="0" smtClean="0"/>
              <a:t>its containing component the CSS definition </a:t>
            </a:r>
            <a:r>
              <a:rPr lang="en-US" dirty="0"/>
              <a:t>must be fixed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3641026" y="2276872"/>
            <a:ext cx="209664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my-app &gt; button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background-color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411028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Modules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CSS Module is a CSS file in which all class names are scoped locally by default</a:t>
            </a:r>
          </a:p>
          <a:p>
            <a:r>
              <a:rPr lang="en-US" dirty="0"/>
              <a:t>See more details at </a:t>
            </a:r>
            <a:r>
              <a:rPr lang="en-US" dirty="0">
                <a:hlinkClick r:id="rId2"/>
              </a:rPr>
              <a:t>https://github.com/css-modules/css-modules</a:t>
            </a:r>
            <a:endParaRPr lang="en-US" dirty="0"/>
          </a:p>
          <a:p>
            <a:r>
              <a:rPr lang="en-US" dirty="0"/>
              <a:t>The trick is to change the class name into something unique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then somehow use </a:t>
            </a:r>
            <a:r>
              <a:rPr lang="en-US" dirty="0" smtClean="0"/>
              <a:t>the unique name inside HTML/code</a:t>
            </a:r>
            <a:endParaRPr lang="en-US" dirty="0"/>
          </a:p>
          <a:p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033464" y="4149080"/>
            <a:ext cx="214198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my-app button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background-color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5417840" y="4149080"/>
            <a:ext cx="214198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app_uvwxyz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button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background-color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8" name="Arrow: Right 7"/>
          <p:cNvSpPr/>
          <p:nvPr/>
        </p:nvSpPr>
        <p:spPr>
          <a:xfrm>
            <a:off x="4553744" y="4221088"/>
            <a:ext cx="48471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7056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 DOM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One of four Web Component standards</a:t>
            </a:r>
          </a:p>
          <a:p>
            <a:pPr lvl="1"/>
            <a:r>
              <a:rPr lang="en-US" dirty="0"/>
              <a:t>HTML templates</a:t>
            </a:r>
          </a:p>
          <a:p>
            <a:pPr lvl="1"/>
            <a:r>
              <a:rPr lang="en-US" dirty="0"/>
              <a:t>Shadow DOM</a:t>
            </a:r>
          </a:p>
          <a:p>
            <a:pPr lvl="1"/>
            <a:r>
              <a:rPr lang="en-US" dirty="0"/>
              <a:t>Custom Elements</a:t>
            </a:r>
          </a:p>
          <a:p>
            <a:pPr lvl="1"/>
            <a:r>
              <a:rPr lang="en-US" dirty="0"/>
              <a:t>HTML Imports</a:t>
            </a:r>
          </a:p>
          <a:p>
            <a:r>
              <a:rPr lang="en-US" dirty="0"/>
              <a:t>Allows for scoped CSS (and more …)</a:t>
            </a:r>
          </a:p>
          <a:p>
            <a:pPr lvl="1"/>
            <a:r>
              <a:rPr lang="en-US" dirty="0"/>
              <a:t>Styles don’t leak out</a:t>
            </a:r>
          </a:p>
          <a:p>
            <a:pPr lvl="1"/>
            <a:r>
              <a:rPr lang="en-US" dirty="0"/>
              <a:t>Page styles don’t bleed in</a:t>
            </a:r>
          </a:p>
          <a:p>
            <a:r>
              <a:rPr lang="en-US" dirty="0"/>
              <a:t>Most browsers do not support it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  <a:p>
            <a:pPr lv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9464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14385</TotalTime>
  <Words>927</Words>
  <Application>Microsoft Office PowerPoint</Application>
  <PresentationFormat>On-screen Show (4:3)</PresentationFormat>
  <Paragraphs>191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Courier New</vt:lpstr>
      <vt:lpstr>Levenim MT</vt:lpstr>
      <vt:lpstr>Times New Roman</vt:lpstr>
      <vt:lpstr>Tw Cen MT</vt:lpstr>
      <vt:lpstr>Wingdings</vt:lpstr>
      <vt:lpstr>Wingdings 2</vt:lpstr>
      <vt:lpstr>חציון</vt:lpstr>
      <vt:lpstr>Component architecture</vt:lpstr>
      <vt:lpstr>Objectives</vt:lpstr>
      <vt:lpstr>CSS</vt:lpstr>
      <vt:lpstr>Styling Components</vt:lpstr>
      <vt:lpstr>Be aware of Cascading</vt:lpstr>
      <vt:lpstr>Be aware of Cascading</vt:lpstr>
      <vt:lpstr>Be Specific</vt:lpstr>
      <vt:lpstr>CSS Modules</vt:lpstr>
      <vt:lpstr>Shadow DOM</vt:lpstr>
      <vt:lpstr>Angular POV</vt:lpstr>
      <vt:lpstr>View Encapsulation</vt:lpstr>
      <vt:lpstr>View Encapsulation</vt:lpstr>
      <vt:lpstr>Styling the host element</vt:lpstr>
      <vt:lpstr>Styling the host element</vt:lpstr>
      <vt:lpstr>Adding CSS class to host element</vt:lpstr>
      <vt:lpstr>ViewEncapsulation.None</vt:lpstr>
      <vt:lpstr>ViewEncapsulation.Native</vt:lpstr>
      <vt:lpstr>Content Projection</vt:lpstr>
      <vt:lpstr>Content Projection</vt:lpstr>
      <vt:lpstr>Content Projection</vt:lpstr>
      <vt:lpstr>Content Lifetime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Ori</dc:creator>
  <cp:lastModifiedBy>Ori Calvo</cp:lastModifiedBy>
  <cp:revision>312</cp:revision>
  <dcterms:created xsi:type="dcterms:W3CDTF">2011-02-24T08:59:43Z</dcterms:created>
  <dcterms:modified xsi:type="dcterms:W3CDTF">2017-05-15T16:25:47Z</dcterms:modified>
</cp:coreProperties>
</file>