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71" r:id="rId10"/>
    <p:sldId id="274" r:id="rId11"/>
    <p:sldId id="275" r:id="rId12"/>
    <p:sldId id="263" r:id="rId13"/>
    <p:sldId id="264" r:id="rId14"/>
    <p:sldId id="268" r:id="rId15"/>
    <p:sldId id="266" r:id="rId16"/>
    <p:sldId id="267" r:id="rId17"/>
    <p:sldId id="272" r:id="rId18"/>
    <p:sldId id="269" r:id="rId19"/>
    <p:sldId id="270" r:id="rId20"/>
    <p:sldId id="273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4" r:id="rId30"/>
    <p:sldId id="286" r:id="rId31"/>
    <p:sldId id="287" r:id="rId32"/>
    <p:sldId id="289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4" autoAdjust="0"/>
    <p:restoredTop sz="94607" autoAdjust="0"/>
  </p:normalViewPr>
  <p:slideViewPr>
    <p:cSldViewPr>
      <p:cViewPr varScale="1">
        <p:scale>
          <a:sx n="110" d="100"/>
          <a:sy n="110" d="100"/>
        </p:scale>
        <p:origin x="1712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5/2/2017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dirty="0"/>
              <a:t>Dependency injection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/>
              <a:t>oric@trainologic.com</a:t>
            </a:r>
          </a:p>
          <a:p>
            <a:r>
              <a:rPr lang="en-US" sz="1800" dirty="0"/>
              <a:t>https://oricalvo.wordpress.com/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007304" y="2060848"/>
            <a:ext cx="53640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</a:t>
            </a: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dirty="0"/>
          </a:p>
        </p:txBody>
      </p:sp>
      <p:sp>
        <p:nvSpPr>
          <p:cNvPr id="8" name="Line Callout 2 6"/>
          <p:cNvSpPr/>
          <p:nvPr/>
        </p:nvSpPr>
        <p:spPr>
          <a:xfrm>
            <a:off x="6588224" y="2420888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00306"/>
              <a:gd name="adj6" fmla="val -128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2rd party global object can be made injectable</a:t>
            </a:r>
          </a:p>
        </p:txBody>
      </p:sp>
    </p:spTree>
    <p:extLst>
      <p:ext uri="{BB962C8B-B14F-4D97-AF65-F5344CB8AC3E}">
        <p14:creationId xmlns:p14="http://schemas.microsoft.com/office/powerpoint/2010/main" val="144662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72874" y="1916832"/>
            <a:ext cx="483294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(version: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(version);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new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A();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"VERSION"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useValue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123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useFactory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6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createA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deps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6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VERSION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]},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endParaRPr lang="he-IL" sz="1600" dirty="0"/>
          </a:p>
        </p:txBody>
      </p:sp>
      <p:sp>
        <p:nvSpPr>
          <p:cNvPr id="8" name="Line Callout 2 6"/>
          <p:cNvSpPr/>
          <p:nvPr/>
        </p:nvSpPr>
        <p:spPr>
          <a:xfrm>
            <a:off x="6660232" y="1922994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219018"/>
              <a:gd name="adj6" fmla="val -778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Must specify dependencies manually</a:t>
            </a:r>
          </a:p>
        </p:txBody>
      </p:sp>
    </p:spTree>
    <p:extLst>
      <p:ext uri="{BB962C8B-B14F-4D97-AF65-F5344CB8AC3E}">
        <p14:creationId xmlns:p14="http://schemas.microsoft.com/office/powerpoint/2010/main" val="252334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useClass</a:t>
            </a:r>
            <a:r>
              <a:rPr lang="en-US" dirty="0"/>
              <a:t>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80728"/>
          </a:xfrm>
        </p:spPr>
        <p:txBody>
          <a:bodyPr/>
          <a:lstStyle/>
          <a:p>
            <a:r>
              <a:rPr lang="en-US" dirty="0"/>
              <a:t>JavaScript has no real Reflection capabilities and therefore below code fails to run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062024" y="2852936"/>
            <a:ext cx="525464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(MyClass2);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Line Callout 2 6"/>
          <p:cNvSpPr/>
          <p:nvPr/>
        </p:nvSpPr>
        <p:spPr>
          <a:xfrm>
            <a:off x="6839744" y="3256766"/>
            <a:ext cx="1440160" cy="1138654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53127"/>
              <a:gd name="adj6" fmla="val -803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Angular knows that the </a:t>
            </a:r>
            <a:r>
              <a:rPr lang="en-US" sz="1400" dirty="0" err="1"/>
              <a:t>ctor</a:t>
            </a:r>
            <a:r>
              <a:rPr lang="en-US" sz="1400" dirty="0"/>
              <a:t> has 1 parameter but it cant tell the parameter type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7078208" y="5038269"/>
            <a:ext cx="806160" cy="622979"/>
          </a:xfrm>
          <a:prstGeom prst="borderCallout2">
            <a:avLst>
              <a:gd name="adj1" fmla="val 36366"/>
              <a:gd name="adj2" fmla="val -6165"/>
              <a:gd name="adj3" fmla="val 50803"/>
              <a:gd name="adj4" fmla="val -6028"/>
              <a:gd name="adj5" fmla="val 36405"/>
              <a:gd name="adj6" fmla="val -3632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449281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5776" y="1772816"/>
            <a:ext cx="4572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static </a:t>
            </a:r>
            <a:r>
              <a:rPr lang="en-US" sz="1400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[MyClass1];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MyClass2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(MyClass2);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0778"/>
              <a:gd name="adj6" fmla="val -1725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Dependencies are specified manually</a:t>
            </a:r>
          </a:p>
        </p:txBody>
      </p:sp>
    </p:spTree>
    <p:extLst>
      <p:ext uri="{BB962C8B-B14F-4D97-AF65-F5344CB8AC3E}">
        <p14:creationId xmlns:p14="http://schemas.microsoft.com/office/powerpoint/2010/main" val="253143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Typescript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/>
          <a:lstStyle/>
          <a:p>
            <a:r>
              <a:rPr lang="en-US" dirty="0"/>
              <a:t>Typescript is capable of generating “parameters” metadata automatically</a:t>
            </a:r>
          </a:p>
          <a:p>
            <a:r>
              <a:rPr lang="en-US" dirty="0"/>
              <a:t>The metadata is generated only if decorating the class with a decorator</a:t>
            </a:r>
          </a:p>
          <a:p>
            <a:r>
              <a:rPr lang="en-US" dirty="0"/>
              <a:t>The metadata is defined using the ECMA6 Reflection API </a:t>
            </a:r>
          </a:p>
          <a:p>
            <a:r>
              <a:rPr lang="en-US" dirty="0"/>
              <a:t>Use the reflect-metadata shim</a:t>
            </a:r>
          </a:p>
          <a:p>
            <a:r>
              <a:rPr lang="en-US" dirty="0"/>
              <a:t>Once Angular detects Reflect API it will use the metadata created by Typescript</a:t>
            </a:r>
          </a:p>
        </p:txBody>
      </p:sp>
    </p:spTree>
    <p:extLst>
      <p:ext uri="{BB962C8B-B14F-4D97-AF65-F5344CB8AC3E}">
        <p14:creationId xmlns:p14="http://schemas.microsoft.com/office/powerpoint/2010/main" val="362743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Generated Metadata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00956" y="1916832"/>
            <a:ext cx="254694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function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(obj1: MyClass1)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236296" y="2852936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1973"/>
              <a:gd name="adj6" fmla="val -1440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 decorator definition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68712" y="4725144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84"/>
              <a:gd name="adj6" fmla="val -220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decorator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260" y="3154515"/>
            <a:ext cx="3247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(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MyClass2(obj1)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</a:p>
          <a:p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 = __decorate([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Blabla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[MyClass1])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MyClass2);</a:t>
            </a:r>
            <a:endParaRPr lang="he-IL" sz="1200" dirty="0"/>
          </a:p>
        </p:txBody>
      </p:sp>
      <p:sp>
        <p:nvSpPr>
          <p:cNvPr id="13" name="Line Callout 2 6"/>
          <p:cNvSpPr/>
          <p:nvPr/>
        </p:nvSpPr>
        <p:spPr>
          <a:xfrm>
            <a:off x="1234068" y="178566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8429"/>
              <a:gd name="adj6" fmla="val -443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generated JavaScript</a:t>
            </a:r>
          </a:p>
        </p:txBody>
      </p:sp>
      <p:sp>
        <p:nvSpPr>
          <p:cNvPr id="14" name="Line Callout 2 6"/>
          <p:cNvSpPr/>
          <p:nvPr/>
        </p:nvSpPr>
        <p:spPr>
          <a:xfrm>
            <a:off x="2051720" y="5748322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795"/>
              <a:gd name="adj6" fmla="val 7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7681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@Injectable Decorator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convenient decorator offered by Angular </a:t>
            </a:r>
          </a:p>
          <a:p>
            <a:r>
              <a:rPr lang="en-US" dirty="0"/>
              <a:t>Like any other decorator it enforces Typescript to emit constructor metadata</a:t>
            </a:r>
          </a:p>
          <a:p>
            <a:r>
              <a:rPr lang="en-US" dirty="0"/>
              <a:t>The name might be confusing</a:t>
            </a:r>
          </a:p>
          <a:p>
            <a:pPr lvl="1"/>
            <a:r>
              <a:rPr lang="en-US" dirty="0"/>
              <a:t>Implies the class’s dependencies can be resolved automatically</a:t>
            </a:r>
          </a:p>
          <a:p>
            <a:pPr lvl="1"/>
            <a:r>
              <a:rPr lang="en-US" dirty="0"/>
              <a:t>Does not implies that you can inject the class into another class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47788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may specify the same token twice</a:t>
            </a:r>
          </a:p>
          <a:p>
            <a:r>
              <a:rPr lang="en-US" dirty="0"/>
              <a:t>Last definition wins !!!</a:t>
            </a:r>
          </a:p>
          <a:p>
            <a:r>
              <a:rPr lang="en-US" dirty="0"/>
              <a:t>It means you can override built-in Angular services</a:t>
            </a:r>
            <a:endParaRPr lang="he-IL" dirty="0"/>
          </a:p>
        </p:txBody>
      </p:sp>
      <p:sp>
        <p:nvSpPr>
          <p:cNvPr id="7" name="Line Callout 2 6"/>
          <p:cNvSpPr/>
          <p:nvPr/>
        </p:nvSpPr>
        <p:spPr>
          <a:xfrm>
            <a:off x="6732240" y="5661248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65"/>
              <a:gd name="adj6" fmla="val -1206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3348" y="3568335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MyClass2},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instanceof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MyClass2);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23903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Once creating an injector you cannot add new providers to it</a:t>
            </a:r>
          </a:p>
          <a:p>
            <a:pPr lvl="1"/>
            <a:r>
              <a:rPr lang="en-US" dirty="0"/>
              <a:t>By design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Allows for better optimization</a:t>
            </a:r>
          </a:p>
          <a:p>
            <a:r>
              <a:rPr lang="en-US" dirty="0"/>
              <a:t>However, you can create a new child injector which “extends” it</a:t>
            </a:r>
          </a:p>
          <a:p>
            <a:pPr marL="0" indent="0">
              <a:buNone/>
            </a:pP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4280118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([A]);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([B]);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664474" y="572474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834"/>
              <a:gd name="adj6" fmla="val -2076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21044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injector may specify the same provider again</a:t>
            </a:r>
          </a:p>
          <a:p>
            <a:r>
              <a:rPr lang="en-US" dirty="0"/>
              <a:t>In that case it will create </a:t>
            </a:r>
            <a:r>
              <a:rPr lang="en-US" u="sng" dirty="0"/>
              <a:t>a new instance</a:t>
            </a:r>
            <a:r>
              <a:rPr lang="en-US" dirty="0"/>
              <a:t> object for the “redefined” provider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674140" y="3848342"/>
            <a:ext cx="603041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([MyClass1]);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(MyClass1);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obj1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5359273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58"/>
              <a:gd name="adj6" fmla="val -253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 !!!</a:t>
            </a:r>
          </a:p>
        </p:txBody>
      </p:sp>
    </p:spTree>
    <p:extLst>
      <p:ext uri="{BB962C8B-B14F-4D97-AF65-F5344CB8AC3E}">
        <p14:creationId xmlns:p14="http://schemas.microsoft.com/office/powerpoint/2010/main" val="16722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client delegates the responsibility of providing its dependencies to external code (the injector)</a:t>
            </a:r>
          </a:p>
          <a:p>
            <a:r>
              <a:rPr lang="en-US" dirty="0"/>
              <a:t>The use of the new keyword or specific factory function is prohibited</a:t>
            </a:r>
          </a:p>
          <a:p>
            <a:r>
              <a:rPr lang="en-US" dirty="0"/>
              <a:t>Creates a more testable &amp; “</a:t>
            </a:r>
            <a:r>
              <a:rPr lang="en-US" dirty="0" err="1"/>
              <a:t>composable</a:t>
            </a:r>
            <a:r>
              <a:rPr lang="en-US" dirty="0"/>
              <a:t>” code</a:t>
            </a:r>
          </a:p>
          <a:p>
            <a:r>
              <a:rPr lang="en-US" dirty="0"/>
              <a:t>Usually harder to debug since there a lot of “magic” behind the scene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52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existing provider may be “reused” and be configured as a provider for another token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3348" y="2924944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A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CORE_PROVIDERS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B,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useExisting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89920" y="2924944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139"/>
              <a:gd name="adj6" fmla="val -152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 assume CORE_PROVIDERS is a 3</a:t>
            </a:r>
            <a:r>
              <a:rPr lang="en-US" sz="1400" baseline="30000" dirty="0"/>
              <a:t>rd</a:t>
            </a:r>
            <a:r>
              <a:rPr lang="en-US" sz="1400" dirty="0"/>
              <a:t> party definition that cannot be modified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721761" y="5085184"/>
            <a:ext cx="946584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095"/>
              <a:gd name="adj6" fmla="val -284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53587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fails to compile</a:t>
            </a:r>
            <a:endParaRPr lang="he-IL" dirty="0"/>
          </a:p>
        </p:txBody>
      </p:sp>
      <p:sp>
        <p:nvSpPr>
          <p:cNvPr id="7" name="Rectangle 6"/>
          <p:cNvSpPr/>
          <p:nvPr/>
        </p:nvSpPr>
        <p:spPr>
          <a:xfrm>
            <a:off x="2403348" y="263691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6516216" y="2255912"/>
            <a:ext cx="1676127" cy="12241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8399"/>
              <a:gd name="adj6" fmla="val -159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TS2693 error: </a:t>
            </a:r>
            <a:r>
              <a:rPr lang="en-US" sz="1400" dirty="0" err="1"/>
              <a:t>IMyService</a:t>
            </a:r>
            <a:r>
              <a:rPr lang="en-US" sz="1400" dirty="0"/>
              <a:t> only refers to a type, but is being used as a value here</a:t>
            </a:r>
          </a:p>
        </p:txBody>
      </p:sp>
    </p:spTree>
    <p:extLst>
      <p:ext uri="{BB962C8B-B14F-4D97-AF65-F5344CB8AC3E}">
        <p14:creationId xmlns:p14="http://schemas.microsoft.com/office/powerpoint/2010/main" val="16642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InjectionToken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Creates an object wrapper around the interface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056850" y="2276872"/>
            <a:ext cx="52649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interface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InjectionToken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IMY_SERVICE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doSomething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6804248" y="3887798"/>
            <a:ext cx="1800200" cy="141340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731"/>
              <a:gd name="adj6" fmla="val -6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may use any interface. </a:t>
            </a:r>
          </a:p>
          <a:p>
            <a:pPr algn="ctr"/>
            <a:r>
              <a:rPr lang="en-US" sz="1400" dirty="0"/>
              <a:t>However, is should be the one that resembles the service API</a:t>
            </a:r>
          </a:p>
        </p:txBody>
      </p:sp>
    </p:spTree>
    <p:extLst>
      <p:ext uri="{BB962C8B-B14F-4D97-AF65-F5344CB8AC3E}">
        <p14:creationId xmlns:p14="http://schemas.microsoft.com/office/powerpoint/2010/main" val="307265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03348" y="198884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(@Optional() 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//Config,</a:t>
            </a:r>
            <a:b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i="1" dirty="0">
                <a:solidFill>
                  <a:srgbClr val="808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8" name="Line Callout 2 6"/>
          <p:cNvSpPr/>
          <p:nvPr/>
        </p:nvSpPr>
        <p:spPr>
          <a:xfrm>
            <a:off x="7199530" y="4221088"/>
            <a:ext cx="720588" cy="5440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983"/>
              <a:gd name="adj6" fmla="val -3928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False</a:t>
            </a:r>
          </a:p>
        </p:txBody>
      </p:sp>
      <p:sp>
        <p:nvSpPr>
          <p:cNvPr id="9" name="Line Callout 2 6"/>
          <p:cNvSpPr/>
          <p:nvPr/>
        </p:nvSpPr>
        <p:spPr>
          <a:xfrm>
            <a:off x="5580112" y="1636044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108"/>
              <a:gd name="adj6" fmla="val -935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marked as Optional may be unresolved and remain empty</a:t>
            </a:r>
          </a:p>
        </p:txBody>
      </p:sp>
    </p:spTree>
    <p:extLst>
      <p:ext uri="{BB962C8B-B14F-4D97-AF65-F5344CB8AC3E}">
        <p14:creationId xmlns:p14="http://schemas.microsoft.com/office/powerpoint/2010/main" val="414016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does matter !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Below code compiles successfully but fails to run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3923928" y="2410716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(config: Config)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  <p:sp>
        <p:nvSpPr>
          <p:cNvPr id="7" name="Line Callout 2 6"/>
          <p:cNvSpPr/>
          <p:nvPr/>
        </p:nvSpPr>
        <p:spPr>
          <a:xfrm>
            <a:off x="7037856" y="2443793"/>
            <a:ext cx="1728192" cy="1360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854"/>
              <a:gd name="adj6" fmla="val -46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error is “cannot resolve all parameters for </a:t>
            </a:r>
            <a:r>
              <a:rPr lang="en-US" sz="1400" dirty="0" err="1"/>
              <a:t>MyService</a:t>
            </a:r>
            <a:r>
              <a:rPr lang="en-US" sz="1400" dirty="0"/>
              <a:t>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544" y="3817769"/>
            <a:ext cx="26642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(config)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console.log(!!config);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__decorate([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core_1.Injectable(),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__metadata(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design:paramtypes</a:t>
            </a:r>
            <a:r>
              <a:rPr lang="en-US" sz="10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[Config])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 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= (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Config() {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Config;</a:t>
            </a:r>
            <a:b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}());</a:t>
            </a:r>
            <a:endParaRPr lang="he-IL" sz="1000" dirty="0"/>
          </a:p>
        </p:txBody>
      </p:sp>
      <p:sp>
        <p:nvSpPr>
          <p:cNvPr id="10" name="Line Callout 2 6"/>
          <p:cNvSpPr/>
          <p:nvPr/>
        </p:nvSpPr>
        <p:spPr>
          <a:xfrm>
            <a:off x="1115616" y="2131987"/>
            <a:ext cx="1080120" cy="864965"/>
          </a:xfrm>
          <a:prstGeom prst="borderCallout2">
            <a:avLst>
              <a:gd name="adj1" fmla="val 109070"/>
              <a:gd name="adj2" fmla="val 45913"/>
              <a:gd name="adj3" fmla="val 124465"/>
              <a:gd name="adj4" fmla="val 45799"/>
              <a:gd name="adj5" fmla="val 197488"/>
              <a:gd name="adj6" fmla="val 82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Generated JavaScript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3077834" y="5724731"/>
            <a:ext cx="900100" cy="493695"/>
          </a:xfrm>
          <a:prstGeom prst="borderCallout2">
            <a:avLst>
              <a:gd name="adj1" fmla="val 52620"/>
              <a:gd name="adj2" fmla="val -9155"/>
              <a:gd name="adj3" fmla="val 53646"/>
              <a:gd name="adj4" fmla="val -16667"/>
              <a:gd name="adj5" fmla="val -95584"/>
              <a:gd name="adj6" fmla="val -496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 is undefined</a:t>
            </a:r>
          </a:p>
        </p:txBody>
      </p:sp>
    </p:spTree>
    <p:extLst>
      <p:ext uri="{BB962C8B-B14F-4D97-AF65-F5344CB8AC3E}">
        <p14:creationId xmlns:p14="http://schemas.microsoft.com/office/powerpoint/2010/main" val="2979958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forwardRef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Allows us to use a dependency token that was not initialized yet</a:t>
            </a:r>
          </a:p>
          <a:p>
            <a:r>
              <a:rPr lang="en-US" dirty="0"/>
              <a:t>Must be initialized before resolving providers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403348" y="3284984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(() =&gt; Config)) config: Config)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(!!config);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Config,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3348169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Register multiple providers with the same token</a:t>
            </a:r>
          </a:p>
          <a:p>
            <a:r>
              <a:rPr lang="en-US" dirty="0"/>
              <a:t>When resolved, an array of services is returned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63080" y="3212976"/>
            <a:ext cx="748883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6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{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provide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useClass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US" sz="16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multi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: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6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en-US" sz="1600" dirty="0"/>
          </a:p>
        </p:txBody>
      </p:sp>
      <p:sp>
        <p:nvSpPr>
          <p:cNvPr id="7" name="Line Callout 2 6"/>
          <p:cNvSpPr/>
          <p:nvPr/>
        </p:nvSpPr>
        <p:spPr>
          <a:xfrm>
            <a:off x="6623720" y="4348404"/>
            <a:ext cx="1404664" cy="124083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1756"/>
              <a:gd name="adj6" fmla="val -25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Array of </a:t>
            </a:r>
            <a:r>
              <a:rPr lang="en-US" sz="1400" dirty="0" err="1"/>
              <a:t>MyService</a:t>
            </a:r>
            <a:r>
              <a:rPr lang="en-US" sz="1400" dirty="0"/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329221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Provider - Why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Extendibility mechanism</a:t>
            </a:r>
          </a:p>
          <a:p>
            <a:r>
              <a:rPr lang="en-US" dirty="0"/>
              <a:t>Angular defines that token + basic extensibility</a:t>
            </a:r>
          </a:p>
          <a:p>
            <a:r>
              <a:rPr lang="en-US" dirty="0"/>
              <a:t>You adds your owns</a:t>
            </a:r>
          </a:p>
          <a:p>
            <a:r>
              <a:rPr lang="en-US" dirty="0"/>
              <a:t>Angular uses them all</a:t>
            </a:r>
          </a:p>
          <a:p>
            <a:pPr lvl="1"/>
            <a:r>
              <a:rPr lang="en-US" dirty="0"/>
              <a:t>NG_VALIDATOR</a:t>
            </a:r>
          </a:p>
          <a:p>
            <a:pPr lvl="1"/>
            <a:r>
              <a:rPr lang="en-US" dirty="0"/>
              <a:t>APP_INITIALIZER</a:t>
            </a:r>
          </a:p>
          <a:p>
            <a:r>
              <a:rPr lang="en-US" dirty="0"/>
              <a:t>You cannot mix regular and multi providers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674384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Dependency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different providers might be dependent on each other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692904" y="2924944"/>
            <a:ext cx="79928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(@Inject(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forwardRef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(()=&gt;MyService2))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service2: MyService2)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MyService2,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(MyService1);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236296" y="4725144"/>
            <a:ext cx="1296144" cy="95361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5921"/>
              <a:gd name="adj6" fmla="val -2730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Without </a:t>
            </a:r>
            <a:r>
              <a:rPr lang="en-US" sz="1200" dirty="0" err="1"/>
              <a:t>forwarfRef</a:t>
            </a:r>
            <a:r>
              <a:rPr lang="en-US" sz="1200" dirty="0"/>
              <a:t> MyService2 token is undefined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6578658" y="2165325"/>
            <a:ext cx="1296144" cy="953618"/>
          </a:xfrm>
          <a:prstGeom prst="borderCallout2">
            <a:avLst>
              <a:gd name="adj1" fmla="val 121314"/>
              <a:gd name="adj2" fmla="val -143624"/>
              <a:gd name="adj3" fmla="val 33316"/>
              <a:gd name="adj4" fmla="val -5058"/>
              <a:gd name="adj5" fmla="val 239423"/>
              <a:gd name="adj6" fmla="val -168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Cyclic dependency</a:t>
            </a:r>
          </a:p>
          <a:p>
            <a:pPr algn="ctr"/>
            <a:r>
              <a:rPr lang="en-US" sz="1200" dirty="0"/>
              <a:t>Angular does not support that !!!</a:t>
            </a:r>
          </a:p>
        </p:txBody>
      </p:sp>
    </p:spTree>
    <p:extLst>
      <p:ext uri="{BB962C8B-B14F-4D97-AF65-F5344CB8AC3E}">
        <p14:creationId xmlns:p14="http://schemas.microsoft.com/office/powerpoint/2010/main" val="4105706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injector instance is itself an injectable service</a:t>
            </a:r>
          </a:p>
          <a:p>
            <a:r>
              <a:rPr lang="en-US" dirty="0"/>
              <a:t>You can use it a </a:t>
            </a:r>
            <a:r>
              <a:rPr lang="en-US" dirty="0">
                <a:solidFill>
                  <a:srgbClr val="FF0000"/>
                </a:solidFill>
              </a:rPr>
              <a:t>service locator</a:t>
            </a:r>
          </a:p>
          <a:p>
            <a:pPr lvl="1"/>
            <a:r>
              <a:rPr lang="en-US" dirty="0"/>
              <a:t>Some consider this pattern a bad practice</a:t>
            </a:r>
          </a:p>
          <a:p>
            <a:pPr lvl="1"/>
            <a:r>
              <a:rPr lang="en-US" dirty="0"/>
              <a:t>You may explore the injector’s parent directly</a:t>
            </a:r>
          </a:p>
          <a:p>
            <a:r>
              <a:rPr lang="en-US" dirty="0"/>
              <a:t>Break the cycle by deleting a dependency from the constructor and move it a property/field 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06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POV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Application consists of components and services</a:t>
            </a:r>
          </a:p>
          <a:p>
            <a:r>
              <a:rPr lang="en-US" dirty="0"/>
              <a:t>A component should ask a reference to a service (A.K.A dependency)</a:t>
            </a:r>
          </a:p>
          <a:p>
            <a:r>
              <a:rPr lang="en-US" dirty="0"/>
              <a:t>Angular’s injector is responsible for resolving all dependencies upon creation of the component</a:t>
            </a:r>
          </a:p>
          <a:p>
            <a:r>
              <a:rPr lang="en-US" dirty="0"/>
              <a:t>Unlike Angular1 there are many injectors objects at runtime</a:t>
            </a:r>
          </a:p>
          <a:p>
            <a:pPr lvl="1"/>
            <a:r>
              <a:rPr lang="en-US" dirty="0"/>
              <a:t>A.K.A hierarchical injector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5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cyclic dependencies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5112" y="1772816"/>
            <a:ext cx="424847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MyService2;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injector: Injector)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(!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.injector.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this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_service2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0" name="Line Callout 2 6"/>
          <p:cNvSpPr/>
          <p:nvPr/>
        </p:nvSpPr>
        <p:spPr>
          <a:xfrm>
            <a:off x="7488822" y="1844824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007"/>
              <a:gd name="adj6" fmla="val -3019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Caching the dependency</a:t>
            </a:r>
          </a:p>
        </p:txBody>
      </p:sp>
      <p:sp>
        <p:nvSpPr>
          <p:cNvPr id="11" name="Line Callout 2 6"/>
          <p:cNvSpPr/>
          <p:nvPr/>
        </p:nvSpPr>
        <p:spPr>
          <a:xfrm>
            <a:off x="7556602" y="4221088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372"/>
              <a:gd name="adj6" fmla="val -111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Resolve it on demand</a:t>
            </a:r>
          </a:p>
        </p:txBody>
      </p:sp>
    </p:spTree>
    <p:extLst>
      <p:ext uri="{BB962C8B-B14F-4D97-AF65-F5344CB8AC3E}">
        <p14:creationId xmlns:p14="http://schemas.microsoft.com/office/powerpoint/2010/main" val="378172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dirty="0"/>
              <a:t>Prohibit using the parent injector when resolving dependencies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637120" y="2875030"/>
            <a:ext cx="410445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(@Self()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6735237" y="2263921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7161"/>
              <a:gd name="adj6" fmla="val -191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Error is thrown</a:t>
            </a:r>
          </a:p>
        </p:txBody>
      </p:sp>
      <p:sp>
        <p:nvSpPr>
          <p:cNvPr id="8" name="Line Callout 2 6"/>
          <p:cNvSpPr/>
          <p:nvPr/>
        </p:nvSpPr>
        <p:spPr>
          <a:xfrm>
            <a:off x="7328640" y="4871857"/>
            <a:ext cx="1362986" cy="10801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2232"/>
              <a:gd name="adj6" fmla="val -2504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add @Optional to get null dependency instead of error</a:t>
            </a:r>
          </a:p>
        </p:txBody>
      </p:sp>
    </p:spTree>
    <p:extLst>
      <p:ext uri="{BB962C8B-B14F-4D97-AF65-F5344CB8AC3E}">
        <p14:creationId xmlns:p14="http://schemas.microsoft.com/office/powerpoint/2010/main" val="2824556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SkipSelf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resolve dependency using parent injector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2308878" y="2420888"/>
            <a:ext cx="476094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MyService1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MyService2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(@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SkipSelf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service1: MyService1)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ReflectiveInjector.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MyService1,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injector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resolveAndCreateChild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([MyService1, MyService2]);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(MyService2);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2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child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(MyService1);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console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service1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==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.service1);</a:t>
            </a:r>
            <a:endParaRPr lang="he-IL" sz="1200" dirty="0"/>
          </a:p>
        </p:txBody>
      </p:sp>
      <p:sp>
        <p:nvSpPr>
          <p:cNvPr id="7" name="Line Callout 2 6"/>
          <p:cNvSpPr/>
          <p:nvPr/>
        </p:nvSpPr>
        <p:spPr>
          <a:xfrm>
            <a:off x="7559824" y="3717032"/>
            <a:ext cx="971610" cy="64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1407"/>
              <a:gd name="adj6" fmla="val -2561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8152316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Mixing 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25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Sample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12648" y="1700808"/>
            <a:ext cx="2591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@Injectable()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(): Promise&lt;Contact[]&gt;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Promise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resolve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]);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18" name="Rectangle 17"/>
          <p:cNvSpPr/>
          <p:nvPr/>
        </p:nvSpPr>
        <p:spPr>
          <a:xfrm>
            <a:off x="5508104" y="1844824"/>
            <a:ext cx="243001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imports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[…],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providers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bootstrap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AppModule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 }</a:t>
            </a:r>
            <a:endParaRPr lang="he-IL" sz="1400" dirty="0"/>
          </a:p>
        </p:txBody>
      </p:sp>
      <p:sp>
        <p:nvSpPr>
          <p:cNvPr id="19" name="Rectangle 18"/>
          <p:cNvSpPr/>
          <p:nvPr/>
        </p:nvSpPr>
        <p:spPr>
          <a:xfrm>
            <a:off x="1908248" y="3873435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@Component({…})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 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AppComponent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Contact[];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private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ContactService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async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ngOnInit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await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.contactService.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getAll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22" name="Line Callout 2 6"/>
          <p:cNvSpPr/>
          <p:nvPr/>
        </p:nvSpPr>
        <p:spPr>
          <a:xfrm>
            <a:off x="7559824" y="4636489"/>
            <a:ext cx="1206224" cy="73672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5124"/>
              <a:gd name="adj6" fmla="val -42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</a:t>
            </a:r>
          </a:p>
        </p:txBody>
      </p:sp>
      <p:sp>
        <p:nvSpPr>
          <p:cNvPr id="23" name="Line Callout 2 6"/>
          <p:cNvSpPr/>
          <p:nvPr/>
        </p:nvSpPr>
        <p:spPr>
          <a:xfrm>
            <a:off x="612648" y="5301208"/>
            <a:ext cx="1206224" cy="736727"/>
          </a:xfrm>
          <a:prstGeom prst="borderCallout2">
            <a:avLst>
              <a:gd name="adj1" fmla="val 40440"/>
              <a:gd name="adj2" fmla="val 105009"/>
              <a:gd name="adj3" fmla="val 23570"/>
              <a:gd name="adj4" fmla="val 104771"/>
              <a:gd name="adj5" fmla="val -36062"/>
              <a:gd name="adj6" fmla="val 3575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Dependency Token (again)</a:t>
            </a:r>
          </a:p>
        </p:txBody>
      </p:sp>
    </p:spTree>
    <p:extLst>
      <p:ext uri="{BB962C8B-B14F-4D97-AF65-F5344CB8AC3E}">
        <p14:creationId xmlns:p14="http://schemas.microsoft.com/office/powerpoint/2010/main" val="98203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?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@angular/core offers a class named </a:t>
            </a:r>
            <a:r>
              <a:rPr lang="en-US" dirty="0" err="1">
                <a:solidFill>
                  <a:srgbClr val="FF0000"/>
                </a:solidFill>
              </a:rPr>
              <a:t>ReflectiveInjector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 is a factory class which knows how to create an injector instance from a list of providers</a:t>
            </a:r>
          </a:p>
          <a:p>
            <a:r>
              <a:rPr lang="en-US" dirty="0"/>
              <a:t>The injector knows how to instantiate a “service” based on its dependencies</a:t>
            </a:r>
          </a:p>
          <a:p>
            <a:r>
              <a:rPr lang="en-US" dirty="0"/>
              <a:t>Services are singletons in the </a:t>
            </a:r>
            <a:r>
              <a:rPr lang="en-US" u="sng" dirty="0"/>
              <a:t>context of a single injector</a:t>
            </a:r>
          </a:p>
        </p:txBody>
      </p:sp>
    </p:spTree>
    <p:extLst>
      <p:ext uri="{BB962C8B-B14F-4D97-AF65-F5344CB8AC3E}">
        <p14:creationId xmlns:p14="http://schemas.microsoft.com/office/powerpoint/2010/main" val="205607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Token</a:t>
            </a:r>
            <a:r>
              <a:rPr lang="en-US" dirty="0"/>
              <a:t> – A unique value that can be resolved into a service</a:t>
            </a:r>
          </a:p>
          <a:p>
            <a:pPr lvl="1"/>
            <a:r>
              <a:rPr lang="en-US" dirty="0"/>
              <a:t>Must be of type </a:t>
            </a:r>
            <a:r>
              <a:rPr lang="en-US" dirty="0" err="1"/>
              <a:t>InjectionToken</a:t>
            </a:r>
            <a:r>
              <a:rPr lang="en-US" dirty="0"/>
              <a:t> or Type</a:t>
            </a:r>
          </a:p>
          <a:p>
            <a:pPr lvl="1"/>
            <a:r>
              <a:rPr lang="en-US" dirty="0"/>
              <a:t>The usage of string is now deprecated</a:t>
            </a:r>
          </a:p>
          <a:p>
            <a:r>
              <a:rPr lang="en-US" dirty="0">
                <a:solidFill>
                  <a:srgbClr val="FF0000"/>
                </a:solidFill>
              </a:rPr>
              <a:t>Provider</a:t>
            </a:r>
            <a:r>
              <a:rPr lang="en-US" dirty="0"/>
              <a:t> – Maps a token to a list of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Injector</a:t>
            </a:r>
            <a:r>
              <a:rPr lang="en-US" dirty="0"/>
              <a:t> – Holds a set of providers and is responsible for resolving dependencies</a:t>
            </a:r>
          </a:p>
          <a:p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 – The “thing” that is being injected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890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1844824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MyClass1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dump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   </a:t>
            </a:r>
            <a:r>
              <a:rPr lang="en-US" sz="1400" b="1" i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1400" dirty="0">
                <a:solidFill>
                  <a:srgbClr val="7A7A43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"xxx"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he-IL" sz="1400" dirty="0"/>
          </a:p>
        </p:txBody>
      </p:sp>
      <p:sp>
        <p:nvSpPr>
          <p:cNvPr id="13" name="Rectangle 12"/>
          <p:cNvSpPr/>
          <p:nvPr/>
        </p:nvSpPr>
        <p:spPr>
          <a:xfrm>
            <a:off x="1331640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15762" y="3332222"/>
            <a:ext cx="39437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obj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(MyClass1);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Callout 2 6"/>
          <p:cNvSpPr/>
          <p:nvPr/>
        </p:nvSpPr>
        <p:spPr>
          <a:xfrm>
            <a:off x="4689348" y="5877272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48701"/>
              <a:gd name="adj6" fmla="val -1396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Token</a:t>
            </a:r>
          </a:p>
        </p:txBody>
      </p:sp>
      <p:sp>
        <p:nvSpPr>
          <p:cNvPr id="17" name="Line Callout 2 6"/>
          <p:cNvSpPr/>
          <p:nvPr/>
        </p:nvSpPr>
        <p:spPr>
          <a:xfrm>
            <a:off x="5014336" y="1730683"/>
            <a:ext cx="1467208" cy="11683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973"/>
              <a:gd name="adj6" fmla="val -181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Very simple scenario. There are no dependencies</a:t>
            </a:r>
          </a:p>
        </p:txBody>
      </p:sp>
      <p:sp>
        <p:nvSpPr>
          <p:cNvPr id="18" name="Line Callout 2 6"/>
          <p:cNvSpPr/>
          <p:nvPr/>
        </p:nvSpPr>
        <p:spPr>
          <a:xfrm>
            <a:off x="1763688" y="3453790"/>
            <a:ext cx="1152128" cy="733196"/>
          </a:xfrm>
          <a:prstGeom prst="borderCallout2">
            <a:avLst>
              <a:gd name="adj1" fmla="val 30908"/>
              <a:gd name="adj2" fmla="val 106026"/>
              <a:gd name="adj3" fmla="val 45345"/>
              <a:gd name="adj4" fmla="val 106163"/>
              <a:gd name="adj5" fmla="val 6170"/>
              <a:gd name="adj6" fmla="val 17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Resolving a token</a:t>
            </a:r>
          </a:p>
        </p:txBody>
      </p:sp>
      <p:sp>
        <p:nvSpPr>
          <p:cNvPr id="19" name="Line Callout 2 6"/>
          <p:cNvSpPr/>
          <p:nvPr/>
        </p:nvSpPr>
        <p:spPr>
          <a:xfrm>
            <a:off x="840469" y="5987356"/>
            <a:ext cx="982342" cy="547130"/>
          </a:xfrm>
          <a:prstGeom prst="borderCallout2">
            <a:avLst>
              <a:gd name="adj1" fmla="val -12080"/>
              <a:gd name="adj2" fmla="val 24201"/>
              <a:gd name="adj3" fmla="val -12079"/>
              <a:gd name="adj4" fmla="val 35749"/>
              <a:gd name="adj5" fmla="val -186021"/>
              <a:gd name="adj6" fmla="val 1007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39762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ReflectiveInjector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usually don’t create injectors manually</a:t>
            </a:r>
          </a:p>
          <a:p>
            <a:r>
              <a:rPr lang="en-US" dirty="0"/>
              <a:t>Angular takes care of that and create injector(s) as part of </a:t>
            </a:r>
            <a:r>
              <a:rPr lang="en-US" dirty="0" err="1"/>
              <a:t>bootsrapping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We will discuss that later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6327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Provider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writing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just use the class name </a:t>
            </a:r>
            <a:endParaRPr lang="he-IL" dirty="0"/>
          </a:p>
        </p:txBody>
      </p:sp>
      <p:sp>
        <p:nvSpPr>
          <p:cNvPr id="6" name="Rectangle 5"/>
          <p:cNvSpPr/>
          <p:nvPr/>
        </p:nvSpPr>
        <p:spPr>
          <a:xfrm>
            <a:off x="1259632" y="2564904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{provide: MyClass1,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useClass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 MyClass1},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59632" y="4581128"/>
            <a:ext cx="59766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458383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injector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ReflectiveInjector.</a:t>
            </a:r>
            <a:r>
              <a:rPr lang="en-US" sz="1400" i="1" dirty="0" err="1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resolveAndCreate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([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MyClass1,</a:t>
            </a:r>
            <a:b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])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915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11901</TotalTime>
  <Words>1173</Words>
  <Application>Microsoft Office PowerPoint</Application>
  <PresentationFormat>On-screen Show (4:3)</PresentationFormat>
  <Paragraphs>238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Dependency injection</vt:lpstr>
      <vt:lpstr>The Pattern</vt:lpstr>
      <vt:lpstr>Angular POV</vt:lpstr>
      <vt:lpstr>Basic Sample</vt:lpstr>
      <vt:lpstr>How does it work ?</vt:lpstr>
      <vt:lpstr>Ingredients</vt:lpstr>
      <vt:lpstr>ReflectiveInjector</vt:lpstr>
      <vt:lpstr>ReflectiveInjector</vt:lpstr>
      <vt:lpstr>Class Provider</vt:lpstr>
      <vt:lpstr>Value Provider</vt:lpstr>
      <vt:lpstr>Factory Provider</vt:lpstr>
      <vt:lpstr>useClass Dependencies</vt:lpstr>
      <vt:lpstr>Dependencies Metadata</vt:lpstr>
      <vt:lpstr>Typescript Metadata</vt:lpstr>
      <vt:lpstr>Generated Metadata</vt:lpstr>
      <vt:lpstr>@Injectable Decorator</vt:lpstr>
      <vt:lpstr>Duplicates Token</vt:lpstr>
      <vt:lpstr>Child Injector</vt:lpstr>
      <vt:lpstr>Overriding</vt:lpstr>
      <vt:lpstr>Aliasing</vt:lpstr>
      <vt:lpstr>InjectionToken</vt:lpstr>
      <vt:lpstr>InjectionToken</vt:lpstr>
      <vt:lpstr>Optional Dependency</vt:lpstr>
      <vt:lpstr>Order does matter !</vt:lpstr>
      <vt:lpstr>forwardRef</vt:lpstr>
      <vt:lpstr>Multi Provider</vt:lpstr>
      <vt:lpstr>Multi Provider - Why</vt:lpstr>
      <vt:lpstr>Cyclic Dependency</vt:lpstr>
      <vt:lpstr>Resolving cyclic dependencies</vt:lpstr>
      <vt:lpstr>Resolving cyclic dependencies</vt:lpstr>
      <vt:lpstr>@Self</vt:lpstr>
      <vt:lpstr>@SkipSelf</vt:lpstr>
      <vt:lpstr>Mixing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161</cp:revision>
  <dcterms:created xsi:type="dcterms:W3CDTF">2011-02-24T08:59:43Z</dcterms:created>
  <dcterms:modified xsi:type="dcterms:W3CDTF">2017-05-02T07:13:21Z</dcterms:modified>
</cp:coreProperties>
</file>