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24"/>
  </p:notesMasterIdLst>
  <p:sldIdLst>
    <p:sldId id="398" r:id="rId2"/>
    <p:sldId id="257" r:id="rId3"/>
    <p:sldId id="258" r:id="rId4"/>
    <p:sldId id="271" r:id="rId5"/>
    <p:sldId id="321" r:id="rId6"/>
    <p:sldId id="322" r:id="rId7"/>
    <p:sldId id="272" r:id="rId8"/>
    <p:sldId id="260" r:id="rId9"/>
    <p:sldId id="261" r:id="rId10"/>
    <p:sldId id="400" r:id="rId11"/>
    <p:sldId id="262" r:id="rId12"/>
    <p:sldId id="263" r:id="rId13"/>
    <p:sldId id="264" r:id="rId14"/>
    <p:sldId id="265" r:id="rId15"/>
    <p:sldId id="266" r:id="rId16"/>
    <p:sldId id="399" r:id="rId17"/>
    <p:sldId id="267" r:id="rId18"/>
    <p:sldId id="268" r:id="rId19"/>
    <p:sldId id="286" r:id="rId20"/>
    <p:sldId id="287" r:id="rId21"/>
    <p:sldId id="289" r:id="rId22"/>
    <p:sldId id="3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Ori\Downloads\repor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Angular vs. Others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report!$B$5</c:f>
              <c:strCache>
                <c:ptCount val="1"/>
                <c:pt idx="0">
                  <c:v>angular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report!$A$6:$A$62</c:f>
              <c:strCache>
                <c:ptCount val="57"/>
                <c:pt idx="0">
                  <c:v>2014-01-05 - 2014-01-11</c:v>
                </c:pt>
                <c:pt idx="1">
                  <c:v>2014-01-12 - 2014-01-18</c:v>
                </c:pt>
                <c:pt idx="2">
                  <c:v>2014-01-19 - 2014-01-25</c:v>
                </c:pt>
                <c:pt idx="3">
                  <c:v>2014-01-26 - 2014-02-01</c:v>
                </c:pt>
                <c:pt idx="4">
                  <c:v>2014-02-02 - 2014-02-08</c:v>
                </c:pt>
                <c:pt idx="5">
                  <c:v>2014-02-09 - 2014-02-15</c:v>
                </c:pt>
                <c:pt idx="6">
                  <c:v>2014-02-16 - 2014-02-22</c:v>
                </c:pt>
                <c:pt idx="7">
                  <c:v>2014-02-23 - 2014-03-01</c:v>
                </c:pt>
                <c:pt idx="8">
                  <c:v>2014-03-02 - 2014-03-08</c:v>
                </c:pt>
                <c:pt idx="9">
                  <c:v>2014-03-09 - 2014-03-15</c:v>
                </c:pt>
                <c:pt idx="10">
                  <c:v>2014-03-16 - 2014-03-22</c:v>
                </c:pt>
                <c:pt idx="11">
                  <c:v>2014-03-23 - 2014-03-29</c:v>
                </c:pt>
                <c:pt idx="12">
                  <c:v>2014-03-30 - 2014-04-05</c:v>
                </c:pt>
                <c:pt idx="13">
                  <c:v>2014-04-06 - 2014-04-12</c:v>
                </c:pt>
                <c:pt idx="14">
                  <c:v>2014-04-13 - 2014-04-19</c:v>
                </c:pt>
                <c:pt idx="15">
                  <c:v>2014-04-20 - 2014-04-26</c:v>
                </c:pt>
                <c:pt idx="16">
                  <c:v>2014-04-27 - 2014-05-03</c:v>
                </c:pt>
                <c:pt idx="17">
                  <c:v>2014-05-04 - 2014-05-10</c:v>
                </c:pt>
                <c:pt idx="18">
                  <c:v>2014-05-11 - 2014-05-17</c:v>
                </c:pt>
                <c:pt idx="19">
                  <c:v>2014-05-18 - 2014-05-24</c:v>
                </c:pt>
                <c:pt idx="20">
                  <c:v>2014-05-25 - 2014-05-31</c:v>
                </c:pt>
                <c:pt idx="21">
                  <c:v>2014-06-01 - 2014-06-07</c:v>
                </c:pt>
                <c:pt idx="22">
                  <c:v>2014-06-08 - 2014-06-14</c:v>
                </c:pt>
                <c:pt idx="23">
                  <c:v>2014-06-15 - 2014-06-21</c:v>
                </c:pt>
                <c:pt idx="24">
                  <c:v>2014-06-22 - 2014-06-28</c:v>
                </c:pt>
                <c:pt idx="25">
                  <c:v>2014-06-29 - 2014-07-05</c:v>
                </c:pt>
                <c:pt idx="26">
                  <c:v>2014-07-06 - 2014-07-12</c:v>
                </c:pt>
                <c:pt idx="27">
                  <c:v>2014-07-13 - 2014-07-19</c:v>
                </c:pt>
                <c:pt idx="28">
                  <c:v>2014-07-20 - 2014-07-26</c:v>
                </c:pt>
                <c:pt idx="29">
                  <c:v>2014-07-27 - 2014-08-02</c:v>
                </c:pt>
                <c:pt idx="30">
                  <c:v>2014-08-03 - 2014-08-09</c:v>
                </c:pt>
                <c:pt idx="31">
                  <c:v>2014-08-10 - 2014-08-16</c:v>
                </c:pt>
                <c:pt idx="32">
                  <c:v>2014-08-17 - 2014-08-23</c:v>
                </c:pt>
                <c:pt idx="33">
                  <c:v>2014-08-24 - 2014-08-30</c:v>
                </c:pt>
                <c:pt idx="34">
                  <c:v>2014-08-31 - 2014-09-06</c:v>
                </c:pt>
                <c:pt idx="35">
                  <c:v>2014-09-07 - 2014-09-13</c:v>
                </c:pt>
                <c:pt idx="36">
                  <c:v>2014-09-14 - 2014-09-20</c:v>
                </c:pt>
                <c:pt idx="37">
                  <c:v>2014-09-21 - 2014-09-27</c:v>
                </c:pt>
                <c:pt idx="38">
                  <c:v>2014-09-28 - 2014-10-04</c:v>
                </c:pt>
                <c:pt idx="39">
                  <c:v>2014-10-05 - 2014-10-11</c:v>
                </c:pt>
                <c:pt idx="40">
                  <c:v>2014-10-12 - 2014-10-18</c:v>
                </c:pt>
                <c:pt idx="41">
                  <c:v>2014-10-19 - 2014-10-25</c:v>
                </c:pt>
                <c:pt idx="42">
                  <c:v>2014-10-26 - 2014-11-01</c:v>
                </c:pt>
                <c:pt idx="43">
                  <c:v>2014-11-02 - 2014-11-08</c:v>
                </c:pt>
                <c:pt idx="44">
                  <c:v>2014-11-09 - 2014-11-15</c:v>
                </c:pt>
                <c:pt idx="45">
                  <c:v>2014-11-16 - 2014-11-22</c:v>
                </c:pt>
                <c:pt idx="46">
                  <c:v>2014-11-23 - 2014-11-29</c:v>
                </c:pt>
                <c:pt idx="47">
                  <c:v>2014-11-30 - 2014-12-06</c:v>
                </c:pt>
                <c:pt idx="48">
                  <c:v>2014-12-07 - 2014-12-13</c:v>
                </c:pt>
                <c:pt idx="49">
                  <c:v>2014-12-14 - 2014-12-20</c:v>
                </c:pt>
                <c:pt idx="50">
                  <c:v>2014-12-21 - 2014-12-27</c:v>
                </c:pt>
                <c:pt idx="51">
                  <c:v>2014-12-28 - 2015-01-03</c:v>
                </c:pt>
                <c:pt idx="52">
                  <c:v>2015-01-04 - 2015-01-10</c:v>
                </c:pt>
                <c:pt idx="53">
                  <c:v>2015-01-11 - 2015-01-17</c:v>
                </c:pt>
                <c:pt idx="54">
                  <c:v>2015-01-18 - 2015-01-24</c:v>
                </c:pt>
                <c:pt idx="55">
                  <c:v>2015-01-25 - 2015-01-31</c:v>
                </c:pt>
                <c:pt idx="56">
                  <c:v>2015-02-01 - 2015-02-07</c:v>
                </c:pt>
              </c:strCache>
            </c:strRef>
          </c:cat>
          <c:val>
            <c:numRef>
              <c:f>report!$B$6:$B$62</c:f>
              <c:numCache>
                <c:formatCode>General</c:formatCode>
                <c:ptCount val="57"/>
                <c:pt idx="0">
                  <c:v>44</c:v>
                </c:pt>
                <c:pt idx="1">
                  <c:v>51</c:v>
                </c:pt>
                <c:pt idx="2">
                  <c:v>51</c:v>
                </c:pt>
                <c:pt idx="3">
                  <c:v>52</c:v>
                </c:pt>
                <c:pt idx="4">
                  <c:v>54</c:v>
                </c:pt>
                <c:pt idx="5">
                  <c:v>53</c:v>
                </c:pt>
                <c:pt idx="6">
                  <c:v>57</c:v>
                </c:pt>
                <c:pt idx="7">
                  <c:v>57</c:v>
                </c:pt>
                <c:pt idx="8">
                  <c:v>56</c:v>
                </c:pt>
                <c:pt idx="9">
                  <c:v>60</c:v>
                </c:pt>
                <c:pt idx="10">
                  <c:v>60</c:v>
                </c:pt>
                <c:pt idx="11">
                  <c:v>62</c:v>
                </c:pt>
                <c:pt idx="12">
                  <c:v>68</c:v>
                </c:pt>
                <c:pt idx="13">
                  <c:v>61</c:v>
                </c:pt>
                <c:pt idx="14">
                  <c:v>65</c:v>
                </c:pt>
                <c:pt idx="15">
                  <c:v>60</c:v>
                </c:pt>
                <c:pt idx="16">
                  <c:v>60</c:v>
                </c:pt>
                <c:pt idx="17">
                  <c:v>61</c:v>
                </c:pt>
                <c:pt idx="18">
                  <c:v>71</c:v>
                </c:pt>
                <c:pt idx="19">
                  <c:v>70</c:v>
                </c:pt>
                <c:pt idx="20">
                  <c:v>68</c:v>
                </c:pt>
                <c:pt idx="21">
                  <c:v>67</c:v>
                </c:pt>
                <c:pt idx="22">
                  <c:v>66</c:v>
                </c:pt>
                <c:pt idx="23">
                  <c:v>67</c:v>
                </c:pt>
                <c:pt idx="24">
                  <c:v>73</c:v>
                </c:pt>
                <c:pt idx="25">
                  <c:v>70</c:v>
                </c:pt>
                <c:pt idx="26">
                  <c:v>73</c:v>
                </c:pt>
                <c:pt idx="27">
                  <c:v>78</c:v>
                </c:pt>
                <c:pt idx="28">
                  <c:v>76</c:v>
                </c:pt>
                <c:pt idx="29">
                  <c:v>81</c:v>
                </c:pt>
                <c:pt idx="30">
                  <c:v>80</c:v>
                </c:pt>
                <c:pt idx="31">
                  <c:v>74</c:v>
                </c:pt>
                <c:pt idx="32">
                  <c:v>83</c:v>
                </c:pt>
                <c:pt idx="33">
                  <c:v>81</c:v>
                </c:pt>
                <c:pt idx="34">
                  <c:v>80</c:v>
                </c:pt>
                <c:pt idx="35">
                  <c:v>77</c:v>
                </c:pt>
                <c:pt idx="36">
                  <c:v>87</c:v>
                </c:pt>
                <c:pt idx="37">
                  <c:v>85</c:v>
                </c:pt>
                <c:pt idx="38">
                  <c:v>79</c:v>
                </c:pt>
                <c:pt idx="39">
                  <c:v>85</c:v>
                </c:pt>
                <c:pt idx="40">
                  <c:v>88</c:v>
                </c:pt>
                <c:pt idx="41">
                  <c:v>90</c:v>
                </c:pt>
                <c:pt idx="42">
                  <c:v>93</c:v>
                </c:pt>
                <c:pt idx="43">
                  <c:v>94</c:v>
                </c:pt>
                <c:pt idx="44">
                  <c:v>91</c:v>
                </c:pt>
                <c:pt idx="45">
                  <c:v>98</c:v>
                </c:pt>
                <c:pt idx="46">
                  <c:v>90</c:v>
                </c:pt>
                <c:pt idx="47">
                  <c:v>95</c:v>
                </c:pt>
                <c:pt idx="48">
                  <c:v>97</c:v>
                </c:pt>
                <c:pt idx="49">
                  <c:v>92</c:v>
                </c:pt>
                <c:pt idx="50">
                  <c:v>65</c:v>
                </c:pt>
                <c:pt idx="51">
                  <c:v>65</c:v>
                </c:pt>
                <c:pt idx="52">
                  <c:v>90</c:v>
                </c:pt>
                <c:pt idx="53">
                  <c:v>93</c:v>
                </c:pt>
                <c:pt idx="54">
                  <c:v>98</c:v>
                </c:pt>
                <c:pt idx="55">
                  <c:v>99</c:v>
                </c:pt>
                <c:pt idx="5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93-4DB1-A665-B418F4B2A10D}"/>
            </c:ext>
          </c:extLst>
        </c:ser>
        <c:ser>
          <c:idx val="1"/>
          <c:order val="1"/>
          <c:tx>
            <c:strRef>
              <c:f>report!$C$5</c:f>
              <c:strCache>
                <c:ptCount val="1"/>
                <c:pt idx="0">
                  <c:v>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report!$A$6:$A$62</c:f>
              <c:strCache>
                <c:ptCount val="57"/>
                <c:pt idx="0">
                  <c:v>2014-01-05 - 2014-01-11</c:v>
                </c:pt>
                <c:pt idx="1">
                  <c:v>2014-01-12 - 2014-01-18</c:v>
                </c:pt>
                <c:pt idx="2">
                  <c:v>2014-01-19 - 2014-01-25</c:v>
                </c:pt>
                <c:pt idx="3">
                  <c:v>2014-01-26 - 2014-02-01</c:v>
                </c:pt>
                <c:pt idx="4">
                  <c:v>2014-02-02 - 2014-02-08</c:v>
                </c:pt>
                <c:pt idx="5">
                  <c:v>2014-02-09 - 2014-02-15</c:v>
                </c:pt>
                <c:pt idx="6">
                  <c:v>2014-02-16 - 2014-02-22</c:v>
                </c:pt>
                <c:pt idx="7">
                  <c:v>2014-02-23 - 2014-03-01</c:v>
                </c:pt>
                <c:pt idx="8">
                  <c:v>2014-03-02 - 2014-03-08</c:v>
                </c:pt>
                <c:pt idx="9">
                  <c:v>2014-03-09 - 2014-03-15</c:v>
                </c:pt>
                <c:pt idx="10">
                  <c:v>2014-03-16 - 2014-03-22</c:v>
                </c:pt>
                <c:pt idx="11">
                  <c:v>2014-03-23 - 2014-03-29</c:v>
                </c:pt>
                <c:pt idx="12">
                  <c:v>2014-03-30 - 2014-04-05</c:v>
                </c:pt>
                <c:pt idx="13">
                  <c:v>2014-04-06 - 2014-04-12</c:v>
                </c:pt>
                <c:pt idx="14">
                  <c:v>2014-04-13 - 2014-04-19</c:v>
                </c:pt>
                <c:pt idx="15">
                  <c:v>2014-04-20 - 2014-04-26</c:v>
                </c:pt>
                <c:pt idx="16">
                  <c:v>2014-04-27 - 2014-05-03</c:v>
                </c:pt>
                <c:pt idx="17">
                  <c:v>2014-05-04 - 2014-05-10</c:v>
                </c:pt>
                <c:pt idx="18">
                  <c:v>2014-05-11 - 2014-05-17</c:v>
                </c:pt>
                <c:pt idx="19">
                  <c:v>2014-05-18 - 2014-05-24</c:v>
                </c:pt>
                <c:pt idx="20">
                  <c:v>2014-05-25 - 2014-05-31</c:v>
                </c:pt>
                <c:pt idx="21">
                  <c:v>2014-06-01 - 2014-06-07</c:v>
                </c:pt>
                <c:pt idx="22">
                  <c:v>2014-06-08 - 2014-06-14</c:v>
                </c:pt>
                <c:pt idx="23">
                  <c:v>2014-06-15 - 2014-06-21</c:v>
                </c:pt>
                <c:pt idx="24">
                  <c:v>2014-06-22 - 2014-06-28</c:v>
                </c:pt>
                <c:pt idx="25">
                  <c:v>2014-06-29 - 2014-07-05</c:v>
                </c:pt>
                <c:pt idx="26">
                  <c:v>2014-07-06 - 2014-07-12</c:v>
                </c:pt>
                <c:pt idx="27">
                  <c:v>2014-07-13 - 2014-07-19</c:v>
                </c:pt>
                <c:pt idx="28">
                  <c:v>2014-07-20 - 2014-07-26</c:v>
                </c:pt>
                <c:pt idx="29">
                  <c:v>2014-07-27 - 2014-08-02</c:v>
                </c:pt>
                <c:pt idx="30">
                  <c:v>2014-08-03 - 2014-08-09</c:v>
                </c:pt>
                <c:pt idx="31">
                  <c:v>2014-08-10 - 2014-08-16</c:v>
                </c:pt>
                <c:pt idx="32">
                  <c:v>2014-08-17 - 2014-08-23</c:v>
                </c:pt>
                <c:pt idx="33">
                  <c:v>2014-08-24 - 2014-08-30</c:v>
                </c:pt>
                <c:pt idx="34">
                  <c:v>2014-08-31 - 2014-09-06</c:v>
                </c:pt>
                <c:pt idx="35">
                  <c:v>2014-09-07 - 2014-09-13</c:v>
                </c:pt>
                <c:pt idx="36">
                  <c:v>2014-09-14 - 2014-09-20</c:v>
                </c:pt>
                <c:pt idx="37">
                  <c:v>2014-09-21 - 2014-09-27</c:v>
                </c:pt>
                <c:pt idx="38">
                  <c:v>2014-09-28 - 2014-10-04</c:v>
                </c:pt>
                <c:pt idx="39">
                  <c:v>2014-10-05 - 2014-10-11</c:v>
                </c:pt>
                <c:pt idx="40">
                  <c:v>2014-10-12 - 2014-10-18</c:v>
                </c:pt>
                <c:pt idx="41">
                  <c:v>2014-10-19 - 2014-10-25</c:v>
                </c:pt>
                <c:pt idx="42">
                  <c:v>2014-10-26 - 2014-11-01</c:v>
                </c:pt>
                <c:pt idx="43">
                  <c:v>2014-11-02 - 2014-11-08</c:v>
                </c:pt>
                <c:pt idx="44">
                  <c:v>2014-11-09 - 2014-11-15</c:v>
                </c:pt>
                <c:pt idx="45">
                  <c:v>2014-11-16 - 2014-11-22</c:v>
                </c:pt>
                <c:pt idx="46">
                  <c:v>2014-11-23 - 2014-11-29</c:v>
                </c:pt>
                <c:pt idx="47">
                  <c:v>2014-11-30 - 2014-12-06</c:v>
                </c:pt>
                <c:pt idx="48">
                  <c:v>2014-12-07 - 2014-12-13</c:v>
                </c:pt>
                <c:pt idx="49">
                  <c:v>2014-12-14 - 2014-12-20</c:v>
                </c:pt>
                <c:pt idx="50">
                  <c:v>2014-12-21 - 2014-12-27</c:v>
                </c:pt>
                <c:pt idx="51">
                  <c:v>2014-12-28 - 2015-01-03</c:v>
                </c:pt>
                <c:pt idx="52">
                  <c:v>2015-01-04 - 2015-01-10</c:v>
                </c:pt>
                <c:pt idx="53">
                  <c:v>2015-01-11 - 2015-01-17</c:v>
                </c:pt>
                <c:pt idx="54">
                  <c:v>2015-01-18 - 2015-01-24</c:v>
                </c:pt>
                <c:pt idx="55">
                  <c:v>2015-01-25 - 2015-01-31</c:v>
                </c:pt>
                <c:pt idx="56">
                  <c:v>2015-02-01 - 2015-02-07</c:v>
                </c:pt>
              </c:strCache>
            </c:strRef>
          </c:cat>
          <c:val>
            <c:numRef>
              <c:f>report!$C$6:$C$62</c:f>
              <c:numCache>
                <c:formatCode>General</c:formatCode>
                <c:ptCount val="57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12</c:v>
                </c:pt>
                <c:pt idx="10">
                  <c:v>11</c:v>
                </c:pt>
                <c:pt idx="11">
                  <c:v>9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11</c:v>
                </c:pt>
                <c:pt idx="19">
                  <c:v>11</c:v>
                </c:pt>
                <c:pt idx="20">
                  <c:v>10</c:v>
                </c:pt>
                <c:pt idx="21">
                  <c:v>11</c:v>
                </c:pt>
                <c:pt idx="22">
                  <c:v>10</c:v>
                </c:pt>
                <c:pt idx="23">
                  <c:v>9</c:v>
                </c:pt>
                <c:pt idx="24">
                  <c:v>11</c:v>
                </c:pt>
                <c:pt idx="25">
                  <c:v>10</c:v>
                </c:pt>
                <c:pt idx="26">
                  <c:v>9</c:v>
                </c:pt>
                <c:pt idx="27">
                  <c:v>10</c:v>
                </c:pt>
                <c:pt idx="28">
                  <c:v>9</c:v>
                </c:pt>
                <c:pt idx="29">
                  <c:v>11</c:v>
                </c:pt>
                <c:pt idx="30">
                  <c:v>12</c:v>
                </c:pt>
                <c:pt idx="31">
                  <c:v>11</c:v>
                </c:pt>
                <c:pt idx="32">
                  <c:v>11</c:v>
                </c:pt>
                <c:pt idx="33">
                  <c:v>10</c:v>
                </c:pt>
                <c:pt idx="34">
                  <c:v>11</c:v>
                </c:pt>
                <c:pt idx="35">
                  <c:v>10</c:v>
                </c:pt>
                <c:pt idx="36">
                  <c:v>11</c:v>
                </c:pt>
                <c:pt idx="37">
                  <c:v>10</c:v>
                </c:pt>
                <c:pt idx="38">
                  <c:v>11</c:v>
                </c:pt>
                <c:pt idx="39">
                  <c:v>11</c:v>
                </c:pt>
                <c:pt idx="40">
                  <c:v>10</c:v>
                </c:pt>
                <c:pt idx="41">
                  <c:v>12</c:v>
                </c:pt>
                <c:pt idx="42">
                  <c:v>11</c:v>
                </c:pt>
                <c:pt idx="43">
                  <c:v>10</c:v>
                </c:pt>
                <c:pt idx="44">
                  <c:v>11</c:v>
                </c:pt>
                <c:pt idx="45">
                  <c:v>11</c:v>
                </c:pt>
                <c:pt idx="46">
                  <c:v>10</c:v>
                </c:pt>
                <c:pt idx="47">
                  <c:v>11</c:v>
                </c:pt>
                <c:pt idx="48">
                  <c:v>11</c:v>
                </c:pt>
                <c:pt idx="49">
                  <c:v>10</c:v>
                </c:pt>
                <c:pt idx="50">
                  <c:v>9</c:v>
                </c:pt>
                <c:pt idx="51">
                  <c:v>10</c:v>
                </c:pt>
                <c:pt idx="52">
                  <c:v>11</c:v>
                </c:pt>
                <c:pt idx="53">
                  <c:v>12</c:v>
                </c:pt>
                <c:pt idx="54">
                  <c:v>11</c:v>
                </c:pt>
                <c:pt idx="55">
                  <c:v>11</c:v>
                </c:pt>
                <c:pt idx="56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93-4DB1-A665-B418F4B2A10D}"/>
            </c:ext>
          </c:extLst>
        </c:ser>
        <c:ser>
          <c:idx val="2"/>
          <c:order val="2"/>
          <c:tx>
            <c:strRef>
              <c:f>report!$D$5</c:f>
              <c:strCache>
                <c:ptCount val="1"/>
                <c:pt idx="0">
                  <c:v>meteor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report!$A$6:$A$62</c:f>
              <c:strCache>
                <c:ptCount val="57"/>
                <c:pt idx="0">
                  <c:v>2014-01-05 - 2014-01-11</c:v>
                </c:pt>
                <c:pt idx="1">
                  <c:v>2014-01-12 - 2014-01-18</c:v>
                </c:pt>
                <c:pt idx="2">
                  <c:v>2014-01-19 - 2014-01-25</c:v>
                </c:pt>
                <c:pt idx="3">
                  <c:v>2014-01-26 - 2014-02-01</c:v>
                </c:pt>
                <c:pt idx="4">
                  <c:v>2014-02-02 - 2014-02-08</c:v>
                </c:pt>
                <c:pt idx="5">
                  <c:v>2014-02-09 - 2014-02-15</c:v>
                </c:pt>
                <c:pt idx="6">
                  <c:v>2014-02-16 - 2014-02-22</c:v>
                </c:pt>
                <c:pt idx="7">
                  <c:v>2014-02-23 - 2014-03-01</c:v>
                </c:pt>
                <c:pt idx="8">
                  <c:v>2014-03-02 - 2014-03-08</c:v>
                </c:pt>
                <c:pt idx="9">
                  <c:v>2014-03-09 - 2014-03-15</c:v>
                </c:pt>
                <c:pt idx="10">
                  <c:v>2014-03-16 - 2014-03-22</c:v>
                </c:pt>
                <c:pt idx="11">
                  <c:v>2014-03-23 - 2014-03-29</c:v>
                </c:pt>
                <c:pt idx="12">
                  <c:v>2014-03-30 - 2014-04-05</c:v>
                </c:pt>
                <c:pt idx="13">
                  <c:v>2014-04-06 - 2014-04-12</c:v>
                </c:pt>
                <c:pt idx="14">
                  <c:v>2014-04-13 - 2014-04-19</c:v>
                </c:pt>
                <c:pt idx="15">
                  <c:v>2014-04-20 - 2014-04-26</c:v>
                </c:pt>
                <c:pt idx="16">
                  <c:v>2014-04-27 - 2014-05-03</c:v>
                </c:pt>
                <c:pt idx="17">
                  <c:v>2014-05-04 - 2014-05-10</c:v>
                </c:pt>
                <c:pt idx="18">
                  <c:v>2014-05-11 - 2014-05-17</c:v>
                </c:pt>
                <c:pt idx="19">
                  <c:v>2014-05-18 - 2014-05-24</c:v>
                </c:pt>
                <c:pt idx="20">
                  <c:v>2014-05-25 - 2014-05-31</c:v>
                </c:pt>
                <c:pt idx="21">
                  <c:v>2014-06-01 - 2014-06-07</c:v>
                </c:pt>
                <c:pt idx="22">
                  <c:v>2014-06-08 - 2014-06-14</c:v>
                </c:pt>
                <c:pt idx="23">
                  <c:v>2014-06-15 - 2014-06-21</c:v>
                </c:pt>
                <c:pt idx="24">
                  <c:v>2014-06-22 - 2014-06-28</c:v>
                </c:pt>
                <c:pt idx="25">
                  <c:v>2014-06-29 - 2014-07-05</c:v>
                </c:pt>
                <c:pt idx="26">
                  <c:v>2014-07-06 - 2014-07-12</c:v>
                </c:pt>
                <c:pt idx="27">
                  <c:v>2014-07-13 - 2014-07-19</c:v>
                </c:pt>
                <c:pt idx="28">
                  <c:v>2014-07-20 - 2014-07-26</c:v>
                </c:pt>
                <c:pt idx="29">
                  <c:v>2014-07-27 - 2014-08-02</c:v>
                </c:pt>
                <c:pt idx="30">
                  <c:v>2014-08-03 - 2014-08-09</c:v>
                </c:pt>
                <c:pt idx="31">
                  <c:v>2014-08-10 - 2014-08-16</c:v>
                </c:pt>
                <c:pt idx="32">
                  <c:v>2014-08-17 - 2014-08-23</c:v>
                </c:pt>
                <c:pt idx="33">
                  <c:v>2014-08-24 - 2014-08-30</c:v>
                </c:pt>
                <c:pt idx="34">
                  <c:v>2014-08-31 - 2014-09-06</c:v>
                </c:pt>
                <c:pt idx="35">
                  <c:v>2014-09-07 - 2014-09-13</c:v>
                </c:pt>
                <c:pt idx="36">
                  <c:v>2014-09-14 - 2014-09-20</c:v>
                </c:pt>
                <c:pt idx="37">
                  <c:v>2014-09-21 - 2014-09-27</c:v>
                </c:pt>
                <c:pt idx="38">
                  <c:v>2014-09-28 - 2014-10-04</c:v>
                </c:pt>
                <c:pt idx="39">
                  <c:v>2014-10-05 - 2014-10-11</c:v>
                </c:pt>
                <c:pt idx="40">
                  <c:v>2014-10-12 - 2014-10-18</c:v>
                </c:pt>
                <c:pt idx="41">
                  <c:v>2014-10-19 - 2014-10-25</c:v>
                </c:pt>
                <c:pt idx="42">
                  <c:v>2014-10-26 - 2014-11-01</c:v>
                </c:pt>
                <c:pt idx="43">
                  <c:v>2014-11-02 - 2014-11-08</c:v>
                </c:pt>
                <c:pt idx="44">
                  <c:v>2014-11-09 - 2014-11-15</c:v>
                </c:pt>
                <c:pt idx="45">
                  <c:v>2014-11-16 - 2014-11-22</c:v>
                </c:pt>
                <c:pt idx="46">
                  <c:v>2014-11-23 - 2014-11-29</c:v>
                </c:pt>
                <c:pt idx="47">
                  <c:v>2014-11-30 - 2014-12-06</c:v>
                </c:pt>
                <c:pt idx="48">
                  <c:v>2014-12-07 - 2014-12-13</c:v>
                </c:pt>
                <c:pt idx="49">
                  <c:v>2014-12-14 - 2014-12-20</c:v>
                </c:pt>
                <c:pt idx="50">
                  <c:v>2014-12-21 - 2014-12-27</c:v>
                </c:pt>
                <c:pt idx="51">
                  <c:v>2014-12-28 - 2015-01-03</c:v>
                </c:pt>
                <c:pt idx="52">
                  <c:v>2015-01-04 - 2015-01-10</c:v>
                </c:pt>
                <c:pt idx="53">
                  <c:v>2015-01-11 - 2015-01-17</c:v>
                </c:pt>
                <c:pt idx="54">
                  <c:v>2015-01-18 - 2015-01-24</c:v>
                </c:pt>
                <c:pt idx="55">
                  <c:v>2015-01-25 - 2015-01-31</c:v>
                </c:pt>
                <c:pt idx="56">
                  <c:v>2015-02-01 - 2015-02-07</c:v>
                </c:pt>
              </c:strCache>
            </c:strRef>
          </c:cat>
          <c:val>
            <c:numRef>
              <c:f>report!$D$6:$D$62</c:f>
              <c:numCache>
                <c:formatCode>General</c:formatCode>
                <c:ptCount val="5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10</c:v>
                </c:pt>
                <c:pt idx="5">
                  <c:v>10</c:v>
                </c:pt>
                <c:pt idx="6">
                  <c:v>11</c:v>
                </c:pt>
                <c:pt idx="7">
                  <c:v>10</c:v>
                </c:pt>
                <c:pt idx="8">
                  <c:v>11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11</c:v>
                </c:pt>
                <c:pt idx="13">
                  <c:v>11</c:v>
                </c:pt>
                <c:pt idx="14">
                  <c:v>12</c:v>
                </c:pt>
                <c:pt idx="15">
                  <c:v>12</c:v>
                </c:pt>
                <c:pt idx="16">
                  <c:v>10</c:v>
                </c:pt>
                <c:pt idx="17">
                  <c:v>12</c:v>
                </c:pt>
                <c:pt idx="18">
                  <c:v>10</c:v>
                </c:pt>
                <c:pt idx="19">
                  <c:v>17</c:v>
                </c:pt>
                <c:pt idx="20">
                  <c:v>11</c:v>
                </c:pt>
                <c:pt idx="21">
                  <c:v>10</c:v>
                </c:pt>
                <c:pt idx="22">
                  <c:v>9</c:v>
                </c:pt>
                <c:pt idx="23">
                  <c:v>9</c:v>
                </c:pt>
                <c:pt idx="24">
                  <c:v>10</c:v>
                </c:pt>
                <c:pt idx="25">
                  <c:v>10</c:v>
                </c:pt>
                <c:pt idx="26">
                  <c:v>9</c:v>
                </c:pt>
                <c:pt idx="27">
                  <c:v>10</c:v>
                </c:pt>
                <c:pt idx="28">
                  <c:v>9</c:v>
                </c:pt>
                <c:pt idx="29">
                  <c:v>10</c:v>
                </c:pt>
                <c:pt idx="30">
                  <c:v>12</c:v>
                </c:pt>
                <c:pt idx="31">
                  <c:v>26</c:v>
                </c:pt>
                <c:pt idx="32">
                  <c:v>9</c:v>
                </c:pt>
                <c:pt idx="33">
                  <c:v>10</c:v>
                </c:pt>
                <c:pt idx="34">
                  <c:v>10</c:v>
                </c:pt>
                <c:pt idx="35">
                  <c:v>11</c:v>
                </c:pt>
                <c:pt idx="36">
                  <c:v>13</c:v>
                </c:pt>
                <c:pt idx="37">
                  <c:v>11</c:v>
                </c:pt>
                <c:pt idx="38">
                  <c:v>10</c:v>
                </c:pt>
                <c:pt idx="39">
                  <c:v>11</c:v>
                </c:pt>
                <c:pt idx="40">
                  <c:v>11</c:v>
                </c:pt>
                <c:pt idx="41">
                  <c:v>12</c:v>
                </c:pt>
                <c:pt idx="42">
                  <c:v>13</c:v>
                </c:pt>
                <c:pt idx="43">
                  <c:v>13</c:v>
                </c:pt>
                <c:pt idx="44">
                  <c:v>15</c:v>
                </c:pt>
                <c:pt idx="45">
                  <c:v>14</c:v>
                </c:pt>
                <c:pt idx="46">
                  <c:v>12</c:v>
                </c:pt>
                <c:pt idx="47">
                  <c:v>12</c:v>
                </c:pt>
                <c:pt idx="48">
                  <c:v>15</c:v>
                </c:pt>
                <c:pt idx="49">
                  <c:v>15</c:v>
                </c:pt>
                <c:pt idx="50">
                  <c:v>11</c:v>
                </c:pt>
                <c:pt idx="51">
                  <c:v>11</c:v>
                </c:pt>
                <c:pt idx="52">
                  <c:v>13</c:v>
                </c:pt>
                <c:pt idx="53">
                  <c:v>13</c:v>
                </c:pt>
                <c:pt idx="54">
                  <c:v>12</c:v>
                </c:pt>
                <c:pt idx="55">
                  <c:v>12</c:v>
                </c:pt>
                <c:pt idx="56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93-4DB1-A665-B418F4B2A10D}"/>
            </c:ext>
          </c:extLst>
        </c:ser>
        <c:ser>
          <c:idx val="3"/>
          <c:order val="3"/>
          <c:tx>
            <c:strRef>
              <c:f>report!$E$5</c:f>
              <c:strCache>
                <c:ptCount val="1"/>
                <c:pt idx="0">
                  <c:v>durandal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report!$A$6:$A$62</c:f>
              <c:strCache>
                <c:ptCount val="57"/>
                <c:pt idx="0">
                  <c:v>2014-01-05 - 2014-01-11</c:v>
                </c:pt>
                <c:pt idx="1">
                  <c:v>2014-01-12 - 2014-01-18</c:v>
                </c:pt>
                <c:pt idx="2">
                  <c:v>2014-01-19 - 2014-01-25</c:v>
                </c:pt>
                <c:pt idx="3">
                  <c:v>2014-01-26 - 2014-02-01</c:v>
                </c:pt>
                <c:pt idx="4">
                  <c:v>2014-02-02 - 2014-02-08</c:v>
                </c:pt>
                <c:pt idx="5">
                  <c:v>2014-02-09 - 2014-02-15</c:v>
                </c:pt>
                <c:pt idx="6">
                  <c:v>2014-02-16 - 2014-02-22</c:v>
                </c:pt>
                <c:pt idx="7">
                  <c:v>2014-02-23 - 2014-03-01</c:v>
                </c:pt>
                <c:pt idx="8">
                  <c:v>2014-03-02 - 2014-03-08</c:v>
                </c:pt>
                <c:pt idx="9">
                  <c:v>2014-03-09 - 2014-03-15</c:v>
                </c:pt>
                <c:pt idx="10">
                  <c:v>2014-03-16 - 2014-03-22</c:v>
                </c:pt>
                <c:pt idx="11">
                  <c:v>2014-03-23 - 2014-03-29</c:v>
                </c:pt>
                <c:pt idx="12">
                  <c:v>2014-03-30 - 2014-04-05</c:v>
                </c:pt>
                <c:pt idx="13">
                  <c:v>2014-04-06 - 2014-04-12</c:v>
                </c:pt>
                <c:pt idx="14">
                  <c:v>2014-04-13 - 2014-04-19</c:v>
                </c:pt>
                <c:pt idx="15">
                  <c:v>2014-04-20 - 2014-04-26</c:v>
                </c:pt>
                <c:pt idx="16">
                  <c:v>2014-04-27 - 2014-05-03</c:v>
                </c:pt>
                <c:pt idx="17">
                  <c:v>2014-05-04 - 2014-05-10</c:v>
                </c:pt>
                <c:pt idx="18">
                  <c:v>2014-05-11 - 2014-05-17</c:v>
                </c:pt>
                <c:pt idx="19">
                  <c:v>2014-05-18 - 2014-05-24</c:v>
                </c:pt>
                <c:pt idx="20">
                  <c:v>2014-05-25 - 2014-05-31</c:v>
                </c:pt>
                <c:pt idx="21">
                  <c:v>2014-06-01 - 2014-06-07</c:v>
                </c:pt>
                <c:pt idx="22">
                  <c:v>2014-06-08 - 2014-06-14</c:v>
                </c:pt>
                <c:pt idx="23">
                  <c:v>2014-06-15 - 2014-06-21</c:v>
                </c:pt>
                <c:pt idx="24">
                  <c:v>2014-06-22 - 2014-06-28</c:v>
                </c:pt>
                <c:pt idx="25">
                  <c:v>2014-06-29 - 2014-07-05</c:v>
                </c:pt>
                <c:pt idx="26">
                  <c:v>2014-07-06 - 2014-07-12</c:v>
                </c:pt>
                <c:pt idx="27">
                  <c:v>2014-07-13 - 2014-07-19</c:v>
                </c:pt>
                <c:pt idx="28">
                  <c:v>2014-07-20 - 2014-07-26</c:v>
                </c:pt>
                <c:pt idx="29">
                  <c:v>2014-07-27 - 2014-08-02</c:v>
                </c:pt>
                <c:pt idx="30">
                  <c:v>2014-08-03 - 2014-08-09</c:v>
                </c:pt>
                <c:pt idx="31">
                  <c:v>2014-08-10 - 2014-08-16</c:v>
                </c:pt>
                <c:pt idx="32">
                  <c:v>2014-08-17 - 2014-08-23</c:v>
                </c:pt>
                <c:pt idx="33">
                  <c:v>2014-08-24 - 2014-08-30</c:v>
                </c:pt>
                <c:pt idx="34">
                  <c:v>2014-08-31 - 2014-09-06</c:v>
                </c:pt>
                <c:pt idx="35">
                  <c:v>2014-09-07 - 2014-09-13</c:v>
                </c:pt>
                <c:pt idx="36">
                  <c:v>2014-09-14 - 2014-09-20</c:v>
                </c:pt>
                <c:pt idx="37">
                  <c:v>2014-09-21 - 2014-09-27</c:v>
                </c:pt>
                <c:pt idx="38">
                  <c:v>2014-09-28 - 2014-10-04</c:v>
                </c:pt>
                <c:pt idx="39">
                  <c:v>2014-10-05 - 2014-10-11</c:v>
                </c:pt>
                <c:pt idx="40">
                  <c:v>2014-10-12 - 2014-10-18</c:v>
                </c:pt>
                <c:pt idx="41">
                  <c:v>2014-10-19 - 2014-10-25</c:v>
                </c:pt>
                <c:pt idx="42">
                  <c:v>2014-10-26 - 2014-11-01</c:v>
                </c:pt>
                <c:pt idx="43">
                  <c:v>2014-11-02 - 2014-11-08</c:v>
                </c:pt>
                <c:pt idx="44">
                  <c:v>2014-11-09 - 2014-11-15</c:v>
                </c:pt>
                <c:pt idx="45">
                  <c:v>2014-11-16 - 2014-11-22</c:v>
                </c:pt>
                <c:pt idx="46">
                  <c:v>2014-11-23 - 2014-11-29</c:v>
                </c:pt>
                <c:pt idx="47">
                  <c:v>2014-11-30 - 2014-12-06</c:v>
                </c:pt>
                <c:pt idx="48">
                  <c:v>2014-12-07 - 2014-12-13</c:v>
                </c:pt>
                <c:pt idx="49">
                  <c:v>2014-12-14 - 2014-12-20</c:v>
                </c:pt>
                <c:pt idx="50">
                  <c:v>2014-12-21 - 2014-12-27</c:v>
                </c:pt>
                <c:pt idx="51">
                  <c:v>2014-12-28 - 2015-01-03</c:v>
                </c:pt>
                <c:pt idx="52">
                  <c:v>2015-01-04 - 2015-01-10</c:v>
                </c:pt>
                <c:pt idx="53">
                  <c:v>2015-01-11 - 2015-01-17</c:v>
                </c:pt>
                <c:pt idx="54">
                  <c:v>2015-01-18 - 2015-01-24</c:v>
                </c:pt>
                <c:pt idx="55">
                  <c:v>2015-01-25 - 2015-01-31</c:v>
                </c:pt>
                <c:pt idx="56">
                  <c:v>2015-02-01 - 2015-02-07</c:v>
                </c:pt>
              </c:strCache>
            </c:strRef>
          </c:cat>
          <c:val>
            <c:numRef>
              <c:f>report!$E$6:$E$62</c:f>
              <c:numCache>
                <c:formatCode>General</c:formatCode>
                <c:ptCount val="5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E93-4DB1-A665-B418F4B2A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2203544"/>
        <c:axId val="292204328"/>
      </c:lineChart>
      <c:catAx>
        <c:axId val="292203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92204328"/>
        <c:crosses val="autoZero"/>
        <c:auto val="1"/>
        <c:lblAlgn val="ctr"/>
        <c:lblOffset val="100"/>
        <c:noMultiLvlLbl val="0"/>
      </c:catAx>
      <c:valAx>
        <c:axId val="292204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9220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9A550-7F29-465E-A54F-2D9AA66BCF5B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5199E-AAD1-453E-910B-C3AB59D3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199E-AAD1-453E-910B-C3AB59D3D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2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199E-AAD1-453E-910B-C3AB59D3D7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2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8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15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12360" y="0"/>
            <a:ext cx="1331640" cy="548680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74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475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2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361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05804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5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Introducing </a:t>
            </a:r>
            <a:r>
              <a:rPr lang="en-US" dirty="0"/>
              <a:t>AngularJS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1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Next version</a:t>
            </a:r>
          </a:p>
          <a:p>
            <a:r>
              <a:rPr lang="en-US" dirty="0"/>
              <a:t>Not TRM yet</a:t>
            </a:r>
          </a:p>
          <a:p>
            <a:r>
              <a:rPr lang="en-US" dirty="0"/>
              <a:t>A complete rewrite of Angular</a:t>
            </a:r>
          </a:p>
          <a:p>
            <a:r>
              <a:rPr lang="en-US" dirty="0"/>
              <a:t>Not backward compatible</a:t>
            </a:r>
          </a:p>
          <a:p>
            <a:r>
              <a:rPr lang="en-US" dirty="0"/>
              <a:t>Same concepts</a:t>
            </a:r>
          </a:p>
          <a:p>
            <a:r>
              <a:rPr lang="en-US" dirty="0"/>
              <a:t>Component based</a:t>
            </a:r>
          </a:p>
          <a:p>
            <a:r>
              <a:rPr lang="en-US" dirty="0"/>
              <a:t>Uses </a:t>
            </a:r>
            <a:r>
              <a:rPr lang="en-US" dirty="0" err="1"/>
              <a:t>TypeScript</a:t>
            </a:r>
            <a:r>
              <a:rPr lang="en-US" dirty="0"/>
              <a:t>, ES6 modules, Observables, </a:t>
            </a:r>
            <a:r>
              <a:rPr lang="en-US" dirty="0" err="1"/>
              <a:t>ZoneJS</a:t>
            </a:r>
            <a:r>
              <a:rPr lang="en-US" dirty="0"/>
              <a:t> and 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483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Download Angular script from </a:t>
            </a:r>
            <a:r>
              <a:rPr lang="en-US" dirty="0">
                <a:hlinkClick r:id="rId2"/>
              </a:rPr>
              <a:t>http://angularjs.org/</a:t>
            </a:r>
            <a:endParaRPr lang="en-US" dirty="0"/>
          </a:p>
          <a:p>
            <a:pPr lvl="1"/>
            <a:r>
              <a:rPr lang="en-US" dirty="0"/>
              <a:t>You may want to download additional modules through the </a:t>
            </a:r>
            <a:r>
              <a:rPr lang="en-US" b="1" dirty="0"/>
              <a:t>extras </a:t>
            </a:r>
            <a:r>
              <a:rPr lang="en-US" dirty="0"/>
              <a:t>link</a:t>
            </a:r>
          </a:p>
          <a:p>
            <a:pPr lvl="1"/>
            <a:r>
              <a:rPr lang="en-US" dirty="0"/>
              <a:t>jQuery is not required</a:t>
            </a:r>
          </a:p>
          <a:p>
            <a:r>
              <a:rPr lang="en-US" dirty="0"/>
              <a:t>Add a script reference to your HTML</a:t>
            </a:r>
          </a:p>
          <a:p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ng-app</a:t>
            </a:r>
            <a:r>
              <a:rPr lang="en-US" dirty="0"/>
              <a:t> attribute to the HTML tag</a:t>
            </a:r>
          </a:p>
          <a:p>
            <a:r>
              <a:rPr lang="en-US" dirty="0"/>
              <a:t>Start using </a:t>
            </a:r>
            <a:r>
              <a:rPr lang="en-US" dirty="0" err="1"/>
              <a:t>Angular’s</a:t>
            </a:r>
            <a:r>
              <a:rPr lang="en-US" dirty="0"/>
              <a:t> directives like </a:t>
            </a:r>
            <a:r>
              <a:rPr lang="en-US" dirty="0">
                <a:solidFill>
                  <a:srgbClr val="FF0000"/>
                </a:solidFill>
              </a:rPr>
              <a:t>ng-model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ng-controller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42919" y="2028438"/>
            <a:ext cx="669285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ng-app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="viewport"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="width=device-width"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="home-view"&gt;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       Name: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 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="~/Scripts/angular.js"&gt;&lt;/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8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– High Level Details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np-app</a:t>
            </a:r>
            <a:r>
              <a:rPr lang="en-US" dirty="0"/>
              <a:t> directive is responsible for bootstrapping Angular</a:t>
            </a:r>
          </a:p>
          <a:p>
            <a:pPr lvl="1"/>
            <a:r>
              <a:rPr lang="en-US" dirty="0"/>
              <a:t>Remove it and the magic is lost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ng-model</a:t>
            </a:r>
            <a:r>
              <a:rPr lang="en-US" dirty="0"/>
              <a:t> directive binds an input element to a field named name</a:t>
            </a:r>
          </a:p>
          <a:p>
            <a:pPr lvl="1"/>
            <a:r>
              <a:rPr lang="en-US" dirty="0"/>
              <a:t>This is a two way data binding</a:t>
            </a:r>
          </a:p>
          <a:p>
            <a:r>
              <a:rPr lang="en-US" dirty="0"/>
              <a:t>{{name}} is an interpolation expression </a:t>
            </a:r>
          </a:p>
          <a:p>
            <a:pPr lvl="1"/>
            <a:r>
              <a:rPr lang="en-US" dirty="0"/>
              <a:t>Responsible for rendering the value of the name field</a:t>
            </a:r>
          </a:p>
          <a:p>
            <a:pPr lvl="1"/>
            <a:r>
              <a:rPr lang="en-US" dirty="0"/>
              <a:t>This is a one way data binding</a:t>
            </a:r>
          </a:p>
          <a:p>
            <a:r>
              <a:rPr lang="en-US" dirty="0"/>
              <a:t>But what if we want to manipulate the field from code?</a:t>
            </a:r>
          </a:p>
          <a:p>
            <a:pPr lvl="1"/>
            <a:r>
              <a:rPr lang="en-US" dirty="0"/>
              <a:t>See next slide about Controller</a:t>
            </a:r>
          </a:p>
        </p:txBody>
      </p:sp>
    </p:spTree>
    <p:extLst>
      <p:ext uri="{BB962C8B-B14F-4D97-AF65-F5344CB8AC3E}">
        <p14:creationId xmlns:p14="http://schemas.microsoft.com/office/powerpoint/2010/main" val="131570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43462" y="2201319"/>
            <a:ext cx="5949064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ng-app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="width=device-width"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       Name: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 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="~/Scripts/angular.js"&gt;&lt;/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="~/Scripts/HomeCtrl.js"&gt;&lt;/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35690" y="5206737"/>
            <a:ext cx="286809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$scope.name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99934" y="3686198"/>
            <a:ext cx="2776152" cy="3542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2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ng-controller</a:t>
            </a:r>
            <a:r>
              <a:rPr lang="en-US" dirty="0"/>
              <a:t> directive binds a fragment of HTML with a JavaScript class known as the controller</a:t>
            </a:r>
          </a:p>
          <a:p>
            <a:r>
              <a:rPr lang="en-US" dirty="0"/>
              <a:t>The controller is instantiated and receives a mysterious parameter named </a:t>
            </a:r>
            <a:r>
              <a:rPr lang="en-US" dirty="0">
                <a:solidFill>
                  <a:srgbClr val="FF0000"/>
                </a:solidFill>
              </a:rPr>
              <a:t>$scope</a:t>
            </a:r>
          </a:p>
          <a:p>
            <a:r>
              <a:rPr lang="en-US" dirty="0"/>
              <a:t>The controller is responsible for manipulating the HTML and handle events</a:t>
            </a:r>
          </a:p>
          <a:p>
            <a:r>
              <a:rPr lang="en-US" dirty="0"/>
              <a:t>Angular provides facilities to manipulate the HTML without actually accessing the DOM</a:t>
            </a:r>
          </a:p>
          <a:p>
            <a:pPr lvl="1"/>
            <a:r>
              <a:rPr lang="en-US" dirty="0"/>
              <a:t>$scope is the bridge</a:t>
            </a:r>
          </a:p>
          <a:p>
            <a:pPr lvl="1"/>
            <a:r>
              <a:rPr lang="en-US" dirty="0"/>
              <a:t>Controller becomes testable</a:t>
            </a:r>
          </a:p>
          <a:p>
            <a:pPr lvl="1"/>
            <a:r>
              <a:rPr lang="en-US" dirty="0"/>
              <a:t>Your responsibility to keep this model</a:t>
            </a:r>
          </a:p>
        </p:txBody>
      </p:sp>
    </p:spTree>
    <p:extLst>
      <p:ext uri="{BB962C8B-B14F-4D97-AF65-F5344CB8AC3E}">
        <p14:creationId xmlns:p14="http://schemas.microsoft.com/office/powerpoint/2010/main" val="404533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as Global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Angular 1.3 you can no longer define controller as a global function</a:t>
            </a:r>
          </a:p>
          <a:p>
            <a:r>
              <a:rPr lang="en-US" dirty="0"/>
              <a:t>A module must be defined</a:t>
            </a:r>
          </a:p>
          <a:p>
            <a:r>
              <a:rPr lang="en-US" dirty="0"/>
              <a:t>The controller must be associated with the module</a:t>
            </a:r>
          </a:p>
          <a:p>
            <a:r>
              <a:rPr lang="en-US" dirty="0"/>
              <a:t>Will be covered later</a:t>
            </a:r>
          </a:p>
        </p:txBody>
      </p:sp>
    </p:spTree>
    <p:extLst>
      <p:ext uri="{BB962C8B-B14F-4D97-AF65-F5344CB8AC3E}">
        <p14:creationId xmlns:p14="http://schemas.microsoft.com/office/powerpoint/2010/main" val="321497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$scope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glue between controller and view</a:t>
            </a:r>
          </a:p>
          <a:p>
            <a:r>
              <a:rPr lang="en-US" dirty="0"/>
              <a:t>Exposes the domain model to the view</a:t>
            </a:r>
          </a:p>
          <a:p>
            <a:r>
              <a:rPr lang="en-US" dirty="0"/>
              <a:t>Controller assigns properties to the $scope instance</a:t>
            </a:r>
          </a:p>
          <a:p>
            <a:pPr lvl="1"/>
            <a:r>
              <a:rPr lang="en-US" dirty="0"/>
              <a:t>The properties are available to the view</a:t>
            </a:r>
          </a:p>
          <a:p>
            <a:r>
              <a:rPr lang="en-US" dirty="0"/>
              <a:t>Controller assigns methods to a $scope instance</a:t>
            </a:r>
          </a:p>
          <a:p>
            <a:pPr lvl="1"/>
            <a:r>
              <a:rPr lang="en-US" dirty="0"/>
              <a:t>The methods are available to the view</a:t>
            </a:r>
          </a:p>
          <a:p>
            <a:pPr lvl="1"/>
            <a:r>
              <a:rPr lang="en-US" dirty="0"/>
              <a:t>Usually are attached to DOM events</a:t>
            </a:r>
          </a:p>
          <a:p>
            <a:r>
              <a:rPr lang="en-US" dirty="0"/>
              <a:t>Resembles a </a:t>
            </a:r>
            <a:r>
              <a:rPr lang="en-US" dirty="0" err="1"/>
              <a:t>ViewModel</a:t>
            </a:r>
            <a:r>
              <a:rPr lang="en-US" dirty="0"/>
              <a:t> from the MVVM pattern</a:t>
            </a:r>
          </a:p>
        </p:txBody>
      </p:sp>
    </p:spTree>
    <p:extLst>
      <p:ext uri="{BB962C8B-B14F-4D97-AF65-F5344CB8AC3E}">
        <p14:creationId xmlns:p14="http://schemas.microsoft.com/office/powerpoint/2010/main" val="352805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data attached to </a:t>
            </a:r>
            <a:r>
              <a:rPr lang="en-US" dirty="0">
                <a:solidFill>
                  <a:srgbClr val="FF0000"/>
                </a:solidFill>
              </a:rPr>
              <a:t>$scope </a:t>
            </a:r>
            <a:r>
              <a:rPr lang="en-US" dirty="0"/>
              <a:t>is considered to be the model</a:t>
            </a:r>
          </a:p>
          <a:p>
            <a:r>
              <a:rPr lang="en-US" dirty="0"/>
              <a:t>It is usually a simple JavaScript object(s)</a:t>
            </a:r>
          </a:p>
          <a:p>
            <a:pPr lvl="1"/>
            <a:r>
              <a:rPr lang="en-US" dirty="0"/>
              <a:t>Without any behavior</a:t>
            </a:r>
          </a:p>
          <a:p>
            <a:pPr lvl="1"/>
            <a:r>
              <a:rPr lang="en-US" dirty="0"/>
              <a:t>Just data</a:t>
            </a:r>
          </a:p>
          <a:p>
            <a:r>
              <a:rPr lang="en-US" dirty="0"/>
              <a:t>Model does not require any framework’s base class</a:t>
            </a:r>
          </a:p>
          <a:p>
            <a:pPr lvl="1"/>
            <a:r>
              <a:rPr lang="en-US" dirty="0"/>
              <a:t>This is unique to Angular !</a:t>
            </a:r>
          </a:p>
          <a:p>
            <a:r>
              <a:rPr lang="en-US" dirty="0"/>
              <a:t>Model’s property does not have to be primitive</a:t>
            </a:r>
          </a:p>
          <a:p>
            <a:pPr lvl="1"/>
            <a:r>
              <a:rPr lang="en-US" dirty="0"/>
              <a:t>Can hold a reference to other objects</a:t>
            </a:r>
          </a:p>
        </p:txBody>
      </p:sp>
    </p:spTree>
    <p:extLst>
      <p:ext uri="{BB962C8B-B14F-4D97-AF65-F5344CB8AC3E}">
        <p14:creationId xmlns:p14="http://schemas.microsoft.com/office/powerpoint/2010/main" val="389590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marker on a DOM element</a:t>
            </a:r>
          </a:p>
          <a:p>
            <a:r>
              <a:rPr lang="en-US" dirty="0"/>
              <a:t>When Angular bootstraps your application it traverses the DOM looking for directives</a:t>
            </a:r>
          </a:p>
          <a:p>
            <a:pPr lvl="1"/>
            <a:r>
              <a:rPr lang="en-US" dirty="0"/>
              <a:t>A process known as </a:t>
            </a:r>
            <a:r>
              <a:rPr lang="en-US" dirty="0">
                <a:solidFill>
                  <a:srgbClr val="FF0000"/>
                </a:solidFill>
              </a:rPr>
              <a:t>DOM compilation</a:t>
            </a:r>
          </a:p>
          <a:p>
            <a:r>
              <a:rPr lang="en-US" dirty="0"/>
              <a:t>A directive attaches a specified behavior to a DOM element </a:t>
            </a:r>
          </a:p>
          <a:p>
            <a:r>
              <a:rPr lang="en-US" dirty="0"/>
              <a:t>Angular comes with a set of built-in directives</a:t>
            </a:r>
          </a:p>
          <a:p>
            <a:r>
              <a:rPr lang="en-US" dirty="0"/>
              <a:t>You can create your own directives</a:t>
            </a:r>
          </a:p>
          <a:p>
            <a:pPr lvl="1"/>
            <a:r>
              <a:rPr lang="en-US" dirty="0"/>
              <a:t>Good place to encapsulate DOM manipulation logic</a:t>
            </a:r>
          </a:p>
        </p:txBody>
      </p:sp>
    </p:spTree>
    <p:extLst>
      <p:ext uri="{BB962C8B-B14F-4D97-AF65-F5344CB8AC3E}">
        <p14:creationId xmlns:p14="http://schemas.microsoft.com/office/powerpoint/2010/main" val="33866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Understand the concept of Single Page Application</a:t>
            </a:r>
          </a:p>
          <a:p>
            <a:r>
              <a:rPr lang="en-US" dirty="0"/>
              <a:t>How to write applications in </a:t>
            </a:r>
            <a:r>
              <a:rPr lang="en-US" dirty="0" err="1"/>
              <a:t>AngularJS</a:t>
            </a:r>
            <a:endParaRPr lang="en-US" dirty="0"/>
          </a:p>
          <a:p>
            <a:r>
              <a:rPr lang="en-US" dirty="0"/>
              <a:t>Get familiar with the basic building blocks of </a:t>
            </a:r>
            <a:r>
              <a:rPr lang="en-US" dirty="0" err="1"/>
              <a:t>AngularJS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Directives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93379"/>
              </p:ext>
            </p:extLst>
          </p:nvPr>
        </p:nvGraphicFramePr>
        <p:xfrm>
          <a:off x="533400" y="1815710"/>
          <a:ext cx="8128000" cy="376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ngChange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Bind</a:t>
                      </a:r>
                      <a:r>
                        <a:rPr lang="en-US" sz="1600" baseline="0" dirty="0"/>
                        <a:t> to the change event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Changes CSS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ngClick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Bind to the click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ngHref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 URL</a:t>
                      </a:r>
                      <a:r>
                        <a:rPr lang="en-US" sz="1600" baseline="0" dirty="0"/>
                        <a:t> with expression outside of </a:t>
                      </a:r>
                      <a:r>
                        <a:rPr lang="en-US" sz="1600" baseline="0" dirty="0" err="1"/>
                        <a:t>href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Removes an element from the 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ngRepeat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Duplicates an element</a:t>
                      </a:r>
                      <a:r>
                        <a:rPr lang="en-US" sz="1600" baseline="0" dirty="0"/>
                        <a:t> for each model object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ngShow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ngHide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Shows/Hides</a:t>
                      </a:r>
                      <a:r>
                        <a:rPr lang="en-US" sz="1600" baseline="0" dirty="0"/>
                        <a:t> and element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ngSwitch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  <a:r>
                        <a:rPr lang="en-US" sz="1600" baseline="0" dirty="0"/>
                        <a:t> between different DOM element according to model state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More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64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ng-repeat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5970" y="2132021"/>
            <a:ext cx="7539243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).controller(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scope.contacts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{ id: 1, name: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{ id: 2, name: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{ id: 3, name: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"Tommy"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65970" y="3947424"/>
            <a:ext cx="495520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ng-repeat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="contact in contacts"&gt;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contact.id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contact.name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09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is great for implementing SPAs</a:t>
            </a:r>
          </a:p>
          <a:p>
            <a:r>
              <a:rPr lang="en-US" dirty="0"/>
              <a:t>Offers modern architecture</a:t>
            </a:r>
          </a:p>
          <a:p>
            <a:r>
              <a:rPr lang="en-US" dirty="0"/>
              <a:t>Less code</a:t>
            </a:r>
          </a:p>
          <a:p>
            <a:r>
              <a:rPr lang="en-US" dirty="0"/>
              <a:t>Separation of concerns</a:t>
            </a:r>
          </a:p>
          <a:p>
            <a:r>
              <a:rPr lang="en-US" dirty="0"/>
              <a:t>Two way data binding</a:t>
            </a:r>
          </a:p>
          <a:p>
            <a:r>
              <a:rPr lang="en-US" dirty="0"/>
              <a:t>Plain JavaScript models</a:t>
            </a:r>
          </a:p>
          <a:p>
            <a:r>
              <a:rPr lang="en-US" dirty="0"/>
              <a:t>Sophisticated compilation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53620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Single Page Application</a:t>
            </a:r>
          </a:p>
          <a:p>
            <a:r>
              <a:rPr lang="en-US" dirty="0"/>
              <a:t>Other Frameworks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Simple Directives</a:t>
            </a:r>
          </a:p>
        </p:txBody>
      </p:sp>
    </p:spTree>
    <p:extLst>
      <p:ext uri="{BB962C8B-B14F-4D97-AF65-F5344CB8AC3E}">
        <p14:creationId xmlns:p14="http://schemas.microsoft.com/office/powerpoint/2010/main" val="103081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Single Page Application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 application that fits on a single web page</a:t>
            </a:r>
          </a:p>
          <a:p>
            <a:r>
              <a:rPr lang="en-US" dirty="0"/>
              <a:t>All HTML, JavaScript and CSS are retrieved with a single page load</a:t>
            </a:r>
          </a:p>
          <a:p>
            <a:pPr lvl="1"/>
            <a:r>
              <a:rPr lang="en-US" dirty="0"/>
              <a:t>Not a strict requirement</a:t>
            </a:r>
          </a:p>
          <a:p>
            <a:pPr lvl="1"/>
            <a:r>
              <a:rPr lang="en-US" dirty="0"/>
              <a:t>Can still load on demand</a:t>
            </a:r>
          </a:p>
          <a:p>
            <a:r>
              <a:rPr lang="en-US" dirty="0"/>
              <a:t>The goal is to provide a more fluid user experience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7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 – Why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page reload</a:t>
            </a:r>
          </a:p>
          <a:p>
            <a:r>
              <a:rPr lang="en-US" dirty="0"/>
              <a:t>No need to go to the server for HTML rendering</a:t>
            </a:r>
          </a:p>
          <a:p>
            <a:r>
              <a:rPr lang="en-US" dirty="0"/>
              <a:t>Can cache local data easily</a:t>
            </a:r>
          </a:p>
          <a:p>
            <a:r>
              <a:rPr lang="en-US" dirty="0"/>
              <a:t>SPA development resembles native application development</a:t>
            </a:r>
          </a:p>
          <a:p>
            <a:r>
              <a:rPr lang="en-US" dirty="0"/>
              <a:t>MVC Frameworks</a:t>
            </a:r>
          </a:p>
          <a:p>
            <a:r>
              <a:rPr lang="en-US" dirty="0"/>
              <a:t>Cross platform development</a:t>
            </a:r>
          </a:p>
          <a:p>
            <a:r>
              <a:rPr lang="en-US" dirty="0"/>
              <a:t>Offline execution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 - How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4382" y="1666140"/>
            <a:ext cx="6947978" cy="4108583"/>
          </a:xfrm>
        </p:spPr>
        <p:txBody>
          <a:bodyPr>
            <a:normAutofit fontScale="92500"/>
          </a:bodyPr>
          <a:lstStyle/>
          <a:p>
            <a:r>
              <a:rPr lang="en-US" dirty="0"/>
              <a:t>Can manually integrate some building blocks </a:t>
            </a:r>
          </a:p>
          <a:p>
            <a:pPr lvl="1"/>
            <a:r>
              <a:rPr lang="en-US" dirty="0"/>
              <a:t>Object Oriented JavaScript</a:t>
            </a:r>
          </a:p>
          <a:p>
            <a:pPr lvl="1"/>
            <a:r>
              <a:rPr lang="en-US" dirty="0"/>
              <a:t>Client site template</a:t>
            </a:r>
          </a:p>
          <a:p>
            <a:pPr lvl="1"/>
            <a:r>
              <a:rPr lang="en-US" dirty="0"/>
              <a:t>Widget gallery</a:t>
            </a:r>
          </a:p>
          <a:p>
            <a:r>
              <a:rPr lang="en-US" dirty="0"/>
              <a:t>Or, use a complete JavaScript framework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 err="1"/>
              <a:t>Durandal</a:t>
            </a:r>
            <a:endParaRPr lang="en-US" dirty="0"/>
          </a:p>
          <a:p>
            <a:pPr lvl="1"/>
            <a:r>
              <a:rPr lang="en-US" dirty="0"/>
              <a:t>Ember</a:t>
            </a:r>
          </a:p>
          <a:p>
            <a:pPr lvl="1"/>
            <a:r>
              <a:rPr lang="en-US" dirty="0"/>
              <a:t>Meteor</a:t>
            </a:r>
          </a:p>
        </p:txBody>
      </p:sp>
    </p:spTree>
    <p:extLst>
      <p:ext uri="{BB962C8B-B14F-4D97-AF65-F5344CB8AC3E}">
        <p14:creationId xmlns:p14="http://schemas.microsoft.com/office/powerpoint/2010/main" val="79962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Frameworks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30687"/>
              </p:ext>
            </p:extLst>
          </p:nvPr>
        </p:nvGraphicFramePr>
        <p:xfrm>
          <a:off x="951469" y="1958545"/>
          <a:ext cx="7236941" cy="377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68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AngularJS</a:t>
            </a:r>
            <a:r>
              <a:rPr lang="en-US" dirty="0"/>
              <a:t>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 JavaScript framework</a:t>
            </a:r>
          </a:p>
          <a:p>
            <a:r>
              <a:rPr lang="en-US" dirty="0"/>
              <a:t>Maintained by Google</a:t>
            </a:r>
          </a:p>
          <a:p>
            <a:r>
              <a:rPr lang="en-US" dirty="0"/>
              <a:t>Assists with running SPAs</a:t>
            </a:r>
          </a:p>
          <a:p>
            <a:r>
              <a:rPr lang="en-US" dirty="0"/>
              <a:t>MVC capabilities</a:t>
            </a:r>
          </a:p>
          <a:p>
            <a:r>
              <a:rPr lang="en-US" dirty="0"/>
              <a:t>Supports IE9+</a:t>
            </a:r>
          </a:p>
          <a:p>
            <a:r>
              <a:rPr lang="en-US" dirty="0"/>
              <a:t>Has managed to attract a lot of attention</a:t>
            </a:r>
          </a:p>
          <a:p>
            <a:r>
              <a:rPr lang="en-US" dirty="0"/>
              <a:t>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311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Characteristics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Uses HTML as the </a:t>
            </a:r>
            <a:r>
              <a:rPr lang="en-US" dirty="0" err="1"/>
              <a:t>templating</a:t>
            </a:r>
            <a:r>
              <a:rPr lang="en-US" dirty="0"/>
              <a:t> language</a:t>
            </a:r>
          </a:p>
          <a:p>
            <a:r>
              <a:rPr lang="en-US" dirty="0"/>
              <a:t>Doesn’t require an explicit DOM refresh</a:t>
            </a:r>
          </a:p>
          <a:p>
            <a:r>
              <a:rPr lang="en-US" dirty="0"/>
              <a:t>Has an extensible components subsystem</a:t>
            </a:r>
          </a:p>
          <a:p>
            <a:r>
              <a:rPr lang="en-US" dirty="0"/>
              <a:t>Supports dependency injection</a:t>
            </a:r>
          </a:p>
          <a:p>
            <a:r>
              <a:rPr lang="en-US" dirty="0"/>
              <a:t>Supports declarative programming for building UI (directives)</a:t>
            </a:r>
          </a:p>
          <a:p>
            <a:r>
              <a:rPr lang="en-US" dirty="0"/>
              <a:t>Promotes testing practices</a:t>
            </a:r>
          </a:p>
          <a:p>
            <a:r>
              <a:rPr lang="en-US" dirty="0"/>
              <a:t>Has strong opinion about how to manage application logic vs. presentation</a:t>
            </a:r>
          </a:p>
          <a:p>
            <a:r>
              <a:rPr lang="en-US" dirty="0"/>
              <a:t>Has no opinion about how to write classes and objects</a:t>
            </a:r>
          </a:p>
          <a:p>
            <a:r>
              <a:rPr lang="en-US" dirty="0"/>
              <a:t>No widget gallery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05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797BFD2-51CC-43FB-9516-9D9A44EA44E5}" vid="{BEA7AB6F-8D9B-4544-B2EC-59F6688D79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6929</TotalTime>
  <Words>897</Words>
  <Application>Microsoft Office PowerPoint</Application>
  <PresentationFormat>On-screen Show (4:3)</PresentationFormat>
  <Paragraphs>249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Theme1</vt:lpstr>
      <vt:lpstr>Introducing AngularJS</vt:lpstr>
      <vt:lpstr>Objectives</vt:lpstr>
      <vt:lpstr>Topics</vt:lpstr>
      <vt:lpstr>What is a Single Page Application</vt:lpstr>
      <vt:lpstr>Single Page Application – Why</vt:lpstr>
      <vt:lpstr>Single Page Application - How</vt:lpstr>
      <vt:lpstr>Client Side Frameworks</vt:lpstr>
      <vt:lpstr>What is AngularJS?</vt:lpstr>
      <vt:lpstr>Main Characteristics</vt:lpstr>
      <vt:lpstr>Angular 2</vt:lpstr>
      <vt:lpstr>Getting Started</vt:lpstr>
      <vt:lpstr>Hello World</vt:lpstr>
      <vt:lpstr>Hello World – High Level Details</vt:lpstr>
      <vt:lpstr>Controller</vt:lpstr>
      <vt:lpstr>Controller</vt:lpstr>
      <vt:lpstr>Controller as Global Function</vt:lpstr>
      <vt:lpstr>$scope</vt:lpstr>
      <vt:lpstr>Model</vt:lpstr>
      <vt:lpstr>Directive</vt:lpstr>
      <vt:lpstr>Built-in Directives</vt:lpstr>
      <vt:lpstr>ng-repeat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AngularJS Application Developement</dc:title>
  <dc:creator>Ori Calvo</dc:creator>
  <cp:lastModifiedBy>Ori Calvo</cp:lastModifiedBy>
  <cp:revision>210</cp:revision>
  <dcterms:created xsi:type="dcterms:W3CDTF">2014-02-15T08:32:08Z</dcterms:created>
  <dcterms:modified xsi:type="dcterms:W3CDTF">2017-04-18T07:02:59Z</dcterms:modified>
</cp:coreProperties>
</file>