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56"/>
  </p:notesMasterIdLst>
  <p:sldIdLst>
    <p:sldId id="398" r:id="rId2"/>
    <p:sldId id="257" r:id="rId3"/>
    <p:sldId id="403" r:id="rId4"/>
    <p:sldId id="404" r:id="rId5"/>
    <p:sldId id="405" r:id="rId6"/>
    <p:sldId id="399" r:id="rId7"/>
    <p:sldId id="269" r:id="rId8"/>
    <p:sldId id="273" r:id="rId9"/>
    <p:sldId id="411" r:id="rId10"/>
    <p:sldId id="401" r:id="rId11"/>
    <p:sldId id="277" r:id="rId12"/>
    <p:sldId id="406" r:id="rId13"/>
    <p:sldId id="407" r:id="rId14"/>
    <p:sldId id="408" r:id="rId15"/>
    <p:sldId id="409" r:id="rId16"/>
    <p:sldId id="410" r:id="rId17"/>
    <p:sldId id="278" r:id="rId18"/>
    <p:sldId id="323" r:id="rId19"/>
    <p:sldId id="279" r:id="rId20"/>
    <p:sldId id="280" r:id="rId21"/>
    <p:sldId id="338" r:id="rId22"/>
    <p:sldId id="412" r:id="rId23"/>
    <p:sldId id="274" r:id="rId24"/>
    <p:sldId id="275" r:id="rId25"/>
    <p:sldId id="276" r:id="rId26"/>
    <p:sldId id="413" r:id="rId27"/>
    <p:sldId id="284" r:id="rId28"/>
    <p:sldId id="324" r:id="rId29"/>
    <p:sldId id="414" r:id="rId30"/>
    <p:sldId id="285" r:id="rId31"/>
    <p:sldId id="325" r:id="rId32"/>
    <p:sldId id="326" r:id="rId33"/>
    <p:sldId id="333" r:id="rId34"/>
    <p:sldId id="334" r:id="rId35"/>
    <p:sldId id="415" r:id="rId36"/>
    <p:sldId id="416" r:id="rId37"/>
    <p:sldId id="417" r:id="rId38"/>
    <p:sldId id="419" r:id="rId39"/>
    <p:sldId id="420" r:id="rId40"/>
    <p:sldId id="421" r:id="rId41"/>
    <p:sldId id="336" r:id="rId42"/>
    <p:sldId id="422" r:id="rId43"/>
    <p:sldId id="423" r:id="rId44"/>
    <p:sldId id="424" r:id="rId45"/>
    <p:sldId id="425" r:id="rId46"/>
    <p:sldId id="426" r:id="rId47"/>
    <p:sldId id="427" r:id="rId48"/>
    <p:sldId id="432" r:id="rId49"/>
    <p:sldId id="433" r:id="rId50"/>
    <p:sldId id="434" r:id="rId51"/>
    <p:sldId id="436" r:id="rId52"/>
    <p:sldId id="437" r:id="rId53"/>
    <p:sldId id="438" r:id="rId54"/>
    <p:sldId id="309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4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1ADC0-9FC2-40D1-A32D-9C7A7E6FED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35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74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12360" y="0"/>
            <a:ext cx="1331640" cy="54868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6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7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68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4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7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07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0912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2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jsperf.com/angularjs-diges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AngularJS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1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rootScope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32576" y="1788983"/>
            <a:ext cx="7785347" cy="44470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default root scope which is created automatically</a:t>
            </a:r>
          </a:p>
          <a:p>
            <a:pPr lvl="1"/>
            <a:r>
              <a:rPr lang="en-US" dirty="0"/>
              <a:t>Even when no ng-controller is present</a:t>
            </a:r>
          </a:p>
          <a:p>
            <a:r>
              <a:rPr lang="en-US" dirty="0"/>
              <a:t>Is attached to the </a:t>
            </a:r>
            <a:r>
              <a:rPr lang="en-US" dirty="0">
                <a:solidFill>
                  <a:srgbClr val="FF0000"/>
                </a:solidFill>
              </a:rPr>
              <a:t>ng-app</a:t>
            </a:r>
            <a:r>
              <a:rPr lang="en-US" dirty="0"/>
              <a:t> DOM element</a:t>
            </a:r>
          </a:p>
          <a:p>
            <a:r>
              <a:rPr lang="en-US" dirty="0"/>
              <a:t>You can put some data into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rootScope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will be available in all other scopes</a:t>
            </a:r>
          </a:p>
          <a:p>
            <a:r>
              <a:rPr lang="en-US" dirty="0"/>
              <a:t>A way to share data between different controllers</a:t>
            </a:r>
          </a:p>
          <a:p>
            <a:r>
              <a:rPr lang="en-US" dirty="0"/>
              <a:t>Like any other global state it should be avoided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2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rootScope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0560" y="1997891"/>
            <a:ext cx="604845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="second-view"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SecondCtrl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400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globalData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30560" y="3873125"/>
            <a:ext cx="545213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rootScope.globalData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 is a global data"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30560" y="4886586"/>
            <a:ext cx="425949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SecondCtrl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3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$scope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Scope is the link between directives and data model </a:t>
            </a:r>
          </a:p>
          <a:p>
            <a:pPr lvl="1"/>
            <a:r>
              <a:rPr lang="en-US" dirty="0"/>
              <a:t>The directive monitors the scope and automatically updates the DOM</a:t>
            </a:r>
          </a:p>
          <a:p>
            <a:r>
              <a:rPr lang="en-US" dirty="0"/>
              <a:t>However, we usually use an </a:t>
            </a:r>
            <a:r>
              <a:rPr lang="en-US" dirty="0">
                <a:solidFill>
                  <a:srgbClr val="FF0000"/>
                </a:solidFill>
              </a:rPr>
              <a:t>ng-controller</a:t>
            </a:r>
            <a:r>
              <a:rPr lang="en-US" dirty="0"/>
              <a:t> directive which causes Angular to instantiate a new object</a:t>
            </a:r>
          </a:p>
          <a:p>
            <a:r>
              <a:rPr lang="en-US" dirty="0"/>
              <a:t>Hence, the data model can be stored inside the controller object </a:t>
            </a:r>
            <a:r>
              <a:rPr lang="en-US" u="sng" dirty="0"/>
              <a:t>making the scope instance redundant</a:t>
            </a:r>
          </a:p>
        </p:txBody>
      </p:sp>
    </p:spTree>
    <p:extLst>
      <p:ext uri="{BB962C8B-B14F-4D97-AF65-F5344CB8AC3E}">
        <p14:creationId xmlns:p14="http://schemas.microsoft.com/office/powerpoint/2010/main" val="427171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$scope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Assuming scope inheritance is not used, it would be nice to attach bound properties to the controller itself</a:t>
            </a:r>
          </a:p>
          <a:p>
            <a:r>
              <a:rPr lang="en-US" dirty="0"/>
              <a:t>Allows you to use prototype based JavaScript classes</a:t>
            </a:r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03279" y="4219306"/>
            <a:ext cx="4942379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ctrl.counter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="ctrl.inc()"&gt;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4804" y="5212901"/>
            <a:ext cx="341311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.counter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HomeCtrl.prototype.inc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.counter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43635" y="4135399"/>
            <a:ext cx="1927654" cy="3707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08113" y="4390267"/>
            <a:ext cx="1219973" cy="3300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AltJS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AltJS</a:t>
            </a:r>
            <a:r>
              <a:rPr lang="en-US" dirty="0"/>
              <a:t> languages like </a:t>
            </a:r>
            <a:r>
              <a:rPr lang="en-US" dirty="0">
                <a:solidFill>
                  <a:srgbClr val="FF0000"/>
                </a:solidFill>
              </a:rPr>
              <a:t>Dart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Typescript</a:t>
            </a:r>
            <a:r>
              <a:rPr lang="en-US" dirty="0"/>
              <a:t> offers class syntax (compiles to prototype)</a:t>
            </a:r>
          </a:p>
          <a:p>
            <a:r>
              <a:rPr lang="en-US" dirty="0"/>
              <a:t>Using the </a:t>
            </a:r>
            <a:r>
              <a:rPr lang="en-US" dirty="0">
                <a:solidFill>
                  <a:srgbClr val="FF0000"/>
                </a:solidFill>
              </a:rPr>
              <a:t>as syntax </a:t>
            </a:r>
            <a:r>
              <a:rPr lang="en-US" dirty="0"/>
              <a:t>we can easily integrate Angular with </a:t>
            </a:r>
            <a:r>
              <a:rPr lang="en-US" dirty="0" err="1"/>
              <a:t>AltJS</a:t>
            </a:r>
            <a:r>
              <a:rPr lang="en-US" dirty="0"/>
              <a:t> classes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7913" y="3845426"/>
            <a:ext cx="3570208" cy="26314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name: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constructor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.name =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run()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.controller(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79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Syntax – How does it work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Even when using the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r>
              <a:rPr lang="en-US" dirty="0"/>
              <a:t> syntax Angular still creates a scope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scope instance is extended with an attribute named </a:t>
            </a:r>
            <a:r>
              <a:rPr lang="en-US" dirty="0">
                <a:solidFill>
                  <a:srgbClr val="FF0000"/>
                </a:solidFill>
              </a:rPr>
              <a:t>ctrl</a:t>
            </a:r>
            <a:r>
              <a:rPr lang="en-US" dirty="0"/>
              <a:t> which references the controller instance</a:t>
            </a:r>
          </a:p>
          <a:p>
            <a:r>
              <a:rPr lang="en-US" dirty="0"/>
              <a:t>An expression like </a:t>
            </a:r>
            <a:r>
              <a:rPr lang="en-US" dirty="0">
                <a:solidFill>
                  <a:srgbClr val="FF0000"/>
                </a:solidFill>
              </a:rPr>
              <a:t>ctrl.name</a:t>
            </a:r>
            <a:r>
              <a:rPr lang="en-US" dirty="0"/>
              <a:t> is evaluated against the scope instance as any other curly braces expression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31601" y="2859417"/>
            <a:ext cx="4687502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ctrl"&gt;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Click 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116" y="364575"/>
            <a:ext cx="6655176" cy="709865"/>
          </a:xfrm>
        </p:spPr>
        <p:txBody>
          <a:bodyPr>
            <a:normAutofit fontScale="90000"/>
          </a:bodyPr>
          <a:lstStyle/>
          <a:p>
            <a:r>
              <a:rPr lang="en-US" dirty="0"/>
              <a:t>So, can we forget $scope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According to previous slides it looks as if we can manage without $scope object</a:t>
            </a:r>
          </a:p>
          <a:p>
            <a:r>
              <a:rPr lang="en-US" dirty="0"/>
              <a:t>Not really</a:t>
            </a:r>
          </a:p>
          <a:p>
            <a:r>
              <a:rPr lang="en-US" dirty="0"/>
              <a:t>$scope is very useful</a:t>
            </a:r>
          </a:p>
          <a:p>
            <a:pPr lvl="1"/>
            <a:r>
              <a:rPr lang="en-US" dirty="0"/>
              <a:t>Scope API</a:t>
            </a:r>
          </a:p>
          <a:p>
            <a:pPr lvl="1"/>
            <a:r>
              <a:rPr lang="en-US" dirty="0"/>
              <a:t>Custom directive which resembles ng-repeat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Ctor</a:t>
            </a:r>
            <a:r>
              <a:rPr lang="en-US" dirty="0"/>
              <a:t> – Second Look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change the order of the parameters and everything still works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cannot change their names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Exception is thrown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45043" y="2822861"/>
            <a:ext cx="46875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rootScope.globalData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 is a global data"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45043" y="4368687"/>
            <a:ext cx="468750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($rootScope2, 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rootScope.globalData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"This is a global data"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15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Angular invokes a method</a:t>
            </a:r>
          </a:p>
          <a:p>
            <a:pPr lvl="1"/>
            <a:r>
              <a:rPr lang="en-US" dirty="0"/>
              <a:t>For example, a controller’s constructor</a:t>
            </a:r>
          </a:p>
          <a:p>
            <a:r>
              <a:rPr lang="en-US" dirty="0"/>
              <a:t>It analyzes the method and tries to understand the list of dependencies to be injected</a:t>
            </a:r>
          </a:p>
          <a:p>
            <a:r>
              <a:rPr lang="en-US" dirty="0"/>
              <a:t>A parameter that cannot be resolved creates an error</a:t>
            </a:r>
          </a:p>
          <a:p>
            <a:r>
              <a:rPr lang="en-US" dirty="0"/>
              <a:t>Injection logic is encapsulated under a built-in service named </a:t>
            </a:r>
            <a:r>
              <a:rPr lang="en-US" dirty="0">
                <a:solidFill>
                  <a:srgbClr val="FF0000"/>
                </a:solidFill>
              </a:rPr>
              <a:t>$injector</a:t>
            </a:r>
          </a:p>
          <a:p>
            <a:pPr marL="40233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1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$injector Service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36878"/>
            <a:ext cx="7833187" cy="4027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Usually you are not using it directly</a:t>
            </a:r>
          </a:p>
          <a:p>
            <a:r>
              <a:rPr lang="en-US" dirty="0">
                <a:solidFill>
                  <a:srgbClr val="FF0000"/>
                </a:solidFill>
              </a:rPr>
              <a:t>$injector </a:t>
            </a:r>
            <a:r>
              <a:rPr lang="en-US" dirty="0"/>
              <a:t>knows how to resolve a service name to a service reference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$injector does not offer registration methods – See module later</a:t>
            </a:r>
          </a:p>
          <a:p>
            <a:r>
              <a:rPr lang="en-US" u="sng" dirty="0"/>
              <a:t>But how does $injector detect the dependency list?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36473" y="3364825"/>
            <a:ext cx="451758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($injector,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console.log(!!$injector);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console.log(!!$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3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Get deeper into AngularJS building blocks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Digest cycle</a:t>
            </a:r>
          </a:p>
          <a:p>
            <a:r>
              <a:rPr lang="en-US" dirty="0"/>
              <a:t>Watchers</a:t>
            </a:r>
          </a:p>
          <a:p>
            <a:r>
              <a:rPr lang="en-US" dirty="0"/>
              <a:t>Modules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– How?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$injector </a:t>
            </a:r>
            <a:r>
              <a:rPr lang="en-US" dirty="0"/>
              <a:t>looks for special metadata attached to the function being invoked</a:t>
            </a:r>
          </a:p>
          <a:p>
            <a:r>
              <a:rPr lang="en-US" dirty="0"/>
              <a:t>If not found it uses </a:t>
            </a:r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 the specified function and try to parse the dependency list from the function’s source code itself !!!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means that we just need to name the parameters correctly</a:t>
            </a:r>
          </a:p>
          <a:p>
            <a:r>
              <a:rPr lang="en-US" dirty="0"/>
              <a:t>However, what if we do not control parameter’s name?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00869" y="3774218"/>
            <a:ext cx="35830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console.log(!!$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4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Metadata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minification</a:t>
            </a:r>
            <a:r>
              <a:rPr lang="en-US" dirty="0"/>
              <a:t> tool usually changes function parameters names</a:t>
            </a:r>
          </a:p>
          <a:p>
            <a:r>
              <a:rPr lang="en-US" dirty="0"/>
              <a:t>This means that Angular sees minified unrecognized parameters names and fails</a:t>
            </a:r>
          </a:p>
          <a:p>
            <a:r>
              <a:rPr lang="en-US" dirty="0"/>
              <a:t>We can specify dependency metadata manually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083917" y="4443215"/>
            <a:ext cx="273344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console.log(!!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.$inject = 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04307" y="5719166"/>
            <a:ext cx="48574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injector.invoke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console.log(!!$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12" name="Line Callout 1 (Border and Accent Bar) 11"/>
          <p:cNvSpPr/>
          <p:nvPr/>
        </p:nvSpPr>
        <p:spPr>
          <a:xfrm>
            <a:off x="972936" y="4603729"/>
            <a:ext cx="1001214" cy="694633"/>
          </a:xfrm>
          <a:prstGeom prst="accentBorderCallout1">
            <a:avLst>
              <a:gd name="adj1" fmla="val 44927"/>
              <a:gd name="adj2" fmla="val 108338"/>
              <a:gd name="adj3" fmla="val 61338"/>
              <a:gd name="adj4" fmla="val 2027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Less common</a:t>
            </a:r>
          </a:p>
        </p:txBody>
      </p:sp>
    </p:spTree>
    <p:extLst>
      <p:ext uri="{BB962C8B-B14F-4D97-AF65-F5344CB8AC3E}">
        <p14:creationId xmlns:p14="http://schemas.microsoft.com/office/powerpoint/2010/main" val="111634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with Metadata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Previous technique for manually specifying dependency list can be applied to controllers too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62681" y="3593391"/>
            <a:ext cx="44326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"$scope"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console.log(!!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65970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Previous technique for manually specifying dependency list can be applied to controllers too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966288" y="4824139"/>
            <a:ext cx="485742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.$inject =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"$scope"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console.log(!!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aaa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1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</a:t>
            </a:r>
            <a:r>
              <a:rPr lang="en-US" dirty="0" err="1"/>
              <a:t>Globals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 examples up until now declared a controller in the global scope</a:t>
            </a:r>
          </a:p>
          <a:p>
            <a:r>
              <a:rPr lang="en-US" dirty="0"/>
              <a:t>This is considered a bad practice</a:t>
            </a:r>
          </a:p>
          <a:p>
            <a:pPr lvl="1"/>
            <a:r>
              <a:rPr lang="en-US" dirty="0"/>
              <a:t>Increases the chances for name collision</a:t>
            </a:r>
          </a:p>
          <a:p>
            <a:r>
              <a:rPr lang="en-US" dirty="0"/>
              <a:t>We would like to hide the controller from global scope but still to be instantiable by Angular</a:t>
            </a:r>
          </a:p>
          <a:p>
            <a:r>
              <a:rPr lang="en-US" dirty="0"/>
              <a:t>Enter the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world … </a:t>
            </a:r>
          </a:p>
          <a:p>
            <a:r>
              <a:rPr lang="en-US" u="sng" dirty="0"/>
              <a:t>Starting Angular 1.3 you cannot longer define a global controller</a:t>
            </a:r>
          </a:p>
        </p:txBody>
      </p:sp>
    </p:spTree>
    <p:extLst>
      <p:ext uri="{BB962C8B-B14F-4D97-AF65-F5344CB8AC3E}">
        <p14:creationId xmlns:p14="http://schemas.microsoft.com/office/powerpoint/2010/main" val="1042536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149" y="1731317"/>
            <a:ext cx="7694731" cy="4298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container for other Angular entities like controllers, directives and providers</a:t>
            </a:r>
          </a:p>
          <a:p>
            <a:r>
              <a:rPr lang="en-US" dirty="0"/>
              <a:t>You can think of it as a namespace</a:t>
            </a:r>
          </a:p>
          <a:p>
            <a:pPr lvl="1"/>
            <a:r>
              <a:rPr lang="en-US" dirty="0"/>
              <a:t>But not only</a:t>
            </a:r>
          </a:p>
          <a:p>
            <a:pPr lvl="1"/>
            <a:r>
              <a:rPr lang="en-US" dirty="0"/>
              <a:t>May contain some initialization and configuration logic</a:t>
            </a:r>
          </a:p>
          <a:p>
            <a:r>
              <a:rPr lang="en-US" dirty="0"/>
              <a:t>Has dependencies on other modules</a:t>
            </a:r>
          </a:p>
          <a:p>
            <a:r>
              <a:rPr lang="en-US" dirty="0"/>
              <a:t>Usually you define at least one module and put some initialization code inside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02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Define a new module named </a:t>
            </a:r>
            <a:r>
              <a:rPr lang="en-US" dirty="0" err="1"/>
              <a:t>myApp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 parameter (empty array) represents the dependency list</a:t>
            </a:r>
          </a:p>
          <a:p>
            <a:pPr lvl="1"/>
            <a:r>
              <a:rPr lang="en-US" dirty="0"/>
              <a:t>You should keep it</a:t>
            </a:r>
          </a:p>
          <a:p>
            <a:pPr lvl="1"/>
            <a:r>
              <a:rPr lang="en-US" dirty="0"/>
              <a:t>Without it the module function behaves differently</a:t>
            </a:r>
          </a:p>
          <a:p>
            <a:r>
              <a:rPr lang="en-US" dirty="0"/>
              <a:t>Getting a reference to an existing module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67750" y="2303368"/>
            <a:ext cx="264848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[]);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0393" y="5424200"/>
            <a:ext cx="32431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console.log(!!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37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on Demand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module is loaded by Angular only if requested explicitly</a:t>
            </a:r>
          </a:p>
          <a:p>
            <a:r>
              <a:rPr lang="en-US" dirty="0"/>
              <a:t>Not loading a module means that all controller/services/directives that are defined inside the module are not available to the application</a:t>
            </a:r>
          </a:p>
          <a:p>
            <a:r>
              <a:rPr lang="en-US" dirty="0"/>
              <a:t>In many cases a module is loaded because it is specified as a dependency of other module being loaded</a:t>
            </a:r>
          </a:p>
          <a:p>
            <a:endParaRPr lang="en-US" dirty="0"/>
          </a:p>
          <a:p>
            <a:r>
              <a:rPr lang="en-US" dirty="0"/>
              <a:t>How does the root module is loaded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73036" y="4950426"/>
            <a:ext cx="443262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ngRoute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ngSanitize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3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ng-app Directive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ng-app</a:t>
            </a:r>
            <a:r>
              <a:rPr lang="en-US" dirty="0"/>
              <a:t> directive may specify the name of a module </a:t>
            </a:r>
          </a:p>
          <a:p>
            <a:r>
              <a:rPr lang="en-US" dirty="0"/>
              <a:t>Angular waits for DOM ready event and then initializes the module and its dependencies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loaded, all controllers/services/directives are available to the application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04943" y="3649877"/>
            <a:ext cx="19688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ng-app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4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Registration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you define a module you can register your controller into it</a:t>
            </a:r>
          </a:p>
          <a:p>
            <a:pPr lvl="1"/>
            <a:r>
              <a:rPr lang="en-US" dirty="0"/>
              <a:t>Thus avoiding global controller function</a:t>
            </a:r>
          </a:p>
          <a:p>
            <a:r>
              <a:rPr lang="en-US" dirty="0"/>
              <a:t>Angular automatically looks for the controller inside the module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681" y="4456817"/>
            <a:ext cx="579197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61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Registration + Metadata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is considered best practice for controller registration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consider </a:t>
            </a:r>
            <a:r>
              <a:rPr lang="en-US" dirty="0">
                <a:solidFill>
                  <a:srgbClr val="FF0000"/>
                </a:solidFill>
              </a:rPr>
              <a:t>ng-annotate</a:t>
            </a:r>
            <a:r>
              <a:rPr lang="en-US" dirty="0"/>
              <a:t> for automatic generation of metadata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85839" y="3027276"/>
            <a:ext cx="672652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[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"$scope"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ctor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}]);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6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runtime, multiple scope instances are created</a:t>
            </a:r>
          </a:p>
          <a:p>
            <a:r>
              <a:rPr lang="en-US" dirty="0"/>
              <a:t>Organized into a tree structure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rootScope</a:t>
            </a:r>
            <a:r>
              <a:rPr lang="en-US" dirty="0"/>
              <a:t> is the root</a:t>
            </a:r>
          </a:p>
          <a:p>
            <a:r>
              <a:rPr lang="en-US" dirty="0"/>
              <a:t>Each directive is bound to exactly one scope</a:t>
            </a:r>
          </a:p>
          <a:p>
            <a:pPr lvl="1"/>
            <a:r>
              <a:rPr lang="en-US" dirty="0"/>
              <a:t>However, the directive may decide to traverse the scope tree and monitors other scopes</a:t>
            </a:r>
          </a:p>
          <a:p>
            <a:r>
              <a:rPr lang="en-US" dirty="0"/>
              <a:t>A directive is linked to a new scope or to an existing scope (surrounding)</a:t>
            </a:r>
          </a:p>
          <a:p>
            <a:pPr lvl="1"/>
            <a:r>
              <a:rPr lang="en-US" dirty="0"/>
              <a:t>A matter of definition</a:t>
            </a:r>
          </a:p>
        </p:txBody>
      </p:sp>
    </p:spTree>
    <p:extLst>
      <p:ext uri="{BB962C8B-B14F-4D97-AF65-F5344CB8AC3E}">
        <p14:creationId xmlns:p14="http://schemas.microsoft.com/office/powerpoint/2010/main" val="61351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Loading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most cases, modules/controllers are defined inside separate files</a:t>
            </a:r>
          </a:p>
          <a:p>
            <a:r>
              <a:rPr lang="en-US" dirty="0"/>
              <a:t>This means that your project may contain tens of files</a:t>
            </a:r>
          </a:p>
          <a:p>
            <a:r>
              <a:rPr lang="en-US" u="sng" dirty="0"/>
              <a:t>Angular does not help with script loading</a:t>
            </a:r>
            <a:endParaRPr lang="en-US" dirty="0"/>
          </a:p>
          <a:p>
            <a:r>
              <a:rPr lang="en-US" dirty="0"/>
              <a:t>You should add reference to every script inside your HTML</a:t>
            </a:r>
          </a:p>
          <a:p>
            <a:r>
              <a:rPr lang="en-US" dirty="0"/>
              <a:t>Or, use other libraries to load scripts asynchronously</a:t>
            </a:r>
          </a:p>
          <a:p>
            <a:pPr lvl="1"/>
            <a:r>
              <a:rPr lang="en-US" dirty="0" err="1"/>
              <a:t>RequireJS</a:t>
            </a:r>
            <a:r>
              <a:rPr lang="en-US" dirty="0"/>
              <a:t> is a well known solution</a:t>
            </a:r>
          </a:p>
          <a:p>
            <a:pPr lvl="1"/>
            <a:r>
              <a:rPr lang="en-US" dirty="0"/>
              <a:t>Community has no strong opinion regarding </a:t>
            </a:r>
            <a:r>
              <a:rPr lang="en-US" dirty="0" err="1"/>
              <a:t>RequireJS</a:t>
            </a:r>
            <a:r>
              <a:rPr lang="en-US" dirty="0"/>
              <a:t> integration</a:t>
            </a:r>
          </a:p>
        </p:txBody>
      </p:sp>
    </p:spTree>
    <p:extLst>
      <p:ext uri="{BB962C8B-B14F-4D97-AF65-F5344CB8AC3E}">
        <p14:creationId xmlns:p14="http://schemas.microsoft.com/office/powerpoint/2010/main" val="310219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DOM Update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590843" y="5467415"/>
            <a:ext cx="5834449" cy="6567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Is the newly added contact displayed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120876"/>
            <a:ext cx="579197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scope.contacts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scope.add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scope.contacts.push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name: $scope.name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31354" y="2673237"/>
            <a:ext cx="4262705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="contact in contacts"&gt;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contact.name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="add()"&gt;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24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DOM Update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Traditionally, automatic DOM update is implemented using observation mechanism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KnockoutJS</a:t>
            </a:r>
            <a:endParaRPr lang="en-US" dirty="0"/>
          </a:p>
          <a:p>
            <a:r>
              <a:rPr lang="en-US" dirty="0"/>
              <a:t>Using observation means</a:t>
            </a:r>
          </a:p>
          <a:p>
            <a:pPr lvl="1"/>
            <a:r>
              <a:rPr lang="en-US" dirty="0"/>
              <a:t>Model object is written in a special way</a:t>
            </a:r>
          </a:p>
          <a:p>
            <a:pPr lvl="1"/>
            <a:r>
              <a:rPr lang="en-US" dirty="0"/>
              <a:t>The developer must change model values using dedicated API which informs the framework about the change</a:t>
            </a:r>
          </a:p>
          <a:p>
            <a:pPr lvl="1"/>
            <a:r>
              <a:rPr lang="en-US" dirty="0"/>
              <a:t>Knockout uses () </a:t>
            </a:r>
          </a:p>
          <a:p>
            <a:pPr lvl="1"/>
            <a:r>
              <a:rPr lang="en-US" dirty="0"/>
              <a:t>Backbone uses get and set methods</a:t>
            </a:r>
          </a:p>
        </p:txBody>
      </p:sp>
    </p:spTree>
    <p:extLst>
      <p:ext uri="{BB962C8B-B14F-4D97-AF65-F5344CB8AC3E}">
        <p14:creationId xmlns:p14="http://schemas.microsoft.com/office/powerpoint/2010/main" val="2523964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Changes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previous slides we explained that Angular supports plain JavaScript object as the Model</a:t>
            </a:r>
          </a:p>
          <a:p>
            <a:r>
              <a:rPr lang="en-US" dirty="0"/>
              <a:t>However, plain JavaScript object does not support observation capabilities</a:t>
            </a:r>
          </a:p>
          <a:p>
            <a:r>
              <a:rPr lang="en-US" dirty="0"/>
              <a:t>This means that Angular has no way to detect that a change was done to the model</a:t>
            </a:r>
          </a:p>
          <a:p>
            <a:r>
              <a:rPr lang="en-US" dirty="0"/>
              <a:t>Almost</a:t>
            </a:r>
          </a:p>
          <a:p>
            <a:pPr lvl="1"/>
            <a:r>
              <a:rPr lang="en-US" dirty="0" err="1"/>
              <a:t>Object.observe</a:t>
            </a:r>
            <a:r>
              <a:rPr lang="en-US" dirty="0"/>
              <a:t> (ECMA Script v6)</a:t>
            </a:r>
          </a:p>
          <a:p>
            <a:pPr lvl="1"/>
            <a:r>
              <a:rPr lang="en-US" dirty="0"/>
              <a:t>Dirty checking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13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 – How 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default angular does not monitor any object</a:t>
            </a:r>
          </a:p>
          <a:p>
            <a:r>
              <a:rPr lang="en-US" dirty="0"/>
              <a:t>A controller/directive/service may request Angular to monitor a specific expression by installing a watcher</a:t>
            </a:r>
          </a:p>
          <a:p>
            <a:pPr lvl="1"/>
            <a:r>
              <a:rPr lang="en-US" dirty="0"/>
              <a:t>For example, ng-model directive</a:t>
            </a:r>
          </a:p>
          <a:p>
            <a:r>
              <a:rPr lang="en-US" dirty="0"/>
              <a:t>The watcher is held inside the scope instance</a:t>
            </a:r>
          </a:p>
          <a:p>
            <a:r>
              <a:rPr lang="en-US" dirty="0"/>
              <a:t>Angular stores the original value of the expression</a:t>
            </a:r>
          </a:p>
          <a:p>
            <a:r>
              <a:rPr lang="en-US" dirty="0"/>
              <a:t>When requested, Angular fetches the current value and compares it to the previous one</a:t>
            </a:r>
          </a:p>
          <a:p>
            <a:r>
              <a:rPr lang="en-US" dirty="0"/>
              <a:t>If value changes it informs the directive</a:t>
            </a:r>
          </a:p>
          <a:p>
            <a:r>
              <a:rPr lang="en-US" dirty="0"/>
              <a:t>The directive updates the DOM</a:t>
            </a:r>
          </a:p>
        </p:txBody>
      </p:sp>
    </p:spTree>
    <p:extLst>
      <p:ext uri="{BB962C8B-B14F-4D97-AF65-F5344CB8AC3E}">
        <p14:creationId xmlns:p14="http://schemas.microsoft.com/office/powerpoint/2010/main" val="358416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Cycle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Walks the scope tree</a:t>
            </a:r>
          </a:p>
          <a:p>
            <a:r>
              <a:rPr lang="en-US" dirty="0"/>
              <a:t>For each scope iterates the list of watchers </a:t>
            </a:r>
          </a:p>
          <a:p>
            <a:r>
              <a:rPr lang="en-US" dirty="0"/>
              <a:t>Asks every watcher for the current value</a:t>
            </a:r>
          </a:p>
          <a:p>
            <a:r>
              <a:rPr lang="en-US" dirty="0"/>
              <a:t>Compares it to previous value</a:t>
            </a:r>
          </a:p>
          <a:p>
            <a:r>
              <a:rPr lang="en-US" dirty="0"/>
              <a:t>If values differ, notifies the watcher</a:t>
            </a:r>
          </a:p>
          <a:p>
            <a:r>
              <a:rPr lang="en-US" dirty="0"/>
              <a:t>Runs another cycle</a:t>
            </a:r>
          </a:p>
          <a:p>
            <a:pPr lvl="1"/>
            <a:r>
              <a:rPr lang="en-US" dirty="0"/>
              <a:t>Stops if no change occurred</a:t>
            </a:r>
          </a:p>
          <a:p>
            <a:pPr lvl="1"/>
            <a:r>
              <a:rPr lang="en-US" dirty="0"/>
              <a:t>Or, if maximum allowed cycles was reached (10)</a:t>
            </a:r>
          </a:p>
        </p:txBody>
      </p:sp>
    </p:spTree>
    <p:extLst>
      <p:ext uri="{BB962C8B-B14F-4D97-AF65-F5344CB8AC3E}">
        <p14:creationId xmlns:p14="http://schemas.microsoft.com/office/powerpoint/2010/main" val="3302426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Cycle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http://jsperf.com/angularjs-digest</a:t>
            </a:r>
            <a:endParaRPr lang="en-US" dirty="0"/>
          </a:p>
          <a:p>
            <a:r>
              <a:rPr lang="en-US" dirty="0"/>
              <a:t>100 scope instances</a:t>
            </a:r>
          </a:p>
          <a:p>
            <a:r>
              <a:rPr lang="en-US" dirty="0"/>
              <a:t>Each scope has 100 watchers</a:t>
            </a:r>
          </a:p>
          <a:p>
            <a:r>
              <a:rPr lang="en-US" dirty="0">
                <a:sym typeface="Wingdings" panose="05000000000000000000" pitchFamily="2" charset="2"/>
              </a:rPr>
              <a:t>10,000 watchers total</a:t>
            </a:r>
            <a:endParaRPr lang="en-US" dirty="0"/>
          </a:p>
          <a:p>
            <a:r>
              <a:rPr lang="en-US" dirty="0"/>
              <a:t>On my machine (Core i7 3.5GHz)</a:t>
            </a:r>
          </a:p>
          <a:p>
            <a:pPr lvl="1"/>
            <a:r>
              <a:rPr lang="en-US" dirty="0"/>
              <a:t>Angular 1.0.2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237 cycles per seconds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lvl="1"/>
            <a:r>
              <a:rPr lang="en-US" dirty="0"/>
              <a:t>Angular 1.3.3 </a:t>
            </a:r>
            <a:r>
              <a:rPr lang="en-US" dirty="0">
                <a:sym typeface="Wingdings" panose="05000000000000000000" pitchFamily="2" charset="2"/>
              </a:rPr>
              <a:t> 2083 </a:t>
            </a:r>
            <a:r>
              <a:rPr lang="en-US" dirty="0"/>
              <a:t>cycles per seconds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r>
              <a:rPr lang="en-US" dirty="0">
                <a:sym typeface="Wingdings" panose="05000000000000000000" pitchFamily="2" charset="2"/>
              </a:rPr>
              <a:t>Angular 2.0 should be even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26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Digest Cycle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previously performance test uses watchers with expression (not a function)</a:t>
            </a:r>
          </a:p>
          <a:p>
            <a:r>
              <a:rPr lang="en-US" dirty="0"/>
              <a:t>When using a function the performance might degrade significantly</a:t>
            </a:r>
          </a:p>
          <a:p>
            <a:r>
              <a:rPr lang="en-US" dirty="0"/>
              <a:t>It is your responsibility to write efficient watchers</a:t>
            </a:r>
          </a:p>
          <a:p>
            <a:pPr lvl="1"/>
            <a:r>
              <a:rPr lang="en-US" dirty="0"/>
              <a:t>No DOM</a:t>
            </a:r>
          </a:p>
          <a:p>
            <a:pPr lvl="1"/>
            <a:r>
              <a:rPr lang="en-US" dirty="0"/>
              <a:t>No blocking method</a:t>
            </a:r>
          </a:p>
          <a:p>
            <a:pPr lvl="1"/>
            <a:r>
              <a:rPr lang="en-US" dirty="0"/>
              <a:t>No complex algorithm</a:t>
            </a:r>
          </a:p>
        </p:txBody>
      </p:sp>
    </p:spTree>
    <p:extLst>
      <p:ext uri="{BB962C8B-B14F-4D97-AF65-F5344CB8AC3E}">
        <p14:creationId xmlns:p14="http://schemas.microsoft.com/office/powerpoint/2010/main" val="290492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 – When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by itself don’t know when to perform dirty checking</a:t>
            </a:r>
          </a:p>
          <a:p>
            <a:r>
              <a:rPr lang="en-US" dirty="0"/>
              <a:t>Most directives/services initiate dirty checking after invoking external code which may change the data model</a:t>
            </a:r>
          </a:p>
          <a:p>
            <a:r>
              <a:rPr lang="en-US" dirty="0"/>
              <a:t>For example, ng-click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7832" y="4730202"/>
            <a:ext cx="3583032" cy="1415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(event)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callback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{ $event: event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(callback);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29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$apply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Executes user function and then performs a digest cycle </a:t>
            </a:r>
            <a:r>
              <a:rPr lang="en-US" u="sng" dirty="0"/>
              <a:t>starting from the root scope</a:t>
            </a:r>
          </a:p>
          <a:p>
            <a:r>
              <a:rPr lang="en-US" dirty="0"/>
              <a:t>Guards against sub-invocation of $apply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35586" y="3587700"/>
            <a:ext cx="3507523" cy="3016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$apply()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beginPhase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'$apply'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(expr);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clearPhase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.$digest();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$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4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or Not ? This is the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56144" y="1756029"/>
            <a:ext cx="7373456" cy="43152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many scope instances are created for the following markup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 exactly ! Can you explain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2843931"/>
            <a:ext cx="4432624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="point in points"&gt;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point.x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point.y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32040" y="2378836"/>
            <a:ext cx="2478564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x: 1, y: 2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x: 2, y: 3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 x: 3, y: 4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0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$apply - Performance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is pessimistic</a:t>
            </a:r>
          </a:p>
          <a:p>
            <a:r>
              <a:rPr lang="en-US" dirty="0"/>
              <a:t>All built-in directives use </a:t>
            </a:r>
            <a:r>
              <a:rPr lang="en-US" dirty="0">
                <a:solidFill>
                  <a:srgbClr val="FF0000"/>
                </a:solidFill>
              </a:rPr>
              <a:t>$apply</a:t>
            </a:r>
          </a:p>
          <a:p>
            <a:r>
              <a:rPr lang="en-US" dirty="0"/>
              <a:t>Angular cannot determines the scope of a change and therefore traverse all scopes</a:t>
            </a:r>
          </a:p>
          <a:p>
            <a:pPr lvl="1"/>
            <a:r>
              <a:rPr lang="en-US" dirty="0"/>
              <a:t>However, this behavior has performance impact</a:t>
            </a:r>
          </a:p>
          <a:p>
            <a:r>
              <a:rPr lang="en-US" dirty="0"/>
              <a:t>We, as application writers do know the scope of a single change and may choose to “refresh” only part of the DOM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$digest </a:t>
            </a:r>
            <a:r>
              <a:rPr lang="en-US" dirty="0"/>
              <a:t>instead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65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Checking – Side Effects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you listen to DOM events which are outside of Angular spectrum</a:t>
            </a:r>
          </a:p>
          <a:p>
            <a:r>
              <a:rPr lang="en-US" dirty="0"/>
              <a:t>In those cases Angular cannot invoke the </a:t>
            </a:r>
            <a:r>
              <a:rPr lang="en-US" dirty="0">
                <a:solidFill>
                  <a:srgbClr val="FF0000"/>
                </a:solidFill>
              </a:rPr>
              <a:t>digest cycle</a:t>
            </a:r>
            <a:r>
              <a:rPr lang="en-US" dirty="0"/>
              <a:t> and DOM is not updated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scope.$apply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1647" y="4399979"/>
            <a:ext cx="579197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).controller(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"Running ..."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setTimeout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(function(){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$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scope.status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"Done"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});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 1500);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114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scope contains a list of watchers</a:t>
            </a:r>
          </a:p>
          <a:p>
            <a:pPr lvl="1"/>
            <a:r>
              <a:rPr lang="en-US" dirty="0"/>
              <a:t>Named $$watchers</a:t>
            </a:r>
          </a:p>
          <a:p>
            <a:r>
              <a:rPr lang="en-US" dirty="0"/>
              <a:t>A watcher consists of </a:t>
            </a:r>
          </a:p>
          <a:p>
            <a:pPr lvl="1"/>
            <a:r>
              <a:rPr lang="en-US" dirty="0"/>
              <a:t>Expression to be monitored</a:t>
            </a:r>
          </a:p>
          <a:p>
            <a:pPr lvl="1"/>
            <a:r>
              <a:rPr lang="en-US" dirty="0"/>
              <a:t>Listener to be notified when expression changes</a:t>
            </a:r>
          </a:p>
          <a:p>
            <a:pPr lvl="1"/>
            <a:r>
              <a:rPr lang="en-US" dirty="0"/>
              <a:t>The result of evaluating the expression</a:t>
            </a:r>
          </a:p>
          <a:p>
            <a:pPr lvl="1"/>
            <a:r>
              <a:rPr lang="en-US" dirty="0"/>
              <a:t>Other management flags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67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Watcher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806149"/>
            <a:ext cx="8153400" cy="40015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There are three different registration methods</a:t>
            </a:r>
          </a:p>
          <a:p>
            <a:r>
              <a:rPr lang="en-US" dirty="0"/>
              <a:t>Lets start with </a:t>
            </a:r>
            <a:r>
              <a:rPr lang="en-US" dirty="0">
                <a:solidFill>
                  <a:srgbClr val="FF0000"/>
                </a:solidFill>
              </a:rPr>
              <a:t>$watch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expression is evaluated against $scope</a:t>
            </a:r>
          </a:p>
          <a:p>
            <a:pPr lvl="1"/>
            <a:r>
              <a:rPr lang="en-US" dirty="0"/>
              <a:t>Can use a function instead of an expression</a:t>
            </a:r>
          </a:p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parameter is a function to be notified when expression changes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80965" y="2679577"/>
            <a:ext cx="621676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$scope.name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 changed: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--&gt; 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07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Watcher Lifecycle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Upon registration expression is not evaluated</a:t>
            </a:r>
          </a:p>
          <a:p>
            <a:r>
              <a:rPr lang="en-US" dirty="0"/>
              <a:t>The watcher is considered as uninitialized</a:t>
            </a:r>
          </a:p>
          <a:p>
            <a:r>
              <a:rPr lang="en-US" dirty="0"/>
              <a:t>The expression is evaluated on the next digest cycle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/>
              <a:t> field is updated</a:t>
            </a:r>
          </a:p>
          <a:p>
            <a:pPr lvl="1"/>
            <a:r>
              <a:rPr lang="en-US" dirty="0"/>
              <a:t>The listener is always notified</a:t>
            </a:r>
          </a:p>
          <a:p>
            <a:pPr lvl="2"/>
            <a:r>
              <a:rPr lang="en-US" dirty="0"/>
              <a:t>Even if no change is detected</a:t>
            </a:r>
          </a:p>
          <a:p>
            <a:pPr lvl="2"/>
            <a:r>
              <a:rPr lang="en-US" dirty="0" err="1"/>
              <a:t>newValue</a:t>
            </a:r>
            <a:r>
              <a:rPr lang="en-US" dirty="0"/>
              <a:t> and </a:t>
            </a:r>
            <a:r>
              <a:rPr lang="en-US" dirty="0" err="1"/>
              <a:t>oldValue</a:t>
            </a:r>
            <a:r>
              <a:rPr lang="en-US" dirty="0"/>
              <a:t> are the same</a:t>
            </a:r>
          </a:p>
          <a:p>
            <a:r>
              <a:rPr lang="en-US" dirty="0"/>
              <a:t>During future digest cycles the listener is notified only if a change is detected</a:t>
            </a:r>
          </a:p>
        </p:txBody>
      </p:sp>
    </p:spTree>
    <p:extLst>
      <p:ext uri="{BB962C8B-B14F-4D97-AF65-F5344CB8AC3E}">
        <p14:creationId xmlns:p14="http://schemas.microsoft.com/office/powerpoint/2010/main" val="731137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old and new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Angular uses plain equal operator (==) to compare last to current value</a:t>
            </a:r>
          </a:p>
          <a:p>
            <a:r>
              <a:rPr lang="en-US" dirty="0"/>
              <a:t>Great for comparing primitive values like String and Boolean</a:t>
            </a:r>
          </a:p>
          <a:p>
            <a:pPr lvl="1"/>
            <a:r>
              <a:rPr lang="en-US" dirty="0"/>
              <a:t>Not ideal for comparing objects/arrays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68567" y="4293096"/>
            <a:ext cx="664156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$digest()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((value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(current)) !== (last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watch.last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watch.last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watch.eq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copy(value,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: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watch.fn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(value, ((last ===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initWatchVal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? value : last), current);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123728" y="4851742"/>
            <a:ext cx="468052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82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watchCollection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Watching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Watching an array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19421" y="2426767"/>
            <a:ext cx="3262432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{id: 1, name: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“Ori”};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$scope.$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 changed"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934837" y="4869161"/>
            <a:ext cx="3031599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scope.nums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[1,2,3];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$scope.$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watchCollection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scope.nums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changed"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792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watchGroup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Receives an array of expressions (or functions)</a:t>
            </a:r>
          </a:p>
          <a:p>
            <a:r>
              <a:rPr lang="en-US" dirty="0"/>
              <a:t>Registers each expression using </a:t>
            </a:r>
            <a:r>
              <a:rPr lang="en-US" dirty="0">
                <a:solidFill>
                  <a:srgbClr val="FF0000"/>
                </a:solidFill>
              </a:rPr>
              <a:t>$watch</a:t>
            </a:r>
          </a:p>
          <a:p>
            <a:r>
              <a:rPr lang="en-US" dirty="0"/>
              <a:t>If one (or more) of the expressions changes fires the listener (only once)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97832" y="4007988"/>
            <a:ext cx="35830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email: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"ori@gmail.com"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$scope.$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watchGroup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"contact.name"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contact.email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 changed"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637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Watch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$watch </a:t>
            </a:r>
            <a:r>
              <a:rPr lang="en-US" dirty="0"/>
              <a:t>can be used to monitor a graph of objects</a:t>
            </a:r>
          </a:p>
          <a:p>
            <a:r>
              <a:rPr lang="en-US" dirty="0"/>
              <a:t>Angular monitors the whole graph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45222" y="3152000"/>
            <a:ext cx="358303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oldValue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"Contact changed"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419998" y="5241704"/>
            <a:ext cx="366799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scope.onClick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scope.contact.address.city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23854" y="3152000"/>
            <a:ext cx="28184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scope.contact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id: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"Ori"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address: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city: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Rehovot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street: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Yehiel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Paldi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3383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Scope instance allows you to subscribe to events</a:t>
            </a:r>
          </a:p>
          <a:p>
            <a:r>
              <a:rPr lang="en-US" dirty="0"/>
              <a:t>Later on you can raise an event using</a:t>
            </a:r>
          </a:p>
          <a:p>
            <a:pPr lvl="1"/>
            <a:r>
              <a:rPr lang="en-US" dirty="0"/>
              <a:t>$emit</a:t>
            </a:r>
          </a:p>
          <a:p>
            <a:pPr lvl="1"/>
            <a:r>
              <a:rPr lang="en-US" dirty="0"/>
              <a:t>$broadcast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2648" y="4100501"/>
            <a:ext cx="392286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AuthService.prototype.logout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.$broadcast(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2209" y="4100501"/>
            <a:ext cx="358303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 logged out"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scope.logout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AuthService.logout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instance is represented by a JavaScript class named </a:t>
            </a:r>
            <a:r>
              <a:rPr lang="en-US" dirty="0">
                <a:solidFill>
                  <a:srgbClr val="FF0000"/>
                </a:solidFill>
              </a:rPr>
              <a:t>Scope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20801" y="3009051"/>
            <a:ext cx="553709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Scope()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nextUid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.$$phase =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.$parent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.$$watchers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nextSibling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prevSibling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childHead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childTail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.$root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.$$destroyed =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Scope.prototype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constructor: Scope,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...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70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$emit vs. $broadcast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$emit behaves like most DOM events</a:t>
            </a:r>
          </a:p>
          <a:p>
            <a:pPr lvl="1"/>
            <a:r>
              <a:rPr lang="en-US" dirty="0"/>
              <a:t>Triggers at the specified scope and through its ancestors until $</a:t>
            </a:r>
            <a:r>
              <a:rPr lang="en-US" dirty="0" err="1"/>
              <a:t>rootScope</a:t>
            </a:r>
            <a:r>
              <a:rPr lang="en-US" dirty="0"/>
              <a:t> is reached</a:t>
            </a:r>
          </a:p>
          <a:p>
            <a:r>
              <a:rPr lang="en-US" dirty="0"/>
              <a:t>$broadcast triggers at the specified scope and through its children</a:t>
            </a:r>
          </a:p>
          <a:p>
            <a:pPr lvl="1"/>
            <a:r>
              <a:rPr lang="en-US" dirty="0"/>
              <a:t>In a recursive manner</a:t>
            </a:r>
          </a:p>
          <a:p>
            <a:r>
              <a:rPr lang="en-US" dirty="0"/>
              <a:t>You may consider using custom event mechanism</a:t>
            </a:r>
          </a:p>
        </p:txBody>
      </p:sp>
    </p:spTree>
    <p:extLst>
      <p:ext uri="{BB962C8B-B14F-4D97-AF65-F5344CB8AC3E}">
        <p14:creationId xmlns:p14="http://schemas.microsoft.com/office/powerpoint/2010/main" val="29477462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$on – Cleanup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Registering to an event using $on means that as long as the scope instance is a live the registered handler (+ dependencies) is alive to</a:t>
            </a:r>
          </a:p>
          <a:p>
            <a:r>
              <a:rPr lang="en-US" dirty="0"/>
              <a:t>You are responsible for deregistering as soon as possible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27913" y="4631264"/>
            <a:ext cx="3922869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off =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"logout"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"User logged out"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off();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80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Disposal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scope instances are short lived</a:t>
            </a:r>
          </a:p>
          <a:p>
            <a:r>
              <a:rPr lang="en-US" dirty="0"/>
              <a:t>Think about a controller inside </a:t>
            </a:r>
            <a:r>
              <a:rPr lang="en-US" dirty="0">
                <a:solidFill>
                  <a:srgbClr val="FF0000"/>
                </a:solidFill>
              </a:rPr>
              <a:t>ng-if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controller’s scope should be destroyed each time </a:t>
            </a:r>
            <a:r>
              <a:rPr lang="en-US" dirty="0">
                <a:solidFill>
                  <a:srgbClr val="FF0000"/>
                </a:solidFill>
              </a:rPr>
              <a:t>ng-if</a:t>
            </a:r>
            <a:r>
              <a:rPr lang="en-US" dirty="0"/>
              <a:t> is false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63555" y="4119951"/>
            <a:ext cx="8000908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toggleAdmin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()"&gt;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"Hide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Admin")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showAdmin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 Zone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87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Disposal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Controller instance is a user defined object which Angular has no idea how it looks like</a:t>
            </a:r>
          </a:p>
          <a:p>
            <a:pPr lvl="1"/>
            <a:r>
              <a:rPr lang="en-US" dirty="0"/>
              <a:t>Therefore there is no controller disposal logic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$destroy </a:t>
            </a:r>
            <a:r>
              <a:rPr lang="en-US" dirty="0"/>
              <a:t>event to simulate that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55776" y="4186300"/>
            <a:ext cx="3922869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created"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"$destroy"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destroyed"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5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declare global controllers</a:t>
            </a:r>
          </a:p>
          <a:p>
            <a:r>
              <a:rPr lang="en-US" dirty="0"/>
              <a:t>Prefer using the as syntax</a:t>
            </a:r>
          </a:p>
          <a:p>
            <a:r>
              <a:rPr lang="en-US" dirty="0"/>
              <a:t>Module is a must</a:t>
            </a:r>
          </a:p>
          <a:p>
            <a:r>
              <a:rPr lang="en-US" dirty="0"/>
              <a:t>Use $watch for monitoring changes in the DOM</a:t>
            </a:r>
          </a:p>
          <a:p>
            <a:r>
              <a:rPr lang="en-US" dirty="0"/>
              <a:t>Automatic DOM update is implemented using naïve dirty checking mechanism</a:t>
            </a:r>
          </a:p>
          <a:p>
            <a:pPr lvl="1"/>
            <a:r>
              <a:rPr lang="en-US" dirty="0"/>
              <a:t>A source for </a:t>
            </a:r>
            <a:r>
              <a:rPr lang="en-US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Hierarchy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controller can be nested under a parent controller</a:t>
            </a:r>
          </a:p>
          <a:p>
            <a:pPr lvl="1"/>
            <a:r>
              <a:rPr lang="en-US" dirty="0"/>
              <a:t>Very common scenario </a:t>
            </a:r>
          </a:p>
          <a:p>
            <a:r>
              <a:rPr lang="en-US" dirty="0"/>
              <a:t>A controller usually represents a UI component which is modular and encapsulated</a:t>
            </a:r>
          </a:p>
          <a:p>
            <a:r>
              <a:rPr lang="en-US" dirty="0"/>
              <a:t>So, should we care ? Yes …</a:t>
            </a:r>
          </a:p>
          <a:p>
            <a:pPr lvl="1"/>
            <a:r>
              <a:rPr lang="en-US" dirty="0"/>
              <a:t>State</a:t>
            </a:r>
          </a:p>
          <a:p>
            <a:pPr lvl="1"/>
            <a:r>
              <a:rPr lang="en-US" dirty="0"/>
              <a:t>Communication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Hierarchy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65970" y="2111347"/>
            <a:ext cx="468750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RootCtrl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="home-view"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       Name: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5970" y="3818337"/>
            <a:ext cx="24785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$scope.name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Roni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65970" y="4925165"/>
            <a:ext cx="256352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//$scope.name = "Ori";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Hierarchy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4339" y="1731318"/>
            <a:ext cx="7554688" cy="44635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Controller’s scope inherits from its parent scope</a:t>
            </a:r>
          </a:p>
          <a:p>
            <a:r>
              <a:rPr lang="en-US" dirty="0"/>
              <a:t>This is a prototypically inheritance</a:t>
            </a:r>
          </a:p>
          <a:p>
            <a:pPr lvl="1"/>
            <a:r>
              <a:rPr lang="en-US" dirty="0"/>
              <a:t>When reading an attribute from child scope the value may come from parent scope</a:t>
            </a:r>
          </a:p>
          <a:p>
            <a:pPr lvl="1"/>
            <a:r>
              <a:rPr lang="en-US" dirty="0"/>
              <a:t>When writing a value into child scope it will never be written into the parent !!!</a:t>
            </a:r>
          </a:p>
          <a:p>
            <a:r>
              <a:rPr lang="en-US" dirty="0"/>
              <a:t>Angular supports isolated scope which does not inherit from its parent</a:t>
            </a:r>
          </a:p>
          <a:p>
            <a:pPr lvl="1"/>
            <a:r>
              <a:rPr lang="en-US" dirty="0"/>
              <a:t>However, you can always access the parent object using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scope.$parent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Inheritance – Are you sure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Automatically being able to read data from parent scope is error prone</a:t>
            </a:r>
          </a:p>
          <a:p>
            <a:r>
              <a:rPr lang="en-US" dirty="0"/>
              <a:t>Be aware that setting the data on the child scope does not update the parent scope</a:t>
            </a:r>
          </a:p>
          <a:p>
            <a:r>
              <a:rPr lang="en-US" dirty="0"/>
              <a:t>Below code is cleaner, don’t you think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42954" y="4416788"/>
            <a:ext cx="4092787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home"&gt;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ChildCtrl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as child"&gt;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 child,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home.name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67199" y="4399004"/>
            <a:ext cx="1721708" cy="3459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6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797BFD2-51CC-43FB-9516-9D9A44EA44E5}" vid="{BEA7AB6F-8D9B-4544-B2EC-59F6688D79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7201</TotalTime>
  <Words>2506</Words>
  <Application>Microsoft Office PowerPoint</Application>
  <PresentationFormat>On-screen Show (4:3)</PresentationFormat>
  <Paragraphs>716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Wingdings 3</vt:lpstr>
      <vt:lpstr>Theme1</vt:lpstr>
      <vt:lpstr>Understanding AngularJS Lifecycle</vt:lpstr>
      <vt:lpstr>Objectives</vt:lpstr>
      <vt:lpstr>Scope Tree</vt:lpstr>
      <vt:lpstr>Scope or Not ? This is the …</vt:lpstr>
      <vt:lpstr>Scope Type</vt:lpstr>
      <vt:lpstr>Scope Hierarchy</vt:lpstr>
      <vt:lpstr>Scope Hierarchy</vt:lpstr>
      <vt:lpstr>Scope Hierarchy</vt:lpstr>
      <vt:lpstr>Scope Inheritance – Are you sure ?</vt:lpstr>
      <vt:lpstr>$rootScope</vt:lpstr>
      <vt:lpstr>$rootScope</vt:lpstr>
      <vt:lpstr>Why do we need $scope ?</vt:lpstr>
      <vt:lpstr>Avoiding $scope</vt:lpstr>
      <vt:lpstr>AltJS</vt:lpstr>
      <vt:lpstr>as Syntax – How does it work ?</vt:lpstr>
      <vt:lpstr>So, can we forget $scope ?</vt:lpstr>
      <vt:lpstr>Controller Ctor – Second Look</vt:lpstr>
      <vt:lpstr>Dependency Injection</vt:lpstr>
      <vt:lpstr>$injector Service</vt:lpstr>
      <vt:lpstr>Dependency Injection – How?</vt:lpstr>
      <vt:lpstr>Injection Metadata</vt:lpstr>
      <vt:lpstr>Controller with Metadata</vt:lpstr>
      <vt:lpstr>Avoiding Globals</vt:lpstr>
      <vt:lpstr>Module</vt:lpstr>
      <vt:lpstr>Module</vt:lpstr>
      <vt:lpstr>Load on Demand</vt:lpstr>
      <vt:lpstr>ng-app Directive</vt:lpstr>
      <vt:lpstr>Controller Registration</vt:lpstr>
      <vt:lpstr>Controller Registration + Metadata</vt:lpstr>
      <vt:lpstr>Scripts Loading</vt:lpstr>
      <vt:lpstr>Automatic DOM Update</vt:lpstr>
      <vt:lpstr>Automatic DOM Update</vt:lpstr>
      <vt:lpstr>Detecting Changes</vt:lpstr>
      <vt:lpstr>Dirty Checking – How ?</vt:lpstr>
      <vt:lpstr>Digest Cycle</vt:lpstr>
      <vt:lpstr>Digest Cycle Performance</vt:lpstr>
      <vt:lpstr>Digest Cycle Performance</vt:lpstr>
      <vt:lpstr>Dirty Checking – When ?</vt:lpstr>
      <vt:lpstr>$apply</vt:lpstr>
      <vt:lpstr>$apply - Performance</vt:lpstr>
      <vt:lpstr>Dirty Checking – Side Effects</vt:lpstr>
      <vt:lpstr>Watcher</vt:lpstr>
      <vt:lpstr>Registering a Watcher</vt:lpstr>
      <vt:lpstr>Watcher Lifecycle</vt:lpstr>
      <vt:lpstr>Comparing old and new Values</vt:lpstr>
      <vt:lpstr>$watchCollection</vt:lpstr>
      <vt:lpstr>$watchGroup</vt:lpstr>
      <vt:lpstr>Deep Watch</vt:lpstr>
      <vt:lpstr>$on</vt:lpstr>
      <vt:lpstr>$emit vs. $broadcast</vt:lpstr>
      <vt:lpstr>$on – Cleanup</vt:lpstr>
      <vt:lpstr>Scope Disposal</vt:lpstr>
      <vt:lpstr>Controller Disposal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224</cp:revision>
  <dcterms:created xsi:type="dcterms:W3CDTF">2014-02-15T08:32:08Z</dcterms:created>
  <dcterms:modified xsi:type="dcterms:W3CDTF">2017-04-18T07:03:13Z</dcterms:modified>
</cp:coreProperties>
</file>