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51"/>
  </p:notesMasterIdLst>
  <p:sldIdLst>
    <p:sldId id="256" r:id="rId2"/>
    <p:sldId id="257" r:id="rId3"/>
    <p:sldId id="310" r:id="rId4"/>
    <p:sldId id="311" r:id="rId5"/>
    <p:sldId id="327" r:id="rId6"/>
    <p:sldId id="312" r:id="rId7"/>
    <p:sldId id="349" r:id="rId8"/>
    <p:sldId id="313" r:id="rId9"/>
    <p:sldId id="314" r:id="rId10"/>
    <p:sldId id="315" r:id="rId11"/>
    <p:sldId id="316" r:id="rId12"/>
    <p:sldId id="317" r:id="rId13"/>
    <p:sldId id="318" r:id="rId14"/>
    <p:sldId id="350" r:id="rId15"/>
    <p:sldId id="319" r:id="rId16"/>
    <p:sldId id="351" r:id="rId17"/>
    <p:sldId id="352" r:id="rId18"/>
    <p:sldId id="321" r:id="rId19"/>
    <p:sldId id="320" r:id="rId20"/>
    <p:sldId id="322" r:id="rId21"/>
    <p:sldId id="325" r:id="rId22"/>
    <p:sldId id="326" r:id="rId23"/>
    <p:sldId id="323" r:id="rId24"/>
    <p:sldId id="324" r:id="rId25"/>
    <p:sldId id="353" r:id="rId26"/>
    <p:sldId id="328" r:id="rId27"/>
    <p:sldId id="354" r:id="rId28"/>
    <p:sldId id="356" r:id="rId29"/>
    <p:sldId id="357" r:id="rId30"/>
    <p:sldId id="329" r:id="rId31"/>
    <p:sldId id="330" r:id="rId32"/>
    <p:sldId id="332" r:id="rId33"/>
    <p:sldId id="333" r:id="rId34"/>
    <p:sldId id="334" r:id="rId35"/>
    <p:sldId id="335" r:id="rId36"/>
    <p:sldId id="336" r:id="rId37"/>
    <p:sldId id="355" r:id="rId38"/>
    <p:sldId id="337" r:id="rId39"/>
    <p:sldId id="346" r:id="rId40"/>
    <p:sldId id="339" r:id="rId41"/>
    <p:sldId id="338" r:id="rId42"/>
    <p:sldId id="340" r:id="rId43"/>
    <p:sldId id="341" r:id="rId44"/>
    <p:sldId id="342" r:id="rId45"/>
    <p:sldId id="343" r:id="rId46"/>
    <p:sldId id="344" r:id="rId47"/>
    <p:sldId id="345" r:id="rId48"/>
    <p:sldId id="348" r:id="rId49"/>
    <p:sldId id="30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057A8-2C00-4F6A-8268-498F3F72F67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E609D1A2-AF15-4A2D-A1D3-379E85FAFC0D}" type="pres">
      <dgm:prSet presAssocID="{087057A8-2C00-4F6A-8268-498F3F72F67D}" presName="Name0" presStyleCnt="0">
        <dgm:presLayoutVars>
          <dgm:dir/>
          <dgm:animLvl val="lvl"/>
          <dgm:resizeHandles val="exact"/>
        </dgm:presLayoutVars>
      </dgm:prSet>
      <dgm:spPr/>
    </dgm:pt>
    <dgm:pt modelId="{959E731D-F5A4-40C0-88AB-059C25F9AA08}" type="pres">
      <dgm:prSet presAssocID="{087057A8-2C00-4F6A-8268-498F3F72F67D}" presName="dummy" presStyleCnt="0"/>
      <dgm:spPr/>
    </dgm:pt>
    <dgm:pt modelId="{060F3331-2459-4CD5-AA31-5F3201CE4176}" type="pres">
      <dgm:prSet presAssocID="{087057A8-2C00-4F6A-8268-498F3F72F67D}" presName="linH" presStyleCnt="0"/>
      <dgm:spPr/>
    </dgm:pt>
    <dgm:pt modelId="{347DE4B5-54FB-4675-902C-04C766751A06}" type="pres">
      <dgm:prSet presAssocID="{087057A8-2C00-4F6A-8268-498F3F72F67D}" presName="padding1" presStyleCnt="0"/>
      <dgm:spPr/>
    </dgm:pt>
    <dgm:pt modelId="{BAEA02CD-6413-49E1-B3F9-89EA8BB1A276}" type="pres">
      <dgm:prSet presAssocID="{087057A8-2C00-4F6A-8268-498F3F72F67D}" presName="padding2" presStyleCnt="0"/>
      <dgm:spPr/>
    </dgm:pt>
    <dgm:pt modelId="{EFB116FD-6639-46E7-9418-F3734A5D2BF8}" type="pres">
      <dgm:prSet presAssocID="{087057A8-2C00-4F6A-8268-498F3F72F67D}" presName="negArrow" presStyleCnt="0"/>
      <dgm:spPr/>
    </dgm:pt>
    <dgm:pt modelId="{DFF73298-D629-4934-92D9-7B22373D83AA}" type="pres">
      <dgm:prSet presAssocID="{087057A8-2C00-4F6A-8268-498F3F72F67D}" presName="backgroundArrow" presStyleLbl="node1" presStyleIdx="0" presStyleCnt="1" custLinFactNeighborX="9387" custLinFactNeighborY="40349"/>
      <dgm:spPr/>
    </dgm:pt>
  </dgm:ptLst>
  <dgm:cxnLst>
    <dgm:cxn modelId="{C10CD285-42AF-46F9-AA2A-7A7C9FF5AACA}" type="presOf" srcId="{087057A8-2C00-4F6A-8268-498F3F72F67D}" destId="{E609D1A2-AF15-4A2D-A1D3-379E85FAFC0D}" srcOrd="0" destOrd="0" presId="urn:microsoft.com/office/officeart/2005/8/layout/hProcess3"/>
    <dgm:cxn modelId="{82F97523-EB11-4141-895E-91D9D7343D55}" type="presParOf" srcId="{E609D1A2-AF15-4A2D-A1D3-379E85FAFC0D}" destId="{959E731D-F5A4-40C0-88AB-059C25F9AA08}" srcOrd="0" destOrd="0" presId="urn:microsoft.com/office/officeart/2005/8/layout/hProcess3"/>
    <dgm:cxn modelId="{7EEF7F02-1994-48B7-9B14-771B867E7987}" type="presParOf" srcId="{E609D1A2-AF15-4A2D-A1D3-379E85FAFC0D}" destId="{060F3331-2459-4CD5-AA31-5F3201CE4176}" srcOrd="1" destOrd="0" presId="urn:microsoft.com/office/officeart/2005/8/layout/hProcess3"/>
    <dgm:cxn modelId="{B85440D3-EDDD-46F5-B8BD-82AAD6B85296}" type="presParOf" srcId="{060F3331-2459-4CD5-AA31-5F3201CE4176}" destId="{347DE4B5-54FB-4675-902C-04C766751A06}" srcOrd="0" destOrd="0" presId="urn:microsoft.com/office/officeart/2005/8/layout/hProcess3"/>
    <dgm:cxn modelId="{EF3589FC-DDCA-4D79-B905-EA8798557631}" type="presParOf" srcId="{060F3331-2459-4CD5-AA31-5F3201CE4176}" destId="{BAEA02CD-6413-49E1-B3F9-89EA8BB1A276}" srcOrd="1" destOrd="0" presId="urn:microsoft.com/office/officeart/2005/8/layout/hProcess3"/>
    <dgm:cxn modelId="{D7A42436-7E5C-4ECB-A945-A2214A81ECFC}" type="presParOf" srcId="{060F3331-2459-4CD5-AA31-5F3201CE4176}" destId="{EFB116FD-6639-46E7-9418-F3734A5D2BF8}" srcOrd="2" destOrd="0" presId="urn:microsoft.com/office/officeart/2005/8/layout/hProcess3"/>
    <dgm:cxn modelId="{6FE0A97A-32F7-4254-A55E-CFF19FC73969}" type="presParOf" srcId="{060F3331-2459-4CD5-AA31-5F3201CE4176}" destId="{DFF73298-D629-4934-92D9-7B22373D83AA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73298-D629-4934-92D9-7B22373D83AA}">
      <dsp:nvSpPr>
        <dsp:cNvPr id="0" name=""/>
        <dsp:cNvSpPr/>
      </dsp:nvSpPr>
      <dsp:spPr>
        <a:xfrm>
          <a:off x="0" y="22852"/>
          <a:ext cx="531540" cy="36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9A550-7F29-465E-A54F-2D9AA66BCF5B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5199E-AAD1-453E-910B-C3AB59D3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199E-AAD1-453E-910B-C3AB59D3D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6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50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12360" y="0"/>
            <a:ext cx="1331640" cy="54868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69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1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40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754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60592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Enhancing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HTML Encoding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Old Angular supported ng-bind-html-unsafe</a:t>
            </a:r>
          </a:p>
          <a:p>
            <a:pPr lvl="1"/>
            <a:r>
              <a:rPr lang="en-US" dirty="0"/>
              <a:t>Was removed starting V1.2</a:t>
            </a:r>
          </a:p>
          <a:p>
            <a:r>
              <a:rPr lang="en-US" dirty="0"/>
              <a:t>Use </a:t>
            </a:r>
            <a:r>
              <a:rPr lang="en-US" b="1" dirty="0" err="1"/>
              <a:t>ngSanitize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Can be downloaded separately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4190715"/>
            <a:ext cx="426270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ng-bind-html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="message"&gt;&lt;/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1431" y="5207039"/>
            <a:ext cx="34980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"&lt;h1&gt;Hello&lt;/h1&gt;"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75574" y="5207039"/>
            <a:ext cx="358303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ngSanitize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0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Showing/Hiding parts of he DOM based on some condition</a:t>
            </a:r>
          </a:p>
          <a:p>
            <a:r>
              <a:rPr lang="en-US" dirty="0"/>
              <a:t>Use one of the following</a:t>
            </a:r>
          </a:p>
          <a:p>
            <a:pPr lvl="1"/>
            <a:r>
              <a:rPr lang="en-US" dirty="0"/>
              <a:t>ng-show/ng-hide</a:t>
            </a:r>
          </a:p>
          <a:p>
            <a:pPr lvl="1"/>
            <a:r>
              <a:rPr lang="en-US" dirty="0"/>
              <a:t>ng-switch</a:t>
            </a:r>
          </a:p>
          <a:p>
            <a:pPr lvl="1"/>
            <a:r>
              <a:rPr lang="en-US" dirty="0"/>
              <a:t>ng-if</a:t>
            </a:r>
          </a:p>
          <a:p>
            <a:pPr lvl="1"/>
            <a:r>
              <a:rPr lang="en-US" dirty="0"/>
              <a:t>ng-include</a:t>
            </a:r>
          </a:p>
        </p:txBody>
      </p:sp>
    </p:spTree>
    <p:extLst>
      <p:ext uri="{BB962C8B-B14F-4D97-AF65-F5344CB8AC3E}">
        <p14:creationId xmlns:p14="http://schemas.microsoft.com/office/powerpoint/2010/main" val="360740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ng-show/ng-hide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0813" y="1782898"/>
            <a:ext cx="7414645" cy="38762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Show/hide DOM element based on model a property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directive adds/removes a CSS class named </a:t>
            </a:r>
            <a:r>
              <a:rPr lang="en-US" dirty="0">
                <a:solidFill>
                  <a:srgbClr val="FF0000"/>
                </a:solidFill>
              </a:rPr>
              <a:t>ng-hide</a:t>
            </a:r>
          </a:p>
          <a:p>
            <a:r>
              <a:rPr lang="en-US" dirty="0"/>
              <a:t>Angular injects this class with display: none;</a:t>
            </a:r>
          </a:p>
          <a:p>
            <a:pPr lvl="1"/>
            <a:r>
              <a:rPr lang="en-US" dirty="0"/>
              <a:t>See last line of code inside Angular.js script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74302" y="2415689"/>
            <a:ext cx="43476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 World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08852" y="3300877"/>
            <a:ext cx="24785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scope.showDiv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0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ng-show</a:t>
            </a:r>
            <a:r>
              <a:rPr lang="en-US" dirty="0"/>
              <a:t> directive is compiled as part of Angular bootstrapping (DOM ready event)</a:t>
            </a:r>
          </a:p>
          <a:p>
            <a:r>
              <a:rPr lang="en-US" dirty="0"/>
              <a:t>Up until then the DOM is visible</a:t>
            </a:r>
          </a:p>
          <a:p>
            <a:pPr lvl="1"/>
            <a:r>
              <a:rPr lang="en-US" dirty="0"/>
              <a:t>Try hit F5 multiple times</a:t>
            </a:r>
          </a:p>
          <a:p>
            <a:r>
              <a:rPr lang="en-US" dirty="0"/>
              <a:t>Solution: Manually add </a:t>
            </a:r>
            <a:r>
              <a:rPr lang="en-US" b="1" dirty="0"/>
              <a:t>ng-hide</a:t>
            </a:r>
            <a:r>
              <a:rPr lang="en-US" dirty="0"/>
              <a:t> class on the relevant DOM element</a:t>
            </a:r>
          </a:p>
          <a:p>
            <a:pPr lvl="1"/>
            <a:r>
              <a:rPr lang="en-US" dirty="0"/>
              <a:t>CSS styles are processed during HTML loading</a:t>
            </a:r>
          </a:p>
          <a:p>
            <a:r>
              <a:rPr lang="en-US" dirty="0"/>
              <a:t>Surprisingly, Chrome still flickers</a:t>
            </a:r>
          </a:p>
          <a:p>
            <a:pPr lvl="1"/>
            <a:r>
              <a:rPr lang="en-US" dirty="0"/>
              <a:t>Solution: Manually define the ng-hide CSS class as display: none</a:t>
            </a:r>
          </a:p>
        </p:txBody>
      </p:sp>
    </p:spTree>
    <p:extLst>
      <p:ext uri="{BB962C8B-B14F-4D97-AF65-F5344CB8AC3E}">
        <p14:creationId xmlns:p14="http://schemas.microsoft.com/office/powerpoint/2010/main" val="93884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Flickering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61850" y="2438100"/>
            <a:ext cx="6216766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.ng-hide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="ng-hide"&gt;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="~/Scripts/angular.js"&gt;&lt;/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="~/Scripts/HomeCtrl.js"&gt;&lt;/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41836" y="3336323"/>
            <a:ext cx="1837037" cy="7249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67114" y="4596711"/>
            <a:ext cx="1688756" cy="4160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ng-switch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2874" y="1764698"/>
            <a:ext cx="6345260" cy="3530600"/>
          </a:xfrm>
        </p:spPr>
        <p:txBody>
          <a:bodyPr/>
          <a:lstStyle/>
          <a:p>
            <a:r>
              <a:rPr lang="en-US" dirty="0"/>
              <a:t>Completely removes the DOM element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0843" y="3123324"/>
            <a:ext cx="512512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="pages"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ng-switch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="welcome-page"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ng-switch-when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="1"&gt;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="content-page"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ng-switch-when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="finish-page"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ng-switch-when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Finish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="buttons"&gt;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="next()"&gt;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="finish()"&gt;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Finish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05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35399" y="3123324"/>
            <a:ext cx="2839239" cy="2839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scope.current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1;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scope.next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(++$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scope.current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&gt; PAGES)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scope.current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PAGES;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scope.prev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(--$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scope.current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&lt; 1)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scope.current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scope.finish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scope.current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4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Flickering Problem (Again)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ng-switch suffers from the same flickering problem like ng-show</a:t>
            </a:r>
          </a:p>
          <a:p>
            <a:r>
              <a:rPr lang="en-US" dirty="0"/>
              <a:t>However, adding ng-hide CSS class does not help</a:t>
            </a:r>
          </a:p>
          <a:p>
            <a:pPr lvl="1"/>
            <a:r>
              <a:rPr lang="en-US" dirty="0"/>
              <a:t>Since, ng-switch does use this technique</a:t>
            </a:r>
          </a:p>
          <a:p>
            <a:r>
              <a:rPr lang="en-US" dirty="0"/>
              <a:t>Solution: use ng-cloak attribute</a:t>
            </a:r>
          </a:p>
          <a:p>
            <a:r>
              <a:rPr lang="en-US" dirty="0"/>
              <a:t>This is a special attribute that is automatically removed by Angular as part of DOM compilation</a:t>
            </a:r>
          </a:p>
        </p:txBody>
      </p:sp>
    </p:spTree>
    <p:extLst>
      <p:ext uri="{BB962C8B-B14F-4D97-AF65-F5344CB8AC3E}">
        <p14:creationId xmlns:p14="http://schemas.microsoft.com/office/powerpoint/2010/main" val="387118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ng-cloak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5527" y="2024476"/>
            <a:ext cx="664156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[ng-cloak]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as ctrl"&gt;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="pages"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ng-switch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ctrl.current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ng-cloak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="welcome-page page"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ng-switch-when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Welcome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="content-page page"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ng-switch-when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="finish-page page"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ng-switch-when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Finish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="~/scripts/angular.js"&gt;&lt;/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="~/scripts/HomeCtrl.js"&gt;&lt;/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19414" y="2726724"/>
            <a:ext cx="1837037" cy="7249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840625" y="3962400"/>
            <a:ext cx="1161537" cy="461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ng-if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Similar behavior as ng-switch</a:t>
            </a:r>
          </a:p>
          <a:p>
            <a:pPr lvl="1"/>
            <a:r>
              <a:rPr lang="en-US" dirty="0"/>
              <a:t>Adds/removes DOM element</a:t>
            </a:r>
          </a:p>
          <a:p>
            <a:r>
              <a:rPr lang="en-US" dirty="0"/>
              <a:t>Syntax is simpler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00987" y="3939258"/>
            <a:ext cx="689644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="admin-view"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isAdmin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="non-admin-view"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NonAdminCtrl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isAdmin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 Admin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="switch()"&gt;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1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ng-include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Dynamically load HTML from server based on model property</a:t>
            </a:r>
          </a:p>
          <a:p>
            <a:pPr lvl="1"/>
            <a:r>
              <a:rPr lang="en-US" dirty="0"/>
              <a:t>For example, load different HTML based on user role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3609028"/>
            <a:ext cx="511229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ng-include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isAdmin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'/Main/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NonAdmin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'"&gt;&lt;/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ng-include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isAdmin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'/Main/Admin'"&gt;&lt;/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="switch()"&gt;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4382" y="4969096"/>
            <a:ext cx="375295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scope.switch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scope.isAdmin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!$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scope.isAdmin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5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complex views</a:t>
            </a:r>
          </a:p>
          <a:p>
            <a:r>
              <a:rPr lang="en-US" dirty="0"/>
              <a:t>Get familiar with useful </a:t>
            </a:r>
            <a:r>
              <a:rPr lang="en-US" dirty="0" err="1"/>
              <a:t>Angular’s</a:t>
            </a:r>
            <a:r>
              <a:rPr lang="en-US" dirty="0"/>
              <a:t> directives</a:t>
            </a:r>
          </a:p>
          <a:p>
            <a:r>
              <a:rPr lang="en-US" dirty="0"/>
              <a:t>Filters</a:t>
            </a:r>
          </a:p>
          <a:p>
            <a:r>
              <a:rPr lang="en-US" dirty="0"/>
              <a:t>Conditional Display</a:t>
            </a:r>
          </a:p>
          <a:p>
            <a:r>
              <a:rPr lang="en-US" dirty="0" err="1"/>
              <a:t>ngRepeat</a:t>
            </a:r>
            <a:endParaRPr lang="en-US" dirty="0"/>
          </a:p>
          <a:p>
            <a:r>
              <a:rPr lang="en-US" dirty="0"/>
              <a:t>Handling DOM Events</a:t>
            </a:r>
          </a:p>
          <a:p>
            <a:r>
              <a:rPr lang="en-US" dirty="0"/>
              <a:t>Filters</a:t>
            </a:r>
          </a:p>
          <a:p>
            <a:r>
              <a:rPr lang="en-US" dirty="0"/>
              <a:t>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ng-repeat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Iterates over a collection of items</a:t>
            </a:r>
          </a:p>
          <a:p>
            <a:r>
              <a:rPr lang="en-US" dirty="0"/>
              <a:t>Instantiates a template for each item</a:t>
            </a:r>
          </a:p>
          <a:p>
            <a:r>
              <a:rPr lang="en-US" dirty="0"/>
              <a:t>Monitor the whole collection and each item separately</a:t>
            </a:r>
          </a:p>
          <a:p>
            <a:r>
              <a:rPr lang="en-US" dirty="0"/>
              <a:t>Thus, any change is automatically detected and applied to the DOM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4757002"/>
            <a:ext cx="366799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 in contacts"&gt;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73462" y="4757002"/>
            <a:ext cx="298831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 id: 1,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 id: 2,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4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ng-repeat Special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set of variables created for each item scope</a:t>
            </a:r>
          </a:p>
          <a:p>
            <a:pPr lvl="1"/>
            <a:r>
              <a:rPr lang="en-US" dirty="0"/>
              <a:t>$index</a:t>
            </a:r>
          </a:p>
          <a:p>
            <a:pPr lvl="1"/>
            <a:r>
              <a:rPr lang="en-US" dirty="0"/>
              <a:t>$first, $middle, $last</a:t>
            </a:r>
          </a:p>
          <a:p>
            <a:pPr lvl="1"/>
            <a:r>
              <a:rPr lang="en-US" dirty="0"/>
              <a:t>$even, $odd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74979" y="4494252"/>
            <a:ext cx="715131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 in 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="{even: $even}"&gt;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20124" y="4560154"/>
            <a:ext cx="2445097" cy="507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ng-repeat Over an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ng-repeat knows how to iterate object properties</a:t>
            </a:r>
          </a:p>
          <a:p>
            <a:r>
              <a:rPr lang="en-US" dirty="0"/>
              <a:t>The syntax is different</a:t>
            </a:r>
          </a:p>
          <a:p>
            <a:r>
              <a:rPr lang="en-US" dirty="0"/>
              <a:t>ng-repeat variables are available too ($index …)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4115156"/>
            <a:ext cx="5197257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="(name, value) in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8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ng-repeat is optimized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ng-repeat tries to minimize DOM element creation</a:t>
            </a:r>
          </a:p>
          <a:p>
            <a:r>
              <a:rPr lang="en-US" dirty="0"/>
              <a:t>When moving items inside the collection ng-repeat moves the DOM elements too</a:t>
            </a:r>
          </a:p>
          <a:p>
            <a:r>
              <a:rPr lang="en-US" dirty="0"/>
              <a:t>How can ng-repeat differentiate between item reposition and </a:t>
            </a:r>
            <a:r>
              <a:rPr lang="en-US" dirty="0" err="1"/>
              <a:t>deletion+creation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Comparing references might be too slow</a:t>
            </a:r>
          </a:p>
          <a:p>
            <a:r>
              <a:rPr lang="en-US" dirty="0"/>
              <a:t>Solution: ng-repeat set a unique key for each item</a:t>
            </a:r>
          </a:p>
          <a:p>
            <a:pPr lvl="1"/>
            <a:r>
              <a:rPr lang="en-US" dirty="0"/>
              <a:t>The key is named </a:t>
            </a:r>
            <a:r>
              <a:rPr lang="en-US" b="1" dirty="0"/>
              <a:t>$$</a:t>
            </a:r>
            <a:r>
              <a:rPr lang="en-US" b="1" dirty="0" err="1"/>
              <a:t>hashKey</a:t>
            </a:r>
            <a:endParaRPr lang="en-US" b="1" dirty="0"/>
          </a:p>
          <a:p>
            <a:pPr lvl="1"/>
            <a:r>
              <a:rPr lang="en-US" dirty="0"/>
              <a:t>Allows ng-repeat to track items using a dictionary</a:t>
            </a:r>
          </a:p>
        </p:txBody>
      </p:sp>
    </p:spTree>
    <p:extLst>
      <p:ext uri="{BB962C8B-B14F-4D97-AF65-F5344CB8AC3E}">
        <p14:creationId xmlns:p14="http://schemas.microsoft.com/office/powerpoint/2010/main" val="3358553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ng-repeat Track 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ng-repeat generates its own unique keys</a:t>
            </a:r>
          </a:p>
          <a:p>
            <a:r>
              <a:rPr lang="en-US" dirty="0"/>
              <a:t>This might be problematic from application POV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Networking</a:t>
            </a:r>
          </a:p>
          <a:p>
            <a:r>
              <a:rPr lang="en-US" dirty="0"/>
              <a:t>Consider using the special syntax “track by” to eliminate Angular key generation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05760" y="5080337"/>
            <a:ext cx="536717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 in contacts track by contact.id"&gt;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80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by $index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8551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There are cases were there is no unique key</a:t>
            </a:r>
          </a:p>
          <a:p>
            <a:r>
              <a:rPr lang="en-US" dirty="0"/>
              <a:t>For example, when displaying a list of primitive values with duplications </a:t>
            </a:r>
          </a:p>
          <a:p>
            <a:r>
              <a:rPr lang="en-US" dirty="0"/>
              <a:t>Consider using the special syntax “track by $index”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88077" y="4301005"/>
            <a:ext cx="460254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 numbers track by $index"&gt;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altLang="en-US" sz="12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80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ng-repeat-start/ng-repeat-end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ng-repeat is attached to one duplicated element</a:t>
            </a:r>
          </a:p>
          <a:p>
            <a:r>
              <a:rPr lang="en-US" dirty="0"/>
              <a:t>But what if we want to duplicate multiple elements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47906" y="3212386"/>
            <a:ext cx="4942379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="contacts"&gt;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="checkbox"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contact.checked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ng-repeat-start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 in 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="content"&gt;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ng-repeat-end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25293" y="4711005"/>
            <a:ext cx="3328155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 id: 1,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 id: 2,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 id: 3,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Udi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26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XXX-start &amp; XXX-end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 only ng-repeat supports the idea of start and end tags</a:t>
            </a:r>
          </a:p>
          <a:p>
            <a:r>
              <a:rPr lang="en-US" dirty="0"/>
              <a:t>Every directive that is defined as </a:t>
            </a:r>
            <a:r>
              <a:rPr lang="en-US" dirty="0" err="1">
                <a:solidFill>
                  <a:srgbClr val="FF0000"/>
                </a:solidFill>
              </a:rPr>
              <a:t>multiElement</a:t>
            </a:r>
            <a:r>
              <a:rPr lang="en-US" dirty="0"/>
              <a:t> supports the same behavior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47193" y="4181100"/>
            <a:ext cx="4942379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="contacts"&gt;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="checkbox"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contact.checked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ng-show-start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="show"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="content"&gt;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ng-show-end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70131" y="4885036"/>
            <a:ext cx="1873934" cy="3310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47767" y="5452418"/>
            <a:ext cx="1124233" cy="3310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78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ng-repeat &amp; Digest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ng-repeat installs only one watcher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watchCollection</a:t>
            </a:r>
            <a:endParaRPr lang="en-US" dirty="0"/>
          </a:p>
          <a:p>
            <a:r>
              <a:rPr lang="en-US" dirty="0"/>
              <a:t>However, inside the repeated HTML you probably use interpolation expressions</a:t>
            </a:r>
          </a:p>
          <a:p>
            <a:r>
              <a:rPr lang="en-US" dirty="0"/>
              <a:t>Each interpolation expression installs an additional watcher </a:t>
            </a:r>
            <a:r>
              <a:rPr lang="en-US" dirty="0">
                <a:sym typeface="Wingdings" panose="05000000000000000000" pitchFamily="2" charset="2"/>
              </a:rPr>
              <a:t> a total of N watchers  Longer digest cycle</a:t>
            </a:r>
          </a:p>
          <a:p>
            <a:r>
              <a:rPr lang="en-US" dirty="0">
                <a:sym typeface="Wingdings" panose="05000000000000000000" pitchFamily="2" charset="2"/>
              </a:rPr>
              <a:t>When dealing with large array you might note performance degradation because of the large amount of watchers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34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special syntax :: applied inside Angular expression</a:t>
            </a:r>
          </a:p>
          <a:p>
            <a:r>
              <a:rPr lang="en-US" dirty="0"/>
              <a:t>One time data binding</a:t>
            </a:r>
          </a:p>
          <a:p>
            <a:r>
              <a:rPr lang="en-US" dirty="0"/>
              <a:t>Angular monitors the expression using a watcher</a:t>
            </a:r>
          </a:p>
          <a:p>
            <a:r>
              <a:rPr lang="en-US" dirty="0"/>
              <a:t>Once a change is detected the watcher is removed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 amount of watchers are reduced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70291" y="4460957"/>
            <a:ext cx="2733441" cy="646331"/>
            <a:chOff x="2670291" y="4460957"/>
            <a:chExt cx="2733441" cy="646331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2670291" y="4460957"/>
              <a:ext cx="2733441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div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ng-controller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MainCtrl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"&gt;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span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{{</a:t>
              </a:r>
              <a:r>
                <a:rPr lang="en-US" altLang="en-US" sz="1200" dirty="0">
                  <a:solidFill>
                    <a:srgbClr val="8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:name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}}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span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div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48216" y="4635077"/>
              <a:ext cx="354227" cy="33104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57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Naming Convention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single directive can be referenced using different syntax</a:t>
            </a:r>
          </a:p>
          <a:p>
            <a:r>
              <a:rPr lang="en-US" dirty="0"/>
              <a:t>Directive is documented using camel-case name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ngModel</a:t>
            </a:r>
            <a:endParaRPr lang="en-US" dirty="0"/>
          </a:p>
          <a:p>
            <a:r>
              <a:rPr lang="en-US" dirty="0"/>
              <a:t>In template we can use</a:t>
            </a:r>
          </a:p>
          <a:p>
            <a:pPr lvl="1"/>
            <a:r>
              <a:rPr lang="en-US" dirty="0"/>
              <a:t>ng-model</a:t>
            </a:r>
          </a:p>
          <a:p>
            <a:pPr lvl="1"/>
            <a:r>
              <a:rPr lang="en-US" dirty="0" err="1"/>
              <a:t>ng:model</a:t>
            </a:r>
            <a:endParaRPr lang="en-US" dirty="0"/>
          </a:p>
          <a:p>
            <a:pPr lvl="1"/>
            <a:r>
              <a:rPr lang="en-US" dirty="0" err="1"/>
              <a:t>ng_model</a:t>
            </a:r>
            <a:endParaRPr lang="en-US" dirty="0"/>
          </a:p>
          <a:p>
            <a:pPr lvl="1"/>
            <a:r>
              <a:rPr lang="en-US" dirty="0"/>
              <a:t>Each can be prefixed with x or data</a:t>
            </a:r>
          </a:p>
          <a:p>
            <a:pPr lvl="2"/>
            <a:r>
              <a:rPr lang="en-US" dirty="0"/>
              <a:t>x-ng-model</a:t>
            </a:r>
          </a:p>
          <a:p>
            <a:pPr lvl="2"/>
            <a:r>
              <a:rPr lang="en-US" dirty="0" err="1"/>
              <a:t>data:ng-model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48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one of the built-in directives like: </a:t>
            </a:r>
            <a:r>
              <a:rPr lang="en-US" b="1" dirty="0" err="1"/>
              <a:t>ngClick</a:t>
            </a:r>
            <a:r>
              <a:rPr lang="en-US" dirty="0"/>
              <a:t>, </a:t>
            </a:r>
            <a:r>
              <a:rPr lang="en-US" b="1" dirty="0" err="1"/>
              <a:t>ngMousedown</a:t>
            </a:r>
            <a:r>
              <a:rPr lang="en-US" dirty="0"/>
              <a:t>, </a:t>
            </a:r>
            <a:r>
              <a:rPr lang="en-US" b="1" dirty="0" err="1"/>
              <a:t>ngKeydown</a:t>
            </a:r>
            <a:r>
              <a:rPr lang="en-US" dirty="0"/>
              <a:t> and </a:t>
            </a:r>
            <a:r>
              <a:rPr lang="en-US" b="1" dirty="0" err="1"/>
              <a:t>ngChange</a:t>
            </a:r>
            <a:endParaRPr lang="en-US" b="1" dirty="0"/>
          </a:p>
          <a:p>
            <a:r>
              <a:rPr lang="en-US" dirty="0"/>
              <a:t>You may pass arguments to the handler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send the special $event parameter</a:t>
            </a:r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65706" y="3495115"/>
            <a:ext cx="511229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(name)"&gt;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Say Hello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38266" y="5443503"/>
            <a:ext cx="536717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="sayHello(name, $event)"&gt;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Say Hello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58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$event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Special named parameter which hold a reference to the browser DOM event object</a:t>
            </a:r>
          </a:p>
          <a:p>
            <a:pPr lvl="1"/>
            <a:r>
              <a:rPr lang="en-US" dirty="0"/>
              <a:t>Or jQuery event object</a:t>
            </a:r>
          </a:p>
          <a:p>
            <a:r>
              <a:rPr lang="en-US" dirty="0"/>
              <a:t>Should be used sparsely</a:t>
            </a:r>
          </a:p>
          <a:p>
            <a:pPr lvl="1"/>
            <a:r>
              <a:rPr lang="en-US" dirty="0"/>
              <a:t>Breaks testability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4426290"/>
            <a:ext cx="579197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(name, $event)"&gt;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Say Hello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77989" y="5130712"/>
            <a:ext cx="38379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scope.sayHello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(name, 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e.which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17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Interpolation expression applied on a JavaScript object returns a JSON like string</a:t>
            </a:r>
          </a:p>
          <a:p>
            <a:r>
              <a:rPr lang="en-US" dirty="0"/>
              <a:t>This is not appropriate behavior for Date object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 – Use filter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0459" y="3455640"/>
            <a:ext cx="273344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6715" y="3640307"/>
            <a:ext cx="247856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"2014-04-20T22:07:43.938Z" 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20342061"/>
              </p:ext>
            </p:extLst>
          </p:nvPr>
        </p:nvGraphicFramePr>
        <p:xfrm>
          <a:off x="4397319" y="3584216"/>
          <a:ext cx="531540" cy="382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55582" y="4979384"/>
            <a:ext cx="307327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0783" y="5164049"/>
            <a:ext cx="12891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21, 2014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079051" y="5122549"/>
            <a:ext cx="531540" cy="360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327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global named function</a:t>
            </a:r>
          </a:p>
          <a:p>
            <a:r>
              <a:rPr lang="en-US" dirty="0"/>
              <a:t>Invoked using a pipe syntax |</a:t>
            </a:r>
          </a:p>
          <a:p>
            <a:r>
              <a:rPr lang="en-US" dirty="0"/>
              <a:t>Parameters are separated by colon</a:t>
            </a:r>
          </a:p>
          <a:p>
            <a:r>
              <a:rPr lang="en-US" dirty="0"/>
              <a:t>Doesn’t require registration of function on the scope</a:t>
            </a:r>
          </a:p>
          <a:p>
            <a:pPr lvl="1"/>
            <a:r>
              <a:rPr lang="en-US" dirty="0"/>
              <a:t>Available for every view</a:t>
            </a:r>
          </a:p>
          <a:p>
            <a:r>
              <a:rPr lang="en-US" dirty="0"/>
              <a:t>Offers more convenient syntax</a:t>
            </a:r>
          </a:p>
          <a:p>
            <a:r>
              <a:rPr lang="en-US" dirty="0"/>
              <a:t>Several filters can be combined to form a transformation pipeline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0638" y="5830669"/>
            <a:ext cx="48574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limitTo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uppercase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50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Filters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currency</a:t>
            </a:r>
            <a:r>
              <a:rPr lang="en-US" dirty="0"/>
              <a:t> – Formats a number as a currency</a:t>
            </a:r>
          </a:p>
          <a:p>
            <a:pPr lvl="1"/>
            <a:r>
              <a:rPr lang="en-US" dirty="0"/>
              <a:t>Globalization ?</a:t>
            </a:r>
          </a:p>
          <a:p>
            <a:r>
              <a:rPr lang="en-US" b="1" dirty="0"/>
              <a:t>date</a:t>
            </a:r>
            <a:r>
              <a:rPr lang="en-US" dirty="0"/>
              <a:t> – Formats a date into a string</a:t>
            </a:r>
          </a:p>
          <a:p>
            <a:r>
              <a:rPr lang="en-US" b="1" dirty="0"/>
              <a:t>number</a:t>
            </a:r>
            <a:r>
              <a:rPr lang="en-US" dirty="0"/>
              <a:t> – Formats a number into a string</a:t>
            </a:r>
          </a:p>
          <a:p>
            <a:r>
              <a:rPr lang="en-US" b="1" dirty="0"/>
              <a:t>filter</a:t>
            </a:r>
            <a:r>
              <a:rPr lang="en-US" dirty="0"/>
              <a:t> – Select subset of an array</a:t>
            </a:r>
          </a:p>
          <a:p>
            <a:r>
              <a:rPr lang="en-US" b="1" dirty="0" err="1"/>
              <a:t>json</a:t>
            </a:r>
            <a:r>
              <a:rPr lang="en-US" dirty="0"/>
              <a:t> – Same as interpolating an object</a:t>
            </a:r>
          </a:p>
          <a:p>
            <a:r>
              <a:rPr lang="en-US" b="1" dirty="0" err="1"/>
              <a:t>limitTo</a:t>
            </a:r>
            <a:r>
              <a:rPr lang="en-US" dirty="0"/>
              <a:t> – Shrinks an array</a:t>
            </a:r>
          </a:p>
          <a:p>
            <a:r>
              <a:rPr lang="en-US" b="1" dirty="0"/>
              <a:t>lowercase/uppercase</a:t>
            </a:r>
          </a:p>
          <a:p>
            <a:r>
              <a:rPr lang="en-US" b="1" dirty="0" err="1"/>
              <a:t>orderBy</a:t>
            </a:r>
            <a:r>
              <a:rPr lang="en-US" dirty="0"/>
              <a:t> – Accepts a comparison expression and reverse flag</a:t>
            </a:r>
          </a:p>
        </p:txBody>
      </p:sp>
    </p:spTree>
    <p:extLst>
      <p:ext uri="{BB962C8B-B14F-4D97-AF65-F5344CB8AC3E}">
        <p14:creationId xmlns:p14="http://schemas.microsoft.com/office/powerpoint/2010/main" val="1898948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inside JavaScript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filters can be consumed directly from JavaScript code</a:t>
            </a:r>
          </a:p>
          <a:p>
            <a:pPr lvl="1"/>
            <a:r>
              <a:rPr lang="en-US" dirty="0"/>
              <a:t>Can be injected using the name </a:t>
            </a:r>
            <a:r>
              <a:rPr lang="en-US" dirty="0" err="1"/>
              <a:t>xxxFilter</a:t>
            </a:r>
            <a:endParaRPr lang="en-US" dirty="0"/>
          </a:p>
          <a:p>
            <a:pPr lvl="1"/>
            <a:r>
              <a:rPr lang="en-US" dirty="0"/>
              <a:t>Or using the $filter service</a:t>
            </a:r>
          </a:p>
          <a:p>
            <a:r>
              <a:rPr lang="en-US" dirty="0"/>
              <a:t>Just invoke the function with the relevant parameters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2001" y="4459814"/>
            <a:ext cx="46875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$element,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currencyFilter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scope.salary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currencyFilter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85752" y="5513303"/>
            <a:ext cx="409278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$element, $filter)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currencyFilter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$filter(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"currency"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scope.salary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currencyFilter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08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err="1"/>
              <a:t>Filter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offers a filter to manipulate arrays</a:t>
            </a:r>
          </a:p>
          <a:p>
            <a:r>
              <a:rPr lang="en-US" dirty="0"/>
              <a:t>Unfortunately, its name is </a:t>
            </a:r>
            <a:r>
              <a:rPr lang="en-US" b="1" dirty="0"/>
              <a:t>filter</a:t>
            </a:r>
          </a:p>
          <a:p>
            <a:r>
              <a:rPr lang="en-US" dirty="0"/>
              <a:t>Allows us to easily implement a search criteria</a:t>
            </a:r>
          </a:p>
          <a:p>
            <a:r>
              <a:rPr lang="en-US" dirty="0"/>
              <a:t>Supports multiple criteria's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4288761"/>
            <a:ext cx="460254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 in contacts |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filter:search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contact.email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01080" y="5648830"/>
            <a:ext cx="477246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="filter"&gt;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autofocus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="search"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2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filters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assumes filters are stateless</a:t>
            </a:r>
          </a:p>
          <a:p>
            <a:r>
              <a:rPr lang="en-US" dirty="0"/>
              <a:t>Allows for optimization </a:t>
            </a:r>
            <a:r>
              <a:rPr lang="en-US" dirty="0">
                <a:sym typeface="Wingdings" panose="05000000000000000000" pitchFamily="2" charset="2"/>
              </a:rPr>
              <a:t>of not calling the filter during dirty checking but rather only the inputs</a:t>
            </a:r>
          </a:p>
          <a:p>
            <a:r>
              <a:rPr lang="en-US" dirty="0">
                <a:sym typeface="Wingdings" panose="05000000000000000000" pitchFamily="2" charset="2"/>
              </a:rPr>
              <a:t>However, this optimization only applies for primitive data types</a:t>
            </a:r>
          </a:p>
          <a:p>
            <a:r>
              <a:rPr lang="en-US" dirty="0">
                <a:sym typeface="Wingdings" panose="05000000000000000000" pitchFamily="2" charset="2"/>
              </a:rPr>
              <a:t>When using filter with array </a:t>
            </a:r>
            <a:r>
              <a:rPr lang="en-US" u="sng" dirty="0">
                <a:sym typeface="Wingdings" panose="05000000000000000000" pitchFamily="2" charset="2"/>
              </a:rPr>
              <a:t>Angular always invoke the filter function</a:t>
            </a:r>
            <a:r>
              <a:rPr lang="en-US" dirty="0">
                <a:sym typeface="Wingdings" panose="05000000000000000000" pitchFamily="2" charset="2"/>
              </a:rPr>
              <a:t> for each digest cycle</a:t>
            </a:r>
          </a:p>
          <a:p>
            <a:r>
              <a:rPr lang="en-US" dirty="0">
                <a:sym typeface="Wingdings" panose="05000000000000000000" pitchFamily="2" charset="2"/>
              </a:rPr>
              <a:t>You should consider not using arrays with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53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Filter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Registration is done using the </a:t>
            </a:r>
            <a:r>
              <a:rPr lang="en-US" b="1" dirty="0"/>
              <a:t>filter</a:t>
            </a:r>
            <a:r>
              <a:rPr lang="en-US" dirty="0"/>
              <a:t> method</a:t>
            </a:r>
          </a:p>
          <a:p>
            <a:r>
              <a:rPr lang="en-US" dirty="0"/>
              <a:t>The factory function should return a filter function</a:t>
            </a:r>
          </a:p>
          <a:p>
            <a:pPr lvl="1"/>
            <a:r>
              <a:rPr lang="en-US" dirty="0"/>
              <a:t>First argument is the value</a:t>
            </a:r>
          </a:p>
          <a:p>
            <a:pPr lvl="1"/>
            <a:r>
              <a:rPr lang="en-US" dirty="0"/>
              <a:t>Other arguments are optional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4160963"/>
            <a:ext cx="460254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).filter(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"trim"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str.trim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37902" y="5409392"/>
            <a:ext cx="332815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21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offers validation logic through a list of directives</a:t>
            </a:r>
          </a:p>
          <a:p>
            <a:r>
              <a:rPr lang="en-US" dirty="0"/>
              <a:t>Directive names are based on HTML5 input types and validation attributes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set the bits, you need to check for them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4382" y="3883797"/>
            <a:ext cx="604684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E-Mail: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="save()"&gt;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2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Directive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Expression delimited by pair of curly braces</a:t>
            </a:r>
          </a:p>
          <a:p>
            <a:r>
              <a:rPr lang="en-US" dirty="0"/>
              <a:t>The directive evaluates the expression and render its result as a string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9515" y="3766745"/>
            <a:ext cx="426270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95823" y="4839195"/>
            <a:ext cx="39228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 Interpolation"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32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is initiated only if using </a:t>
            </a:r>
            <a:r>
              <a:rPr lang="en-US" b="1" dirty="0"/>
              <a:t>form</a:t>
            </a:r>
            <a:r>
              <a:rPr lang="en-US" dirty="0"/>
              <a:t> tag </a:t>
            </a:r>
          </a:p>
          <a:p>
            <a:r>
              <a:rPr lang="en-US" dirty="0"/>
              <a:t>The validation process is managed by </a:t>
            </a:r>
            <a:r>
              <a:rPr lang="en-US" b="1" dirty="0" err="1"/>
              <a:t>ngFormController</a:t>
            </a:r>
            <a:r>
              <a:rPr lang="en-US" dirty="0"/>
              <a:t> and </a:t>
            </a:r>
            <a:r>
              <a:rPr lang="en-US" b="1" dirty="0" err="1"/>
              <a:t>ngModelController</a:t>
            </a:r>
            <a:endParaRPr lang="en-US" b="1" dirty="0"/>
          </a:p>
          <a:p>
            <a:r>
              <a:rPr lang="en-US" dirty="0"/>
              <a:t>Both controllers manage a list of flags that can be analyzed by the application to understand current validation state</a:t>
            </a:r>
          </a:p>
          <a:p>
            <a:r>
              <a:rPr lang="en-US" dirty="0"/>
              <a:t>In addition Angular attaches CSS classes based on these flags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23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Validation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using ng-model directive Angular tracks changes applied to the input field</a:t>
            </a:r>
          </a:p>
          <a:p>
            <a:r>
              <a:rPr lang="en-US" dirty="0"/>
              <a:t>It dynamically attaches CSS classes</a:t>
            </a:r>
          </a:p>
          <a:p>
            <a:pPr lvl="1"/>
            <a:r>
              <a:rPr lang="en-US" b="1" dirty="0"/>
              <a:t>ng-pristine/ng-dirty:</a:t>
            </a:r>
            <a:r>
              <a:rPr lang="en-US" dirty="0"/>
              <a:t> Modified state</a:t>
            </a:r>
          </a:p>
          <a:p>
            <a:pPr lvl="1"/>
            <a:r>
              <a:rPr lang="en-US" b="1" dirty="0"/>
              <a:t>ng-valid/ng-invalid: </a:t>
            </a:r>
            <a:r>
              <a:rPr lang="en-US" dirty="0"/>
              <a:t>Valid state</a:t>
            </a:r>
          </a:p>
          <a:p>
            <a:pPr lvl="1"/>
            <a:r>
              <a:rPr lang="en-US" b="1" dirty="0"/>
              <a:t>ng-touched/ng-untouched: </a:t>
            </a:r>
            <a:r>
              <a:rPr lang="en-US" dirty="0"/>
              <a:t>Blur/focus state</a:t>
            </a:r>
            <a:endParaRPr lang="en-US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42683" y="4863949"/>
            <a:ext cx="247856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.ng-dirty.ng-invalid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border-color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78391" y="4863949"/>
            <a:ext cx="375295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47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ngFormController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that is created by the </a:t>
            </a:r>
            <a:r>
              <a:rPr lang="en-US" dirty="0">
                <a:solidFill>
                  <a:srgbClr val="FF0000"/>
                </a:solidFill>
              </a:rPr>
              <a:t>form </a:t>
            </a:r>
            <a:r>
              <a:rPr lang="en-US" dirty="0"/>
              <a:t>directive</a:t>
            </a:r>
          </a:p>
          <a:p>
            <a:r>
              <a:rPr lang="en-US" dirty="0"/>
              <a:t>Is attached to the $scope object</a:t>
            </a:r>
          </a:p>
          <a:p>
            <a:pPr lvl="1"/>
            <a:r>
              <a:rPr lang="en-US" dirty="0"/>
              <a:t>Property name is defined according to HTML</a:t>
            </a:r>
          </a:p>
          <a:p>
            <a:r>
              <a:rPr lang="en-US" dirty="0"/>
              <a:t>Manages the validity state of the whole form</a:t>
            </a:r>
          </a:p>
          <a:p>
            <a:r>
              <a:rPr lang="en-US" dirty="0"/>
              <a:t>Has the following fields</a:t>
            </a:r>
          </a:p>
          <a:p>
            <a:pPr lvl="1"/>
            <a:r>
              <a:rPr lang="en-US" dirty="0"/>
              <a:t>$valid/$invalid</a:t>
            </a:r>
          </a:p>
          <a:p>
            <a:pPr lvl="1"/>
            <a:r>
              <a:rPr lang="en-US" dirty="0"/>
              <a:t>$pristine/$dirty</a:t>
            </a:r>
          </a:p>
          <a:p>
            <a:pPr lvl="1"/>
            <a:r>
              <a:rPr lang="en-US" dirty="0"/>
              <a:t>$error</a:t>
            </a:r>
          </a:p>
          <a:p>
            <a:pPr lvl="1"/>
            <a:r>
              <a:rPr lang="en-US" dirty="0"/>
              <a:t>$submitted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55322" y="4496958"/>
            <a:ext cx="171393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56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that is created by the </a:t>
            </a:r>
            <a:r>
              <a:rPr lang="en-US" dirty="0">
                <a:solidFill>
                  <a:srgbClr val="FF0000"/>
                </a:solidFill>
              </a:rPr>
              <a:t>ng-model </a:t>
            </a:r>
            <a:r>
              <a:rPr lang="en-US" dirty="0"/>
              <a:t>directive</a:t>
            </a:r>
          </a:p>
          <a:p>
            <a:r>
              <a:rPr lang="en-US" dirty="0"/>
              <a:t>Is attached to </a:t>
            </a:r>
            <a:r>
              <a:rPr lang="en-US" dirty="0" err="1"/>
              <a:t>ngFormController</a:t>
            </a:r>
            <a:r>
              <a:rPr lang="en-US" dirty="0"/>
              <a:t> instance</a:t>
            </a:r>
          </a:p>
          <a:p>
            <a:pPr lvl="1"/>
            <a:r>
              <a:rPr lang="en-US" dirty="0"/>
              <a:t>Property name is specified by HTML</a:t>
            </a:r>
          </a:p>
          <a:p>
            <a:r>
              <a:rPr lang="en-US" dirty="0"/>
              <a:t>Manages the validity state of a single input element</a:t>
            </a:r>
          </a:p>
          <a:p>
            <a:r>
              <a:rPr lang="en-US" dirty="0"/>
              <a:t>Like </a:t>
            </a:r>
            <a:r>
              <a:rPr lang="en-US" dirty="0" err="1"/>
              <a:t>ngFormController</a:t>
            </a:r>
            <a:r>
              <a:rPr lang="en-US" dirty="0"/>
              <a:t> supports the following</a:t>
            </a:r>
          </a:p>
          <a:p>
            <a:pPr lvl="1"/>
            <a:r>
              <a:rPr lang="en-US" dirty="0"/>
              <a:t>$valid/$invalid</a:t>
            </a:r>
          </a:p>
          <a:p>
            <a:pPr lvl="1"/>
            <a:r>
              <a:rPr lang="en-US" dirty="0"/>
              <a:t>$pristine/$dirty</a:t>
            </a:r>
          </a:p>
          <a:p>
            <a:pPr lvl="1"/>
            <a:r>
              <a:rPr lang="en-US" dirty="0"/>
              <a:t>$error</a:t>
            </a:r>
          </a:p>
          <a:p>
            <a:pPr lvl="1"/>
            <a:r>
              <a:rPr lang="en-US" dirty="0"/>
              <a:t>$touched/$untouched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99949" y="4735855"/>
            <a:ext cx="28184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name"&gt;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70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ngFormController &amp; ngModelController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44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0843" y="2380997"/>
            <a:ext cx="6301725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="save()"&gt;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81483" y="3909861"/>
            <a:ext cx="4092787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$element, $log)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scope.form.$invalid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alert(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"Some fields are invalid"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scope.form.name.$invalid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alert(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 field is invalid"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12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Angular does not generate validation messages</a:t>
            </a:r>
          </a:p>
          <a:p>
            <a:r>
              <a:rPr lang="en-US" dirty="0"/>
              <a:t>Instead each </a:t>
            </a:r>
            <a:r>
              <a:rPr lang="en-US" dirty="0" err="1"/>
              <a:t>ngModelController</a:t>
            </a:r>
            <a:r>
              <a:rPr lang="en-US" dirty="0"/>
              <a:t> has $error property</a:t>
            </a:r>
          </a:p>
          <a:p>
            <a:r>
              <a:rPr lang="en-US" dirty="0"/>
              <a:t>$error is a simple object </a:t>
            </a:r>
          </a:p>
          <a:p>
            <a:pPr lvl="1"/>
            <a:r>
              <a:rPr lang="en-US" dirty="0"/>
              <a:t>The key is an error validation type. For example, number, </a:t>
            </a:r>
            <a:r>
              <a:rPr lang="en-US" dirty="0" err="1"/>
              <a:t>url</a:t>
            </a:r>
            <a:r>
              <a:rPr lang="en-US" dirty="0"/>
              <a:t> and email</a:t>
            </a:r>
          </a:p>
          <a:p>
            <a:pPr lvl="1"/>
            <a:r>
              <a:rPr lang="en-US" dirty="0"/>
              <a:t>The value is true when validation fails</a:t>
            </a:r>
          </a:p>
          <a:p>
            <a:r>
              <a:rPr lang="en-US" dirty="0"/>
              <a:t>Angular supports the following error validation types</a:t>
            </a:r>
          </a:p>
          <a:p>
            <a:pPr lvl="1"/>
            <a:r>
              <a:rPr lang="en-US" dirty="0"/>
              <a:t>number, </a:t>
            </a:r>
            <a:r>
              <a:rPr lang="en-US" dirty="0" err="1"/>
              <a:t>url</a:t>
            </a:r>
            <a:r>
              <a:rPr lang="en-US" dirty="0"/>
              <a:t>, email</a:t>
            </a:r>
          </a:p>
          <a:p>
            <a:pPr lvl="1"/>
            <a:r>
              <a:rPr lang="en-US" dirty="0"/>
              <a:t>required, pattern, </a:t>
            </a:r>
            <a:r>
              <a:rPr lang="en-US" dirty="0" err="1"/>
              <a:t>minlength</a:t>
            </a:r>
            <a:r>
              <a:rPr lang="en-US" dirty="0"/>
              <a:t>, </a:t>
            </a:r>
            <a:r>
              <a:rPr lang="en-US" dirty="0" err="1"/>
              <a:t>maxlength</a:t>
            </a:r>
            <a:r>
              <a:rPr lang="en-US" dirty="0"/>
              <a:t>, min, max</a:t>
            </a:r>
          </a:p>
        </p:txBody>
      </p:sp>
    </p:spTree>
    <p:extLst>
      <p:ext uri="{BB962C8B-B14F-4D97-AF65-F5344CB8AC3E}">
        <p14:creationId xmlns:p14="http://schemas.microsoft.com/office/powerpoint/2010/main" val="631534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7989" y="1899265"/>
            <a:ext cx="7321235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="form-group"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getValidationCss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('name')"&gt;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="form-control"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="help-block"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getValidationVisibility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('email', 'required')"&gt;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Please specify a non empty 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62866" y="3685833"/>
            <a:ext cx="681148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scope.getValidationCss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(field)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'has-error'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[field].$invalid &amp;&amp;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[field].$dirty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2866" y="5103069"/>
            <a:ext cx="68114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scope.getValidationVisibility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(field,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[field].$dirty &amp;&amp;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[field].$error[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67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validation logic might conflict with native browser behavior</a:t>
            </a:r>
          </a:p>
          <a:p>
            <a:r>
              <a:rPr lang="en-US" dirty="0"/>
              <a:t>You may consider disabling browser support by using the </a:t>
            </a:r>
            <a:r>
              <a:rPr lang="en-US" b="1" dirty="0" err="1"/>
              <a:t>novalidate</a:t>
            </a:r>
            <a:r>
              <a:rPr lang="en-US" dirty="0"/>
              <a:t> attribute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92338" y="4254500"/>
            <a:ext cx="76610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novalidate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="form-group"&gt;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="form-control"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-primary"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="save()"&gt;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85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$</a:t>
            </a:r>
            <a:r>
              <a:rPr lang="en-US" b="1" dirty="0" err="1"/>
              <a:t>setValidity</a:t>
            </a:r>
            <a:r>
              <a:rPr lang="en-US" dirty="0"/>
              <a:t> to register custom validation errors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9629" y="2466122"/>
            <a:ext cx="7321235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="form-group"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getValidationCss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('min')"&gt;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="number"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="form-control"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="help-block"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getValidationVisibility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('min', 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Minimum must be less than maximum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44594" y="4062583"/>
            <a:ext cx="7571303" cy="161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scope.save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scope.ignoreDirty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scope.form.min.$pristine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!$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scope.form.max.$pristine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&gt;= 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$scope.form.min.$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setValidity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$scope.form.min.$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setValidity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37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offers many directive</a:t>
            </a:r>
          </a:p>
          <a:p>
            <a:pPr lvl="1"/>
            <a:r>
              <a:rPr lang="en-US" dirty="0"/>
              <a:t>Most of them are straightforward</a:t>
            </a:r>
          </a:p>
          <a:p>
            <a:pPr lvl="1"/>
            <a:r>
              <a:rPr lang="en-US" dirty="0"/>
              <a:t>Knowing the list if crucial when doing Angular development</a:t>
            </a:r>
          </a:p>
          <a:p>
            <a:pPr lvl="1"/>
            <a:r>
              <a:rPr lang="en-US" dirty="0"/>
              <a:t>Probably you will have to create your own too</a:t>
            </a:r>
          </a:p>
          <a:p>
            <a:r>
              <a:rPr lang="en-US" dirty="0"/>
              <a:t>Filters allow formatting of content</a:t>
            </a:r>
          </a:p>
          <a:p>
            <a:r>
              <a:rPr lang="en-US" dirty="0"/>
              <a:t>Validation is supported using HTML form tag</a:t>
            </a:r>
          </a:p>
        </p:txBody>
      </p:sp>
    </p:spTree>
    <p:extLst>
      <p:ext uri="{BB962C8B-B14F-4D97-AF65-F5344CB8AC3E}">
        <p14:creationId xmlns:p14="http://schemas.microsoft.com/office/powerpoint/2010/main" val="253620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Interpolating an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expression to be interpolated should be of type string</a:t>
            </a:r>
          </a:p>
          <a:p>
            <a:r>
              <a:rPr lang="en-US" dirty="0"/>
              <a:t>Angular has special behavior for object type expression</a:t>
            </a:r>
          </a:p>
          <a:p>
            <a:r>
              <a:rPr lang="en-US" dirty="0"/>
              <a:t>It converts the object into JSON like representation </a:t>
            </a:r>
          </a:p>
          <a:p>
            <a:pPr lvl="1"/>
            <a:r>
              <a:rPr lang="en-US" dirty="0"/>
              <a:t>Great for logging</a:t>
            </a:r>
          </a:p>
          <a:p>
            <a:pPr lvl="1"/>
            <a:r>
              <a:rPr lang="en-US" dirty="0"/>
              <a:t>Private fields (which start with $) are ignored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5373469"/>
            <a:ext cx="426270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35827" y="5558134"/>
            <a:ext cx="196880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{"id":1,"name":"Ori"}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Interpolation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2797" y="1772508"/>
            <a:ext cx="7100813" cy="3530600"/>
          </a:xfrm>
        </p:spPr>
        <p:txBody>
          <a:bodyPr/>
          <a:lstStyle/>
          <a:p>
            <a:r>
              <a:rPr lang="en-US" dirty="0"/>
              <a:t>The start and end symbols can be changed</a:t>
            </a:r>
          </a:p>
          <a:p>
            <a:r>
              <a:rPr lang="en-US" dirty="0"/>
              <a:t>Probably to support old templates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9372" y="3269688"/>
            <a:ext cx="417774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interpolateProvider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interpolateProvider.startSymbol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interpolateProvider.endSymbol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15911" y="5069836"/>
            <a:ext cx="426270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{message}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8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interpolation expression is rendered by the browser as a plain text</a:t>
            </a:r>
          </a:p>
          <a:p>
            <a:r>
              <a:rPr lang="en-US" dirty="0"/>
              <a:t>Only when Angular loads the interpolation expression is transformed into the real value</a:t>
            </a:r>
          </a:p>
          <a:p>
            <a:r>
              <a:rPr lang="en-US" dirty="0"/>
              <a:t>Angular does not loads immediately</a:t>
            </a:r>
          </a:p>
          <a:p>
            <a:pPr lvl="1"/>
            <a:r>
              <a:rPr lang="en-US" dirty="0"/>
              <a:t>It waits for DOM ready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User sees “ugly” text</a:t>
            </a:r>
          </a:p>
        </p:txBody>
      </p:sp>
    </p:spTree>
    <p:extLst>
      <p:ext uri="{BB962C8B-B14F-4D97-AF65-F5344CB8AC3E}">
        <p14:creationId xmlns:p14="http://schemas.microsoft.com/office/powerpoint/2010/main" val="356004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ng-bind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curly braces {{ }} is easy</a:t>
            </a:r>
          </a:p>
          <a:p>
            <a:r>
              <a:rPr lang="en-US" dirty="0"/>
              <a:t>However, it might be visible to the end user</a:t>
            </a:r>
          </a:p>
          <a:p>
            <a:pPr lvl="1"/>
            <a:r>
              <a:rPr lang="en-US" dirty="0"/>
              <a:t>Try to press F5 multiple times </a:t>
            </a:r>
          </a:p>
          <a:p>
            <a:r>
              <a:rPr lang="en-US" dirty="0"/>
              <a:t>Solution: Use attribute instead of content</a:t>
            </a:r>
          </a:p>
          <a:p>
            <a:pPr lvl="1"/>
            <a:r>
              <a:rPr lang="en-US" dirty="0"/>
              <a:t>The browser does not try to render the attribute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57995" y="4815184"/>
            <a:ext cx="426270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ng-bind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="message"&gt;&lt;/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2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Encoding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Interpolation expression are HTML encoded</a:t>
            </a:r>
          </a:p>
          <a:p>
            <a:r>
              <a:rPr lang="en-US" dirty="0"/>
              <a:t>Prevent HTML injection attacks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7907" y="4319765"/>
            <a:ext cx="426270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{{message}}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47907" y="3249877"/>
            <a:ext cx="502733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"&lt;script&gt;alert('Hello');&lt;/script&gt;"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29" y="4169084"/>
            <a:ext cx="29622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8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797BFD2-51CC-43FB-9516-9D9A44EA44E5}" vid="{BEA7AB6F-8D9B-4544-B2EC-59F6688D7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12289</TotalTime>
  <Words>1912</Words>
  <Application>Microsoft Office PowerPoint</Application>
  <PresentationFormat>On-screen Show (4:3)</PresentationFormat>
  <Paragraphs>677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Theme1</vt:lpstr>
      <vt:lpstr>Enhancing Views</vt:lpstr>
      <vt:lpstr>Objectives</vt:lpstr>
      <vt:lpstr>Directive Naming Convention</vt:lpstr>
      <vt:lpstr>Interpolation Directive</vt:lpstr>
      <vt:lpstr>Interpolating an Object</vt:lpstr>
      <vt:lpstr>Configuring Interpolation</vt:lpstr>
      <vt:lpstr>Problem</vt:lpstr>
      <vt:lpstr>Solution: ng-bind</vt:lpstr>
      <vt:lpstr>HTML Encoding</vt:lpstr>
      <vt:lpstr>Disable HTML Encoding</vt:lpstr>
      <vt:lpstr>Conditional Display</vt:lpstr>
      <vt:lpstr>ng-show/ng-hide</vt:lpstr>
      <vt:lpstr>Problem</vt:lpstr>
      <vt:lpstr>Prevent Flickering</vt:lpstr>
      <vt:lpstr>ng-switch</vt:lpstr>
      <vt:lpstr>Flickering Problem (Again)</vt:lpstr>
      <vt:lpstr>ng-cloak</vt:lpstr>
      <vt:lpstr>ng-if</vt:lpstr>
      <vt:lpstr>ng-include</vt:lpstr>
      <vt:lpstr>ng-repeat</vt:lpstr>
      <vt:lpstr>ng-repeat Special Variables</vt:lpstr>
      <vt:lpstr>ng-repeat Over an Object</vt:lpstr>
      <vt:lpstr>ng-repeat is optimized</vt:lpstr>
      <vt:lpstr>ng-repeat Track by</vt:lpstr>
      <vt:lpstr>track by $index</vt:lpstr>
      <vt:lpstr>ng-repeat-start/ng-repeat-end</vt:lpstr>
      <vt:lpstr>XXX-start &amp; XXX-end</vt:lpstr>
      <vt:lpstr>ng-repeat &amp; Digest Cycle</vt:lpstr>
      <vt:lpstr>bind once</vt:lpstr>
      <vt:lpstr>DOM Events</vt:lpstr>
      <vt:lpstr>$event</vt:lpstr>
      <vt:lpstr>Problem</vt:lpstr>
      <vt:lpstr>Filter</vt:lpstr>
      <vt:lpstr>Built in Filters</vt:lpstr>
      <vt:lpstr>Filters inside JavaScript</vt:lpstr>
      <vt:lpstr>filter Filter</vt:lpstr>
      <vt:lpstr>Be aware of filters</vt:lpstr>
      <vt:lpstr>Custom Filter</vt:lpstr>
      <vt:lpstr>Validation</vt:lpstr>
      <vt:lpstr>Validation</vt:lpstr>
      <vt:lpstr>CSS Validation Classes</vt:lpstr>
      <vt:lpstr>ngFormController</vt:lpstr>
      <vt:lpstr>ngModelController</vt:lpstr>
      <vt:lpstr>ngFormController &amp; ngModelController</vt:lpstr>
      <vt:lpstr>Validation Messages</vt:lpstr>
      <vt:lpstr>Validation Messages</vt:lpstr>
      <vt:lpstr>HTML5 Validation</vt:lpstr>
      <vt:lpstr>Custom Validation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AngularJS Application Developement</dc:title>
  <dc:creator>Ori Calvo</dc:creator>
  <cp:lastModifiedBy>Ori Calvo</cp:lastModifiedBy>
  <cp:revision>280</cp:revision>
  <dcterms:created xsi:type="dcterms:W3CDTF">2014-02-15T08:32:08Z</dcterms:created>
  <dcterms:modified xsi:type="dcterms:W3CDTF">2017-04-18T07:03:22Z</dcterms:modified>
</cp:coreProperties>
</file>