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8" r:id="rId1"/>
  </p:sldMasterIdLst>
  <p:notesMasterIdLst>
    <p:notesMasterId r:id="rId51"/>
  </p:notesMasterIdLst>
  <p:sldIdLst>
    <p:sldId id="256" r:id="rId2"/>
    <p:sldId id="257" r:id="rId3"/>
    <p:sldId id="395" r:id="rId4"/>
    <p:sldId id="291" r:id="rId5"/>
    <p:sldId id="292" r:id="rId6"/>
    <p:sldId id="293" r:id="rId7"/>
    <p:sldId id="294" r:id="rId8"/>
    <p:sldId id="429" r:id="rId9"/>
    <p:sldId id="430" r:id="rId10"/>
    <p:sldId id="297" r:id="rId11"/>
    <p:sldId id="431" r:id="rId12"/>
    <p:sldId id="432" r:id="rId13"/>
    <p:sldId id="433" r:id="rId14"/>
    <p:sldId id="339" r:id="rId15"/>
    <p:sldId id="340" r:id="rId16"/>
    <p:sldId id="398" r:id="rId17"/>
    <p:sldId id="399" r:id="rId18"/>
    <p:sldId id="436" r:id="rId19"/>
    <p:sldId id="341" r:id="rId20"/>
    <p:sldId id="342" r:id="rId21"/>
    <p:sldId id="343" r:id="rId22"/>
    <p:sldId id="344" r:id="rId23"/>
    <p:sldId id="345" r:id="rId24"/>
    <p:sldId id="435" r:id="rId25"/>
    <p:sldId id="346" r:id="rId26"/>
    <p:sldId id="347" r:id="rId27"/>
    <p:sldId id="348" r:id="rId28"/>
    <p:sldId id="349" r:id="rId29"/>
    <p:sldId id="410" r:id="rId30"/>
    <p:sldId id="306" r:id="rId31"/>
    <p:sldId id="307" r:id="rId32"/>
    <p:sldId id="308" r:id="rId33"/>
    <p:sldId id="351" r:id="rId34"/>
    <p:sldId id="350" r:id="rId35"/>
    <p:sldId id="352" r:id="rId36"/>
    <p:sldId id="353" r:id="rId37"/>
    <p:sldId id="356" r:id="rId38"/>
    <p:sldId id="357" r:id="rId39"/>
    <p:sldId id="355" r:id="rId40"/>
    <p:sldId id="400" r:id="rId41"/>
    <p:sldId id="401" r:id="rId42"/>
    <p:sldId id="402" r:id="rId43"/>
    <p:sldId id="403" r:id="rId44"/>
    <p:sldId id="358" r:id="rId45"/>
    <p:sldId id="359" r:id="rId46"/>
    <p:sldId id="404" r:id="rId47"/>
    <p:sldId id="360" r:id="rId48"/>
    <p:sldId id="428" r:id="rId49"/>
    <p:sldId id="427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F5DBD0B-E96B-42DB-A632-73AFB7709C75}">
          <p14:sldIdLst>
            <p14:sldId id="256"/>
            <p14:sldId id="257"/>
            <p14:sldId id="395"/>
            <p14:sldId id="291"/>
            <p14:sldId id="292"/>
            <p14:sldId id="293"/>
            <p14:sldId id="294"/>
            <p14:sldId id="429"/>
            <p14:sldId id="430"/>
            <p14:sldId id="297"/>
            <p14:sldId id="431"/>
            <p14:sldId id="432"/>
            <p14:sldId id="433"/>
            <p14:sldId id="339"/>
            <p14:sldId id="340"/>
            <p14:sldId id="398"/>
            <p14:sldId id="399"/>
            <p14:sldId id="436"/>
            <p14:sldId id="341"/>
            <p14:sldId id="342"/>
            <p14:sldId id="343"/>
            <p14:sldId id="344"/>
            <p14:sldId id="345"/>
            <p14:sldId id="435"/>
            <p14:sldId id="346"/>
            <p14:sldId id="347"/>
            <p14:sldId id="348"/>
            <p14:sldId id="349"/>
            <p14:sldId id="410"/>
            <p14:sldId id="306"/>
            <p14:sldId id="307"/>
            <p14:sldId id="308"/>
            <p14:sldId id="351"/>
            <p14:sldId id="350"/>
            <p14:sldId id="352"/>
            <p14:sldId id="353"/>
            <p14:sldId id="356"/>
            <p14:sldId id="357"/>
            <p14:sldId id="355"/>
            <p14:sldId id="400"/>
            <p14:sldId id="401"/>
            <p14:sldId id="402"/>
            <p14:sldId id="403"/>
            <p14:sldId id="358"/>
            <p14:sldId id="359"/>
            <p14:sldId id="404"/>
            <p14:sldId id="360"/>
            <p14:sldId id="428"/>
            <p14:sldId id="42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B9A550-7F29-465E-A54F-2D9AA66BCF5B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25199E-AAD1-453E-910B-C3AB59D3D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614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5199E-AAD1-453E-910B-C3AB59D3D79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373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מלבן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כותרת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כותרת משנה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מציין מיקום של תאריך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מציין מיקום של כותרת תחתונה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it-IT"/>
              <a:t>© 2017 Ori Calvo</a:t>
            </a:r>
            <a:endParaRPr lang="en-US"/>
          </a:p>
        </p:txBody>
      </p:sp>
      <p:sp>
        <p:nvSpPr>
          <p:cNvPr id="29" name="מציין מיקום של מספר שקופית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236043-CE72-4CDE-9BB5-BE03EF926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5246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36043-CE72-4CDE-9BB5-BE03EF926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669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it-IT"/>
              <a:t>© 2017 Ori Calvo</a:t>
            </a:r>
            <a:endParaRPr lang="en-US"/>
          </a:p>
        </p:txBody>
      </p:sp>
      <p:sp>
        <p:nvSpPr>
          <p:cNvPr id="7" name="מלבן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2D236043-CE72-4CDE-9BB5-BE03EF926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5549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7812360" y="0"/>
            <a:ext cx="1331640" cy="548680"/>
          </a:xfrm>
        </p:spPr>
        <p:txBody>
          <a:bodyPr/>
          <a:lstStyle>
            <a:lvl1pPr algn="ctr">
              <a:defRPr sz="1000"/>
            </a:lvl1pPr>
          </a:lstStyle>
          <a:p>
            <a:r>
              <a:rPr lang="it-IT"/>
              <a:t>© 2017 Ori Calvo</a:t>
            </a:r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D236043-CE72-4CDE-9BB5-BE03EF92694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מציין מיקום תוכן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מציין מיקום של מספר שקופית 28"/>
          <p:cNvSpPr txBox="1">
            <a:spLocks/>
          </p:cNvSpPr>
          <p:nvPr/>
        </p:nvSpPr>
        <p:spPr>
          <a:xfrm>
            <a:off x="8244408" y="6381328"/>
            <a:ext cx="838200" cy="3810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530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2D236043-CE72-4CDE-9BB5-BE03EF92694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7701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מציין מיקום של תאריך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0" name="מציין מיקום של מספר שקופית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D236043-CE72-4CDE-9BB5-BE03EF92694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מציין מיקום של כותרת תחתונה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it-IT"/>
              <a:t>© 2017 Ori Calvo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898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מציין מיקום תוכן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מציין מיקום של תאריך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2" name="מציין מיקום של מספר שקופית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D236043-CE72-4CDE-9BB5-BE03EF92694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it-IT"/>
              <a:t>© 2017 Ori Calvo</a:t>
            </a:r>
            <a:endParaRPr lang="en-US"/>
          </a:p>
        </p:txBody>
      </p:sp>
      <p:sp>
        <p:nvSpPr>
          <p:cNvPr id="16" name="מציין מיקום טקסט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מציין מיקום טקסט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3768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D236043-CE72-4CDE-9BB5-BE03EF926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261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236043-CE72-4CDE-9BB5-BE03EF926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759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D236043-CE72-4CDE-9BB5-BE03EF92694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506347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מלבן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מלבן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2D236043-CE72-4CDE-9BB5-BE03EF92694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it-IT"/>
              <a:t>© 2017 Ori Calvo</a:t>
            </a:r>
            <a:endParaRPr lang="en-US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466541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מציין מיקום של כותרת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3" name="מציין מיקום טקסט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/>
              <a:t>רמה שנייה</a:t>
            </a:r>
          </a:p>
          <a:p>
            <a:pPr lvl="2" eaLnBrk="1" latinLnBrk="0" hangingPunct="1"/>
            <a:r>
              <a:rPr kumimoji="0" lang="he-IL"/>
              <a:t>רמה שלישית</a:t>
            </a:r>
          </a:p>
          <a:p>
            <a:pPr lvl="3" eaLnBrk="1" latinLnBrk="0" hangingPunct="1"/>
            <a:r>
              <a:rPr kumimoji="0" lang="he-IL"/>
              <a:t>רמה רביעית</a:t>
            </a:r>
          </a:p>
          <a:p>
            <a:pPr lvl="4" eaLnBrk="1" latinLnBrk="0" hangingPunct="1"/>
            <a:r>
              <a:rPr kumimoji="0" lang="he-IL"/>
              <a:t>רמה חמישית</a:t>
            </a:r>
            <a:endParaRPr kumimoji="0" lang="en-US"/>
          </a:p>
        </p:txBody>
      </p:sp>
      <p:sp>
        <p:nvSpPr>
          <p:cNvPr id="14" name="מציין מיקום של תאריך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it-IT"/>
              <a:t>© 2017 Ori Calvo</a:t>
            </a:r>
            <a:endParaRPr lang="en-US"/>
          </a:p>
        </p:txBody>
      </p:sp>
      <p:sp>
        <p:nvSpPr>
          <p:cNvPr id="7" name="מלבן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מציין מיקום של מספר שקופית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D236043-CE72-4CDE-9BB5-BE03EF926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193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9" r:id="rId1"/>
    <p:sldLayoutId id="2147483930" r:id="rId2"/>
    <p:sldLayoutId id="2147483931" r:id="rId3"/>
    <p:sldLayoutId id="2147483932" r:id="rId4"/>
    <p:sldLayoutId id="2147483933" r:id="rId5"/>
    <p:sldLayoutId id="2147483934" r:id="rId6"/>
    <p:sldLayoutId id="2147483935" r:id="rId7"/>
    <p:sldLayoutId id="2147483936" r:id="rId8"/>
    <p:sldLayoutId id="2147483937" r:id="rId9"/>
    <p:sldLayoutId id="2147483938" r:id="rId10"/>
    <p:sldLayoutId id="2147483939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mywebsite/#/admin/login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mywebsite/home/contacts" TargetMode="External"/><Relationship Id="rId2" Type="http://schemas.openxmlformats.org/officeDocument/2006/relationships/hyperlink" Target="http://mywebsite/admin/login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mypp.com/#/admin/login?active=true#menu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mypp.com/#/admin/login?active=true#menu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code.angularjs.org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gular-ui/ui-router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Services &amp; Routing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673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Provider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D236043-CE72-4CDE-9BB5-BE03EF92694B}" type="slidenum">
              <a:rPr lang="en-US" smtClean="0"/>
              <a:t>10</a:t>
            </a:fld>
            <a:endParaRPr 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86259" y="2161818"/>
            <a:ext cx="5622052" cy="32316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angular.module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myApp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).provider(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StorageService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cachingEnabled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.enableCaching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(enable) 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cachingEnabled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 enable;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   };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.$get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(Logger) 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contacts = [];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           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addContact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(contact) 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           },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           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getAllContacts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           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       };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   };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}); </a:t>
            </a:r>
            <a:endParaRPr lang="en-US" sz="1200" dirty="0"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630050" y="5109743"/>
            <a:ext cx="4262705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angular.module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myApp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 [])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   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StorageServiceProvider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 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   });</a:t>
            </a:r>
            <a:endParaRPr lang="en-US" sz="12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6078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Provider Notes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provider is registered with name X but is requested with the name </a:t>
            </a:r>
            <a:r>
              <a:rPr lang="en-US" dirty="0" err="1"/>
              <a:t>XProvider</a:t>
            </a:r>
            <a:endParaRPr lang="en-US" dirty="0"/>
          </a:p>
          <a:p>
            <a:r>
              <a:rPr lang="en-US" dirty="0"/>
              <a:t>Provider is only accessible during application configuration phase</a:t>
            </a:r>
          </a:p>
          <a:p>
            <a:pPr lvl="1"/>
            <a:r>
              <a:rPr lang="en-US" dirty="0"/>
              <a:t>Only </a:t>
            </a:r>
            <a:r>
              <a:rPr lang="en-US" dirty="0" err="1"/>
              <a:t>config</a:t>
            </a:r>
            <a:r>
              <a:rPr lang="en-US" dirty="0"/>
              <a:t> block can ask for a provider</a:t>
            </a:r>
          </a:p>
          <a:p>
            <a:r>
              <a:rPr lang="en-US" dirty="0"/>
              <a:t>Provider is always instantiated</a:t>
            </a:r>
          </a:p>
          <a:p>
            <a:pPr lvl="1"/>
            <a:r>
              <a:rPr lang="en-US" dirty="0"/>
              <a:t>Even if the service is not requested by application</a:t>
            </a:r>
          </a:p>
          <a:p>
            <a:pPr lvl="1"/>
            <a:r>
              <a:rPr lang="en-US" dirty="0"/>
              <a:t>Is instantiated before </a:t>
            </a:r>
            <a:r>
              <a:rPr lang="en-US" dirty="0" err="1"/>
              <a:t>config</a:t>
            </a:r>
            <a:r>
              <a:rPr lang="en-US" dirty="0"/>
              <a:t> block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839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Even a constant value can be injectable</a:t>
            </a:r>
          </a:p>
          <a:p>
            <a:r>
              <a:rPr lang="en-US" dirty="0"/>
              <a:t>Useful for sharing constant data between different providers/services</a:t>
            </a:r>
          </a:p>
          <a:p>
            <a:r>
              <a:rPr lang="en-US" dirty="0"/>
              <a:t>Can be requested by a </a:t>
            </a:r>
            <a:r>
              <a:rPr lang="en-US" dirty="0" err="1"/>
              <a:t>config</a:t>
            </a:r>
            <a:r>
              <a:rPr lang="en-US" dirty="0"/>
              <a:t> block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030015" y="4134755"/>
            <a:ext cx="4347665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angular.module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MyApp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[])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.constant(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"MSIE"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document.documentMode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LoggerProvider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LoggerProvider.enableBuffering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(10); 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});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Line Callout 2 (No Border) 6"/>
          <p:cNvSpPr/>
          <p:nvPr/>
        </p:nvSpPr>
        <p:spPr>
          <a:xfrm>
            <a:off x="6444208" y="3762587"/>
            <a:ext cx="1584176" cy="1008112"/>
          </a:xfrm>
          <a:prstGeom prst="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76341"/>
              <a:gd name="adj6" fmla="val -6028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documentMode</a:t>
            </a:r>
            <a:r>
              <a:rPr lang="en-US" sz="1200" dirty="0"/>
              <a:t> is an IE only attribute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648692" y="5419635"/>
            <a:ext cx="3837910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LoggerProvider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(MSIE)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console.log(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LoggerProvider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created"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console.log(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    MSIE: 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+ MSIE);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.$get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69652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Everything is a Provider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service/factory/value are just wrappers around the provider function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496005" y="2939287"/>
            <a:ext cx="6386685" cy="28623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factory(name,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factoryFn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enforce)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provider(name,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$get: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factoryFn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service(name, constructor)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factory(name, [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'$injector'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($injector)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$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injector.instantiate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(constructor);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}]);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value(name,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{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factory(name,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valueFn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),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 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valueFn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(value) {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value; }; }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34339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Config</a:t>
            </a:r>
            <a:r>
              <a:rPr lang="en-US" dirty="0"/>
              <a:t> &amp; Run Blocks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D236043-CE72-4CDE-9BB5-BE03EF92694B}" type="slidenum">
              <a:rPr lang="en-US" smtClean="0"/>
              <a:t>14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793585"/>
            <a:ext cx="8153400" cy="426946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 module supports two type of initialization steps</a:t>
            </a:r>
          </a:p>
          <a:p>
            <a:r>
              <a:rPr lang="en-US" dirty="0" err="1"/>
              <a:t>Config</a:t>
            </a:r>
            <a:r>
              <a:rPr lang="en-US" dirty="0"/>
              <a:t> phase</a:t>
            </a:r>
          </a:p>
          <a:p>
            <a:pPr lvl="1"/>
            <a:r>
              <a:rPr lang="en-US" dirty="0"/>
              <a:t>Get access only to providers/constants</a:t>
            </a:r>
          </a:p>
          <a:p>
            <a:pPr lvl="1"/>
            <a:r>
              <a:rPr lang="en-US" dirty="0"/>
              <a:t>Use it to specify some global application configuration</a:t>
            </a:r>
          </a:p>
          <a:p>
            <a:pPr lvl="1"/>
            <a:r>
              <a:rPr lang="en-US" dirty="0"/>
              <a:t>For example, $locationProvider.html5Mode(true)</a:t>
            </a:r>
          </a:p>
          <a:p>
            <a:r>
              <a:rPr lang="en-US" dirty="0"/>
              <a:t>Run phase</a:t>
            </a:r>
          </a:p>
          <a:p>
            <a:pPr lvl="1"/>
            <a:r>
              <a:rPr lang="en-US" dirty="0"/>
              <a:t>Get access only to services/factories/values</a:t>
            </a:r>
          </a:p>
          <a:p>
            <a:pPr lvl="1"/>
            <a:r>
              <a:rPr lang="en-US" dirty="0"/>
              <a:t>Usually consists of some application specific initialization</a:t>
            </a:r>
          </a:p>
          <a:p>
            <a:pPr lvl="1"/>
            <a:r>
              <a:rPr lang="en-US" dirty="0"/>
              <a:t>For example, read data from server and inject it into $</a:t>
            </a:r>
            <a:r>
              <a:rPr lang="en-US" dirty="0" err="1"/>
              <a:t>rootScope</a:t>
            </a:r>
            <a:endParaRPr lang="en-US" dirty="0"/>
          </a:p>
          <a:p>
            <a:pPr lvl="1"/>
            <a:r>
              <a:rPr lang="en-US" dirty="0"/>
              <a:t>Resembles a main function</a:t>
            </a:r>
          </a:p>
        </p:txBody>
      </p:sp>
    </p:spTree>
    <p:extLst>
      <p:ext uri="{BB962C8B-B14F-4D97-AF65-F5344CB8AC3E}">
        <p14:creationId xmlns:p14="http://schemas.microsoft.com/office/powerpoint/2010/main" val="3481205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Config</a:t>
            </a:r>
            <a:r>
              <a:rPr lang="en-US" dirty="0"/>
              <a:t> &amp; Run Blocks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D236043-CE72-4CDE-9BB5-BE03EF92694B}" type="slidenum">
              <a:rPr lang="en-US" smtClean="0"/>
              <a:t>15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3720287"/>
            <a:ext cx="8091838" cy="169557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module is loaded only if it is requested by other code</a:t>
            </a:r>
          </a:p>
          <a:p>
            <a:pPr lvl="1"/>
            <a:r>
              <a:rPr lang="en-US" dirty="0"/>
              <a:t>Specified as a dependency of another module</a:t>
            </a:r>
          </a:p>
          <a:p>
            <a:pPr lvl="1"/>
            <a:r>
              <a:rPr lang="en-US" dirty="0"/>
              <a:t>Specified as application module by using ng-app directive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505409" y="1958311"/>
            <a:ext cx="4262705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angular.module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myApp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 [])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   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StorageServiceProvider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 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       console.log(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myApp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   })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   .run(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StorageService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 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       console.log(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myApp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run"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   }); </a:t>
            </a:r>
            <a:endParaRPr lang="en-US" sz="12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49186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$provide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D236043-CE72-4CDE-9BB5-BE03EF92694B}" type="slidenum">
              <a:rPr lang="en-US" smtClean="0"/>
              <a:t>16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24339" y="1670215"/>
            <a:ext cx="7884202" cy="3876297"/>
          </a:xfrm>
        </p:spPr>
        <p:txBody>
          <a:bodyPr>
            <a:normAutofit/>
          </a:bodyPr>
          <a:lstStyle/>
          <a:p>
            <a:r>
              <a:rPr lang="en-US" dirty="0"/>
              <a:t>Angular built-in service which manages all </a:t>
            </a:r>
            <a:r>
              <a:rPr lang="en-US" dirty="0" err="1"/>
              <a:t>injectables</a:t>
            </a:r>
            <a:endParaRPr lang="en-US" dirty="0"/>
          </a:p>
          <a:p>
            <a:r>
              <a:rPr lang="en-US" dirty="0"/>
              <a:t>You can use it instead of module level functions</a:t>
            </a:r>
          </a:p>
          <a:p>
            <a:pPr lvl="1"/>
            <a:r>
              <a:rPr lang="en-US" dirty="0"/>
              <a:t>Not common</a:t>
            </a:r>
          </a:p>
          <a:p>
            <a:pPr lvl="1"/>
            <a:r>
              <a:rPr lang="en-US" dirty="0"/>
              <a:t>Allows for late registration after module was loaded</a:t>
            </a:r>
          </a:p>
          <a:p>
            <a:r>
              <a:rPr lang="en-US" dirty="0"/>
              <a:t>Is considered a provider so you can get a reference to it only through a </a:t>
            </a:r>
            <a:r>
              <a:rPr lang="en-US" dirty="0" err="1"/>
              <a:t>config</a:t>
            </a:r>
            <a:r>
              <a:rPr lang="en-US" dirty="0"/>
              <a:t> block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152771" y="5368194"/>
            <a:ext cx="5027338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angular.module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myApp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($provide)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console.log(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Registrating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a Logger using $provide"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$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provide.service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"Logger"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Logger);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});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45861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</a:t>
            </a:r>
            <a:r>
              <a:rPr lang="en-US" dirty="0" err="1"/>
              <a:t>provide.decorator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D236043-CE72-4CDE-9BB5-BE03EF92694B}" type="slidenum">
              <a:rPr lang="en-US" smtClean="0"/>
              <a:t>17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24339" y="1673654"/>
            <a:ext cx="6345260" cy="35306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Suppose you want to tweak a bit an existing service</a:t>
            </a:r>
          </a:p>
          <a:p>
            <a:r>
              <a:rPr lang="en-US" dirty="0"/>
              <a:t>Angular allows you to replace any service with your own by setting a decorator</a:t>
            </a:r>
          </a:p>
          <a:p>
            <a:r>
              <a:rPr lang="en-US" dirty="0"/>
              <a:t>The decorator is invoked when the service is instantiated </a:t>
            </a:r>
          </a:p>
          <a:p>
            <a:r>
              <a:rPr lang="en-US" dirty="0"/>
              <a:t>The decorator gets a reference to the original service and may return a new one</a:t>
            </a:r>
          </a:p>
          <a:p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835842" y="5169775"/>
            <a:ext cx="5707012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angular.module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myApp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($provide)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$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provide.decorator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ExternalService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($delegate)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wrapper =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Object.create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($delegate);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...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wrapper;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45116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Strict DI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42714"/>
            <a:ext cx="7897038" cy="2196118"/>
          </a:xfrm>
        </p:spPr>
        <p:txBody>
          <a:bodyPr>
            <a:normAutofit/>
          </a:bodyPr>
          <a:lstStyle/>
          <a:p>
            <a:r>
              <a:rPr lang="en-US" dirty="0"/>
              <a:t>New to Angular 1.3</a:t>
            </a:r>
          </a:p>
          <a:p>
            <a:r>
              <a:rPr lang="en-US" dirty="0"/>
              <a:t>When enabled, Angular verifies that a function being invoked by $injector supplies manually the name of the parameters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827584" y="3722731"/>
            <a:ext cx="3096344" cy="1754326"/>
            <a:chOff x="827584" y="3640351"/>
            <a:chExt cx="3096344" cy="1754326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6" name="Rectangle 1"/>
            <p:cNvSpPr>
              <a:spLocks noChangeArrowheads="1"/>
            </p:cNvSpPr>
            <p:nvPr/>
          </p:nvSpPr>
          <p:spPr bwMode="auto">
            <a:xfrm>
              <a:off x="827584" y="3640351"/>
              <a:ext cx="3073277" cy="1754326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&lt;</a:t>
              </a: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8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!DOCTYPE</a:t>
              </a: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 </a:t>
              </a: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html</a:t>
              </a: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&lt;</a:t>
              </a: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8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html</a:t>
              </a: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 </a:t>
              </a: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ng-app</a:t>
              </a: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="</a:t>
              </a:r>
              <a:r>
                <a:rPr kumimoji="0" lang="en-US" altLang="en-US" sz="1200" b="0" i="0" u="none" strike="noStrike" cap="none" normalizeH="0" baseline="0" dirty="0" err="1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MyApp</a:t>
              </a: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"</a:t>
              </a: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 </a:t>
              </a: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ng-strict-di</a:t>
              </a: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&lt;</a:t>
              </a: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8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head</a:t>
              </a: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    </a:t>
              </a: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&lt;</a:t>
              </a: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8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title</a:t>
              </a: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Index</a:t>
              </a: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&lt;/</a:t>
              </a: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8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title</a:t>
              </a: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&lt;/</a:t>
              </a: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8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head</a:t>
              </a: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  <a:endPara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&lt;</a:t>
              </a: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8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body</a:t>
              </a: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  ...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&lt;/</a:t>
              </a: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8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body</a:t>
              </a: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&lt;/</a:t>
              </a: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8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html</a:t>
              </a: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2555776" y="3830682"/>
              <a:ext cx="1368152" cy="300980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355976" y="3917349"/>
            <a:ext cx="3583032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HomeCtrl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($scope)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console.log(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HomeCtrl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created"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angular.module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MyApp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.controller(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HomeCtrl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HomeCtrl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3748390" y="5693445"/>
            <a:ext cx="4602542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angular.module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MyApp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.controller(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HomeCtrl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[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"$scope"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HomeCtrl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]);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Line Callout 2 (No Border) 8"/>
          <p:cNvSpPr/>
          <p:nvPr/>
        </p:nvSpPr>
        <p:spPr>
          <a:xfrm>
            <a:off x="1572134" y="5645136"/>
            <a:ext cx="1584176" cy="1008112"/>
          </a:xfrm>
          <a:prstGeom prst="callout2">
            <a:avLst>
              <a:gd name="adj1" fmla="val 39885"/>
              <a:gd name="adj2" fmla="val 294842"/>
              <a:gd name="adj3" fmla="val 61020"/>
              <a:gd name="adj4" fmla="val 107181"/>
              <a:gd name="adj5" fmla="val -55106"/>
              <a:gd name="adj6" fmla="val 34932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Must specify manually the parameters names</a:t>
            </a:r>
          </a:p>
        </p:txBody>
      </p:sp>
    </p:spTree>
    <p:extLst>
      <p:ext uri="{BB962C8B-B14F-4D97-AF65-F5344CB8AC3E}">
        <p14:creationId xmlns:p14="http://schemas.microsoft.com/office/powerpoint/2010/main" val="39470183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D236043-CE72-4CDE-9BB5-BE03EF92694B}" type="slidenum">
              <a:rPr lang="en-US" smtClean="0"/>
              <a:t>19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Traditionally navigation was easy</a:t>
            </a:r>
          </a:p>
          <a:p>
            <a:r>
              <a:rPr lang="en-US" dirty="0"/>
              <a:t>User clicks on a link and a new entry was added to browser’s history</a:t>
            </a:r>
          </a:p>
          <a:p>
            <a:r>
              <a:rPr lang="en-US" dirty="0"/>
              <a:t>User can press back/forward native buttons</a:t>
            </a:r>
          </a:p>
          <a:p>
            <a:r>
              <a:rPr lang="en-US" dirty="0"/>
              <a:t>But SPA fetches content from server without changing URL</a:t>
            </a:r>
          </a:p>
          <a:p>
            <a:pPr lvl="1"/>
            <a:r>
              <a:rPr lang="en-US" dirty="0"/>
              <a:t>This means that clicking on the browser’s back button takes you to a totally different web site</a:t>
            </a:r>
          </a:p>
          <a:p>
            <a:pPr lvl="1"/>
            <a:r>
              <a:rPr lang="en-US" dirty="0"/>
              <a:t>Bookmarking and copying/pasting URL is useless</a:t>
            </a:r>
          </a:p>
        </p:txBody>
      </p:sp>
    </p:spTree>
    <p:extLst>
      <p:ext uri="{BB962C8B-B14F-4D97-AF65-F5344CB8AC3E}">
        <p14:creationId xmlns:p14="http://schemas.microsoft.com/office/powerpoint/2010/main" val="3568361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D236043-CE72-4CDE-9BB5-BE03EF92694B}" type="slidenum">
              <a:rPr lang="en-US" smtClean="0"/>
              <a:t>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your own services</a:t>
            </a:r>
          </a:p>
          <a:p>
            <a:pPr lvl="1"/>
            <a:r>
              <a:rPr lang="en-US" dirty="0"/>
              <a:t>service</a:t>
            </a:r>
          </a:p>
          <a:p>
            <a:pPr lvl="1"/>
            <a:r>
              <a:rPr lang="en-US" dirty="0"/>
              <a:t>factory</a:t>
            </a:r>
          </a:p>
          <a:p>
            <a:pPr lvl="1"/>
            <a:r>
              <a:rPr lang="en-US" dirty="0"/>
              <a:t>value</a:t>
            </a:r>
          </a:p>
          <a:p>
            <a:pPr lvl="1"/>
            <a:r>
              <a:rPr lang="en-US" dirty="0"/>
              <a:t>provider</a:t>
            </a:r>
          </a:p>
          <a:p>
            <a:r>
              <a:rPr lang="en-US" dirty="0"/>
              <a:t>Add routing capabilities</a:t>
            </a:r>
          </a:p>
        </p:txBody>
      </p:sp>
    </p:spTree>
    <p:extLst>
      <p:ext uri="{BB962C8B-B14F-4D97-AF65-F5344CB8AC3E}">
        <p14:creationId xmlns:p14="http://schemas.microsoft.com/office/powerpoint/2010/main" val="40848966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Hashbang</a:t>
            </a:r>
            <a:r>
              <a:rPr lang="en-US" dirty="0"/>
              <a:t> URL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D236043-CE72-4CDE-9BB5-BE03EF92694B}" type="slidenum">
              <a:rPr lang="en-US" smtClean="0"/>
              <a:t>20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trick to bring back support for URLs in SPA</a:t>
            </a:r>
          </a:p>
          <a:p>
            <a:r>
              <a:rPr lang="en-US" dirty="0"/>
              <a:t>Is based on the fact that we can modify parts of the URL without triggering page reload</a:t>
            </a:r>
          </a:p>
          <a:p>
            <a:pPr lvl="1"/>
            <a:r>
              <a:rPr lang="en-US" dirty="0"/>
              <a:t>Only the part after the # character</a:t>
            </a:r>
          </a:p>
          <a:p>
            <a:r>
              <a:rPr lang="en-US" dirty="0"/>
              <a:t>The new URL is automatically added to the browser’s history</a:t>
            </a:r>
          </a:p>
          <a:p>
            <a:r>
              <a:rPr lang="en-US" dirty="0"/>
              <a:t>We can monitor </a:t>
            </a:r>
            <a:r>
              <a:rPr lang="en-US" dirty="0" err="1">
                <a:solidFill>
                  <a:srgbClr val="FF0000"/>
                </a:solidFill>
              </a:rPr>
              <a:t>window.onhashchange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IE8+</a:t>
            </a:r>
          </a:p>
          <a:p>
            <a:r>
              <a:rPr lang="en-US" dirty="0"/>
              <a:t>URLs become a bit ugly</a:t>
            </a:r>
          </a:p>
          <a:p>
            <a:pPr lvl="1"/>
            <a:r>
              <a:rPr lang="en-US" dirty="0">
                <a:hlinkClick r:id="rId2"/>
              </a:rPr>
              <a:t>http://mywebsite/#/admin/login</a:t>
            </a:r>
            <a:endParaRPr lang="en-US" dirty="0"/>
          </a:p>
          <a:p>
            <a:pPr lvl="1"/>
            <a:r>
              <a:rPr lang="en-US" dirty="0"/>
              <a:t>http://mywebsite/#/home/contacts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5241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 History API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D236043-CE72-4CDE-9BB5-BE03EF92694B}" type="slidenum">
              <a:rPr lang="en-US" smtClean="0"/>
              <a:t>21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Can change browser’s URL without making round trip to the server</a:t>
            </a:r>
          </a:p>
          <a:p>
            <a:r>
              <a:rPr lang="en-US" dirty="0"/>
              <a:t>Can push a new URL into browser’s history</a:t>
            </a:r>
          </a:p>
          <a:p>
            <a:r>
              <a:rPr lang="en-US" dirty="0"/>
              <a:t>Can associate a user defined state object with each new history entry</a:t>
            </a:r>
          </a:p>
          <a:p>
            <a:r>
              <a:rPr lang="en-US" dirty="0"/>
              <a:t>Built-in mechanism to observe changes in the history stack</a:t>
            </a:r>
          </a:p>
          <a:p>
            <a:r>
              <a:rPr lang="en-US" dirty="0"/>
              <a:t>URLs become nice</a:t>
            </a:r>
          </a:p>
          <a:p>
            <a:pPr lvl="1"/>
            <a:r>
              <a:rPr lang="en-US" dirty="0">
                <a:hlinkClick r:id="rId2"/>
              </a:rPr>
              <a:t>http://mywebsite/admin/login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http://mywebsite/home/contacts</a:t>
            </a:r>
            <a:endParaRPr lang="en-US" dirty="0"/>
          </a:p>
          <a:p>
            <a:r>
              <a:rPr lang="en-US" dirty="0"/>
              <a:t>IE10+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4347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API - </a:t>
            </a:r>
            <a:r>
              <a:rPr lang="en-US" dirty="0" err="1"/>
              <a:t>Polyfill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D236043-CE72-4CDE-9BB5-BE03EF92694B}" type="slidenum">
              <a:rPr lang="en-US" smtClean="0"/>
              <a:t>22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On modern browsers we would like to support clean URLs</a:t>
            </a:r>
          </a:p>
          <a:p>
            <a:r>
              <a:rPr lang="en-US" dirty="0"/>
              <a:t>On older browsers need to fall back to the </a:t>
            </a:r>
            <a:r>
              <a:rPr lang="en-US" dirty="0" err="1"/>
              <a:t>hashbang</a:t>
            </a:r>
            <a:r>
              <a:rPr lang="en-US" dirty="0"/>
              <a:t> trick</a:t>
            </a:r>
          </a:p>
          <a:p>
            <a:r>
              <a:rPr lang="en-US" dirty="0"/>
              <a:t>Application should not care about the type of navigation technique</a:t>
            </a:r>
          </a:p>
          <a:p>
            <a:r>
              <a:rPr lang="en-US" dirty="0"/>
              <a:t>Many existing </a:t>
            </a:r>
            <a:r>
              <a:rPr lang="en-US" dirty="0" err="1"/>
              <a:t>polyfills</a:t>
            </a:r>
            <a:endParaRPr lang="en-US" dirty="0"/>
          </a:p>
          <a:p>
            <a:pPr lvl="1"/>
            <a:r>
              <a:rPr lang="en-US" dirty="0"/>
              <a:t>Backbone’s router</a:t>
            </a:r>
          </a:p>
          <a:p>
            <a:pPr lvl="1"/>
            <a:r>
              <a:rPr lang="en-US" dirty="0" err="1"/>
              <a:t>HistoryJS</a:t>
            </a:r>
            <a:endParaRPr lang="en-US" dirty="0"/>
          </a:p>
          <a:p>
            <a:r>
              <a:rPr lang="en-US" dirty="0"/>
              <a:t>Angular offers its own </a:t>
            </a:r>
            <a:r>
              <a:rPr lang="en-US" dirty="0">
                <a:sym typeface="Wingdings" panose="05000000000000000000" pitchFamily="2" charset="2"/>
              </a:rPr>
              <a:t> $location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3390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$location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D236043-CE72-4CDE-9BB5-BE03EF92694B}" type="slidenum">
              <a:rPr lang="en-US" smtClean="0"/>
              <a:t>23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Abstract layer over URL details</a:t>
            </a:r>
          </a:p>
          <a:p>
            <a:r>
              <a:rPr lang="en-US" dirty="0"/>
              <a:t>Masks the difference between </a:t>
            </a:r>
            <a:r>
              <a:rPr lang="en-US" dirty="0" err="1"/>
              <a:t>hashbang</a:t>
            </a:r>
            <a:r>
              <a:rPr lang="en-US" dirty="0"/>
              <a:t> and HTML5 URL modes</a:t>
            </a:r>
          </a:p>
          <a:p>
            <a:r>
              <a:rPr lang="en-US" dirty="0"/>
              <a:t>Provides a consistent API regardless of browser</a:t>
            </a:r>
          </a:p>
          <a:p>
            <a:r>
              <a:rPr lang="en-US" dirty="0"/>
              <a:t>Provides clean API to easily access/manipulate different parts of the current URL</a:t>
            </a:r>
          </a:p>
          <a:p>
            <a:r>
              <a:rPr lang="en-US" dirty="0"/>
              <a:t>Allows us to observe changes to the URL</a:t>
            </a:r>
          </a:p>
        </p:txBody>
      </p:sp>
    </p:spTree>
    <p:extLst>
      <p:ext uri="{BB962C8B-B14F-4D97-AF65-F5344CB8AC3E}">
        <p14:creationId xmlns:p14="http://schemas.microsoft.com/office/powerpoint/2010/main" val="25786338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$location – </a:t>
            </a:r>
            <a:r>
              <a:rPr lang="en-US" dirty="0" err="1"/>
              <a:t>Hashbang</a:t>
            </a:r>
            <a:r>
              <a:rPr lang="en-US" dirty="0"/>
              <a:t> mode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D236043-CE72-4CDE-9BB5-BE03EF92694B}" type="slidenum">
              <a:rPr lang="en-US" smtClean="0"/>
              <a:t>24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7" y="1739556"/>
            <a:ext cx="7979417" cy="3936313"/>
          </a:xfrm>
        </p:spPr>
        <p:txBody>
          <a:bodyPr>
            <a:normAutofit/>
          </a:bodyPr>
          <a:lstStyle/>
          <a:p>
            <a:r>
              <a:rPr lang="en-US" dirty="0"/>
              <a:t>Assuming the following URL </a:t>
            </a:r>
            <a:r>
              <a:rPr lang="en-US" sz="2800" dirty="0">
                <a:hlinkClick r:id="rId2"/>
              </a:rPr>
              <a:t>http://mypp.com/#/admin/login?active=true#menu</a:t>
            </a:r>
            <a:endParaRPr lang="en-US" sz="2800" dirty="0"/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$location.url()</a:t>
            </a:r>
            <a:r>
              <a:rPr lang="en-US" dirty="0"/>
              <a:t> - /admin/login?active=true#menu</a:t>
            </a:r>
          </a:p>
          <a:p>
            <a:r>
              <a:rPr lang="en-US" b="1" dirty="0"/>
              <a:t>$</a:t>
            </a:r>
            <a:r>
              <a:rPr lang="en-US" b="1" dirty="0" err="1"/>
              <a:t>location.path</a:t>
            </a:r>
            <a:r>
              <a:rPr lang="en-US" b="1" dirty="0"/>
              <a:t>()</a:t>
            </a:r>
            <a:r>
              <a:rPr lang="en-US" dirty="0"/>
              <a:t> - /admin/login</a:t>
            </a:r>
          </a:p>
          <a:p>
            <a:r>
              <a:rPr lang="en-US" b="1" dirty="0"/>
              <a:t>$</a:t>
            </a:r>
            <a:r>
              <a:rPr lang="en-US" b="1" dirty="0" err="1"/>
              <a:t>location.search</a:t>
            </a:r>
            <a:r>
              <a:rPr lang="en-US" b="1" dirty="0"/>
              <a:t>()</a:t>
            </a:r>
            <a:r>
              <a:rPr lang="en-US" dirty="0"/>
              <a:t> - {active: true}</a:t>
            </a:r>
          </a:p>
          <a:p>
            <a:r>
              <a:rPr lang="en-US" b="1" dirty="0"/>
              <a:t>$</a:t>
            </a:r>
            <a:r>
              <a:rPr lang="en-US" b="1" dirty="0" err="1"/>
              <a:t>location.hash</a:t>
            </a:r>
            <a:r>
              <a:rPr lang="en-US" b="1" dirty="0"/>
              <a:t>()</a:t>
            </a:r>
            <a:r>
              <a:rPr lang="en-US" dirty="0"/>
              <a:t> – menu</a:t>
            </a:r>
          </a:p>
        </p:txBody>
      </p:sp>
    </p:spTree>
    <p:extLst>
      <p:ext uri="{BB962C8B-B14F-4D97-AF65-F5344CB8AC3E}">
        <p14:creationId xmlns:p14="http://schemas.microsoft.com/office/powerpoint/2010/main" val="25517893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$location API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D236043-CE72-4CDE-9BB5-BE03EF92694B}" type="slidenum">
              <a:rPr lang="en-US" smtClean="0"/>
              <a:t>25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url</a:t>
            </a:r>
            <a:r>
              <a:rPr lang="en-US" dirty="0"/>
              <a:t>, path, search and hash can be used to change the current address</a:t>
            </a:r>
          </a:p>
          <a:p>
            <a:r>
              <a:rPr lang="en-US" dirty="0"/>
              <a:t>Under </a:t>
            </a:r>
            <a:r>
              <a:rPr lang="en-US" dirty="0" err="1"/>
              <a:t>hashbang</a:t>
            </a:r>
            <a:r>
              <a:rPr lang="en-US" dirty="0"/>
              <a:t> mode the specified address is appended after the hash</a:t>
            </a:r>
          </a:p>
          <a:p>
            <a:pPr lvl="1"/>
            <a:r>
              <a:rPr lang="en-US" dirty="0">
                <a:hlinkClick r:id="rId2"/>
              </a:rPr>
              <a:t>http://mypp.com/#/admin/login?active=true#menu</a:t>
            </a:r>
            <a:endParaRPr lang="en-US" dirty="0"/>
          </a:p>
          <a:p>
            <a:r>
              <a:rPr lang="en-US" dirty="0"/>
              <a:t>Under HTML5 mode the specified address is set as is using </a:t>
            </a:r>
            <a:r>
              <a:rPr lang="en-US" dirty="0" err="1">
                <a:solidFill>
                  <a:srgbClr val="FF0000"/>
                </a:solidFill>
              </a:rPr>
              <a:t>pushState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function</a:t>
            </a:r>
          </a:p>
          <a:p>
            <a:pPr lvl="1"/>
            <a:r>
              <a:rPr lang="en-US" dirty="0">
                <a:hlinkClick r:id="rId2"/>
              </a:rPr>
              <a:t>http://mypp.com/admin/login?active=true#menu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2898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 Mode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D236043-CE72-4CDE-9BB5-BE03EF92694B}" type="slidenum">
              <a:rPr lang="en-US" smtClean="0"/>
              <a:t>26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By default Angular is configured to only use </a:t>
            </a:r>
            <a:r>
              <a:rPr lang="en-US" dirty="0" err="1"/>
              <a:t>hashbang</a:t>
            </a:r>
            <a:r>
              <a:rPr lang="en-US" dirty="0"/>
              <a:t> mode for URLs</a:t>
            </a:r>
          </a:p>
          <a:p>
            <a:r>
              <a:rPr lang="en-US" dirty="0"/>
              <a:t>Use </a:t>
            </a:r>
            <a:r>
              <a:rPr lang="en-US" dirty="0">
                <a:solidFill>
                  <a:srgbClr val="FF0000"/>
                </a:solidFill>
              </a:rPr>
              <a:t>$locationProvider.html5Mode </a:t>
            </a:r>
            <a:r>
              <a:rPr lang="en-US" dirty="0"/>
              <a:t>to change to HTML5 URL mode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 must specify a </a:t>
            </a:r>
            <a:r>
              <a:rPr lang="en-US" dirty="0">
                <a:solidFill>
                  <a:srgbClr val="FF0000"/>
                </a:solidFill>
              </a:rPr>
              <a:t>base</a:t>
            </a:r>
            <a:r>
              <a:rPr lang="en-US" dirty="0"/>
              <a:t> element inside the HTML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254972" y="3765646"/>
            <a:ext cx="4092787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angular.module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myApp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[])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.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($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locationProvider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$locationProvider.html5Mode(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.run(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}); 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7191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Hijacking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D236043-CE72-4CDE-9BB5-BE03EF92694B}" type="slidenum">
              <a:rPr lang="en-US" smtClean="0"/>
              <a:t>27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As part of DOM compilation Angular looks for simple links of type &lt;a&gt;</a:t>
            </a:r>
          </a:p>
          <a:p>
            <a:r>
              <a:rPr lang="en-US" dirty="0"/>
              <a:t>Angular catches click event and disables page reload</a:t>
            </a:r>
          </a:p>
          <a:p>
            <a:r>
              <a:rPr lang="en-US" dirty="0"/>
              <a:t>Modifies browser’s URL with the link’s </a:t>
            </a:r>
            <a:r>
              <a:rPr lang="en-US" dirty="0" err="1"/>
              <a:t>href</a:t>
            </a:r>
            <a:r>
              <a:rPr lang="en-US" dirty="0"/>
              <a:t> attribute</a:t>
            </a:r>
          </a:p>
          <a:p>
            <a:r>
              <a:rPr lang="en-US" dirty="0"/>
              <a:t>Under </a:t>
            </a:r>
            <a:r>
              <a:rPr lang="en-US" dirty="0" err="1"/>
              <a:t>hashbang</a:t>
            </a:r>
            <a:r>
              <a:rPr lang="en-US" dirty="0"/>
              <a:t> mode, normal </a:t>
            </a:r>
            <a:r>
              <a:rPr lang="en-US" dirty="0" err="1"/>
              <a:t>href</a:t>
            </a:r>
            <a:r>
              <a:rPr lang="en-US" dirty="0"/>
              <a:t> (not </a:t>
            </a:r>
            <a:r>
              <a:rPr lang="en-US" dirty="0" err="1"/>
              <a:t>hashbang</a:t>
            </a:r>
            <a:r>
              <a:rPr lang="en-US" dirty="0"/>
              <a:t>) causes page reload</a:t>
            </a:r>
          </a:p>
          <a:p>
            <a:r>
              <a:rPr lang="en-US" dirty="0"/>
              <a:t>Therefore, in case you want to support old browser you should always use </a:t>
            </a:r>
            <a:r>
              <a:rPr lang="en-US" dirty="0" err="1"/>
              <a:t>hashbang</a:t>
            </a:r>
            <a:r>
              <a:rPr lang="en-US" dirty="0"/>
              <a:t> URLs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2585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Hijacking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D236043-CE72-4CDE-9BB5-BE03EF92694B}" type="slidenum">
              <a:rPr lang="en-US" smtClean="0"/>
              <a:t>28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Below link will never cause page reload</a:t>
            </a:r>
          </a:p>
          <a:p>
            <a:r>
              <a:rPr lang="en-US" dirty="0"/>
              <a:t>But still a clean </a:t>
            </a:r>
            <a:r>
              <a:rPr lang="en-US" dirty="0" err="1"/>
              <a:t>url</a:t>
            </a:r>
            <a:r>
              <a:rPr lang="en-US" dirty="0"/>
              <a:t> is displayed under HTML5 mode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Below link will cause page reload under </a:t>
            </a:r>
            <a:r>
              <a:rPr lang="en-US" dirty="0" err="1"/>
              <a:t>hashbang</a:t>
            </a:r>
            <a:r>
              <a:rPr lang="en-US" dirty="0"/>
              <a:t> mode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366365" y="3104390"/>
            <a:ext cx="6445995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="/#/admin/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url?active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true#menu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@(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"/#/admin/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515443" y="5089350"/>
            <a:ext cx="6147837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="/admin/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url?active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true#menu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@(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"/admin/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62655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$location Events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D236043-CE72-4CDE-9BB5-BE03EF92694B}" type="slidenum">
              <a:rPr lang="en-US" smtClean="0"/>
              <a:t>29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$</a:t>
            </a:r>
            <a:r>
              <a:rPr lang="en-US" dirty="0" err="1"/>
              <a:t>locationChangeStart</a:t>
            </a:r>
            <a:endParaRPr lang="en-US" dirty="0"/>
          </a:p>
          <a:p>
            <a:pPr lvl="1"/>
            <a:r>
              <a:rPr lang="en-US" dirty="0"/>
              <a:t>Is fired before the URL changes</a:t>
            </a:r>
          </a:p>
          <a:p>
            <a:pPr lvl="1"/>
            <a:r>
              <a:rPr lang="en-US" dirty="0"/>
              <a:t>Allows you to cancel the change</a:t>
            </a:r>
          </a:p>
          <a:p>
            <a:r>
              <a:rPr lang="en-US" dirty="0"/>
              <a:t>$</a:t>
            </a:r>
            <a:r>
              <a:rPr lang="en-US" dirty="0" err="1"/>
              <a:t>locationChangeSuccess</a:t>
            </a:r>
            <a:endParaRPr lang="en-US" dirty="0"/>
          </a:p>
          <a:p>
            <a:pPr lvl="1"/>
            <a:r>
              <a:rPr lang="en-US" dirty="0"/>
              <a:t>Is fired after URL was changed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273052" y="4648216"/>
            <a:ext cx="4687502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rootScope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.$on(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"$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locationChangeStart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(e)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me.freeze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e.preventDefault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});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5217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Service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D236043-CE72-4CDE-9BB5-BE03EF92694B}" type="slidenum">
              <a:rPr lang="en-US" smtClean="0"/>
              <a:t>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Angular offers many built-in services</a:t>
            </a:r>
          </a:p>
          <a:p>
            <a:r>
              <a:rPr lang="en-US" dirty="0"/>
              <a:t>You already met some</a:t>
            </a:r>
          </a:p>
          <a:p>
            <a:pPr lvl="1"/>
            <a:r>
              <a:rPr lang="en-US" dirty="0"/>
              <a:t>$</a:t>
            </a:r>
            <a:r>
              <a:rPr lang="en-US" dirty="0" err="1"/>
              <a:t>rootScope</a:t>
            </a:r>
            <a:endParaRPr lang="en-US" dirty="0"/>
          </a:p>
          <a:p>
            <a:pPr lvl="1"/>
            <a:r>
              <a:rPr lang="en-US" dirty="0"/>
              <a:t>$injector</a:t>
            </a:r>
          </a:p>
          <a:p>
            <a:r>
              <a:rPr lang="en-US" dirty="0"/>
              <a:t>You can create your own services</a:t>
            </a:r>
          </a:p>
          <a:p>
            <a:pPr lvl="1"/>
            <a:r>
              <a:rPr lang="en-US" dirty="0"/>
              <a:t>Register them into Angular </a:t>
            </a:r>
          </a:p>
          <a:p>
            <a:pPr lvl="1"/>
            <a:r>
              <a:rPr lang="en-US" dirty="0"/>
              <a:t>Inject them into controllers/other services</a:t>
            </a:r>
          </a:p>
          <a:p>
            <a:pPr marL="402336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1859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D236043-CE72-4CDE-9BB5-BE03EF92694B}" type="slidenum">
              <a:rPr lang="en-US" smtClean="0"/>
              <a:t>30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Angular does not support out of the box routing system</a:t>
            </a:r>
          </a:p>
          <a:p>
            <a:r>
              <a:rPr lang="en-US" dirty="0"/>
              <a:t>You can use a simple routing system from Angular Team known as angular-route</a:t>
            </a:r>
          </a:p>
          <a:p>
            <a:pPr lvl="1"/>
            <a:r>
              <a:rPr lang="en-US" dirty="0"/>
              <a:t>Good enough for mobile application which usually displays one view at a time</a:t>
            </a:r>
          </a:p>
          <a:p>
            <a:r>
              <a:rPr lang="en-US" dirty="0"/>
              <a:t>Or, use a more complex routing system from Angular UI team known as UI-Router</a:t>
            </a:r>
          </a:p>
          <a:p>
            <a:pPr lvl="1"/>
            <a:r>
              <a:rPr lang="en-US" dirty="0"/>
              <a:t>More appropriate for Desktop/Tablet application which displays multiple views at the same time</a:t>
            </a:r>
          </a:p>
        </p:txBody>
      </p:sp>
    </p:spTree>
    <p:extLst>
      <p:ext uri="{BB962C8B-B14F-4D97-AF65-F5344CB8AC3E}">
        <p14:creationId xmlns:p14="http://schemas.microsoft.com/office/powerpoint/2010/main" val="39163089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angular-route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D236043-CE72-4CDE-9BB5-BE03EF92694B}" type="slidenum">
              <a:rPr lang="en-US" smtClean="0"/>
              <a:t>31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Start by download it from </a:t>
            </a:r>
            <a:r>
              <a:rPr lang="en-US" dirty="0">
                <a:hlinkClick r:id="rId2"/>
              </a:rPr>
              <a:t>http://code.angularjs.org/</a:t>
            </a:r>
            <a:endParaRPr lang="en-US" dirty="0"/>
          </a:p>
          <a:p>
            <a:r>
              <a:rPr lang="en-US" dirty="0"/>
              <a:t>Add a reference to it after angular script</a:t>
            </a:r>
          </a:p>
          <a:p>
            <a:r>
              <a:rPr lang="en-US" dirty="0"/>
              <a:t>Add </a:t>
            </a:r>
            <a:r>
              <a:rPr lang="en-US" dirty="0" err="1">
                <a:solidFill>
                  <a:srgbClr val="FF0000"/>
                </a:solidFill>
              </a:rPr>
              <a:t>ngRoute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dependency to your module</a:t>
            </a:r>
          </a:p>
          <a:p>
            <a:r>
              <a:rPr lang="en-US" dirty="0"/>
              <a:t>Use </a:t>
            </a:r>
            <a:r>
              <a:rPr lang="en-US" dirty="0">
                <a:solidFill>
                  <a:srgbClr val="FF0000"/>
                </a:solidFill>
              </a:rPr>
              <a:t>$</a:t>
            </a:r>
            <a:r>
              <a:rPr lang="en-US" dirty="0" err="1">
                <a:solidFill>
                  <a:srgbClr val="FF0000"/>
                </a:solidFill>
              </a:rPr>
              <a:t>routeProvider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inside module’s </a:t>
            </a:r>
            <a:r>
              <a:rPr lang="en-US" dirty="0" err="1"/>
              <a:t>config</a:t>
            </a:r>
            <a:r>
              <a:rPr lang="en-US" dirty="0"/>
              <a:t> method and configure the routing system</a:t>
            </a:r>
          </a:p>
          <a:p>
            <a:r>
              <a:rPr lang="en-US" dirty="0"/>
              <a:t>Put div with </a:t>
            </a:r>
            <a:r>
              <a:rPr lang="en-US" dirty="0">
                <a:solidFill>
                  <a:srgbClr val="FF0000"/>
                </a:solidFill>
              </a:rPr>
              <a:t>ng-view</a:t>
            </a:r>
            <a:r>
              <a:rPr lang="en-US" dirty="0"/>
              <a:t> inside the main HTML</a:t>
            </a:r>
          </a:p>
          <a:p>
            <a:r>
              <a:rPr lang="en-US" dirty="0"/>
              <a:t>Use </a:t>
            </a:r>
            <a:r>
              <a:rPr lang="en-US" dirty="0">
                <a:solidFill>
                  <a:srgbClr val="FF0000"/>
                </a:solidFill>
              </a:rPr>
              <a:t>$route </a:t>
            </a:r>
            <a:r>
              <a:rPr lang="en-US" dirty="0">
                <a:solidFill>
                  <a:schemeClr val="tx1"/>
                </a:solidFill>
              </a:rPr>
              <a:t>and</a:t>
            </a:r>
            <a:r>
              <a:rPr lang="en-US" dirty="0">
                <a:solidFill>
                  <a:srgbClr val="FF0000"/>
                </a:solidFill>
              </a:rPr>
              <a:t> $</a:t>
            </a:r>
            <a:r>
              <a:rPr lang="en-US" dirty="0" err="1">
                <a:solidFill>
                  <a:srgbClr val="FF0000"/>
                </a:solidFill>
              </a:rPr>
              <a:t>routeParams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to get data information about the current route</a:t>
            </a:r>
          </a:p>
        </p:txBody>
      </p:sp>
    </p:spTree>
    <p:extLst>
      <p:ext uri="{BB962C8B-B14F-4D97-AF65-F5344CB8AC3E}">
        <p14:creationId xmlns:p14="http://schemas.microsoft.com/office/powerpoint/2010/main" val="3115660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angular-route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D236043-CE72-4CDE-9BB5-BE03EF92694B}" type="slidenum">
              <a:rPr lang="en-US" smtClean="0"/>
              <a:t>32</a:t>
            </a:fld>
            <a:endParaRPr 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14411" y="2054466"/>
            <a:ext cx="5197257" cy="28623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angular.module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myApp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 [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ngRoute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   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($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routeProvider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 $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locationProvider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 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       $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routeProvider.when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"/home"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 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           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templateUrl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 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"/views/Main/Home"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           controller: 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HomeCtrl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       })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       $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routeProvider.when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"/about"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 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           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templateUrl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 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"/views/Main/About"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           controller: 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AboutCtrl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       })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       .otherwise({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           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redirectTo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 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"/home“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       });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       $locationProvider.html5Mode(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   }); </a:t>
            </a:r>
            <a:endParaRPr lang="en-US" sz="1200" dirty="0"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546634" y="4769129"/>
            <a:ext cx="4857420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ng-view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&lt;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="~/Scripts/angular.js"&gt;&lt;/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="~/Scripts/angular-route.js"&gt;&lt;/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12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2610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Route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D236043-CE72-4CDE-9BB5-BE03EF92694B}" type="slidenum">
              <a:rPr lang="en-US" smtClean="0"/>
              <a:t>33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 case Angular does not find matching route it navigates to the first defined route</a:t>
            </a:r>
          </a:p>
          <a:p>
            <a:r>
              <a:rPr lang="en-US" dirty="0"/>
              <a:t>Use </a:t>
            </a:r>
            <a:r>
              <a:rPr lang="en-US" dirty="0">
                <a:solidFill>
                  <a:srgbClr val="FF0000"/>
                </a:solidFill>
              </a:rPr>
              <a:t>otherwise</a:t>
            </a:r>
            <a:r>
              <a:rPr lang="en-US" dirty="0"/>
              <a:t> to set the default</a:t>
            </a:r>
          </a:p>
          <a:p>
            <a:endParaRPr lang="en-US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020827" y="3687841"/>
            <a:ext cx="5197257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angular.module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myApp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[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ngRoute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.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($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routeProvider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$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locationProvider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$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routeProvider.when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"/home"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templateUrl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"/views/Main/Home"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controller: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HomeCtrl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})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$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routeProvider.when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"/about"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templateUrl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"/views/Main/About"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controller: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AboutCtrl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})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.otherwise({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redirectTo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"/about“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});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73407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Side Implication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D236043-CE72-4CDE-9BB5-BE03EF92694B}" type="slidenum">
              <a:rPr lang="en-US" smtClean="0"/>
              <a:t>34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$</a:t>
            </a:r>
            <a:r>
              <a:rPr lang="en-US" dirty="0" err="1"/>
              <a:t>routeProvider</a:t>
            </a:r>
            <a:r>
              <a:rPr lang="en-US" dirty="0"/>
              <a:t> allows us to map URLs to controllers</a:t>
            </a:r>
          </a:p>
          <a:p>
            <a:r>
              <a:rPr lang="en-US" dirty="0"/>
              <a:t>Usually the URL is selected to best describe the HTML under action</a:t>
            </a:r>
          </a:p>
          <a:p>
            <a:r>
              <a:rPr lang="en-US" dirty="0"/>
              <a:t>The URL has no direct corresponding to server side URL</a:t>
            </a:r>
          </a:p>
          <a:p>
            <a:r>
              <a:rPr lang="en-US" dirty="0"/>
              <a:t>This means that clicking refresh on the browser will cause 404 error</a:t>
            </a:r>
          </a:p>
          <a:p>
            <a:r>
              <a:rPr lang="en-US" dirty="0"/>
              <a:t>Need to fix server to ignore all “unknown” URLs and return the single page </a:t>
            </a:r>
          </a:p>
        </p:txBody>
      </p:sp>
    </p:spTree>
    <p:extLst>
      <p:ext uri="{BB962C8B-B14F-4D97-AF65-F5344CB8AC3E}">
        <p14:creationId xmlns:p14="http://schemas.microsoft.com/office/powerpoint/2010/main" val="10448104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MVC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D236043-CE72-4CDE-9BB5-BE03EF92694B}" type="slidenum">
              <a:rPr lang="en-US" smtClean="0"/>
              <a:t>35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URL which starts with views means a template and must be served as is</a:t>
            </a:r>
          </a:p>
          <a:p>
            <a:r>
              <a:rPr lang="en-US" dirty="0"/>
              <a:t>All other should be redirected to the single page HTML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358655" y="3879779"/>
            <a:ext cx="5622052" cy="19389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routes.IgnoreRoute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"{resource}.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axd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/{*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pathInfo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}"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routes.MapRoute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name: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"Views"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url: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"views/{controller}/{action}"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routes.MapRoute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name: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"Default"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url: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"{*path}"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defaults: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 controller =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"Home"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action =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"Index"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} ); 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3322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 with Parameter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D236043-CE72-4CDE-9BB5-BE03EF92694B}" type="slidenum">
              <a:rPr lang="en-US" smtClean="0"/>
              <a:t>36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route may contains parameters embedded inside the URL</a:t>
            </a:r>
          </a:p>
          <a:p>
            <a:r>
              <a:rPr lang="en-US" dirty="0"/>
              <a:t>Use </a:t>
            </a:r>
            <a:r>
              <a:rPr lang="en-US" dirty="0">
                <a:solidFill>
                  <a:srgbClr val="FF0000"/>
                </a:solidFill>
              </a:rPr>
              <a:t>$</a:t>
            </a:r>
            <a:r>
              <a:rPr lang="en-US" dirty="0" err="1">
                <a:solidFill>
                  <a:srgbClr val="FF0000"/>
                </a:solidFill>
              </a:rPr>
              <a:t>routeParams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to extract the actual values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021356" y="3540722"/>
            <a:ext cx="3667992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routeProvider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.when(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"/contact/edit/:id"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controller: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EditCtrl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as ctrl"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templateUrl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"/views/Main/Edit"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}); 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021356" y="4798191"/>
            <a:ext cx="6301725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angular.module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myApp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).controller(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EditCtrl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($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routeParams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me =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me.contactId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$routeParams.id;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}); 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01249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Caching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D236043-CE72-4CDE-9BB5-BE03EF92694B}" type="slidenum">
              <a:rPr lang="en-US" smtClean="0"/>
              <a:t>37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$route service downloads the HTML template on demand and caches it for later use</a:t>
            </a:r>
          </a:p>
          <a:p>
            <a:r>
              <a:rPr lang="en-US" dirty="0">
                <a:solidFill>
                  <a:srgbClr val="FF0000"/>
                </a:solidFill>
              </a:rPr>
              <a:t>$</a:t>
            </a:r>
            <a:r>
              <a:rPr lang="en-US" dirty="0" err="1">
                <a:solidFill>
                  <a:srgbClr val="FF0000"/>
                </a:solidFill>
              </a:rPr>
              <a:t>templateCache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is responsible for managing the cache</a:t>
            </a:r>
          </a:p>
          <a:p>
            <a:r>
              <a:rPr lang="en-US" dirty="0"/>
              <a:t>A template can be pre-loaded into the HTML using script tag</a:t>
            </a:r>
          </a:p>
          <a:p>
            <a:r>
              <a:rPr lang="en-US" dirty="0"/>
              <a:t>A template can be set manually into $</a:t>
            </a:r>
            <a:r>
              <a:rPr lang="en-US" dirty="0" err="1"/>
              <a:t>templateCache</a:t>
            </a:r>
            <a:r>
              <a:rPr lang="en-US" dirty="0"/>
              <a:t> using plain string</a:t>
            </a:r>
          </a:p>
          <a:p>
            <a:r>
              <a:rPr lang="en-US" dirty="0"/>
              <a:t>See next slide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8201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Caching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D236043-CE72-4CDE-9BB5-BE03EF92694B}" type="slidenum">
              <a:rPr lang="en-US" smtClean="0"/>
              <a:t>38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431102" y="2237835"/>
            <a:ext cx="6301725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="text/ng-template"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="/views/Main/Home"&gt;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h1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Home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h1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ng-repeat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="contact in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ctrl.contacts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="/contact/edit/{{contact.id}}"&gt;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{{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contact.name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}}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040702" y="4288756"/>
            <a:ext cx="5197257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angular.module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myApp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[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ngRoute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.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($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locationProvider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$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routeProvider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...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.run(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($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templateCache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$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templateCache.put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'/views/Main/Edit'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Bla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bla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}); 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49633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Reusing Templates with Different Controllers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D236043-CE72-4CDE-9BB5-BE03EF92694B}" type="slidenum">
              <a:rPr lang="en-US" smtClean="0"/>
              <a:t>39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When using $</a:t>
            </a:r>
            <a:r>
              <a:rPr lang="en-US" dirty="0" err="1"/>
              <a:t>routeProvider</a:t>
            </a:r>
            <a:r>
              <a:rPr lang="en-US" dirty="0"/>
              <a:t>, the association between the HTML template and the controller is done inside the route configuration</a:t>
            </a:r>
          </a:p>
          <a:p>
            <a:r>
              <a:rPr lang="en-US" dirty="0"/>
              <a:t>No need to declare controller name inside the HTML template</a:t>
            </a:r>
          </a:p>
          <a:p>
            <a:r>
              <a:rPr lang="en-US" dirty="0"/>
              <a:t>This means that we can use the same template for different controllers</a:t>
            </a:r>
          </a:p>
          <a:p>
            <a:r>
              <a:rPr lang="en-US" dirty="0"/>
              <a:t>For example, edit vs. new</a:t>
            </a:r>
          </a:p>
          <a:p>
            <a:pPr lvl="1"/>
            <a:r>
              <a:rPr lang="en-US" dirty="0"/>
              <a:t>Same template</a:t>
            </a:r>
          </a:p>
          <a:p>
            <a:pPr lvl="1"/>
            <a:r>
              <a:rPr lang="en-US" dirty="0"/>
              <a:t>But slightly different controller behavior</a:t>
            </a:r>
          </a:p>
        </p:txBody>
      </p:sp>
    </p:spTree>
    <p:extLst>
      <p:ext uri="{BB962C8B-B14F-4D97-AF65-F5344CB8AC3E}">
        <p14:creationId xmlns:p14="http://schemas.microsoft.com/office/powerpoint/2010/main" val="2301424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Registration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D236043-CE72-4CDE-9BB5-BE03EF92694B}" type="slidenum">
              <a:rPr lang="en-US" smtClean="0"/>
              <a:t>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Angular can only inject objects it is aware of</a:t>
            </a:r>
          </a:p>
          <a:p>
            <a:r>
              <a:rPr lang="en-US" dirty="0"/>
              <a:t>Angular supports different recipes for service registration</a:t>
            </a:r>
          </a:p>
          <a:p>
            <a:pPr lvl="1"/>
            <a:r>
              <a:rPr lang="en-US" dirty="0"/>
              <a:t>Values</a:t>
            </a:r>
          </a:p>
          <a:p>
            <a:pPr lvl="1"/>
            <a:r>
              <a:rPr lang="en-US" dirty="0"/>
              <a:t>Services</a:t>
            </a:r>
          </a:p>
          <a:p>
            <a:pPr lvl="1"/>
            <a:r>
              <a:rPr lang="en-US" dirty="0"/>
              <a:t>Factories</a:t>
            </a:r>
          </a:p>
          <a:p>
            <a:pPr lvl="1"/>
            <a:r>
              <a:rPr lang="en-US" dirty="0"/>
              <a:t>Constants</a:t>
            </a:r>
          </a:p>
          <a:p>
            <a:pPr lvl="1"/>
            <a:r>
              <a:rPr lang="en-US" dirty="0"/>
              <a:t>Providers</a:t>
            </a:r>
          </a:p>
          <a:p>
            <a:r>
              <a:rPr lang="en-US" dirty="0"/>
              <a:t>All are singleton !!!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9266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$route Events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D236043-CE72-4CDE-9BB5-BE03EF92694B}" type="slidenum">
              <a:rPr lang="en-US" smtClean="0"/>
              <a:t>40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Are broadcasted using $</a:t>
            </a:r>
            <a:r>
              <a:rPr lang="en-US" dirty="0" err="1"/>
              <a:t>rootScope</a:t>
            </a:r>
            <a:endParaRPr lang="en-US" dirty="0"/>
          </a:p>
          <a:p>
            <a:pPr lvl="1"/>
            <a:r>
              <a:rPr lang="en-US" dirty="0"/>
              <a:t>$</a:t>
            </a:r>
            <a:r>
              <a:rPr lang="en-US" dirty="0" err="1"/>
              <a:t>routeChangeStart</a:t>
            </a:r>
            <a:endParaRPr lang="en-US" dirty="0"/>
          </a:p>
          <a:p>
            <a:pPr lvl="1"/>
            <a:r>
              <a:rPr lang="en-US" dirty="0"/>
              <a:t>$</a:t>
            </a:r>
            <a:r>
              <a:rPr lang="en-US" dirty="0" err="1"/>
              <a:t>routeChangeSuccess</a:t>
            </a:r>
            <a:endParaRPr lang="en-US" dirty="0"/>
          </a:p>
          <a:p>
            <a:pPr lvl="1"/>
            <a:r>
              <a:rPr lang="en-US" dirty="0"/>
              <a:t>$</a:t>
            </a:r>
            <a:r>
              <a:rPr lang="en-US" dirty="0" err="1"/>
              <a:t>routeChangeError</a:t>
            </a:r>
            <a:r>
              <a:rPr lang="en-US" dirty="0"/>
              <a:t> – See $route resolve later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264814" y="4238024"/>
            <a:ext cx="5027338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HomeCtrl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($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rootScope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$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rootScope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.$on(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"$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routeChangeStart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(e)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console.log(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"$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routeChangeStart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$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rootScope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.$on(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"$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routeChangeSuccess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(e)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console.log(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"$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routeChangeSuccess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08939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Cancel Route Change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D236043-CE72-4CDE-9BB5-BE03EF92694B}" type="slidenum">
              <a:rPr lang="en-US" smtClean="0"/>
              <a:t>41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All previous events are not cancellable !!!</a:t>
            </a:r>
          </a:p>
          <a:p>
            <a:r>
              <a:rPr lang="en-US" dirty="0"/>
              <a:t>Use instead </a:t>
            </a:r>
            <a:r>
              <a:rPr lang="en-US" dirty="0">
                <a:solidFill>
                  <a:srgbClr val="FF0000"/>
                </a:solidFill>
              </a:rPr>
              <a:t>$</a:t>
            </a:r>
            <a:r>
              <a:rPr lang="en-US" dirty="0" err="1">
                <a:solidFill>
                  <a:srgbClr val="FF0000"/>
                </a:solidFill>
              </a:rPr>
              <a:t>locationChangeStart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64382" y="3661005"/>
            <a:ext cx="6386685" cy="21236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HomeCtrl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($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rootScope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$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rootScope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.$on(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"$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locationChangeStart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(e, next, current)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console.log(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"$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locationChangeStart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next.indexOf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"/contact/edit"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alert(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"You are not allowed to edit"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e.preventDefault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}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56328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&amp; Controllers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D236043-CE72-4CDE-9BB5-BE03EF92694B}" type="slidenum">
              <a:rPr lang="en-US" smtClean="0"/>
              <a:t>42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When current route changes</a:t>
            </a:r>
          </a:p>
          <a:p>
            <a:pPr lvl="1"/>
            <a:r>
              <a:rPr lang="en-US" dirty="0"/>
              <a:t>A new scope is created based on the new route template</a:t>
            </a:r>
          </a:p>
          <a:p>
            <a:pPr lvl="1"/>
            <a:r>
              <a:rPr lang="en-US" dirty="0"/>
              <a:t>A new controller is created</a:t>
            </a:r>
          </a:p>
          <a:p>
            <a:pPr lvl="1"/>
            <a:r>
              <a:rPr lang="en-US" dirty="0"/>
              <a:t>The old scope is destroyed </a:t>
            </a:r>
          </a:p>
          <a:p>
            <a:pPr lvl="1"/>
            <a:r>
              <a:rPr lang="en-US" dirty="0"/>
              <a:t>Any change done to the DOM is lost</a:t>
            </a:r>
          </a:p>
          <a:p>
            <a:pPr lvl="1"/>
            <a:r>
              <a:rPr lang="en-US" dirty="0"/>
              <a:t>The old controller is not used any more and may be collected by the GC</a:t>
            </a:r>
          </a:p>
          <a:p>
            <a:r>
              <a:rPr lang="en-US" dirty="0"/>
              <a:t>You are responsible for</a:t>
            </a:r>
          </a:p>
          <a:p>
            <a:pPr lvl="1"/>
            <a:r>
              <a:rPr lang="en-US" dirty="0"/>
              <a:t>Freeing any resource previously allocated by the controller</a:t>
            </a:r>
          </a:p>
          <a:p>
            <a:pPr lvl="1"/>
            <a:r>
              <a:rPr lang="en-US" dirty="0"/>
              <a:t>Unregister from any relevant event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5624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Controller’s Cleanup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D236043-CE72-4CDE-9BB5-BE03EF92694B}" type="slidenum">
              <a:rPr lang="en-US" smtClean="0"/>
              <a:t>43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Angular fires a $</a:t>
            </a:r>
            <a:r>
              <a:rPr lang="en-US" dirty="0">
                <a:solidFill>
                  <a:srgbClr val="FF0000"/>
                </a:solidFill>
              </a:rPr>
              <a:t>destroy</a:t>
            </a:r>
            <a:r>
              <a:rPr lang="en-US" dirty="0"/>
              <a:t> event on the relevant scope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64382" y="3100338"/>
            <a:ext cx="7321235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HomeCtrl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($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rootScope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$scope, $location,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ContactService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en-US" sz="12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me =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console.log(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HomeCtrl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ctor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me.onLocationChangeStart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$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rootScope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.$on(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"$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locationChangeStart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console.log(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"$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locationChangeStart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$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scope.$on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"$destroy"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});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67805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$route Limitations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D236043-CE72-4CDE-9BB5-BE03EF92694B}" type="slidenum">
              <a:rPr lang="en-US" smtClean="0"/>
              <a:t>44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Only one ng-view can be defined</a:t>
            </a:r>
          </a:p>
          <a:p>
            <a:r>
              <a:rPr lang="en-US" dirty="0"/>
              <a:t>$route does not support nested ng-view</a:t>
            </a:r>
          </a:p>
          <a:p>
            <a:r>
              <a:rPr lang="en-US" dirty="0"/>
              <a:t>This means that one route corresponds to one rectangle on the screen</a:t>
            </a:r>
          </a:p>
          <a:p>
            <a:r>
              <a:rPr lang="en-US" dirty="0"/>
              <a:t>For desktop/tablet application this behavior might be too limiting</a:t>
            </a:r>
          </a:p>
          <a:p>
            <a:r>
              <a:rPr lang="en-US" dirty="0"/>
              <a:t>Think about the following URL </a:t>
            </a:r>
            <a:r>
              <a:rPr lang="en-US" b="1" dirty="0"/>
              <a:t>/admin/logins</a:t>
            </a:r>
          </a:p>
          <a:p>
            <a:r>
              <a:rPr lang="en-US" dirty="0"/>
              <a:t>We expect admin zone to be loaded into the main ng-view and the logins management view to be loaded into it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0631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UI-Router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D236043-CE72-4CDE-9BB5-BE03EF92694B}" type="slidenum">
              <a:rPr lang="en-US" smtClean="0"/>
              <a:t>45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https://github.com/angular-ui/ui-router</a:t>
            </a:r>
            <a:endParaRPr lang="en-US" dirty="0"/>
          </a:p>
          <a:p>
            <a:r>
              <a:rPr lang="en-US" dirty="0"/>
              <a:t>A solution for routing with nested views</a:t>
            </a:r>
          </a:p>
          <a:p>
            <a:r>
              <a:rPr lang="en-US" dirty="0"/>
              <a:t>Is built around a state machine</a:t>
            </a:r>
          </a:p>
          <a:p>
            <a:r>
              <a:rPr lang="en-US" dirty="0"/>
              <a:t>Each state has a name and corresponding URL, controller and template</a:t>
            </a:r>
          </a:p>
          <a:p>
            <a:pPr lvl="1"/>
            <a:r>
              <a:rPr lang="en-US" dirty="0"/>
              <a:t>A state may be defined as a nested of other state</a:t>
            </a:r>
          </a:p>
          <a:p>
            <a:pPr lvl="1"/>
            <a:r>
              <a:rPr lang="en-US" dirty="0"/>
              <a:t>When application loads a nested state UI-Router will load the parent too</a:t>
            </a:r>
          </a:p>
        </p:txBody>
      </p:sp>
    </p:spTree>
    <p:extLst>
      <p:ext uri="{BB962C8B-B14F-4D97-AF65-F5344CB8AC3E}">
        <p14:creationId xmlns:p14="http://schemas.microsoft.com/office/powerpoint/2010/main" val="223209750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UI-Router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D236043-CE72-4CDE-9BB5-BE03EF92694B}" type="slidenum">
              <a:rPr lang="en-US" smtClean="0"/>
              <a:t>46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Add a module dependency to </a:t>
            </a:r>
            <a:r>
              <a:rPr lang="en-US" dirty="0" err="1">
                <a:solidFill>
                  <a:srgbClr val="FF0000"/>
                </a:solidFill>
              </a:rPr>
              <a:t>ui.router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Use </a:t>
            </a:r>
            <a:r>
              <a:rPr lang="en-US" dirty="0">
                <a:solidFill>
                  <a:srgbClr val="FF0000"/>
                </a:solidFill>
              </a:rPr>
              <a:t>$</a:t>
            </a:r>
            <a:r>
              <a:rPr lang="en-US" dirty="0" err="1">
                <a:solidFill>
                  <a:srgbClr val="FF0000"/>
                </a:solidFill>
              </a:rPr>
              <a:t>stateProvider</a:t>
            </a:r>
            <a:r>
              <a:rPr lang="en-US" dirty="0">
                <a:solidFill>
                  <a:srgbClr val="FF0000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Each route entry consists of: name, </a:t>
            </a:r>
            <a:r>
              <a:rPr lang="en-US" dirty="0" err="1">
                <a:solidFill>
                  <a:schemeClr val="tx1"/>
                </a:solidFill>
              </a:rPr>
              <a:t>url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templateUrl</a:t>
            </a:r>
            <a:r>
              <a:rPr lang="en-US" dirty="0">
                <a:solidFill>
                  <a:schemeClr val="tx1"/>
                </a:solidFill>
              </a:rPr>
              <a:t> and controller</a:t>
            </a:r>
          </a:p>
          <a:p>
            <a:r>
              <a:rPr lang="en-US" dirty="0">
                <a:solidFill>
                  <a:schemeClr val="tx1"/>
                </a:solidFill>
              </a:rPr>
              <a:t>Name which contains dot implies a nested view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For example when switching to a route named “</a:t>
            </a:r>
            <a:r>
              <a:rPr lang="en-US" dirty="0" err="1">
                <a:solidFill>
                  <a:schemeClr val="tx1"/>
                </a:solidFill>
              </a:rPr>
              <a:t>admin.logins</a:t>
            </a:r>
            <a:r>
              <a:rPr lang="en-US" dirty="0">
                <a:solidFill>
                  <a:schemeClr val="tx1"/>
                </a:solidFill>
              </a:rPr>
              <a:t>” UI-Router will first load the admin view and then the logins view into it</a:t>
            </a:r>
          </a:p>
          <a:p>
            <a:r>
              <a:rPr lang="en-US" dirty="0">
                <a:solidFill>
                  <a:schemeClr val="tx1"/>
                </a:solidFill>
              </a:rPr>
              <a:t>Use </a:t>
            </a:r>
            <a:r>
              <a:rPr lang="en-US" dirty="0">
                <a:solidFill>
                  <a:srgbClr val="FF0000"/>
                </a:solidFill>
              </a:rPr>
              <a:t>$</a:t>
            </a:r>
            <a:r>
              <a:rPr lang="en-US" dirty="0" err="1">
                <a:solidFill>
                  <a:srgbClr val="FF0000"/>
                </a:solidFill>
              </a:rPr>
              <a:t>state.go</a:t>
            </a:r>
            <a:r>
              <a:rPr lang="en-US" dirty="0">
                <a:solidFill>
                  <a:schemeClr val="tx1"/>
                </a:solidFill>
              </a:rPr>
              <a:t> to change current route</a:t>
            </a:r>
          </a:p>
          <a:p>
            <a:r>
              <a:rPr lang="en-US" dirty="0">
                <a:solidFill>
                  <a:schemeClr val="tx1"/>
                </a:solidFill>
              </a:rPr>
              <a:t>Use </a:t>
            </a:r>
            <a:r>
              <a:rPr lang="en-US" dirty="0">
                <a:solidFill>
                  <a:srgbClr val="FF0000"/>
                </a:solidFill>
              </a:rPr>
              <a:t>$</a:t>
            </a:r>
            <a:r>
              <a:rPr lang="en-US" dirty="0" err="1">
                <a:solidFill>
                  <a:srgbClr val="FF0000"/>
                </a:solidFill>
              </a:rPr>
              <a:t>stateParams</a:t>
            </a:r>
            <a:r>
              <a:rPr lang="en-US" dirty="0">
                <a:solidFill>
                  <a:schemeClr val="tx1"/>
                </a:solidFill>
              </a:rPr>
              <a:t> to get the values of current route parameter</a:t>
            </a:r>
          </a:p>
          <a:p>
            <a:pPr lvl="1"/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746504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UI-Router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D236043-CE72-4CDE-9BB5-BE03EF92694B}" type="slidenum">
              <a:rPr lang="en-US" smtClean="0"/>
              <a:t>47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90843" y="2490775"/>
            <a:ext cx="2223686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ui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-view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590843" y="3571527"/>
            <a:ext cx="2223686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="admin-view"&gt;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h1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Admin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h1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ui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-view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3428947" y="2490775"/>
            <a:ext cx="4724370" cy="313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angular.module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sz="11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myApp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[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sz="11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ui.router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.</a:t>
            </a:r>
            <a:r>
              <a:rPr kumimoji="0" 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($</a:t>
            </a:r>
            <a:r>
              <a:rPr kumimoji="0" 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locationProvider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$</a:t>
            </a:r>
            <a:r>
              <a:rPr kumimoji="0" 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stateProvider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$</a:t>
            </a:r>
            <a:r>
              <a:rPr kumimoji="0" 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stateProvider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.state(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"home"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url: 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"^/"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</a:t>
            </a:r>
            <a:r>
              <a:rPr kumimoji="0" 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templateUrl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 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"/views/Main/Home"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controller: 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sz="11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HomeCtrl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as ctrl"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})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.state(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"admin"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url: 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"^/admin"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</a:t>
            </a:r>
            <a:r>
              <a:rPr kumimoji="0" 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templateUrl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 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"/views/Admin/Home"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})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.state(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sz="11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admin.logins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url: 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"^/admin/logins"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</a:t>
            </a:r>
            <a:r>
              <a:rPr kumimoji="0" 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templateUrl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 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"/views/Admin/Logins"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$locationProvider.html5Mode(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});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67764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Services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D236043-CE72-4CDE-9BB5-BE03EF92694B}" type="slidenum">
              <a:rPr lang="en-US" smtClean="0"/>
              <a:t>48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$compile</a:t>
            </a:r>
          </a:p>
          <a:p>
            <a:r>
              <a:rPr lang="en-US" dirty="0"/>
              <a:t>$</a:t>
            </a:r>
            <a:r>
              <a:rPr lang="en-US" dirty="0" err="1"/>
              <a:t>exceptionHandler</a:t>
            </a:r>
            <a:endParaRPr lang="en-US" dirty="0"/>
          </a:p>
          <a:p>
            <a:r>
              <a:rPr lang="en-US" dirty="0"/>
              <a:t>$interpolate</a:t>
            </a:r>
          </a:p>
          <a:p>
            <a:r>
              <a:rPr lang="en-US" dirty="0"/>
              <a:t>$log</a:t>
            </a:r>
          </a:p>
          <a:p>
            <a:r>
              <a:rPr lang="en-US" dirty="0"/>
              <a:t>$parse</a:t>
            </a:r>
          </a:p>
          <a:p>
            <a:r>
              <a:rPr lang="en-US" dirty="0"/>
              <a:t>$timeout/$interval</a:t>
            </a:r>
          </a:p>
          <a:p>
            <a:r>
              <a:rPr lang="en-US" dirty="0"/>
              <a:t>$window/$document</a:t>
            </a:r>
          </a:p>
        </p:txBody>
      </p:sp>
    </p:spTree>
    <p:extLst>
      <p:ext uri="{BB962C8B-B14F-4D97-AF65-F5344CB8AC3E}">
        <p14:creationId xmlns:p14="http://schemas.microsoft.com/office/powerpoint/2010/main" val="271662673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D236043-CE72-4CDE-9BB5-BE03EF92694B}" type="slidenum">
              <a:rPr lang="en-US" smtClean="0"/>
              <a:t>49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Angular offers many built-in services</a:t>
            </a:r>
          </a:p>
          <a:p>
            <a:r>
              <a:rPr lang="en-US" dirty="0"/>
              <a:t>You can register your own</a:t>
            </a:r>
          </a:p>
          <a:p>
            <a:pPr lvl="1"/>
            <a:r>
              <a:rPr lang="en-US" dirty="0"/>
              <a:t>And you should …</a:t>
            </a:r>
          </a:p>
          <a:p>
            <a:r>
              <a:rPr lang="en-US" dirty="0"/>
              <a:t>Routing is offered through</a:t>
            </a:r>
          </a:p>
          <a:p>
            <a:pPr lvl="1"/>
            <a:r>
              <a:rPr lang="en-US" dirty="0"/>
              <a:t>Angular-route module</a:t>
            </a:r>
          </a:p>
          <a:p>
            <a:pPr lvl="1"/>
            <a:r>
              <a:rPr lang="en-US" dirty="0"/>
              <a:t>UI-Router</a:t>
            </a:r>
          </a:p>
        </p:txBody>
      </p:sp>
    </p:spTree>
    <p:extLst>
      <p:ext uri="{BB962C8B-B14F-4D97-AF65-F5344CB8AC3E}">
        <p14:creationId xmlns:p14="http://schemas.microsoft.com/office/powerpoint/2010/main" val="2839962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D236043-CE72-4CDE-9BB5-BE03EF92694B}" type="slidenum">
              <a:rPr lang="en-US" smtClean="0"/>
              <a:t>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Allows registration of a pre instantiated object</a:t>
            </a:r>
          </a:p>
          <a:p>
            <a:r>
              <a:rPr lang="en-US" dirty="0"/>
              <a:t>Since object is created directly by us we cannot express a dependency list</a:t>
            </a:r>
          </a:p>
          <a:p>
            <a:r>
              <a:rPr lang="en-US" dirty="0"/>
              <a:t>In practice could be used to register other libraries namespace objects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674878" y="4830074"/>
            <a:ext cx="477246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Logger() { 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angular.module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myApp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).value(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"Logger"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Logger());</a:t>
            </a:r>
            <a:endParaRPr lang="en-US" sz="12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3520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D236043-CE72-4CDE-9BB5-BE03EF92694B}" type="slidenum">
              <a:rPr lang="en-US" smtClean="0"/>
              <a:t>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Allows for constructor function registration</a:t>
            </a:r>
          </a:p>
          <a:p>
            <a:r>
              <a:rPr lang="en-US" dirty="0"/>
              <a:t>Can express dependency</a:t>
            </a:r>
          </a:p>
          <a:p>
            <a:r>
              <a:rPr lang="en-US" dirty="0"/>
              <a:t>Lazy initialization</a:t>
            </a:r>
          </a:p>
          <a:p>
            <a:r>
              <a:rPr lang="en-US" dirty="0"/>
              <a:t>Instantiated by Angular using “new” syntax</a:t>
            </a:r>
          </a:p>
          <a:p>
            <a:r>
              <a:rPr lang="en-US" dirty="0"/>
              <a:t>Is singleton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250229" y="4897300"/>
            <a:ext cx="579197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StorageService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(Logger) { 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angular.module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myApp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).service(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StorageService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StorageService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12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6321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Factory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D236043-CE72-4CDE-9BB5-BE03EF92694B}" type="slidenum">
              <a:rPr lang="en-US" smtClean="0"/>
              <a:t>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Allows for factory function registration</a:t>
            </a:r>
          </a:p>
          <a:p>
            <a:r>
              <a:rPr lang="en-US" dirty="0"/>
              <a:t>The factory function should return an object instance</a:t>
            </a:r>
          </a:p>
          <a:p>
            <a:r>
              <a:rPr lang="en-US" dirty="0"/>
              <a:t>The object instance may access variables declared at the factory function scope thus simulating private data</a:t>
            </a:r>
          </a:p>
          <a:p>
            <a:r>
              <a:rPr lang="en-US" dirty="0"/>
              <a:t>May specify dependencies</a:t>
            </a:r>
          </a:p>
          <a:p>
            <a:r>
              <a:rPr lang="en-US" dirty="0"/>
              <a:t>Is singleton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932831" y="5024497"/>
            <a:ext cx="5537093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angular.module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myApp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).factory(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StorageService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contacts = [];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addContact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(contact) 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       },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getAllContacts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       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   };});</a:t>
            </a:r>
            <a:endParaRPr lang="en-US" sz="12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765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a Service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D236043-CE72-4CDE-9BB5-BE03EF92694B}" type="slidenum">
              <a:rPr lang="en-US" smtClean="0"/>
              <a:t>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Suppose you define a service which can be configured by the application</a:t>
            </a:r>
          </a:p>
          <a:p>
            <a:r>
              <a:rPr lang="en-US" dirty="0"/>
              <a:t>For example, the </a:t>
            </a:r>
            <a:r>
              <a:rPr lang="en-US" dirty="0" err="1"/>
              <a:t>StorageService</a:t>
            </a:r>
            <a:r>
              <a:rPr lang="en-US" dirty="0"/>
              <a:t> from previous slide may provide an “</a:t>
            </a:r>
            <a:r>
              <a:rPr lang="en-US" dirty="0" err="1"/>
              <a:t>enableCaching</a:t>
            </a:r>
            <a:r>
              <a:rPr lang="en-US" dirty="0"/>
              <a:t>” feature</a:t>
            </a:r>
          </a:p>
          <a:p>
            <a:r>
              <a:rPr lang="en-US" dirty="0"/>
              <a:t>You need to think about the availability of the configuration API</a:t>
            </a:r>
          </a:p>
          <a:p>
            <a:pPr lvl="1"/>
            <a:r>
              <a:rPr lang="en-US" dirty="0"/>
              <a:t>Can the application change the configuration at any time ?</a:t>
            </a:r>
          </a:p>
          <a:p>
            <a:r>
              <a:rPr lang="en-US" dirty="0"/>
              <a:t>In cases where </a:t>
            </a:r>
            <a:r>
              <a:rPr lang="en-US" u="sng" dirty="0"/>
              <a:t>one time configuration</a:t>
            </a:r>
            <a:r>
              <a:rPr lang="en-US" dirty="0"/>
              <a:t> is required you should implement a </a:t>
            </a:r>
            <a:r>
              <a:rPr lang="en-US" dirty="0">
                <a:solidFill>
                  <a:srgbClr val="FF0000"/>
                </a:solidFill>
              </a:rPr>
              <a:t>provider</a:t>
            </a:r>
          </a:p>
        </p:txBody>
      </p:sp>
    </p:spTree>
    <p:extLst>
      <p:ext uri="{BB962C8B-B14F-4D97-AF65-F5344CB8AC3E}">
        <p14:creationId xmlns:p14="http://schemas.microsoft.com/office/powerpoint/2010/main" val="2385537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Provider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service factory</a:t>
            </a:r>
          </a:p>
          <a:p>
            <a:r>
              <a:rPr lang="en-US" dirty="0"/>
              <a:t>Allows the application to configure the service before the service is created</a:t>
            </a:r>
          </a:p>
          <a:p>
            <a:r>
              <a:rPr lang="en-US" dirty="0"/>
              <a:t>Must conform to Angular specification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$get </a:t>
            </a:r>
            <a:r>
              <a:rPr lang="en-US" dirty="0"/>
              <a:t>function</a:t>
            </a:r>
          </a:p>
          <a:p>
            <a:pPr lvl="1"/>
            <a:r>
              <a:rPr lang="en-US" dirty="0"/>
              <a:t>Returns the service object</a:t>
            </a:r>
          </a:p>
          <a:p>
            <a:r>
              <a:rPr lang="en-US" dirty="0"/>
              <a:t>Usually is defined when implementing 3</a:t>
            </a:r>
            <a:r>
              <a:rPr lang="en-US" baseline="30000" dirty="0"/>
              <a:t>rd</a:t>
            </a:r>
            <a:r>
              <a:rPr lang="en-US" dirty="0"/>
              <a:t> party Angular modules</a:t>
            </a:r>
          </a:p>
          <a:p>
            <a:pPr lvl="1"/>
            <a:r>
              <a:rPr lang="en-US" dirty="0"/>
              <a:t>Less common for application</a:t>
            </a:r>
          </a:p>
        </p:txBody>
      </p:sp>
    </p:spTree>
    <p:extLst>
      <p:ext uri="{BB962C8B-B14F-4D97-AF65-F5344CB8AC3E}">
        <p14:creationId xmlns:p14="http://schemas.microsoft.com/office/powerpoint/2010/main" val="8632112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חציון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חציון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חציון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797BFD2-51CC-43FB-9516-9D9A44EA44E5}" vid="{BEA7AB6F-8D9B-4544-B2EC-59F6688D799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8267</TotalTime>
  <Words>2313</Words>
  <Application>Microsoft Office PowerPoint</Application>
  <PresentationFormat>On-screen Show (4:3)</PresentationFormat>
  <Paragraphs>613</Paragraphs>
  <Slides>49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7" baseType="lpstr">
      <vt:lpstr>Arial</vt:lpstr>
      <vt:lpstr>Calibri</vt:lpstr>
      <vt:lpstr>Consolas</vt:lpstr>
      <vt:lpstr>Levenim MT</vt:lpstr>
      <vt:lpstr>Tw Cen MT</vt:lpstr>
      <vt:lpstr>Wingdings</vt:lpstr>
      <vt:lpstr>Wingdings 2</vt:lpstr>
      <vt:lpstr>Theme1</vt:lpstr>
      <vt:lpstr>Services &amp; Routing</vt:lpstr>
      <vt:lpstr>Objectives</vt:lpstr>
      <vt:lpstr>Custom Service</vt:lpstr>
      <vt:lpstr>Service Registration</vt:lpstr>
      <vt:lpstr>Value</vt:lpstr>
      <vt:lpstr>Service</vt:lpstr>
      <vt:lpstr>Factory</vt:lpstr>
      <vt:lpstr>Configuring a Service</vt:lpstr>
      <vt:lpstr>Provider</vt:lpstr>
      <vt:lpstr>Provider</vt:lpstr>
      <vt:lpstr>Provider Notes</vt:lpstr>
      <vt:lpstr>Constant</vt:lpstr>
      <vt:lpstr>Everything is a Provider</vt:lpstr>
      <vt:lpstr>Config &amp; Run Blocks</vt:lpstr>
      <vt:lpstr>Config &amp; Run Blocks</vt:lpstr>
      <vt:lpstr>$provide</vt:lpstr>
      <vt:lpstr>$provide.decorator</vt:lpstr>
      <vt:lpstr>Strict DI</vt:lpstr>
      <vt:lpstr>Navigation</vt:lpstr>
      <vt:lpstr>Hashbang URL</vt:lpstr>
      <vt:lpstr>HTML5 History API</vt:lpstr>
      <vt:lpstr>History API - Polyfill</vt:lpstr>
      <vt:lpstr>$location</vt:lpstr>
      <vt:lpstr>$location – Hashbang mode</vt:lpstr>
      <vt:lpstr>$location API</vt:lpstr>
      <vt:lpstr>HTML5 Mode</vt:lpstr>
      <vt:lpstr>Link Hijacking</vt:lpstr>
      <vt:lpstr>Link Hijacking</vt:lpstr>
      <vt:lpstr>$location Events</vt:lpstr>
      <vt:lpstr>Routing</vt:lpstr>
      <vt:lpstr>angular-route</vt:lpstr>
      <vt:lpstr>angular-route</vt:lpstr>
      <vt:lpstr>Default Route</vt:lpstr>
      <vt:lpstr>Server Side Implication</vt:lpstr>
      <vt:lpstr>ASP.NET MVC</vt:lpstr>
      <vt:lpstr>Route with Parameter</vt:lpstr>
      <vt:lpstr>Template Caching</vt:lpstr>
      <vt:lpstr>Template Caching</vt:lpstr>
      <vt:lpstr>Reusing Templates with Different Controllers</vt:lpstr>
      <vt:lpstr>$route Events</vt:lpstr>
      <vt:lpstr>Cancel Route Change</vt:lpstr>
      <vt:lpstr>Routing &amp; Controllers</vt:lpstr>
      <vt:lpstr>Controller’s Cleanup </vt:lpstr>
      <vt:lpstr>$route Limitations</vt:lpstr>
      <vt:lpstr>UI-Router</vt:lpstr>
      <vt:lpstr>UI-Router</vt:lpstr>
      <vt:lpstr>UI-Router</vt:lpstr>
      <vt:lpstr>Additional Services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Mastering AngularJS Application Developement</dc:title>
  <dc:creator>Ori Calvo</dc:creator>
  <cp:lastModifiedBy>Ori Calvo</cp:lastModifiedBy>
  <cp:revision>246</cp:revision>
  <dcterms:created xsi:type="dcterms:W3CDTF">2014-02-15T08:32:08Z</dcterms:created>
  <dcterms:modified xsi:type="dcterms:W3CDTF">2017-04-18T07:03:31Z</dcterms:modified>
</cp:coreProperties>
</file>