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41"/>
  </p:notesMasterIdLst>
  <p:sldIdLst>
    <p:sldId id="256" r:id="rId2"/>
    <p:sldId id="257" r:id="rId3"/>
    <p:sldId id="313" r:id="rId4"/>
    <p:sldId id="314" r:id="rId5"/>
    <p:sldId id="310" r:id="rId6"/>
    <p:sldId id="311" r:id="rId7"/>
    <p:sldId id="361" r:id="rId8"/>
    <p:sldId id="312" r:id="rId9"/>
    <p:sldId id="315" r:id="rId10"/>
    <p:sldId id="406" r:id="rId11"/>
    <p:sldId id="316" r:id="rId12"/>
    <p:sldId id="405" r:id="rId13"/>
    <p:sldId id="407" r:id="rId14"/>
    <p:sldId id="408" r:id="rId15"/>
    <p:sldId id="409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28" r:id="rId39"/>
    <p:sldId id="42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5DBD0B-E96B-42DB-A632-73AFB7709C75}">
          <p14:sldIdLst>
            <p14:sldId id="256"/>
            <p14:sldId id="257"/>
            <p14:sldId id="313"/>
            <p14:sldId id="314"/>
            <p14:sldId id="310"/>
            <p14:sldId id="311"/>
            <p14:sldId id="361"/>
            <p14:sldId id="312"/>
            <p14:sldId id="315"/>
            <p14:sldId id="406"/>
            <p14:sldId id="316"/>
            <p14:sldId id="405"/>
            <p14:sldId id="407"/>
            <p14:sldId id="408"/>
            <p14:sldId id="409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28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9A550-7F29-465E-A54F-2D9AA66BCF5B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5199E-AAD1-453E-910B-C3AB59D3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7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1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12360" y="0"/>
            <a:ext cx="1331640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32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75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078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71031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with a back end 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Transformation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httpProvider.defaults.transformRequest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use it as an array. You may push/</a:t>
            </a:r>
            <a:r>
              <a:rPr lang="en-US" dirty="0" err="1">
                <a:solidFill>
                  <a:schemeClr val="tx1"/>
                </a:solidFill>
              </a:rPr>
              <a:t>unshift</a:t>
            </a:r>
            <a:r>
              <a:rPr lang="en-US" dirty="0">
                <a:solidFill>
                  <a:schemeClr val="tx1"/>
                </a:solidFill>
              </a:rPr>
              <a:t> new transformations</a:t>
            </a:r>
          </a:p>
          <a:p>
            <a:r>
              <a:rPr lang="en-US" dirty="0">
                <a:solidFill>
                  <a:schemeClr val="tx1"/>
                </a:solidFill>
              </a:rPr>
              <a:t>Can use it as a single transformation function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49268" y="3958552"/>
            <a:ext cx="4830168" cy="2354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httpProvider.defaults.transformResponse.push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angular.isArray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(data))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data.length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data[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key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key.indexOf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!= -1)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[key] =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[key]);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2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success and error callbacks support the following parameters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: The actual response data</a:t>
            </a:r>
          </a:p>
          <a:p>
            <a:pPr lvl="2"/>
            <a:r>
              <a:rPr lang="en-US" dirty="0"/>
              <a:t>May be not a string </a:t>
            </a:r>
            <a:r>
              <a:rPr lang="en-US" dirty="0">
                <a:sym typeface="Wingdings" panose="05000000000000000000" pitchFamily="2" charset="2"/>
              </a:rPr>
              <a:t> Depends on the response content-type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status</a:t>
            </a:r>
            <a:r>
              <a:rPr lang="en-US" dirty="0">
                <a:sym typeface="Wingdings" panose="05000000000000000000" pitchFamily="2" charset="2"/>
              </a:rPr>
              <a:t>: The HTTP status code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200 to 299 are treated as success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3xx (redirect) are automatically followed by </a:t>
            </a:r>
            <a:r>
              <a:rPr lang="en-US" dirty="0" err="1">
                <a:sym typeface="Wingdings" panose="05000000000000000000" pitchFamily="2" charset="2"/>
              </a:rPr>
              <a:t>XMLHttpRequest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headers</a:t>
            </a:r>
            <a:r>
              <a:rPr lang="en-US" dirty="0">
                <a:sym typeface="Wingdings" panose="05000000000000000000" pitchFamily="2" charset="2"/>
              </a:rPr>
              <a:t>: A function giving access to the HTTP response headers</a:t>
            </a:r>
          </a:p>
          <a:p>
            <a:pPr lvl="1"/>
            <a:r>
              <a:rPr lang="en-US" b="1" dirty="0" err="1">
                <a:sym typeface="Wingdings" panose="05000000000000000000" pitchFamily="2" charset="2"/>
              </a:rPr>
              <a:t>config</a:t>
            </a:r>
            <a:r>
              <a:rPr lang="en-US" dirty="0">
                <a:sym typeface="Wingdings" panose="05000000000000000000" pitchFamily="2" charset="2"/>
              </a:rPr>
              <a:t>: The same configuration object that was supplied when sending the request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19715" y="5879663"/>
            <a:ext cx="4108817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.success(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(data, status, headers,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"Transfer completed"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$http service automatically add certain headers to all requests</a:t>
            </a:r>
          </a:p>
          <a:p>
            <a:pPr lvl="1"/>
            <a:r>
              <a:rPr lang="en-US" dirty="0"/>
              <a:t>Accept: application/</a:t>
            </a:r>
            <a:r>
              <a:rPr lang="en-US" dirty="0" err="1"/>
              <a:t>json</a:t>
            </a:r>
            <a:r>
              <a:rPr lang="en-US" dirty="0"/>
              <a:t>, text/plain, */*</a:t>
            </a:r>
          </a:p>
          <a:p>
            <a:pPr lvl="1"/>
            <a:r>
              <a:rPr lang="en-US" dirty="0"/>
              <a:t>Content-Type: application/</a:t>
            </a:r>
            <a:r>
              <a:rPr lang="en-US" dirty="0" err="1"/>
              <a:t>json</a:t>
            </a:r>
            <a:r>
              <a:rPr lang="en-US" dirty="0"/>
              <a:t> (POST and PUT only)</a:t>
            </a:r>
          </a:p>
          <a:p>
            <a:r>
              <a:rPr lang="en-US" dirty="0"/>
              <a:t>You can change defaults using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httpProvider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4706378"/>
            <a:ext cx="647164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httpProvider.defaults.headers.common.MyHeader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Blabla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3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httpProvider.defaults.cache</a:t>
            </a:r>
            <a:r>
              <a:rPr lang="en-US" dirty="0"/>
              <a:t> to true</a:t>
            </a:r>
          </a:p>
          <a:p>
            <a:r>
              <a:rPr lang="en-US" dirty="0"/>
              <a:t>Angular caches the http response per URL and reuses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expiration time</a:t>
            </a:r>
          </a:p>
          <a:p>
            <a:r>
              <a:rPr lang="en-US" dirty="0"/>
              <a:t>You can set a custom cache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85434" y="3432601"/>
            <a:ext cx="40078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httpProvider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httpProvider.defaults.cache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7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cacheFactory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service which knows how to create cache objects</a:t>
            </a:r>
          </a:p>
          <a:p>
            <a:r>
              <a:rPr lang="en-US" dirty="0"/>
              <a:t>Receives cache id and returns a new cache object</a:t>
            </a:r>
          </a:p>
          <a:p>
            <a:r>
              <a:rPr lang="en-US" dirty="0"/>
              <a:t>A cache object supports the following API</a:t>
            </a:r>
          </a:p>
          <a:p>
            <a:pPr lvl="1"/>
            <a:r>
              <a:rPr lang="en-US" dirty="0"/>
              <a:t>put(string, value)</a:t>
            </a:r>
          </a:p>
          <a:p>
            <a:pPr lvl="1"/>
            <a:r>
              <a:rPr lang="en-US" dirty="0"/>
              <a:t>get(string)</a:t>
            </a:r>
          </a:p>
          <a:p>
            <a:pPr lvl="1"/>
            <a:r>
              <a:rPr lang="en-US" dirty="0"/>
              <a:t>remove(string), </a:t>
            </a:r>
            <a:r>
              <a:rPr lang="en-US" dirty="0" err="1"/>
              <a:t>removeAll</a:t>
            </a:r>
            <a:r>
              <a:rPr lang="en-US" dirty="0"/>
              <a:t>()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66176" y="4910167"/>
            <a:ext cx="417774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.run(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($http,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http.defaults.cache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capacity: 5,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0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Cache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01686" y="2617116"/>
            <a:ext cx="587693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).factory(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CustomCacheFactory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96400" y="4216913"/>
            <a:ext cx="468750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.run(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($http,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CustomCacheFactory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http.defaults.cache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CustomCacheFactory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2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XSRF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technique by which an unauthorized site can gain your user’s private data</a:t>
            </a:r>
          </a:p>
          <a:p>
            <a:r>
              <a:rPr lang="en-US" dirty="0"/>
              <a:t>Websites typically don’t verify that a request came from an unauthorized user</a:t>
            </a:r>
          </a:p>
          <a:p>
            <a:r>
              <a:rPr lang="en-US" dirty="0"/>
              <a:t>Instead they verify only that a request came from the browser of an authorized user</a:t>
            </a:r>
          </a:p>
          <a:p>
            <a:r>
              <a:rPr lang="en-US" dirty="0"/>
              <a:t>Attacker need to</a:t>
            </a:r>
          </a:p>
          <a:p>
            <a:pPr lvl="1"/>
            <a:r>
              <a:rPr lang="en-US" dirty="0"/>
              <a:t>Convince your user to click on an HTML link/image</a:t>
            </a:r>
          </a:p>
          <a:p>
            <a:pPr lvl="1"/>
            <a:r>
              <a:rPr lang="en-US" dirty="0"/>
              <a:t>The link sends an HTTP request with a known side effects like: password reset, sending email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9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XSRF Protection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$http service reads a token from a cookie</a:t>
            </a:r>
          </a:p>
          <a:p>
            <a:pPr lvl="1"/>
            <a:r>
              <a:rPr lang="en-US" dirty="0"/>
              <a:t>XSRF-TOKEN</a:t>
            </a:r>
          </a:p>
          <a:p>
            <a:r>
              <a:rPr lang="en-US" dirty="0"/>
              <a:t>Set it is an HTTP header</a:t>
            </a:r>
          </a:p>
          <a:p>
            <a:pPr lvl="1"/>
            <a:r>
              <a:rPr lang="en-US" dirty="0"/>
              <a:t>X-XSRF-TOKEN</a:t>
            </a:r>
          </a:p>
          <a:p>
            <a:r>
              <a:rPr lang="en-US" dirty="0"/>
              <a:t>Your server should validate each request for the appropriate X-XSRF-TOKEN value</a:t>
            </a:r>
          </a:p>
          <a:p>
            <a:r>
              <a:rPr lang="en-US" dirty="0"/>
              <a:t>The token must be unique for each user</a:t>
            </a:r>
          </a:p>
          <a:p>
            <a:r>
              <a:rPr lang="en-US" dirty="0"/>
              <a:t>Must be a value that is hard to guess</a:t>
            </a:r>
          </a:p>
        </p:txBody>
      </p:sp>
    </p:spTree>
    <p:extLst>
      <p:ext uri="{BB962C8B-B14F-4D97-AF65-F5344CB8AC3E}">
        <p14:creationId xmlns:p14="http://schemas.microsoft.com/office/powerpoint/2010/main" val="128505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</a:t>
            </a:r>
            <a:r>
              <a:rPr lang="en-US" dirty="0" err="1"/>
              <a:t>RESTful</a:t>
            </a:r>
            <a:r>
              <a:rPr lang="en-US" dirty="0"/>
              <a:t>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$http can be used easily to communicate with </a:t>
            </a:r>
            <a:r>
              <a:rPr lang="en-US" dirty="0" err="1"/>
              <a:t>RESTful</a:t>
            </a:r>
            <a:r>
              <a:rPr lang="en-US" dirty="0"/>
              <a:t> service</a:t>
            </a:r>
          </a:p>
          <a:p>
            <a:r>
              <a:rPr lang="en-US" dirty="0"/>
              <a:t>However, Angular goes one step further and provides a dedicated </a:t>
            </a:r>
            <a:r>
              <a:rPr lang="en-US" dirty="0">
                <a:solidFill>
                  <a:srgbClr val="FF0000"/>
                </a:solidFill>
              </a:rPr>
              <a:t>$resource </a:t>
            </a:r>
            <a:r>
              <a:rPr lang="en-US" dirty="0"/>
              <a:t>service</a:t>
            </a:r>
          </a:p>
          <a:p>
            <a:r>
              <a:rPr lang="en-US" dirty="0"/>
              <a:t>$resource eliminates repetitive code</a:t>
            </a:r>
          </a:p>
          <a:p>
            <a:r>
              <a:rPr lang="en-US" dirty="0"/>
              <a:t>Provides a higher abstraction level of data manipulation</a:t>
            </a:r>
          </a:p>
          <a:p>
            <a:pPr lvl="1"/>
            <a:r>
              <a:rPr lang="en-US" dirty="0"/>
              <a:t>Is focused around objects instead of $http calls</a:t>
            </a:r>
          </a:p>
          <a:p>
            <a:r>
              <a:rPr lang="en-US" dirty="0"/>
              <a:t>$resource is useless when communicating with RPC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3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$resource – Getting Started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$resource is distributed in a separate file named </a:t>
            </a:r>
            <a:r>
              <a:rPr lang="en-US" b="1" dirty="0"/>
              <a:t>angular-resource.js</a:t>
            </a:r>
          </a:p>
          <a:p>
            <a:r>
              <a:rPr lang="en-US" dirty="0"/>
              <a:t>Resides in a dedicated module named </a:t>
            </a:r>
            <a:r>
              <a:rPr lang="en-US" dirty="0" err="1">
                <a:solidFill>
                  <a:srgbClr val="FF0000"/>
                </a:solidFill>
              </a:rPr>
              <a:t>ngResource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You need to declare the dependency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59717" y="4919012"/>
            <a:ext cx="6726521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($scope, $resource)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contacts = $resource(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contacts.query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3148" y="3922779"/>
            <a:ext cx="519725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ngResource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routeProvider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locationProvider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7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asynchronous functions using promises</a:t>
            </a:r>
          </a:p>
          <a:p>
            <a:r>
              <a:rPr lang="en-US" dirty="0"/>
              <a:t>Getting to know more Angular built-in services</a:t>
            </a:r>
          </a:p>
          <a:p>
            <a:pPr lvl="1"/>
            <a:r>
              <a:rPr lang="en-US" dirty="0"/>
              <a:t>$http</a:t>
            </a:r>
          </a:p>
          <a:p>
            <a:pPr lvl="1"/>
            <a:r>
              <a:rPr lang="en-US" dirty="0"/>
              <a:t>$resource</a:t>
            </a:r>
          </a:p>
          <a:p>
            <a:pPr lvl="1"/>
            <a:r>
              <a:rPr lang="en-US" dirty="0"/>
              <a:t>$q</a:t>
            </a:r>
          </a:p>
        </p:txBody>
      </p:sp>
    </p:spTree>
    <p:extLst>
      <p:ext uri="{BB962C8B-B14F-4D97-AF65-F5344CB8AC3E}">
        <p14:creationId xmlns:p14="http://schemas.microsoft.com/office/powerpoint/2010/main" val="40848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$resource – Class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$resource returns a constructor function</a:t>
            </a:r>
          </a:p>
          <a:p>
            <a:r>
              <a:rPr lang="en-US" dirty="0"/>
              <a:t>Can use class methods on the constructor itself</a:t>
            </a:r>
          </a:p>
          <a:p>
            <a:pPr lvl="1"/>
            <a:r>
              <a:rPr lang="en-US" b="1" dirty="0"/>
              <a:t>query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, success, error)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, success, error)</a:t>
            </a:r>
          </a:p>
          <a:p>
            <a:pPr lvl="1"/>
            <a:r>
              <a:rPr lang="en-US" b="1" dirty="0"/>
              <a:t>save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, data, success, error)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, success, error)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88077" y="4870098"/>
            <a:ext cx="460254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queryString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active: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Contact.save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queryString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9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$resource – Instance Methods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constructor can be used to create new $resource object</a:t>
            </a:r>
          </a:p>
          <a:p>
            <a:r>
              <a:rPr lang="en-US" dirty="0"/>
              <a:t>Offers the same API</a:t>
            </a:r>
          </a:p>
          <a:p>
            <a:pPr lvl="1"/>
            <a:r>
              <a:rPr lang="en-US" b="1" dirty="0"/>
              <a:t>$get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, success, error)</a:t>
            </a:r>
          </a:p>
          <a:p>
            <a:pPr lvl="1"/>
            <a:r>
              <a:rPr lang="en-US" b="1" dirty="0"/>
              <a:t>$save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, success, error)</a:t>
            </a:r>
          </a:p>
          <a:p>
            <a:pPr lvl="1"/>
            <a:r>
              <a:rPr lang="en-US" b="1" dirty="0"/>
              <a:t>$delete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, success, error)</a:t>
            </a:r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46724" y="4795837"/>
            <a:ext cx="366799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$resource(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Carmit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contact.$save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({},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1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vs.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API should we use ?</a:t>
            </a:r>
          </a:p>
          <a:p>
            <a:r>
              <a:rPr lang="en-US" dirty="0"/>
              <a:t>In most cases this is just a matter of style</a:t>
            </a:r>
          </a:p>
          <a:p>
            <a:r>
              <a:rPr lang="en-US" dirty="0"/>
              <a:t>However, instance methods are smarter</a:t>
            </a:r>
          </a:p>
          <a:p>
            <a:pPr lvl="1"/>
            <a:r>
              <a:rPr lang="en-US" dirty="0"/>
              <a:t>$save sends HTTP POST request to the server</a:t>
            </a:r>
          </a:p>
          <a:p>
            <a:pPr lvl="1"/>
            <a:r>
              <a:rPr lang="en-US" dirty="0"/>
              <a:t>It merges back the response into the object itself</a:t>
            </a:r>
          </a:p>
          <a:p>
            <a:pPr lvl="1"/>
            <a:r>
              <a:rPr lang="en-US" dirty="0"/>
              <a:t>For example, auto generated ID field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01601" y="4934923"/>
            <a:ext cx="349807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Carmit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console.log(!!contact.ID);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//false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contact.$save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({},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console.log(!!contact.ID);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//true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9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URL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URL may contain placeholders</a:t>
            </a:r>
          </a:p>
          <a:p>
            <a:r>
              <a:rPr lang="en-US" dirty="0"/>
              <a:t>$resource replaces placeholder with value specified at the class/object level</a:t>
            </a:r>
          </a:p>
          <a:p>
            <a:r>
              <a:rPr lang="en-US" dirty="0"/>
              <a:t>Unresolved placeholders are omitted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46724" y="4064037"/>
            <a:ext cx="4007828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$resource(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/:entity/:id"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entity: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contact.$get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({},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5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$resource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constructor returned by $resource can be customized like any other JavaScript constructor</a:t>
            </a:r>
          </a:p>
          <a:p>
            <a:r>
              <a:rPr lang="en-US" dirty="0"/>
              <a:t>In addition, simple customization can be done at the $resource invocation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15171" y="3993342"/>
            <a:ext cx="4613781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$resource(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/:entity/:id"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entity: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id: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"@ID"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},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update: { method: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"PUT"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Contact.prototype.getDisplayName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.EMail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821786" y="5176986"/>
            <a:ext cx="226215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 =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Contact({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"XXX“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contact.$update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3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$q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docs say “A service that helps you run functions asynchronously”</a:t>
            </a:r>
          </a:p>
          <a:p>
            <a:pPr lvl="1"/>
            <a:r>
              <a:rPr lang="en-US" dirty="0"/>
              <a:t>Implies that $q knows how to make a function asynchronous</a:t>
            </a:r>
          </a:p>
          <a:p>
            <a:r>
              <a:rPr lang="en-US" dirty="0"/>
              <a:t>A better explanation would be: “A service that helps you better manage asynchronous function”</a:t>
            </a:r>
          </a:p>
        </p:txBody>
      </p:sp>
    </p:spTree>
    <p:extLst>
      <p:ext uri="{BB962C8B-B14F-4D97-AF65-F5344CB8AC3E}">
        <p14:creationId xmlns:p14="http://schemas.microsoft.com/office/powerpoint/2010/main" val="90503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single formal definition for promise object</a:t>
            </a:r>
          </a:p>
          <a:p>
            <a:pPr lvl="1"/>
            <a:r>
              <a:rPr lang="en-US" dirty="0"/>
              <a:t>Promises/A/B/KISS/C/D</a:t>
            </a:r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/>
              <a:t>Q, RSVP,when.js, </a:t>
            </a:r>
            <a:r>
              <a:rPr lang="en-US" dirty="0" err="1"/>
              <a:t>FutureJS</a:t>
            </a:r>
            <a:endParaRPr lang="en-US" dirty="0"/>
          </a:p>
          <a:p>
            <a:pPr lvl="1"/>
            <a:r>
              <a:rPr lang="en-US" dirty="0"/>
              <a:t>Angular mimics Q library (by Kris </a:t>
            </a:r>
            <a:r>
              <a:rPr lang="en-US" dirty="0" err="1"/>
              <a:t>Kowal</a:t>
            </a:r>
            <a:r>
              <a:rPr lang="en-US" dirty="0"/>
              <a:t>)</a:t>
            </a:r>
          </a:p>
          <a:p>
            <a:r>
              <a:rPr lang="en-US" dirty="0"/>
              <a:t>All implementations agree that a promise object is an interface for interacting with asynchronous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57996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Promise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Stop using success and error callbacks</a:t>
            </a:r>
          </a:p>
          <a:p>
            <a:r>
              <a:rPr lang="en-US" dirty="0"/>
              <a:t>Instead create a deferred object</a:t>
            </a:r>
          </a:p>
          <a:p>
            <a:pPr lvl="1"/>
            <a:r>
              <a:rPr lang="en-US" dirty="0"/>
              <a:t>Has a state</a:t>
            </a:r>
          </a:p>
          <a:p>
            <a:pPr lvl="1"/>
            <a:r>
              <a:rPr lang="en-US" dirty="0"/>
              <a:t>Can be resolved/rejected</a:t>
            </a:r>
          </a:p>
          <a:p>
            <a:r>
              <a:rPr lang="en-US" dirty="0"/>
              <a:t>Return to client the promise projection</a:t>
            </a:r>
          </a:p>
          <a:p>
            <a:pPr lvl="1"/>
            <a:r>
              <a:rPr lang="en-US" dirty="0"/>
              <a:t>Cannot be changed</a:t>
            </a:r>
          </a:p>
          <a:p>
            <a:pPr lvl="1"/>
            <a:r>
              <a:rPr lang="en-US" dirty="0"/>
              <a:t>Only allows for registering handlers for success and error</a:t>
            </a:r>
          </a:p>
        </p:txBody>
      </p:sp>
    </p:spTree>
    <p:extLst>
      <p:ext uri="{BB962C8B-B14F-4D97-AF65-F5344CB8AC3E}">
        <p14:creationId xmlns:p14="http://schemas.microsoft.com/office/powerpoint/2010/main" val="179928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Callbacks to Promise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8856" y="4983117"/>
            <a:ext cx="342914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.catch(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"Error: 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557994" y="2588171"/>
            <a:ext cx="3922869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(success, error)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2) % 2 == 0)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success();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error(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Ooops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73153" y="4598396"/>
            <a:ext cx="258275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 =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q.defer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success()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deferred.resolve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deferred.reject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(err);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deferred.promise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Line Callout 2 (No Border) 8"/>
          <p:cNvSpPr/>
          <p:nvPr/>
        </p:nvSpPr>
        <p:spPr>
          <a:xfrm>
            <a:off x="258462" y="2899723"/>
            <a:ext cx="1584176" cy="1008112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29551"/>
              <a:gd name="adj6" fmla="val 14043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Callback based </a:t>
            </a:r>
            <a:r>
              <a:rPr lang="en-US" sz="1200" dirty="0" err="1"/>
              <a:t>async</a:t>
            </a:r>
            <a:r>
              <a:rPr lang="en-US" sz="1200" dirty="0"/>
              <a:t> function</a:t>
            </a:r>
          </a:p>
        </p:txBody>
      </p:sp>
      <p:sp>
        <p:nvSpPr>
          <p:cNvPr id="10" name="Line Callout 2 (No Border) 9"/>
          <p:cNvSpPr/>
          <p:nvPr/>
        </p:nvSpPr>
        <p:spPr>
          <a:xfrm>
            <a:off x="7282182" y="2879890"/>
            <a:ext cx="1584176" cy="1008112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651"/>
              <a:gd name="adj6" fmla="val -291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Promise based </a:t>
            </a:r>
            <a:r>
              <a:rPr lang="en-US" sz="1200" dirty="0" err="1"/>
              <a:t>async</a:t>
            </a:r>
            <a:r>
              <a:rPr lang="en-US" sz="1200" dirty="0"/>
              <a:t> function</a:t>
            </a:r>
          </a:p>
        </p:txBody>
      </p:sp>
      <p:sp>
        <p:nvSpPr>
          <p:cNvPr id="12" name="Line Callout 2 (No Border) 11"/>
          <p:cNvSpPr/>
          <p:nvPr/>
        </p:nvSpPr>
        <p:spPr>
          <a:xfrm>
            <a:off x="158795" y="5499150"/>
            <a:ext cx="864096" cy="506622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8634"/>
              <a:gd name="adj6" fmla="val 1360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usage</a:t>
            </a:r>
          </a:p>
        </p:txBody>
      </p:sp>
    </p:spTree>
    <p:extLst>
      <p:ext uri="{BB962C8B-B14F-4D97-AF65-F5344CB8AC3E}">
        <p14:creationId xmlns:p14="http://schemas.microsoft.com/office/powerpoint/2010/main" val="21853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vs. Promise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Deferred </a:t>
            </a:r>
          </a:p>
          <a:p>
            <a:pPr lvl="1"/>
            <a:r>
              <a:rPr lang="en-US" dirty="0"/>
              <a:t>Is writable</a:t>
            </a:r>
          </a:p>
          <a:p>
            <a:pPr lvl="1"/>
            <a:r>
              <a:rPr lang="en-US" dirty="0"/>
              <a:t>Caller can change state by rejecting/resolving the promise</a:t>
            </a:r>
          </a:p>
          <a:p>
            <a:pPr lvl="1"/>
            <a:r>
              <a:rPr lang="en-US" dirty="0"/>
              <a:t>Once state is determined cannot change it again</a:t>
            </a:r>
          </a:p>
          <a:p>
            <a:r>
              <a:rPr lang="en-US" dirty="0"/>
              <a:t>Promise is associated to exactly one Deferred object</a:t>
            </a:r>
          </a:p>
          <a:p>
            <a:pPr lvl="1"/>
            <a:r>
              <a:rPr lang="en-US" dirty="0"/>
              <a:t>Is read only</a:t>
            </a:r>
          </a:p>
          <a:p>
            <a:pPr lvl="1"/>
            <a:r>
              <a:rPr lang="en-US" dirty="0"/>
              <a:t>“Sees” the state</a:t>
            </a:r>
          </a:p>
          <a:p>
            <a:pPr lvl="1"/>
            <a:r>
              <a:rPr lang="en-US" dirty="0"/>
              <a:t>However, cannot modify it</a:t>
            </a:r>
          </a:p>
        </p:txBody>
      </p:sp>
    </p:spTree>
    <p:extLst>
      <p:ext uri="{BB962C8B-B14F-4D97-AF65-F5344CB8AC3E}">
        <p14:creationId xmlns:p14="http://schemas.microsoft.com/office/powerpoint/2010/main" val="358656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Communicating with a Back-end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828687"/>
            <a:ext cx="8825659" cy="39189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$.</a:t>
            </a:r>
            <a:r>
              <a:rPr lang="en-US" dirty="0" err="1"/>
              <a:t>ajax</a:t>
            </a:r>
            <a:r>
              <a:rPr lang="en-US" dirty="0"/>
              <a:t> is not supported out of the box</a:t>
            </a:r>
          </a:p>
          <a:p>
            <a:r>
              <a:rPr lang="en-US" dirty="0"/>
              <a:t>However, you can include jquery.js script and start using $.</a:t>
            </a:r>
            <a:r>
              <a:rPr lang="en-US" dirty="0" err="1"/>
              <a:t>ajax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HTML not updated?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3415" y="2660027"/>
            <a:ext cx="4290257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success: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(contacts)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contacts;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error: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249811" y="2660027"/>
            <a:ext cx="3647152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Contact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1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="contact in contacts"&gt;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1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66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function returns a new promise</a:t>
            </a:r>
          </a:p>
          <a:p>
            <a:pPr lvl="1"/>
            <a:r>
              <a:rPr lang="en-US" dirty="0"/>
              <a:t>Always</a:t>
            </a:r>
          </a:p>
          <a:p>
            <a:r>
              <a:rPr lang="en-US" dirty="0"/>
              <a:t>The new promise is effected by </a:t>
            </a:r>
          </a:p>
          <a:p>
            <a:pPr lvl="1"/>
            <a:r>
              <a:rPr lang="en-US" dirty="0"/>
              <a:t>The end result of the original promise</a:t>
            </a:r>
          </a:p>
          <a:p>
            <a:pPr lvl="1"/>
            <a:r>
              <a:rPr lang="en-US" dirty="0"/>
              <a:t>The return value/exception of the then handler</a:t>
            </a:r>
          </a:p>
          <a:p>
            <a:r>
              <a:rPr lang="en-US" dirty="0"/>
              <a:t>Which means that both promises may have different status/result</a:t>
            </a:r>
          </a:p>
        </p:txBody>
      </p:sp>
    </p:spTree>
    <p:extLst>
      <p:ext uri="{BB962C8B-B14F-4D97-AF65-F5344CB8AC3E}">
        <p14:creationId xmlns:p14="http://schemas.microsoft.com/office/powerpoint/2010/main" val="1272553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Returned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output ?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98445" y="2514289"/>
            <a:ext cx="3781805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promise.then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% 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newPromise.then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console.log(result);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 =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q.defer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deferred.resolve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50);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deferred.promise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57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Original promise is resolved</a:t>
            </a:r>
          </a:p>
          <a:p>
            <a:r>
              <a:rPr lang="en-US" dirty="0"/>
              <a:t>Then handler throws an exception </a:t>
            </a:r>
            <a:r>
              <a:rPr lang="en-US" dirty="0">
                <a:sym typeface="Wingdings" panose="05000000000000000000" pitchFamily="2" charset="2"/>
              </a:rPr>
              <a:t> New promise is rejected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3699659"/>
            <a:ext cx="434766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promise.then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"SUCCESS: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.catch(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8562" y="4478580"/>
            <a:ext cx="345479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 = 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q.defer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* 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deferred.resolve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50);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deferred.promise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9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q.reject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Rejecting a then handler can be done using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q.reject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Instead of throwing an exception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20740" y="3699659"/>
            <a:ext cx="434766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promise.then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q.reject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newPromise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.then(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"SUCCESS: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result);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.catch(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00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q.reject</a:t>
            </a:r>
            <a:r>
              <a:rPr lang="en-US" dirty="0"/>
              <a:t> vs. Throwing Exception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Both techniques have the same effect</a:t>
            </a:r>
          </a:p>
          <a:p>
            <a:r>
              <a:rPr lang="en-US" dirty="0"/>
              <a:t>The main difference is logging</a:t>
            </a:r>
          </a:p>
          <a:p>
            <a:r>
              <a:rPr lang="en-US" dirty="0"/>
              <a:t>Angular assumes that an exception being thrown from a then handler is “by mistake” and therefore delegates it to the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exceptionHandler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service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293096"/>
            <a:ext cx="3690434" cy="20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1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q.when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Returns a resolved promise </a:t>
            </a:r>
          </a:p>
          <a:p>
            <a:r>
              <a:rPr lang="en-US" dirty="0"/>
              <a:t>The specified parameter is considered to be the promise result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90344" y="3628840"/>
            <a:ext cx="4262705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ContactStore.prototype.getAll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me.$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q.when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me.$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(response)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response.data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721796" y="5668703"/>
            <a:ext cx="4352474" cy="784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when(value, callback,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errback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progressBack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result =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Deferred();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result.resolve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result.promise.then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(callback,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errback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progressBack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352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q.all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Aggregate multiple promises into one</a:t>
            </a:r>
          </a:p>
          <a:p>
            <a:r>
              <a:rPr lang="en-US" dirty="0"/>
              <a:t>The “combined” promise is resolved only if all sub promises are resolved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8390" y="3428034"/>
            <a:ext cx="5121915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ContactStore.prototype.getContactsAndProducts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promise1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(response)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response.data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promise2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/product"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.then(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(response)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response.data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([promise1, promise2]).then(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(result)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contacts: result[0],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products: result[1],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09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is always asynchronous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resolving a promise immediately, Angular injects the listeners on the next digest cycle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evalAsync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3264659"/>
            <a:ext cx="443262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scope.reload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"BEFORE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ContactStore.getContacts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().then(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(contacts)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"THEN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contacts;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(err)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"ERROR: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err.message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"AFTER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39952" y="5557594"/>
            <a:ext cx="4339650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ContactStore.prototype.getContacts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getContacts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q.when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([{ ID: 1, Name: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"Tommy"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42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$compile</a:t>
            </a:r>
          </a:p>
          <a:p>
            <a:r>
              <a:rPr lang="en-US" dirty="0"/>
              <a:t>$</a:t>
            </a:r>
            <a:r>
              <a:rPr lang="en-US" dirty="0" err="1"/>
              <a:t>exceptionHandler</a:t>
            </a:r>
            <a:endParaRPr lang="en-US" dirty="0"/>
          </a:p>
          <a:p>
            <a:r>
              <a:rPr lang="en-US" dirty="0"/>
              <a:t>$interpolate</a:t>
            </a:r>
          </a:p>
          <a:p>
            <a:r>
              <a:rPr lang="en-US" dirty="0"/>
              <a:t>$log</a:t>
            </a:r>
          </a:p>
          <a:p>
            <a:r>
              <a:rPr lang="en-US" dirty="0"/>
              <a:t>$parse</a:t>
            </a:r>
          </a:p>
          <a:p>
            <a:r>
              <a:rPr lang="en-US" dirty="0"/>
              <a:t>$timeout/$interval</a:t>
            </a:r>
          </a:p>
        </p:txBody>
      </p:sp>
    </p:spTree>
    <p:extLst>
      <p:ext uri="{BB962C8B-B14F-4D97-AF65-F5344CB8AC3E}">
        <p14:creationId xmlns:p14="http://schemas.microsoft.com/office/powerpoint/2010/main" val="271662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offers many built-in services</a:t>
            </a:r>
          </a:p>
          <a:p>
            <a:r>
              <a:rPr lang="en-US" dirty="0"/>
              <a:t>You can register your own</a:t>
            </a:r>
          </a:p>
          <a:p>
            <a:pPr lvl="1"/>
            <a:r>
              <a:rPr lang="en-US" dirty="0"/>
              <a:t>And you should …</a:t>
            </a:r>
          </a:p>
          <a:p>
            <a:r>
              <a:rPr lang="en-US" dirty="0"/>
              <a:t>Popular services are</a:t>
            </a:r>
          </a:p>
          <a:p>
            <a:pPr lvl="1"/>
            <a:r>
              <a:rPr lang="en-US" dirty="0"/>
              <a:t>$http</a:t>
            </a:r>
          </a:p>
          <a:p>
            <a:pPr lvl="1"/>
            <a:r>
              <a:rPr lang="en-US" dirty="0"/>
              <a:t>$resource</a:t>
            </a:r>
          </a:p>
          <a:p>
            <a:pPr lvl="1"/>
            <a:r>
              <a:rPr lang="en-US" dirty="0"/>
              <a:t>$q</a:t>
            </a:r>
          </a:p>
          <a:p>
            <a:pPr lvl="1"/>
            <a:r>
              <a:rPr lang="en-US" dirty="0"/>
              <a:t>$location</a:t>
            </a:r>
          </a:p>
        </p:txBody>
      </p:sp>
    </p:spTree>
    <p:extLst>
      <p:ext uri="{BB962C8B-B14F-4D97-AF65-F5344CB8AC3E}">
        <p14:creationId xmlns:p14="http://schemas.microsoft.com/office/powerpoint/2010/main" val="283996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know $.</a:t>
            </a:r>
            <a:r>
              <a:rPr lang="en-US" dirty="0" err="1"/>
              <a:t>ajax</a:t>
            </a:r>
            <a:endParaRPr lang="en-US" dirty="0"/>
          </a:p>
          <a:p>
            <a:r>
              <a:rPr lang="en-US" dirty="0"/>
              <a:t>This means that when $.</a:t>
            </a:r>
            <a:r>
              <a:rPr lang="en-US" dirty="0" err="1"/>
              <a:t>ajax</a:t>
            </a:r>
            <a:r>
              <a:rPr lang="en-US" dirty="0"/>
              <a:t> completes, Angular has no idea that it has to refresh the HTML</a:t>
            </a:r>
          </a:p>
          <a:p>
            <a:pPr lvl="1"/>
            <a:r>
              <a:rPr lang="en-US" dirty="0"/>
              <a:t>This is true for any asynchronous operation initiated outside of Angular (for example, </a:t>
            </a:r>
            <a:r>
              <a:rPr lang="en-US" dirty="0" err="1"/>
              <a:t>setTimeout</a:t>
            </a:r>
            <a:r>
              <a:rPr lang="en-US" dirty="0"/>
              <a:t>)</a:t>
            </a:r>
          </a:p>
          <a:p>
            <a:r>
              <a:rPr lang="en-US" dirty="0"/>
              <a:t>Two solutions</a:t>
            </a:r>
          </a:p>
          <a:p>
            <a:pPr lvl="1"/>
            <a:r>
              <a:rPr lang="en-US" dirty="0"/>
              <a:t>Use $</a:t>
            </a:r>
            <a:r>
              <a:rPr lang="en-US" dirty="0" err="1"/>
              <a:t>scope.$apply</a:t>
            </a:r>
            <a:endParaRPr lang="en-US" dirty="0"/>
          </a:p>
          <a:p>
            <a:pPr lvl="1"/>
            <a:r>
              <a:rPr lang="en-US" dirty="0"/>
              <a:t>Use $http service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78550" y="4699932"/>
            <a:ext cx="256352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type: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url: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complete: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1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$http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offers a general purpose </a:t>
            </a:r>
            <a:r>
              <a:rPr lang="en-US" dirty="0">
                <a:solidFill>
                  <a:srgbClr val="FF0000"/>
                </a:solidFill>
              </a:rPr>
              <a:t>$http </a:t>
            </a:r>
            <a:r>
              <a:rPr lang="en-US" dirty="0"/>
              <a:t>service</a:t>
            </a:r>
          </a:p>
          <a:p>
            <a:r>
              <a:rPr lang="en-US" dirty="0"/>
              <a:t>$http Encapsulates </a:t>
            </a:r>
            <a:r>
              <a:rPr lang="en-US" dirty="0" err="1"/>
              <a:t>XMLHttpRequest</a:t>
            </a:r>
            <a:r>
              <a:rPr lang="en-US" dirty="0"/>
              <a:t> work</a:t>
            </a:r>
          </a:p>
          <a:p>
            <a:r>
              <a:rPr lang="en-US" dirty="0"/>
              <a:t>Behaves similar to $.</a:t>
            </a:r>
            <a:r>
              <a:rPr lang="en-US" dirty="0" err="1"/>
              <a:t>ajax</a:t>
            </a:r>
            <a:r>
              <a:rPr lang="en-US" dirty="0"/>
              <a:t> but not the same</a:t>
            </a:r>
          </a:p>
          <a:p>
            <a:r>
              <a:rPr lang="en-US" dirty="0"/>
              <a:t>Integrates better with other </a:t>
            </a:r>
            <a:r>
              <a:rPr lang="en-US" dirty="0" err="1"/>
              <a:t>Angular’s</a:t>
            </a:r>
            <a:r>
              <a:rPr lang="en-US" dirty="0"/>
              <a:t> facilities</a:t>
            </a:r>
          </a:p>
          <a:p>
            <a:pPr lvl="1"/>
            <a:r>
              <a:rPr lang="en-US" dirty="0"/>
              <a:t>Automatic DOM update</a:t>
            </a:r>
          </a:p>
          <a:p>
            <a:pPr lvl="1"/>
            <a:r>
              <a:rPr lang="en-US" dirty="0"/>
              <a:t>$q service</a:t>
            </a:r>
          </a:p>
          <a:p>
            <a:pPr lvl="1"/>
            <a:r>
              <a:rPr lang="en-US" dirty="0"/>
              <a:t>Interceptors</a:t>
            </a:r>
          </a:p>
          <a:p>
            <a:r>
              <a:rPr lang="en-US" dirty="0"/>
              <a:t>In addition, Angular offers a </a:t>
            </a:r>
            <a:r>
              <a:rPr lang="en-US" dirty="0">
                <a:solidFill>
                  <a:srgbClr val="FF0000"/>
                </a:solidFill>
              </a:rPr>
              <a:t>$resource </a:t>
            </a:r>
            <a:r>
              <a:rPr lang="en-US" dirty="0"/>
              <a:t>service to easily target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191030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$http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87498"/>
            <a:ext cx="8825659" cy="3918972"/>
          </a:xfrm>
        </p:spPr>
        <p:txBody>
          <a:bodyPr>
            <a:normAutofit/>
          </a:bodyPr>
          <a:lstStyle/>
          <a:p>
            <a:r>
              <a:rPr lang="en-US" dirty="0"/>
              <a:t>Has one method for each HTTP verb</a:t>
            </a:r>
          </a:p>
          <a:p>
            <a:r>
              <a:rPr lang="en-US" b="1" dirty="0"/>
              <a:t>GET</a:t>
            </a:r>
            <a:r>
              <a:rPr lang="en-US" dirty="0"/>
              <a:t>: $</a:t>
            </a:r>
            <a:r>
              <a:rPr lang="en-US" dirty="0" err="1"/>
              <a:t>http.get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b="1" dirty="0"/>
              <a:t>POST</a:t>
            </a:r>
            <a:r>
              <a:rPr lang="en-US" dirty="0"/>
              <a:t>: $</a:t>
            </a:r>
            <a:r>
              <a:rPr lang="en-US" dirty="0" err="1"/>
              <a:t>http.post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b="1" dirty="0"/>
              <a:t>PUT</a:t>
            </a:r>
            <a:r>
              <a:rPr lang="en-US" dirty="0"/>
              <a:t>: $</a:t>
            </a:r>
            <a:r>
              <a:rPr lang="en-US" dirty="0" err="1"/>
              <a:t>http.put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data,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b="1" dirty="0"/>
              <a:t>DELETE</a:t>
            </a:r>
            <a:r>
              <a:rPr lang="en-US" dirty="0"/>
              <a:t>: $</a:t>
            </a:r>
            <a:r>
              <a:rPr lang="en-US" dirty="0" err="1"/>
              <a:t>http.delete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b="1" dirty="0"/>
              <a:t>HEAD</a:t>
            </a:r>
            <a:r>
              <a:rPr lang="en-US" dirty="0"/>
              <a:t>: $</a:t>
            </a:r>
            <a:r>
              <a:rPr lang="en-US" dirty="0" err="1"/>
              <a:t>http.head</a:t>
            </a:r>
            <a:endParaRPr lang="en-US" dirty="0"/>
          </a:p>
          <a:p>
            <a:r>
              <a:rPr lang="en-US" b="1" dirty="0"/>
              <a:t>JSONP</a:t>
            </a:r>
            <a:r>
              <a:rPr lang="en-US" dirty="0"/>
              <a:t>: $</a:t>
            </a:r>
            <a:r>
              <a:rPr lang="en-US" dirty="0" err="1"/>
              <a:t>http.jsonp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137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$http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0843" y="2446525"/>
            <a:ext cx="8825659" cy="391897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to tell Angular to update the DOM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7579" y="2090908"/>
            <a:ext cx="485742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.success(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(data, status, headers,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data;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.error(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(data, status, headers,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8161" y="3896698"/>
            <a:ext cx="494237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http.post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/contact"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name: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.success(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(data, status, headers,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"Transfer completed"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.error(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(data, status, headers,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"Transfer failed"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$http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$http method receives additional parameter named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This is a simple JavaScript options object with the following properties</a:t>
            </a:r>
          </a:p>
          <a:p>
            <a:pPr lvl="1"/>
            <a:r>
              <a:rPr lang="en-US" b="1" dirty="0"/>
              <a:t>method</a:t>
            </a:r>
            <a:r>
              <a:rPr lang="en-US" dirty="0"/>
              <a:t>: HTTP verb</a:t>
            </a:r>
          </a:p>
          <a:p>
            <a:pPr lvl="1"/>
            <a:r>
              <a:rPr lang="en-US" b="1" dirty="0" err="1"/>
              <a:t>url</a:t>
            </a:r>
            <a:endParaRPr lang="en-US" b="1" dirty="0"/>
          </a:p>
          <a:p>
            <a:pPr lvl="1"/>
            <a:r>
              <a:rPr lang="en-US" b="1" dirty="0" err="1"/>
              <a:t>params</a:t>
            </a:r>
            <a:r>
              <a:rPr lang="en-US" dirty="0"/>
              <a:t>: Parameters to be added to the URL query string</a:t>
            </a:r>
          </a:p>
          <a:p>
            <a:pPr lvl="1"/>
            <a:r>
              <a:rPr lang="en-US" b="1" dirty="0"/>
              <a:t>headers</a:t>
            </a:r>
            <a:r>
              <a:rPr lang="en-US" dirty="0"/>
              <a:t>: Additional HTTP headers</a:t>
            </a:r>
          </a:p>
          <a:p>
            <a:pPr lvl="1"/>
            <a:r>
              <a:rPr lang="en-US" b="1" dirty="0"/>
              <a:t>timeout</a:t>
            </a:r>
          </a:p>
          <a:p>
            <a:pPr lvl="1"/>
            <a:r>
              <a:rPr lang="en-US" b="1" dirty="0"/>
              <a:t>cache</a:t>
            </a:r>
            <a:r>
              <a:rPr lang="en-US" dirty="0"/>
              <a:t>: disable XHR GET request caching</a:t>
            </a:r>
          </a:p>
          <a:p>
            <a:pPr lvl="1"/>
            <a:r>
              <a:rPr lang="en-US" b="1" dirty="0" err="1"/>
              <a:t>transformRequest</a:t>
            </a:r>
            <a:r>
              <a:rPr lang="en-US" b="1" dirty="0"/>
              <a:t>/Response</a:t>
            </a:r>
            <a:r>
              <a:rPr lang="en-US" dirty="0"/>
              <a:t>: Pre-process and post-process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0405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Transformation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http.post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http.put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methods accept </a:t>
            </a:r>
          </a:p>
          <a:p>
            <a:pPr lvl="1"/>
            <a:r>
              <a:rPr lang="en-US" dirty="0"/>
              <a:t>Any JavaScript object</a:t>
            </a:r>
          </a:p>
          <a:p>
            <a:pPr lvl="1"/>
            <a:r>
              <a:rPr lang="en-US" dirty="0"/>
              <a:t>string</a:t>
            </a:r>
          </a:p>
          <a:p>
            <a:r>
              <a:rPr lang="en-US" dirty="0"/>
              <a:t>If data is object it will by converted to JSON</a:t>
            </a:r>
          </a:p>
          <a:p>
            <a:r>
              <a:rPr lang="en-US" dirty="0"/>
              <a:t>The conversion mechanism ignores all properties beginning with $</a:t>
            </a:r>
          </a:p>
          <a:p>
            <a:pPr lvl="1"/>
            <a:r>
              <a:rPr lang="en-US" dirty="0"/>
              <a:t>Those are considered private</a:t>
            </a:r>
          </a:p>
          <a:p>
            <a:pPr lvl="1"/>
            <a:r>
              <a:rPr lang="en-US" dirty="0"/>
              <a:t>Might be problematic for some back-ends (</a:t>
            </a:r>
            <a:r>
              <a:rPr lang="en-US" dirty="0" err="1"/>
              <a:t>MongoDB</a:t>
            </a:r>
            <a:r>
              <a:rPr lang="en-US" dirty="0"/>
              <a:t>) which have special treat for $ parameters</a:t>
            </a:r>
          </a:p>
          <a:p>
            <a:r>
              <a:rPr lang="en-US" dirty="0"/>
              <a:t>You may consider using </a:t>
            </a:r>
            <a:r>
              <a:rPr lang="en-US" dirty="0" err="1">
                <a:solidFill>
                  <a:srgbClr val="FF0000"/>
                </a:solidFill>
              </a:rPr>
              <a:t>JSON.stringify</a:t>
            </a:r>
            <a:r>
              <a:rPr lang="en-US" dirty="0"/>
              <a:t> and send only strings to Angular</a:t>
            </a:r>
          </a:p>
        </p:txBody>
      </p:sp>
    </p:spTree>
    <p:extLst>
      <p:ext uri="{BB962C8B-B14F-4D97-AF65-F5344CB8AC3E}">
        <p14:creationId xmlns:p14="http://schemas.microsoft.com/office/powerpoint/2010/main" val="16769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97BFD2-51CC-43FB-9516-9D9A44EA44E5}" vid="{BEA7AB6F-8D9B-4544-B2EC-59F6688D7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8166</TotalTime>
  <Words>1770</Words>
  <Application>Microsoft Office PowerPoint</Application>
  <PresentationFormat>On-screen Show (4:3)</PresentationFormat>
  <Paragraphs>592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Theme1</vt:lpstr>
      <vt:lpstr>Communicating with a back end server</vt:lpstr>
      <vt:lpstr>Objectives</vt:lpstr>
      <vt:lpstr>Communicating with a Back-end server</vt:lpstr>
      <vt:lpstr>Asynchronous JavaScript</vt:lpstr>
      <vt:lpstr>$http</vt:lpstr>
      <vt:lpstr>$http</vt:lpstr>
      <vt:lpstr>$http</vt:lpstr>
      <vt:lpstr>$http Configuration</vt:lpstr>
      <vt:lpstr>Request Transformation</vt:lpstr>
      <vt:lpstr>Custom Transformation</vt:lpstr>
      <vt:lpstr>HTTP response</vt:lpstr>
      <vt:lpstr>Request Headers</vt:lpstr>
      <vt:lpstr>Caching</vt:lpstr>
      <vt:lpstr>$cacheFactory</vt:lpstr>
      <vt:lpstr>Custom Cache</vt:lpstr>
      <vt:lpstr>XSRF</vt:lpstr>
      <vt:lpstr>XSRF Protection</vt:lpstr>
      <vt:lpstr>Communicating with RESTful Service</vt:lpstr>
      <vt:lpstr>$resource – Getting Started</vt:lpstr>
      <vt:lpstr>$resource – Class Methods</vt:lpstr>
      <vt:lpstr>$resource – Instance Methods </vt:lpstr>
      <vt:lpstr>Instance vs. Class</vt:lpstr>
      <vt:lpstr>Parameterized URL</vt:lpstr>
      <vt:lpstr>Customize $resource object</vt:lpstr>
      <vt:lpstr>$q</vt:lpstr>
      <vt:lpstr>Promise</vt:lpstr>
      <vt:lpstr>Moving to Promise</vt:lpstr>
      <vt:lpstr>From Callbacks to Promise</vt:lpstr>
      <vt:lpstr>Deferred vs. Promise</vt:lpstr>
      <vt:lpstr>Chaining Promises</vt:lpstr>
      <vt:lpstr>Changing Returned Value</vt:lpstr>
      <vt:lpstr>Throwing Exception</vt:lpstr>
      <vt:lpstr>$q.reject</vt:lpstr>
      <vt:lpstr>$q.reject vs. Throwing Exception</vt:lpstr>
      <vt:lpstr>$q.when</vt:lpstr>
      <vt:lpstr>$q.all</vt:lpstr>
      <vt:lpstr>Promise is always asynchronous</vt:lpstr>
      <vt:lpstr>Additional Services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AngularJS Application Developement</dc:title>
  <dc:creator>Ori Calvo</dc:creator>
  <cp:lastModifiedBy>Ori Calvo</cp:lastModifiedBy>
  <cp:revision>242</cp:revision>
  <dcterms:created xsi:type="dcterms:W3CDTF">2014-02-15T08:32:08Z</dcterms:created>
  <dcterms:modified xsi:type="dcterms:W3CDTF">2017-04-18T07:03:37Z</dcterms:modified>
</cp:coreProperties>
</file>