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sldIdLst>
    <p:sldId id="263" r:id="rId2"/>
    <p:sldId id="353" r:id="rId3"/>
    <p:sldId id="356" r:id="rId4"/>
    <p:sldId id="357" r:id="rId5"/>
    <p:sldId id="397" r:id="rId6"/>
    <p:sldId id="387" r:id="rId7"/>
    <p:sldId id="362" r:id="rId8"/>
    <p:sldId id="365" r:id="rId9"/>
    <p:sldId id="366" r:id="rId10"/>
    <p:sldId id="367" r:id="rId11"/>
    <p:sldId id="364" r:id="rId12"/>
    <p:sldId id="358" r:id="rId13"/>
    <p:sldId id="359" r:id="rId14"/>
    <p:sldId id="360" r:id="rId15"/>
    <p:sldId id="388" r:id="rId16"/>
    <p:sldId id="398" r:id="rId17"/>
    <p:sldId id="389" r:id="rId18"/>
    <p:sldId id="394" r:id="rId19"/>
    <p:sldId id="395" r:id="rId20"/>
    <p:sldId id="396" r:id="rId21"/>
    <p:sldId id="391" r:id="rId22"/>
    <p:sldId id="392" r:id="rId23"/>
    <p:sldId id="393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5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4AD8-4036-4336-B73D-9C86368B4B1D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ADC0-9FC2-40D1-A32D-9C7A7E6FE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ADC0-9FC2-40D1-A32D-9C7A7E6FED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ADC0-9FC2-40D1-A32D-9C7A7E6FED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12360" y="0"/>
            <a:ext cx="1331640" cy="548680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Dom Compilation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Compilation Debug Info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1988840"/>
            <a:ext cx="443262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compileProvider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compileProvider.debugInfoEnabled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3140968"/>
            <a:ext cx="8153400" cy="2955032"/>
          </a:xfrm>
        </p:spPr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>
                <a:solidFill>
                  <a:srgbClr val="FF0000"/>
                </a:solidFill>
              </a:rPr>
              <a:t>http://jsperf.com/angular-debug-info-inpact</a:t>
            </a:r>
            <a:r>
              <a:rPr lang="en-US" dirty="0"/>
              <a:t> for performance comparison</a:t>
            </a:r>
          </a:p>
          <a:p>
            <a:r>
              <a:rPr lang="en-US" dirty="0"/>
              <a:t>Does not show significant improvement</a:t>
            </a:r>
          </a:p>
          <a:p>
            <a:pPr lvl="1"/>
            <a:r>
              <a:rPr lang="en-US" dirty="0"/>
              <a:t>Only ~2% better</a:t>
            </a:r>
          </a:p>
          <a:p>
            <a:r>
              <a:rPr lang="en-US" dirty="0"/>
              <a:t>However, the tested DOM is small</a:t>
            </a:r>
          </a:p>
        </p:txBody>
      </p:sp>
    </p:spTree>
    <p:extLst>
      <p:ext uri="{BB962C8B-B14F-4D97-AF65-F5344CB8AC3E}">
        <p14:creationId xmlns:p14="http://schemas.microsoft.com/office/powerpoint/2010/main" val="265127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Phase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#1: Traversing</a:t>
            </a:r>
          </a:p>
          <a:p>
            <a:pPr lvl="1"/>
            <a:r>
              <a:rPr lang="en-US" dirty="0"/>
              <a:t>Inspect the DOM element and collect all directives</a:t>
            </a:r>
          </a:p>
          <a:p>
            <a:pPr lvl="1"/>
            <a:r>
              <a:rPr lang="en-US" dirty="0"/>
              <a:t>A single element may match multiple directives</a:t>
            </a:r>
          </a:p>
          <a:p>
            <a:pPr lvl="1"/>
            <a:r>
              <a:rPr lang="en-US" dirty="0"/>
              <a:t>Sorts directives by their priority</a:t>
            </a:r>
          </a:p>
          <a:p>
            <a:r>
              <a:rPr lang="en-US" dirty="0"/>
              <a:t>#2: Compiling</a:t>
            </a:r>
          </a:p>
          <a:p>
            <a:pPr lvl="1"/>
            <a:r>
              <a:rPr lang="en-US" dirty="0"/>
              <a:t>Execute each directive’s compile function</a:t>
            </a:r>
          </a:p>
          <a:p>
            <a:pPr lvl="1"/>
            <a:r>
              <a:rPr lang="en-US" dirty="0"/>
              <a:t>The compile function may change the DOM and therefore order is important</a:t>
            </a:r>
          </a:p>
          <a:p>
            <a:pPr lvl="1"/>
            <a:r>
              <a:rPr lang="en-US" dirty="0"/>
              <a:t>Collect link functions </a:t>
            </a:r>
          </a:p>
        </p:txBody>
      </p:sp>
    </p:spTree>
    <p:extLst>
      <p:ext uri="{BB962C8B-B14F-4D97-AF65-F5344CB8AC3E}">
        <p14:creationId xmlns:p14="http://schemas.microsoft.com/office/powerpoint/2010/main" val="94749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– High Level 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34528" y="2045459"/>
            <a:ext cx="7277954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[],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nodeLinkFn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linkFnFound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nodeList.length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directives =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collectDirectives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nodeLinkFn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directives.length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?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applyDirectivesToNode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...) 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!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childNodes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?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childNodes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nodeLinkFn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linkFns.push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nodeLinkFn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linkFnFound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linkFnFound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?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compositeLinkFn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342983" y="5332039"/>
            <a:ext cx="1583090" cy="1195105"/>
          </a:xfrm>
          <a:prstGeom prst="callout2">
            <a:avLst>
              <a:gd name="adj1" fmla="val -13326"/>
              <a:gd name="adj2" fmla="val 25422"/>
              <a:gd name="adj3" fmla="val -13306"/>
              <a:gd name="adj4" fmla="val 38419"/>
              <a:gd name="adj5" fmla="val -195795"/>
              <a:gd name="adj6" fmla="val 1931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 all matching directives for current node.</a:t>
            </a:r>
          </a:p>
          <a:p>
            <a:pPr algn="ctr"/>
            <a:r>
              <a:rPr lang="en-US" sz="1400" dirty="0"/>
              <a:t>Directives are sorted by priority</a:t>
            </a:r>
          </a:p>
        </p:txBody>
      </p:sp>
      <p:sp>
        <p:nvSpPr>
          <p:cNvPr id="8" name="Line Callout 2 (No Border) 7"/>
          <p:cNvSpPr/>
          <p:nvPr/>
        </p:nvSpPr>
        <p:spPr>
          <a:xfrm>
            <a:off x="2987824" y="5332040"/>
            <a:ext cx="1583090" cy="1195105"/>
          </a:xfrm>
          <a:prstGeom prst="callout2">
            <a:avLst>
              <a:gd name="adj1" fmla="val -6768"/>
              <a:gd name="adj2" fmla="val 42475"/>
              <a:gd name="adj3" fmla="val -6748"/>
              <a:gd name="adj4" fmla="val 60423"/>
              <a:gd name="adj5" fmla="val -167376"/>
              <a:gd name="adj6" fmla="val 1573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Execute compile function for each directive. Keep resultant link function</a:t>
            </a:r>
          </a:p>
        </p:txBody>
      </p:sp>
      <p:sp>
        <p:nvSpPr>
          <p:cNvPr id="9" name="Line Callout 2 (No Border) 8"/>
          <p:cNvSpPr/>
          <p:nvPr/>
        </p:nvSpPr>
        <p:spPr>
          <a:xfrm>
            <a:off x="5616411" y="5332040"/>
            <a:ext cx="1583090" cy="1195105"/>
          </a:xfrm>
          <a:prstGeom prst="callout2">
            <a:avLst>
              <a:gd name="adj1" fmla="val -4581"/>
              <a:gd name="adj2" fmla="val 47426"/>
              <a:gd name="adj3" fmla="val -4562"/>
              <a:gd name="adj4" fmla="val 61522"/>
              <a:gd name="adj5" fmla="val -136771"/>
              <a:gd name="adj6" fmla="val 297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the same for all child nodes</a:t>
            </a:r>
          </a:p>
        </p:txBody>
      </p:sp>
    </p:spTree>
    <p:extLst>
      <p:ext uri="{BB962C8B-B14F-4D97-AF65-F5344CB8AC3E}">
        <p14:creationId xmlns:p14="http://schemas.microsoft.com/office/powerpoint/2010/main" val="58632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node is compared against a list of all registered directives</a:t>
            </a:r>
          </a:p>
          <a:p>
            <a:r>
              <a:rPr lang="en-US" dirty="0"/>
              <a:t>Need to compare</a:t>
            </a:r>
          </a:p>
          <a:p>
            <a:pPr lvl="1"/>
            <a:r>
              <a:rPr lang="en-US" dirty="0"/>
              <a:t>Element name</a:t>
            </a:r>
          </a:p>
          <a:p>
            <a:pPr lvl="1"/>
            <a:r>
              <a:rPr lang="en-US" dirty="0"/>
              <a:t>Attribute list</a:t>
            </a:r>
          </a:p>
          <a:p>
            <a:pPr lvl="1"/>
            <a:r>
              <a:rPr lang="en-US" dirty="0"/>
              <a:t>Element class</a:t>
            </a:r>
          </a:p>
          <a:p>
            <a:pPr lvl="1"/>
            <a:r>
              <a:rPr lang="en-US" dirty="0"/>
              <a:t>Comment</a:t>
            </a:r>
          </a:p>
          <a:p>
            <a:pPr lvl="1"/>
            <a:r>
              <a:rPr lang="en-US" dirty="0"/>
              <a:t>Element text - For interpolation expression</a:t>
            </a:r>
          </a:p>
          <a:p>
            <a:pPr lvl="1"/>
            <a:r>
              <a:rPr lang="en-US" dirty="0"/>
              <a:t>Attribute’s value - For interpolation expression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6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060" y="1537049"/>
            <a:ext cx="5474576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collectDirectives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(node, directives, ...)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node.nodeType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NODE_TYPE_ELEMENT: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addDirective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kumimoji="0" lang="en-US" altLang="en-US" sz="10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addAttrInterpolateDirective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(node, directives, value,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addDirective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node.className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&amp;&amp;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node.className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addDirective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NODE_TYPE_TEXT: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addTextInterpolateDirective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node.nodeValue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NODE_TYPE_COMMENT: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match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COMMENT_DIRECTIVE_REGEXP.exec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node.nodeValue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addDirective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directives.sort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byPriority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79512" y="4293096"/>
            <a:ext cx="1583090" cy="1195105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58346"/>
              <a:gd name="adj6" fmla="val 1964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Directives are sorted by priority</a:t>
            </a:r>
          </a:p>
        </p:txBody>
      </p:sp>
      <p:sp>
        <p:nvSpPr>
          <p:cNvPr id="8" name="Line Callout 2 (No Border) 7"/>
          <p:cNvSpPr/>
          <p:nvPr/>
        </p:nvSpPr>
        <p:spPr>
          <a:xfrm>
            <a:off x="179512" y="2636912"/>
            <a:ext cx="1583090" cy="1195105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31841"/>
              <a:gd name="adj6" fmla="val 1744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addDirective</a:t>
            </a:r>
            <a:r>
              <a:rPr lang="en-US" sz="1400" dirty="0"/>
              <a:t> adds directive only if name and type are valid</a:t>
            </a:r>
          </a:p>
        </p:txBody>
      </p:sp>
    </p:spTree>
    <p:extLst>
      <p:ext uri="{BB962C8B-B14F-4D97-AF65-F5344CB8AC3E}">
        <p14:creationId xmlns:p14="http://schemas.microsoft.com/office/powerpoint/2010/main" val="312509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addDirective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Iterates all registered directives looking for a matching directive (by name)</a:t>
            </a:r>
          </a:p>
          <a:p>
            <a:r>
              <a:rPr lang="en-US" dirty="0"/>
              <a:t>Instantiates the directive</a:t>
            </a:r>
          </a:p>
          <a:p>
            <a:r>
              <a:rPr lang="en-US" dirty="0"/>
              <a:t>Verifies directive’s restrict option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45988" y="3933056"/>
            <a:ext cx="76867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addDirective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tDirectives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name, location,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maxPriority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match =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hasDirectives.hasOwnProperty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directive, directives = 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 + Suffix),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0, ii =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directives.length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ii;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directive = directives[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maxPriority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=== undefined ||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maxPriority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directive.priority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directive.restrict.indexOf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(location) != -1)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tDirectives.push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match = directive;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 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match;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6948264" y="2492896"/>
            <a:ext cx="1694656" cy="114118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6811"/>
              <a:gd name="adj6" fmla="val -1722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Directive is instantiated before checking the restrict option</a:t>
            </a:r>
            <a:r>
              <a:rPr lang="he-IL" altLang="en-US" sz="1400" dirty="0"/>
              <a:t> </a:t>
            </a:r>
            <a:r>
              <a:rPr lang="en-US" altLang="en-US" sz="1400" dirty="0">
                <a:sym typeface="Wingdings" panose="05000000000000000000" pitchFamily="2" charset="2"/>
              </a:rPr>
              <a:t></a:t>
            </a:r>
            <a:endParaRPr lang="en-US" altLang="en-US" sz="1400" dirty="0"/>
          </a:p>
        </p:txBody>
      </p:sp>
      <p:sp>
        <p:nvSpPr>
          <p:cNvPr id="9" name="Line Callout 2 (No Border) 8"/>
          <p:cNvSpPr/>
          <p:nvPr/>
        </p:nvSpPr>
        <p:spPr>
          <a:xfrm>
            <a:off x="6342155" y="5831210"/>
            <a:ext cx="1694656" cy="70914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3131"/>
              <a:gd name="adj6" fmla="val -1928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There may be multiple directives with the same name</a:t>
            </a:r>
          </a:p>
        </p:txBody>
      </p:sp>
      <p:sp>
        <p:nvSpPr>
          <p:cNvPr id="10" name="Line Callout 2 (No Border) 9"/>
          <p:cNvSpPr/>
          <p:nvPr/>
        </p:nvSpPr>
        <p:spPr>
          <a:xfrm>
            <a:off x="2843808" y="6057377"/>
            <a:ext cx="1694656" cy="70914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709"/>
              <a:gd name="adj6" fmla="val -561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Collection of all registered directives</a:t>
            </a:r>
          </a:p>
        </p:txBody>
      </p:sp>
    </p:spTree>
    <p:extLst>
      <p:ext uri="{BB962C8B-B14F-4D97-AF65-F5344CB8AC3E}">
        <p14:creationId xmlns:p14="http://schemas.microsoft.com/office/powerpoint/2010/main" val="421688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Directive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1695872"/>
            <a:ext cx="787266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directive(name,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directiveFactory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hasDirectives.hasOwnProperty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hasDirectives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[name]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provide.factory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 +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'Directive'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($injector,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directives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hasDirectives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[name],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directiveFactory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index)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 =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injector.invoke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directiveFactory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directive = { compile: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valueFn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(directive)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directive.compile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directive.link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directive.compile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valueFn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directive.link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directive.priority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directive.priority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index;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directive.name = directive.name ||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directive.require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directive.require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directive.name);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directive.restrict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directive.restrict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isObject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directive.scope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directive.$$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isolateBindings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parseIsolateBindings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directive.scope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directive.name);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directives.push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hasDirectives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[name].push(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directiveFactory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Callout 2 (No Border) 7"/>
          <p:cNvSpPr/>
          <p:nvPr/>
        </p:nvSpPr>
        <p:spPr>
          <a:xfrm>
            <a:off x="107504" y="2276872"/>
            <a:ext cx="1152128" cy="792088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4942"/>
              <a:gd name="adj6" fmla="val 138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hasDirectives</a:t>
            </a:r>
            <a:r>
              <a:rPr lang="en-US" sz="1100" dirty="0"/>
              <a:t> is an array of all registered directives</a:t>
            </a:r>
          </a:p>
        </p:txBody>
      </p:sp>
      <p:sp>
        <p:nvSpPr>
          <p:cNvPr id="9" name="Line Callout 2 (No Border) 8"/>
          <p:cNvSpPr/>
          <p:nvPr/>
        </p:nvSpPr>
        <p:spPr>
          <a:xfrm>
            <a:off x="6981800" y="2204864"/>
            <a:ext cx="1152128" cy="792088"/>
          </a:xfrm>
          <a:prstGeom prst="callout2">
            <a:avLst>
              <a:gd name="adj1" fmla="val 62461"/>
              <a:gd name="adj2" fmla="val -9736"/>
              <a:gd name="adj3" fmla="val 45329"/>
              <a:gd name="adj4" fmla="val -9942"/>
              <a:gd name="adj5" fmla="val -6063"/>
              <a:gd name="adj6" fmla="val -3356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Multiple directives can have the same name</a:t>
            </a:r>
          </a:p>
        </p:txBody>
      </p:sp>
      <p:sp>
        <p:nvSpPr>
          <p:cNvPr id="10" name="Line Callout 2 (No Border) 9"/>
          <p:cNvSpPr/>
          <p:nvPr/>
        </p:nvSpPr>
        <p:spPr>
          <a:xfrm>
            <a:off x="7092280" y="3356992"/>
            <a:ext cx="1152128" cy="936104"/>
          </a:xfrm>
          <a:prstGeom prst="callout2">
            <a:avLst>
              <a:gd name="adj1" fmla="val 62461"/>
              <a:gd name="adj2" fmla="val -9736"/>
              <a:gd name="adj3" fmla="val 45329"/>
              <a:gd name="adj4" fmla="val -9942"/>
              <a:gd name="adj5" fmla="val -86674"/>
              <a:gd name="adj6" fmla="val -4258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Register a factory which is responsible for instantiating all directives</a:t>
            </a:r>
          </a:p>
        </p:txBody>
      </p:sp>
      <p:sp>
        <p:nvSpPr>
          <p:cNvPr id="11" name="Line Callout 2 (No Border) 10"/>
          <p:cNvSpPr/>
          <p:nvPr/>
        </p:nvSpPr>
        <p:spPr>
          <a:xfrm>
            <a:off x="6804248" y="5153348"/>
            <a:ext cx="1152128" cy="936104"/>
          </a:xfrm>
          <a:prstGeom prst="callout2">
            <a:avLst>
              <a:gd name="adj1" fmla="val 62461"/>
              <a:gd name="adj2" fmla="val -9736"/>
              <a:gd name="adj3" fmla="val 45329"/>
              <a:gd name="adj4" fmla="val -9942"/>
              <a:gd name="adj5" fmla="val -147369"/>
              <a:gd name="adj6" fmla="val -3017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 directive is an object with a compile function which returns a link function</a:t>
            </a:r>
          </a:p>
        </p:txBody>
      </p:sp>
      <p:sp>
        <p:nvSpPr>
          <p:cNvPr id="12" name="Line Callout 2 (No Border) 11"/>
          <p:cNvSpPr/>
          <p:nvPr/>
        </p:nvSpPr>
        <p:spPr>
          <a:xfrm>
            <a:off x="114792" y="3897052"/>
            <a:ext cx="1152128" cy="792088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96256"/>
              <a:gd name="adj6" fmla="val 2213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 standard factory since an array is returned</a:t>
            </a:r>
          </a:p>
        </p:txBody>
      </p:sp>
    </p:spTree>
    <p:extLst>
      <p:ext uri="{BB962C8B-B14F-4D97-AF65-F5344CB8AC3E}">
        <p14:creationId xmlns:p14="http://schemas.microsoft.com/office/powerpoint/2010/main" val="185561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Directives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Apply directive settings that may modify the DOM</a:t>
            </a:r>
          </a:p>
          <a:p>
            <a:r>
              <a:rPr lang="en-US" dirty="0"/>
              <a:t>Execute the directive’s compile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93601" y="2678144"/>
            <a:ext cx="6882012" cy="400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applyDirectivesToNode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0, ii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ii;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directive = directives[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directive.scope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directive.name;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directive.transclude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directive.compile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directive.compile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templateAttrs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childTranscludeFn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directive.terminal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nodeLinkFn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2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Order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directive may change the DOM </a:t>
            </a:r>
          </a:p>
          <a:p>
            <a:pPr lvl="1"/>
            <a:r>
              <a:rPr lang="en-US" dirty="0"/>
              <a:t>One directive sees the modification of the others</a:t>
            </a:r>
          </a:p>
          <a:p>
            <a:pPr lvl="1"/>
            <a:r>
              <a:rPr lang="en-US" dirty="0"/>
              <a:t>Therefore order is important</a:t>
            </a:r>
          </a:p>
          <a:p>
            <a:r>
              <a:rPr lang="en-US" dirty="0"/>
              <a:t>Default directive’s priority is zero</a:t>
            </a:r>
          </a:p>
          <a:p>
            <a:pPr lvl="1"/>
            <a:r>
              <a:rPr lang="en-US" dirty="0"/>
              <a:t>Higher priority means “compile earlier”</a:t>
            </a:r>
          </a:p>
          <a:p>
            <a:r>
              <a:rPr lang="en-US" dirty="0"/>
              <a:t>If priority is the same then sort by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index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03848" y="5080337"/>
            <a:ext cx="455765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byPriority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(a, b)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diff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b.priority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-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a.priority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(diff !== 0)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diff;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(a.name !== b.name)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(a.name &lt; b.name) ? -1 : 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-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b.index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4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DOM During Compilation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if one directive completely removes itself from the DOM ?</a:t>
            </a:r>
          </a:p>
          <a:p>
            <a:r>
              <a:rPr lang="en-US" dirty="0"/>
              <a:t>All other lower priority directives manipulate an already removed element</a:t>
            </a:r>
          </a:p>
          <a:p>
            <a:r>
              <a:rPr lang="en-US" dirty="0"/>
              <a:t>What about the sibling directive ?</a:t>
            </a:r>
          </a:p>
          <a:p>
            <a:pPr lvl="1"/>
            <a:r>
              <a:rPr lang="en-US" dirty="0"/>
              <a:t>Angular does not compile it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Is this a bug ?</a:t>
            </a:r>
          </a:p>
          <a:p>
            <a:r>
              <a:rPr lang="en-US" dirty="0">
                <a:sym typeface="Wingdings" panose="05000000000000000000" pitchFamily="2" charset="2"/>
              </a:rPr>
              <a:t>In general, compile should only “play” with the element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7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dive into the $compile service</a:t>
            </a:r>
          </a:p>
          <a:p>
            <a:r>
              <a:rPr lang="en-US" dirty="0"/>
              <a:t>Look at additional related services</a:t>
            </a:r>
          </a:p>
          <a:p>
            <a:pPr lvl="1"/>
            <a:r>
              <a:rPr lang="en-US" dirty="0"/>
              <a:t>$parse</a:t>
            </a:r>
          </a:p>
          <a:p>
            <a:pPr lvl="1"/>
            <a:r>
              <a:rPr lang="en-US" dirty="0"/>
              <a:t>$interpolate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48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an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dir1 &amp; dir2 are directives</a:t>
            </a:r>
          </a:p>
          <a:p>
            <a:r>
              <a:rPr lang="en-US" dirty="0"/>
              <a:t>dir1 removes itself</a:t>
            </a:r>
          </a:p>
          <a:p>
            <a:r>
              <a:rPr lang="en-US" dirty="0"/>
              <a:t>dir2 is not compiled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0638" y="3356992"/>
            <a:ext cx="485742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.directive(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"dir1"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compile: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element.remove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.directive(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"dir2"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compile: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"&lt;h1&gt;Directive2&lt;/h1&gt;"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940152" y="3103076"/>
            <a:ext cx="2172390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9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Phase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the appropriate scope instance</a:t>
            </a:r>
          </a:p>
          <a:p>
            <a:pPr lvl="1"/>
            <a:r>
              <a:rPr lang="en-US" dirty="0"/>
              <a:t>May create a new one</a:t>
            </a:r>
          </a:p>
          <a:p>
            <a:r>
              <a:rPr lang="en-US" dirty="0"/>
              <a:t>Invoke pre link on current directive</a:t>
            </a:r>
          </a:p>
          <a:p>
            <a:pPr lvl="1"/>
            <a:r>
              <a:rPr lang="en-US" dirty="0"/>
              <a:t>PRE DOM modification (not safe)</a:t>
            </a:r>
          </a:p>
          <a:p>
            <a:pPr lvl="1"/>
            <a:r>
              <a:rPr lang="en-US" dirty="0"/>
              <a:t>Register PRE watchers</a:t>
            </a:r>
          </a:p>
          <a:p>
            <a:r>
              <a:rPr lang="en-US" dirty="0"/>
              <a:t>Recursively link child directives</a:t>
            </a:r>
          </a:p>
          <a:p>
            <a:r>
              <a:rPr lang="en-US" dirty="0"/>
              <a:t>Invoke post link on current directive </a:t>
            </a:r>
          </a:p>
          <a:p>
            <a:pPr lvl="1"/>
            <a:r>
              <a:rPr lang="en-US" dirty="0"/>
              <a:t>Post DOM modification</a:t>
            </a:r>
          </a:p>
          <a:p>
            <a:pPr lvl="1"/>
            <a:r>
              <a:rPr lang="en-US" dirty="0"/>
              <a:t>Register POST watchers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05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Phase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38485" y="2060848"/>
            <a:ext cx="6301725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nodeLinkFn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scope, ...)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newIsolateScopeDirective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isolateScope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PRELINKING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0, ii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preLinkFns.length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ii;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preLinkFns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invokeLinkFn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RECURSIVE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scopeToChild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linkNode.childNodes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POSTLINKING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postLinkFns.length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- 1;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&gt;= 0;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postLinkFns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invokeLinkFn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11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Phase - Disclaimer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linking phase is more complex than introduced at previous slides</a:t>
            </a:r>
          </a:p>
          <a:p>
            <a:r>
              <a:rPr lang="en-US" dirty="0"/>
              <a:t>Need to take into account</a:t>
            </a:r>
          </a:p>
          <a:p>
            <a:pPr lvl="1"/>
            <a:r>
              <a:rPr lang="en-US" dirty="0"/>
              <a:t>Directive’s template</a:t>
            </a:r>
          </a:p>
          <a:p>
            <a:pPr lvl="2"/>
            <a:r>
              <a:rPr lang="en-US" dirty="0"/>
              <a:t>Might need to load it from server</a:t>
            </a:r>
          </a:p>
          <a:p>
            <a:pPr lvl="2"/>
            <a:r>
              <a:rPr lang="en-US" dirty="0"/>
              <a:t>Which means delayed linking</a:t>
            </a:r>
          </a:p>
          <a:p>
            <a:pPr lvl="1"/>
            <a:r>
              <a:rPr lang="en-US" dirty="0"/>
              <a:t>Directive’s controller</a:t>
            </a:r>
          </a:p>
          <a:p>
            <a:r>
              <a:rPr lang="en-US" dirty="0"/>
              <a:t>Will be discussed at next module</a:t>
            </a:r>
          </a:p>
        </p:txBody>
      </p:sp>
    </p:spTree>
    <p:extLst>
      <p:ext uri="{BB962C8B-B14F-4D97-AF65-F5344CB8AC3E}">
        <p14:creationId xmlns:p14="http://schemas.microsoft.com/office/powerpoint/2010/main" val="223141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DOM compilation Angular analyzes each node’s text and each attribute’s value</a:t>
            </a:r>
          </a:p>
          <a:p>
            <a:r>
              <a:rPr lang="en-US" dirty="0"/>
              <a:t>Seeking for interpolation expression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6056" y="3393056"/>
            <a:ext cx="7186583" cy="2708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addTextInterpolateDirective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text)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$interpolate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directives.push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priority: 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compile: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textInterpolateCompileFn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templateNode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textInterpolateLinkFn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node)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scope.$watch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interpolateFnWatchAction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node[0].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07504" y="4309340"/>
            <a:ext cx="1583090" cy="1195105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42485"/>
              <a:gd name="adj6" fmla="val 2118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DOM whenever the expression changes</a:t>
            </a:r>
          </a:p>
        </p:txBody>
      </p:sp>
      <p:sp>
        <p:nvSpPr>
          <p:cNvPr id="8" name="Line Callout 2 (No Border) 7"/>
          <p:cNvSpPr/>
          <p:nvPr/>
        </p:nvSpPr>
        <p:spPr>
          <a:xfrm>
            <a:off x="6444208" y="2984004"/>
            <a:ext cx="1583090" cy="864096"/>
          </a:xfrm>
          <a:prstGeom prst="callout2">
            <a:avLst>
              <a:gd name="adj1" fmla="val 58085"/>
              <a:gd name="adj2" fmla="val -8134"/>
              <a:gd name="adj3" fmla="val 46446"/>
              <a:gd name="adj4" fmla="val -8340"/>
              <a:gd name="adj5" fmla="val 111959"/>
              <a:gd name="adj6" fmla="val -2194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null if text does not contain any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88636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$interpolate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Compiles a string into an interpolation function</a:t>
            </a:r>
          </a:p>
          <a:p>
            <a:r>
              <a:rPr lang="en-US" dirty="0"/>
              <a:t>Later, can be linked to a scope and thus generating the final string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88077" y="3573016"/>
            <a:ext cx="460254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($interpolate)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"Hello, {{name}}"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$interpolate(template);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07504" y="4309341"/>
            <a:ext cx="1728192" cy="415804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61865"/>
              <a:gd name="adj6" fmla="val 1785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“Hello, Ori”</a:t>
            </a:r>
          </a:p>
        </p:txBody>
      </p:sp>
    </p:spTree>
    <p:extLst>
      <p:ext uri="{BB962C8B-B14F-4D97-AF65-F5344CB8AC3E}">
        <p14:creationId xmlns:p14="http://schemas.microsoft.com/office/powerpoint/2010/main" val="2863332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interpolateProvider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Curly braces can be replaced</a:t>
            </a:r>
          </a:p>
          <a:p>
            <a:r>
              <a:rPr lang="en-US" dirty="0"/>
              <a:t>You can switch to other opening and ending characters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3637392"/>
            <a:ext cx="426270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interpolateProvider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interpolateProvider.startSymbol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"&lt;%"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interpolateProvider.endSymbol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"%&gt;"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11960" y="5229200"/>
            <a:ext cx="273344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&lt;%message%&gt;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70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$interpolate – How does it work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Small wrapper around </a:t>
            </a:r>
            <a:r>
              <a:rPr lang="en-US" dirty="0">
                <a:solidFill>
                  <a:srgbClr val="FF0000"/>
                </a:solidFill>
              </a:rPr>
              <a:t>$parse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9112" y="2469813"/>
            <a:ext cx="7340471" cy="3524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$interpolate(text)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expressions = [],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parseFns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(index &lt;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textLength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(((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startIndex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text.indexOf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startSymbol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index)) != -1) 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((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endIndex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text.indexOf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endSymbol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startIndex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startSymbolLength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!= -1))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text.substring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startIndex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startSymbolLength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endIndex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expressions.push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parseFns.push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$parse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parseStringifyInterceptor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interpolationFn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(context)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values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Array(ii);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=0, ii=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expressions.length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ii;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values[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parseFns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](context);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compute(values);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90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$interpolate - XSS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</a:t>
            </a:r>
            <a:r>
              <a:rPr lang="en-US" dirty="0">
                <a:solidFill>
                  <a:srgbClr val="FF0000"/>
                </a:solidFill>
              </a:rPr>
              <a:t>$interpolate </a:t>
            </a:r>
            <a:r>
              <a:rPr lang="en-US" dirty="0"/>
              <a:t>is willing to inject any string into the interpolation expression</a:t>
            </a:r>
          </a:p>
          <a:p>
            <a:r>
              <a:rPr lang="en-US" dirty="0"/>
              <a:t>Even plain JavaScript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03118" y="3645024"/>
            <a:ext cx="4092787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"{{name}}"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$interpolate(template);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"&lt;script&gt;alert('XSS');&lt;/script&gt;"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(context);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".message"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).append(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07504" y="4309340"/>
            <a:ext cx="1728192" cy="631827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211484"/>
              <a:gd name="adj6" fmla="val 131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JavaScript code is executed</a:t>
            </a:r>
          </a:p>
        </p:txBody>
      </p:sp>
    </p:spTree>
    <p:extLst>
      <p:ext uri="{BB962C8B-B14F-4D97-AF65-F5344CB8AC3E}">
        <p14:creationId xmlns:p14="http://schemas.microsoft.com/office/powerpoint/2010/main" val="3882793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$interpolate – XSS Protection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en-US" dirty="0"/>
              <a:t>You may ask </a:t>
            </a:r>
            <a:r>
              <a:rPr lang="en-US" dirty="0">
                <a:solidFill>
                  <a:srgbClr val="FF0000"/>
                </a:solidFill>
              </a:rPr>
              <a:t>$interpolate </a:t>
            </a:r>
            <a:r>
              <a:rPr lang="en-US" dirty="0"/>
              <a:t>to guard against XSS</a:t>
            </a:r>
          </a:p>
          <a:p>
            <a:r>
              <a:rPr lang="en-US" dirty="0"/>
              <a:t>This is done by setting the value “html” for the 3</a:t>
            </a:r>
            <a:r>
              <a:rPr lang="en-US" baseline="30000" dirty="0"/>
              <a:t>rd</a:t>
            </a:r>
            <a:r>
              <a:rPr lang="en-US" dirty="0"/>
              <a:t> parameter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interpolateFn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throws an exception: “Attempting to use unsafe value in a safe context”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73274" y="3212976"/>
            <a:ext cx="5032147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"{{name}}"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$interpolate(template, undefined,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"html"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"&lt;script&gt;alert('XSS');&lt;/script&gt;"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(context);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".message"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).append(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3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err="1"/>
              <a:t>Templating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Consumes static string template and combines it with data</a:t>
            </a:r>
          </a:p>
          <a:p>
            <a:r>
              <a:rPr lang="en-US" dirty="0"/>
              <a:t>The result is just a string</a:t>
            </a:r>
          </a:p>
          <a:p>
            <a:r>
              <a:rPr lang="en-US" dirty="0"/>
              <a:t>Then the developer manually appends it to the DOM</a:t>
            </a:r>
          </a:p>
          <a:p>
            <a:r>
              <a:rPr lang="en-US" dirty="0"/>
              <a:t>However,</a:t>
            </a:r>
          </a:p>
          <a:p>
            <a:pPr lvl="1"/>
            <a:r>
              <a:rPr lang="en-US" dirty="0"/>
              <a:t>Any change to the data requires repeating the process</a:t>
            </a:r>
          </a:p>
          <a:p>
            <a:pPr lvl="1"/>
            <a:r>
              <a:rPr lang="en-US" dirty="0"/>
              <a:t>Leads to lost of user input</a:t>
            </a:r>
          </a:p>
          <a:p>
            <a:pPr lvl="1"/>
            <a:r>
              <a:rPr lang="en-US" dirty="0"/>
              <a:t>No easy way to define reusable behaviors </a:t>
            </a:r>
          </a:p>
        </p:txBody>
      </p:sp>
    </p:spTree>
    <p:extLst>
      <p:ext uri="{BB962C8B-B14F-4D97-AF65-F5344CB8AC3E}">
        <p14:creationId xmlns:p14="http://schemas.microsoft.com/office/powerpoint/2010/main" val="23954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$interpolate – Too Strict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let you interpolate even a simple HTML like &lt;h1&gt;</a:t>
            </a:r>
          </a:p>
          <a:p>
            <a:r>
              <a:rPr lang="en-US" dirty="0"/>
              <a:t>Use the relaxed module </a:t>
            </a:r>
            <a:r>
              <a:rPr lang="en-US" dirty="0">
                <a:solidFill>
                  <a:srgbClr val="FF0000"/>
                </a:solidFill>
              </a:rPr>
              <a:t>angular-sanitize</a:t>
            </a:r>
            <a:r>
              <a:rPr lang="en-US" dirty="0"/>
              <a:t>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65498" y="3356992"/>
            <a:ext cx="5647700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ngSanitize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($interpolate, 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rootElement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"{{name}}"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$interpolate(template, undefined,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"html"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name: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"&lt;h1&gt;Hello&lt;/h1&gt;“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".message"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).append(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7309176" y="2594464"/>
            <a:ext cx="1581522" cy="572028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156628"/>
              <a:gd name="adj6" fmla="val -14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download this module</a:t>
            </a:r>
          </a:p>
        </p:txBody>
      </p:sp>
      <p:sp>
        <p:nvSpPr>
          <p:cNvPr id="8" name="Line Callout 2 (No Border) 7"/>
          <p:cNvSpPr/>
          <p:nvPr/>
        </p:nvSpPr>
        <p:spPr>
          <a:xfrm>
            <a:off x="6557121" y="5508572"/>
            <a:ext cx="1581522" cy="777927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-96089"/>
              <a:gd name="adj6" fmla="val -165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Returns empty string if content is suspicious</a:t>
            </a:r>
          </a:p>
        </p:txBody>
      </p:sp>
    </p:spTree>
    <p:extLst>
      <p:ext uri="{BB962C8B-B14F-4D97-AF65-F5344CB8AC3E}">
        <p14:creationId xmlns:p14="http://schemas.microsoft.com/office/powerpoint/2010/main" val="597790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angular-sanitize – How does it work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angular-sanitize</a:t>
            </a:r>
            <a:r>
              <a:rPr lang="en-US" dirty="0"/>
              <a:t> registers a service named </a:t>
            </a:r>
            <a:r>
              <a:rPr lang="en-US" dirty="0">
                <a:solidFill>
                  <a:srgbClr val="FF0000"/>
                </a:solidFill>
              </a:rPr>
              <a:t>$sanitize</a:t>
            </a:r>
          </a:p>
          <a:p>
            <a:r>
              <a:rPr lang="en-US" dirty="0">
                <a:solidFill>
                  <a:srgbClr val="FF0000"/>
                </a:solidFill>
              </a:rPr>
              <a:t>$interpolate </a:t>
            </a:r>
            <a:r>
              <a:rPr lang="en-US" dirty="0"/>
              <a:t>asks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whether a value can be trusted</a:t>
            </a:r>
          </a:p>
          <a:p>
            <a:r>
              <a:rPr lang="en-US" dirty="0"/>
              <a:t>$</a:t>
            </a:r>
            <a:r>
              <a:rPr lang="en-US" dirty="0" err="1"/>
              <a:t>sce</a:t>
            </a:r>
            <a:r>
              <a:rPr lang="en-US" dirty="0"/>
              <a:t> looks for $sanitize service</a:t>
            </a:r>
          </a:p>
          <a:p>
            <a:pPr lvl="1"/>
            <a:r>
              <a:rPr lang="en-US" dirty="0"/>
              <a:t>If not found throws “Attempting …”</a:t>
            </a:r>
          </a:p>
          <a:p>
            <a:pPr lvl="1"/>
            <a:r>
              <a:rPr lang="en-US" dirty="0"/>
              <a:t>Else, delegates request to $sanitize</a:t>
            </a:r>
          </a:p>
          <a:p>
            <a:r>
              <a:rPr lang="en-US" dirty="0"/>
              <a:t>$sanitize returns empty string for any suspicious content</a:t>
            </a:r>
          </a:p>
          <a:p>
            <a:pPr lvl="1"/>
            <a:r>
              <a:rPr lang="en-US" dirty="0"/>
              <a:t>Does not throw an error</a:t>
            </a:r>
          </a:p>
        </p:txBody>
      </p:sp>
    </p:spTree>
    <p:extLst>
      <p:ext uri="{BB962C8B-B14F-4D97-AF65-F5344CB8AC3E}">
        <p14:creationId xmlns:p14="http://schemas.microsoft.com/office/powerpoint/2010/main" val="1056730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Strict Contextual Escaping</a:t>
            </a:r>
          </a:p>
          <a:p>
            <a:r>
              <a:rPr lang="en-US" dirty="0"/>
              <a:t>Assist in writing code that is secured by default</a:t>
            </a:r>
          </a:p>
          <a:p>
            <a:r>
              <a:rPr lang="en-US" dirty="0"/>
              <a:t>Usually, no need to interact with it directly</a:t>
            </a:r>
          </a:p>
          <a:p>
            <a:r>
              <a:rPr lang="en-US" dirty="0"/>
              <a:t>Directives are using it to preserve secured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sce.getTrusted</a:t>
            </a:r>
            <a:r>
              <a:rPr lang="en-US" dirty="0"/>
              <a:t> - Convert a value to a trusted one or throws an exception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sce.parseAs</a:t>
            </a:r>
            <a:r>
              <a:rPr lang="en-US" dirty="0"/>
              <a:t> – Like $parse but with security checking</a:t>
            </a:r>
          </a:p>
          <a:p>
            <a:r>
              <a:rPr lang="en-US" dirty="0"/>
              <a:t>Can be disabled using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sceProvider.enabled</a:t>
            </a:r>
            <a:r>
              <a:rPr lang="en-US" dirty="0">
                <a:solidFill>
                  <a:srgbClr val="FF0000"/>
                </a:solidFill>
              </a:rPr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2258519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sce</a:t>
            </a:r>
            <a:r>
              <a:rPr lang="en-US" dirty="0"/>
              <a:t> Usage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expression parsed by $parse is intercepted by $interpolate which enforces SCE checking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842" y="2822159"/>
            <a:ext cx="5707012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$interpolate(text,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mustHaveExpression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trustedContext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(index &lt;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parseFns.push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($parse(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parseStringifyInterceptor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trustedContext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sce.getTrusted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trustedContext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value) 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sce.valueOf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parseStringifyInterceptor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77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$parse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Converts </a:t>
            </a:r>
            <a:r>
              <a:rPr lang="en-US" dirty="0">
                <a:solidFill>
                  <a:srgbClr val="FF0000"/>
                </a:solidFill>
              </a:rPr>
              <a:t>Angular expression </a:t>
            </a:r>
            <a:r>
              <a:rPr lang="en-US" dirty="0"/>
              <a:t>into a function</a:t>
            </a:r>
          </a:p>
          <a:p>
            <a:r>
              <a:rPr lang="en-US" dirty="0"/>
              <a:t>The returned function can be linked to a context + locals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05760" y="3429000"/>
            <a:ext cx="5367175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($parse)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expr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compiledExpr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$parse(expr);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{ ctrl: { message: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 $parse"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compiledExpr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07504" y="4309340"/>
            <a:ext cx="1728192" cy="631827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211484"/>
              <a:gd name="adj6" fmla="val 131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is “Hello $parse”</a:t>
            </a:r>
          </a:p>
        </p:txBody>
      </p:sp>
    </p:spTree>
    <p:extLst>
      <p:ext uri="{BB962C8B-B14F-4D97-AF65-F5344CB8AC3E}">
        <p14:creationId xmlns:p14="http://schemas.microsoft.com/office/powerpoint/2010/main" val="360141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Expression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not a JavaScript expression !!!</a:t>
            </a:r>
          </a:p>
          <a:p>
            <a:pPr lvl="1"/>
            <a:r>
              <a:rPr lang="en-US" dirty="0"/>
              <a:t>And therefore cannot be </a:t>
            </a:r>
            <a:r>
              <a:rPr lang="en-US" dirty="0" err="1"/>
              <a:t>eval’ed</a:t>
            </a:r>
            <a:endParaRPr lang="en-US" dirty="0"/>
          </a:p>
          <a:p>
            <a:r>
              <a:rPr lang="en-US" dirty="0"/>
              <a:t>Angular implements its own parser and </a:t>
            </a:r>
            <a:r>
              <a:rPr lang="en-US" dirty="0" err="1"/>
              <a:t>lexer</a:t>
            </a:r>
            <a:r>
              <a:rPr lang="en-US" dirty="0"/>
              <a:t> ...</a:t>
            </a:r>
          </a:p>
          <a:p>
            <a:r>
              <a:rPr lang="en-US" dirty="0"/>
              <a:t>Differences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/>
              <a:t>Relaxed</a:t>
            </a:r>
          </a:p>
          <a:p>
            <a:pPr lvl="1"/>
            <a:r>
              <a:rPr lang="en-US" dirty="0"/>
              <a:t>No control flow, function, </a:t>
            </a:r>
            <a:r>
              <a:rPr lang="en-US" dirty="0" err="1"/>
              <a:t>RegExp</a:t>
            </a:r>
            <a:r>
              <a:rPr lang="en-US" dirty="0"/>
              <a:t>, comma</a:t>
            </a:r>
          </a:p>
          <a:p>
            <a:pPr lvl="1"/>
            <a:r>
              <a:rPr lang="en-US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944537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$parse implementation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1478" y="4797152"/>
            <a:ext cx="8153400" cy="1586880"/>
          </a:xfrm>
        </p:spPr>
        <p:txBody>
          <a:bodyPr/>
          <a:lstStyle/>
          <a:p>
            <a:r>
              <a:rPr lang="en-US" dirty="0"/>
              <a:t>Interceptor allows transformation of the evaluated value before it is written into the resultant string</a:t>
            </a:r>
          </a:p>
          <a:p>
            <a:pPr lvl="1"/>
            <a:r>
              <a:rPr lang="en-US" dirty="0"/>
              <a:t>Used internally by Angular (see $interpolate use case)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80914" y="1804152"/>
            <a:ext cx="541686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$parse(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interceptorFn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expensiveChecks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parsedExpression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cacheKey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'string'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lexer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Lexer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parser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Parser(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lexer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$filter,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parsedExpression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parser.parse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addInterceptor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parsedExpression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interceptorFn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addInterceptor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interceptorFn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addInterceptor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interceptorFn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26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$parse Metadata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$parse returns information about the type of the  expression</a:t>
            </a:r>
          </a:p>
          <a:p>
            <a:pPr lvl="1"/>
            <a:r>
              <a:rPr lang="en-US" dirty="0"/>
              <a:t>literal</a:t>
            </a:r>
          </a:p>
          <a:p>
            <a:pPr lvl="1"/>
            <a:r>
              <a:rPr lang="en-US" dirty="0"/>
              <a:t>constant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assign</a:t>
            </a:r>
          </a:p>
          <a:p>
            <a:endParaRPr lang="en-US" dirty="0"/>
          </a:p>
          <a:p>
            <a:r>
              <a:rPr lang="en-US" dirty="0"/>
              <a:t>Angular offers some optimization when literal or constant are true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47864" y="2564904"/>
            <a:ext cx="468750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expr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"{'e-mail': email}"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compiledExpr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$parse(expr);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"assign: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!!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compiledExpr.assign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"literal: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!!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compiledExpr.literal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"constant: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!!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compiledExpr.constant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7244605" y="5373216"/>
            <a:ext cx="1581522" cy="792088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-171369"/>
              <a:gd name="adj6" fmla="val -554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assign: False</a:t>
            </a:r>
          </a:p>
          <a:p>
            <a:pPr algn="ctr"/>
            <a:r>
              <a:rPr lang="en-US" sz="1400" dirty="0"/>
              <a:t>literal: True</a:t>
            </a:r>
          </a:p>
          <a:p>
            <a:pPr algn="ctr"/>
            <a:r>
              <a:rPr lang="en-US" sz="1400" dirty="0"/>
              <a:t>constant: False</a:t>
            </a:r>
          </a:p>
        </p:txBody>
      </p:sp>
    </p:spTree>
    <p:extLst>
      <p:ext uri="{BB962C8B-B14F-4D97-AF65-F5344CB8AC3E}">
        <p14:creationId xmlns:p14="http://schemas.microsoft.com/office/powerpoint/2010/main" val="2155757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parse.assign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</a:t>
            </a:r>
            <a:r>
              <a:rPr lang="en-US" dirty="0"/>
              <a:t> references a function (or null) which contains the assignment logic</a:t>
            </a:r>
          </a:p>
          <a:p>
            <a:r>
              <a:rPr lang="en-US" dirty="0"/>
              <a:t>When executed on an object </a:t>
            </a:r>
            <a:r>
              <a:rPr lang="en-US" dirty="0">
                <a:sym typeface="Wingdings" panose="05000000000000000000" pitchFamily="2" charset="2"/>
              </a:rPr>
              <a:t> Object is modified</a:t>
            </a:r>
            <a:endParaRPr lang="en-US" dirty="0"/>
          </a:p>
          <a:p>
            <a:r>
              <a:rPr lang="en-US" dirty="0"/>
              <a:t>Very useful when implementing directives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71800" y="4077072"/>
            <a:ext cx="366799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expr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ctrl.contact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getter = $parse(expr);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setter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getter.assign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{};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(setter)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setter(context, {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console.log(context);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07504" y="4309340"/>
            <a:ext cx="1728192" cy="991868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02612"/>
              <a:gd name="adj6" fmla="val 1815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 as executing:</a:t>
            </a:r>
          </a:p>
          <a:p>
            <a:pPr algn="ctr"/>
            <a:r>
              <a:rPr lang="en-US" sz="1400" dirty="0" err="1"/>
              <a:t>context.ctrl.contact</a:t>
            </a:r>
            <a:r>
              <a:rPr lang="en-US" sz="1400" dirty="0"/>
              <a:t> = {name: “Ori”};</a:t>
            </a:r>
          </a:p>
        </p:txBody>
      </p:sp>
    </p:spTree>
    <p:extLst>
      <p:ext uri="{BB962C8B-B14F-4D97-AF65-F5344CB8AC3E}">
        <p14:creationId xmlns:p14="http://schemas.microsoft.com/office/powerpoint/2010/main" val="3734182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$parse allows for embedding filters inside the expression</a:t>
            </a:r>
          </a:p>
          <a:p>
            <a:r>
              <a:rPr lang="en-US" dirty="0"/>
              <a:t>Filter is a stateless function which transforms a value into a string</a:t>
            </a:r>
          </a:p>
          <a:p>
            <a:r>
              <a:rPr lang="en-US" dirty="0"/>
              <a:t>Angular is smart enough to call the filter only if the value has changed (even for custom filter)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515" y="4797152"/>
            <a:ext cx="434766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="run()"&gt;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$apply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="change()"&gt;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79512" y="5013176"/>
            <a:ext cx="1728192" cy="1351908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9208"/>
              <a:gd name="adj6" fmla="val 1614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assumes that date is stateless and therefore need to re-execute it only if ‘when’ changes</a:t>
            </a:r>
          </a:p>
        </p:txBody>
      </p:sp>
    </p:spTree>
    <p:extLst>
      <p:ext uri="{BB962C8B-B14F-4D97-AF65-F5344CB8AC3E}">
        <p14:creationId xmlns:p14="http://schemas.microsoft.com/office/powerpoint/2010/main" val="280206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Templating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 against a DOM tree, not a string</a:t>
            </a:r>
          </a:p>
          <a:p>
            <a:r>
              <a:rPr lang="en-US" dirty="0"/>
              <a:t>The result is a “live” DOM</a:t>
            </a:r>
          </a:p>
          <a:p>
            <a:pPr lvl="1"/>
            <a:r>
              <a:rPr lang="en-US" dirty="0"/>
              <a:t>The DOM is automatically updated by Angular whenever the data model changes</a:t>
            </a:r>
          </a:p>
          <a:p>
            <a:pPr lvl="1"/>
            <a:r>
              <a:rPr lang="en-US" dirty="0"/>
              <a:t>The data model is automatically being modified when the DOM changes</a:t>
            </a:r>
          </a:p>
          <a:p>
            <a:r>
              <a:rPr lang="en-US" dirty="0"/>
              <a:t>Has extensive API for integrating with the compilation and linking phases</a:t>
            </a:r>
          </a:p>
        </p:txBody>
      </p:sp>
    </p:spTree>
    <p:extLst>
      <p:ext uri="{BB962C8B-B14F-4D97-AF65-F5344CB8AC3E}">
        <p14:creationId xmlns:p14="http://schemas.microsoft.com/office/powerpoint/2010/main" val="2031950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Filter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filter that holds an internal state which effects the filter’s output</a:t>
            </a:r>
          </a:p>
          <a:p>
            <a:r>
              <a:rPr lang="en-US" dirty="0"/>
              <a:t>Angular is unaware of the internal state and therefore invokes the filter every digest cycle</a:t>
            </a:r>
          </a:p>
          <a:p>
            <a:pPr lvl="1"/>
            <a:r>
              <a:rPr lang="en-US" dirty="0"/>
              <a:t>Disable previous discussed optimization</a:t>
            </a:r>
          </a:p>
          <a:p>
            <a:r>
              <a:rPr lang="en-US" dirty="0"/>
              <a:t>By default Angular assumes that a filter is stateless and can be optimized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stateful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overwrite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06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Filter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Filter method must be short </a:t>
            </a:r>
          </a:p>
          <a:p>
            <a:pPr lvl="1"/>
            <a:r>
              <a:rPr lang="en-US" dirty="0"/>
              <a:t>Else, digest cycle performance is reduced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Filter </a:t>
            </a:r>
            <a:r>
              <a:rPr lang="en-US" dirty="0" err="1">
                <a:solidFill>
                  <a:srgbClr val="FF0000"/>
                </a:solidFill>
              </a:rPr>
              <a:t>filter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considered </a:t>
            </a:r>
            <a:r>
              <a:rPr lang="en-US" dirty="0" err="1"/>
              <a:t>stateful</a:t>
            </a:r>
            <a:r>
              <a:rPr lang="en-US" dirty="0"/>
              <a:t> and therefore will be invoked per each digest cycle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270" y="2780928"/>
            <a:ext cx="3328155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.filter(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 filter"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 +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stateful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0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- Performance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general, try to avoid filters</a:t>
            </a:r>
          </a:p>
          <a:p>
            <a:r>
              <a:rPr lang="en-US" dirty="0"/>
              <a:t>Angular is not able to optimize them well</a:t>
            </a:r>
          </a:p>
          <a:p>
            <a:pPr lvl="1"/>
            <a:r>
              <a:rPr lang="en-US" dirty="0"/>
              <a:t>Primitive values are optimized</a:t>
            </a:r>
          </a:p>
          <a:p>
            <a:pPr lvl="1"/>
            <a:r>
              <a:rPr lang="en-US" dirty="0"/>
              <a:t>Arrays are not</a:t>
            </a:r>
          </a:p>
          <a:p>
            <a:r>
              <a:rPr lang="en-US" dirty="0"/>
              <a:t>Are quite limited from application perspective</a:t>
            </a:r>
          </a:p>
          <a:p>
            <a:r>
              <a:rPr lang="en-US" dirty="0"/>
              <a:t>Prefer plain controller logic manipulation instead</a:t>
            </a:r>
          </a:p>
        </p:txBody>
      </p:sp>
    </p:spTree>
    <p:extLst>
      <p:ext uri="{BB962C8B-B14F-4D97-AF65-F5344CB8AC3E}">
        <p14:creationId xmlns:p14="http://schemas.microsoft.com/office/powerpoint/2010/main" val="2444360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DOM compilation is encapsulated under a service named </a:t>
            </a:r>
            <a:r>
              <a:rPr lang="en-US" dirty="0">
                <a:solidFill>
                  <a:srgbClr val="FF0000"/>
                </a:solidFill>
              </a:rPr>
              <a:t>$compile</a:t>
            </a:r>
          </a:p>
          <a:p>
            <a:r>
              <a:rPr lang="en-US" dirty="0"/>
              <a:t>Companioned with its friends </a:t>
            </a:r>
            <a:r>
              <a:rPr lang="en-US" dirty="0">
                <a:solidFill>
                  <a:srgbClr val="FF0000"/>
                </a:solidFill>
              </a:rPr>
              <a:t>$parse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$interpolate</a:t>
            </a:r>
            <a:r>
              <a:rPr lang="en-US" dirty="0"/>
              <a:t> the developer can implement DOM reusable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7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Compiler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the developer to teach the browser new HTML syntax</a:t>
            </a:r>
          </a:p>
          <a:p>
            <a:pPr lvl="1"/>
            <a:r>
              <a:rPr lang="en-US" dirty="0"/>
              <a:t>Without server side or pre compilation</a:t>
            </a:r>
          </a:p>
          <a:p>
            <a:r>
              <a:rPr lang="en-US" dirty="0"/>
              <a:t>New behavior can be attached to any HTML element or attribute</a:t>
            </a:r>
          </a:p>
          <a:p>
            <a:r>
              <a:rPr lang="en-US" dirty="0"/>
              <a:t>New HTML elements can be created</a:t>
            </a:r>
          </a:p>
          <a:p>
            <a:r>
              <a:rPr lang="en-US" dirty="0"/>
              <a:t>These extensions become a Domain Specific Language (DSL)</a:t>
            </a:r>
          </a:p>
          <a:p>
            <a:r>
              <a:rPr lang="en-US" dirty="0"/>
              <a:t>Angular calls it Directive</a:t>
            </a:r>
          </a:p>
        </p:txBody>
      </p:sp>
    </p:spTree>
    <p:extLst>
      <p:ext uri="{BB962C8B-B14F-4D97-AF65-F5344CB8AC3E}">
        <p14:creationId xmlns:p14="http://schemas.microsoft.com/office/powerpoint/2010/main" val="261544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$compile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 a template string and wrap it inside a jQuery element</a:t>
            </a:r>
          </a:p>
          <a:p>
            <a:r>
              <a:rPr lang="en-US" dirty="0"/>
              <a:t>Compile the element using </a:t>
            </a:r>
            <a:r>
              <a:rPr lang="en-US" dirty="0">
                <a:solidFill>
                  <a:srgbClr val="FF0000"/>
                </a:solidFill>
              </a:rPr>
              <a:t>$compile</a:t>
            </a:r>
          </a:p>
          <a:p>
            <a:pPr lvl="1"/>
            <a:r>
              <a:rPr lang="en-US" dirty="0"/>
              <a:t>May transform the DOM into something else</a:t>
            </a:r>
          </a:p>
          <a:p>
            <a:r>
              <a:rPr lang="en-US" dirty="0"/>
              <a:t>Link the template to a Scope instance</a:t>
            </a:r>
          </a:p>
          <a:p>
            <a:pPr lvl="1"/>
            <a:r>
              <a:rPr lang="en-US" dirty="0"/>
              <a:t>Cannot use arbitrary object</a:t>
            </a:r>
          </a:p>
          <a:p>
            <a:pPr lvl="1"/>
            <a:r>
              <a:rPr lang="en-US" dirty="0"/>
              <a:t>Because directives use the Scope API</a:t>
            </a:r>
          </a:p>
          <a:p>
            <a:r>
              <a:rPr lang="en-US" dirty="0"/>
              <a:t>Initiate a digest cycle </a:t>
            </a:r>
          </a:p>
          <a:p>
            <a:pPr lvl="1"/>
            <a:r>
              <a:rPr lang="en-US" dirty="0"/>
              <a:t>Watchers are executed</a:t>
            </a:r>
          </a:p>
          <a:p>
            <a:pPr lvl="1"/>
            <a:r>
              <a:rPr lang="en-US" dirty="0"/>
              <a:t>DOM is updated</a:t>
            </a:r>
          </a:p>
        </p:txBody>
      </p:sp>
    </p:spTree>
    <p:extLst>
      <p:ext uri="{BB962C8B-B14F-4D97-AF65-F5344CB8AC3E}">
        <p14:creationId xmlns:p14="http://schemas.microsoft.com/office/powerpoint/2010/main" val="126526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$compile Usage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8746" y="2408838"/>
            <a:ext cx="502733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"&lt;span&gt;{{name}}&lt;/span&gt;"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"Template: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template[0].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$compile(template);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"$compile: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template[0].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 =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.$new();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"link: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template[0].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scope.name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"App Data"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scope.$digest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"$digest: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template[0].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Callout 2 (No Border) 10"/>
          <p:cNvSpPr/>
          <p:nvPr/>
        </p:nvSpPr>
        <p:spPr>
          <a:xfrm>
            <a:off x="6261720" y="1988840"/>
            <a:ext cx="2592288" cy="57606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3504"/>
              <a:gd name="adj6" fmla="val -515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="ng-binding ng-scope"&gt;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{{</a:t>
            </a:r>
            <a:r>
              <a:rPr lang="en-US" altLang="en-US" sz="10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Callout 2 (No Border) 12"/>
          <p:cNvSpPr/>
          <p:nvPr/>
        </p:nvSpPr>
        <p:spPr>
          <a:xfrm>
            <a:off x="5868144" y="3585888"/>
            <a:ext cx="2592288" cy="57606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353"/>
              <a:gd name="adj6" fmla="val -488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="ng-binding ng-scope"&gt;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{{</a:t>
            </a:r>
            <a:r>
              <a:rPr lang="en-US" altLang="en-US" sz="10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Line Callout 2 (No Border) 13"/>
          <p:cNvSpPr/>
          <p:nvPr/>
        </p:nvSpPr>
        <p:spPr>
          <a:xfrm>
            <a:off x="6261720" y="5336341"/>
            <a:ext cx="2592288" cy="57606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8497"/>
              <a:gd name="adj6" fmla="val -558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="ng-binding ng-scope"&gt;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App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5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Template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you may want to compile once but link multiple times to different scope instances</a:t>
            </a:r>
          </a:p>
          <a:p>
            <a:r>
              <a:rPr lang="en-US" dirty="0"/>
              <a:t>For example, ng-repeat</a:t>
            </a:r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11746" y="3284984"/>
            <a:ext cx="4955203" cy="2631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"&lt;span&gt;{{name}}&lt;/span&gt;"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"Template: 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template[0].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$compile(template);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"$compile: 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template[0].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 = 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.$new();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scope.name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 Data 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view =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templateFn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(clone) {});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scope.$digest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"view 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(i+1) +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 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view[0].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395536" y="5484426"/>
            <a:ext cx="1296144" cy="864096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33868"/>
              <a:gd name="adj6" fmla="val 212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a clone</a:t>
            </a:r>
          </a:p>
        </p:txBody>
      </p:sp>
      <p:sp>
        <p:nvSpPr>
          <p:cNvPr id="8" name="Line Callout 2 (No Border) 7"/>
          <p:cNvSpPr/>
          <p:nvPr/>
        </p:nvSpPr>
        <p:spPr>
          <a:xfrm>
            <a:off x="395536" y="3381347"/>
            <a:ext cx="1296144" cy="864096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6523"/>
              <a:gd name="adj6" fmla="val 1920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Original template is not effected</a:t>
            </a:r>
          </a:p>
        </p:txBody>
      </p:sp>
    </p:spTree>
    <p:extLst>
      <p:ext uri="{BB962C8B-B14F-4D97-AF65-F5344CB8AC3E}">
        <p14:creationId xmlns:p14="http://schemas.microsoft.com/office/powerpoint/2010/main" val="214417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Debug Info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injects some debug info into the compiled DOM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ng-scope</a:t>
            </a:r>
            <a:r>
              <a:rPr lang="en-US" dirty="0"/>
              <a:t>: When an element is attached to a new scope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ng-binding</a:t>
            </a:r>
            <a:r>
              <a:rPr lang="en-US" dirty="0"/>
              <a:t>: When an element is bound trough {{}} or ng-bind</a:t>
            </a:r>
          </a:p>
          <a:p>
            <a:r>
              <a:rPr lang="en-US" dirty="0"/>
              <a:t>The debug info makes the DOM heavier and therefore slower</a:t>
            </a:r>
          </a:p>
          <a:p>
            <a:r>
              <a:rPr lang="en-US" dirty="0"/>
              <a:t>The compilation phase is longer</a:t>
            </a:r>
          </a:p>
          <a:p>
            <a:r>
              <a:rPr lang="en-US" dirty="0"/>
              <a:t>You may disable it using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compileProvider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9719</TotalTime>
  <Words>1801</Words>
  <Application>Microsoft Office PowerPoint</Application>
  <PresentationFormat>On-screen Show (4:3)</PresentationFormat>
  <Paragraphs>698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Dom Compilation</vt:lpstr>
      <vt:lpstr>Objectives</vt:lpstr>
      <vt:lpstr>Classical Templating</vt:lpstr>
      <vt:lpstr>Angular Templating</vt:lpstr>
      <vt:lpstr>HTML Compiler</vt:lpstr>
      <vt:lpstr>$compile</vt:lpstr>
      <vt:lpstr>$compile Usage </vt:lpstr>
      <vt:lpstr>Clone the Template</vt:lpstr>
      <vt:lpstr>Compilation Debug Info</vt:lpstr>
      <vt:lpstr>Disable Compilation Debug Info</vt:lpstr>
      <vt:lpstr>Compile Phase</vt:lpstr>
      <vt:lpstr>Compilation – High Level View</vt:lpstr>
      <vt:lpstr>Collecting Directives</vt:lpstr>
      <vt:lpstr>Collecting Directives</vt:lpstr>
      <vt:lpstr>addDirective</vt:lpstr>
      <vt:lpstr>Registering a Directive</vt:lpstr>
      <vt:lpstr>Applying Directives</vt:lpstr>
      <vt:lpstr>Compilation Order</vt:lpstr>
      <vt:lpstr>Modify DOM During Compilation</vt:lpstr>
      <vt:lpstr>Removing an Element</vt:lpstr>
      <vt:lpstr>Linking Phase</vt:lpstr>
      <vt:lpstr>Linking Phase</vt:lpstr>
      <vt:lpstr>Linking Phase - Disclaimer</vt:lpstr>
      <vt:lpstr>Interpolation</vt:lpstr>
      <vt:lpstr>$interpolate</vt:lpstr>
      <vt:lpstr>$interpolateProvider</vt:lpstr>
      <vt:lpstr>$interpolate – How does it work ?</vt:lpstr>
      <vt:lpstr>$interpolate - XSS</vt:lpstr>
      <vt:lpstr>$interpolate – XSS Protection</vt:lpstr>
      <vt:lpstr>$interpolate – Too Strict</vt:lpstr>
      <vt:lpstr>angular-sanitize – How does it work ?</vt:lpstr>
      <vt:lpstr>$sce</vt:lpstr>
      <vt:lpstr>$sce Usage</vt:lpstr>
      <vt:lpstr>$parse</vt:lpstr>
      <vt:lpstr>Angular Expression</vt:lpstr>
      <vt:lpstr>$parse implementation</vt:lpstr>
      <vt:lpstr>$parse Metadata</vt:lpstr>
      <vt:lpstr>$parse.assign</vt:lpstr>
      <vt:lpstr>Filters</vt:lpstr>
      <vt:lpstr>Stateful Filter</vt:lpstr>
      <vt:lpstr>Stateful Filter</vt:lpstr>
      <vt:lpstr>Filters - Performance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419</cp:revision>
  <dcterms:created xsi:type="dcterms:W3CDTF">2011-02-24T08:59:43Z</dcterms:created>
  <dcterms:modified xsi:type="dcterms:W3CDTF">2017-04-18T06:05:58Z</dcterms:modified>
</cp:coreProperties>
</file>