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71" r:id="rId10"/>
    <p:sldId id="274" r:id="rId11"/>
    <p:sldId id="275" r:id="rId12"/>
    <p:sldId id="263" r:id="rId13"/>
    <p:sldId id="264" r:id="rId14"/>
    <p:sldId id="268" r:id="rId15"/>
    <p:sldId id="266" r:id="rId16"/>
    <p:sldId id="267" r:id="rId17"/>
    <p:sldId id="272" r:id="rId18"/>
    <p:sldId id="269" r:id="rId19"/>
    <p:sldId id="290" r:id="rId20"/>
    <p:sldId id="291" r:id="rId21"/>
    <p:sldId id="270" r:id="rId22"/>
    <p:sldId id="27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  <p:sldId id="284" r:id="rId32"/>
    <p:sldId id="286" r:id="rId33"/>
    <p:sldId id="287" r:id="rId34"/>
    <p:sldId id="289" r:id="rId35"/>
    <p:sldId id="293" r:id="rId36"/>
    <p:sldId id="294" r:id="rId37"/>
    <p:sldId id="295" r:id="rId38"/>
    <p:sldId id="296" r:id="rId39"/>
    <p:sldId id="297" r:id="rId40"/>
    <p:sldId id="298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607" autoAdjust="0"/>
  </p:normalViewPr>
  <p:slideViewPr>
    <p:cSldViewPr>
      <p:cViewPr varScale="1">
        <p:scale>
          <a:sx n="82" d="100"/>
          <a:sy n="82" d="100"/>
        </p:scale>
        <p:origin x="153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7304" y="2060848"/>
            <a:ext cx="53640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6588224" y="2420888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00306"/>
              <a:gd name="adj6" fmla="val -12898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2rd party global object can be made injectable</a:t>
            </a:r>
          </a:p>
        </p:txBody>
      </p:sp>
    </p:spTree>
    <p:extLst>
      <p:ext uri="{BB962C8B-B14F-4D97-AF65-F5344CB8AC3E}">
        <p14:creationId xmlns:p14="http://schemas.microsoft.com/office/powerpoint/2010/main" val="14466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2874" y="1916832"/>
            <a:ext cx="48329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endParaRPr lang="he-IL" sz="1600" dirty="0"/>
          </a:p>
        </p:txBody>
      </p:sp>
      <p:sp>
        <p:nvSpPr>
          <p:cNvPr id="8" name="Line Callout 2 6"/>
          <p:cNvSpPr/>
          <p:nvPr/>
        </p:nvSpPr>
        <p:spPr>
          <a:xfrm>
            <a:off x="6660232" y="1922994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19018"/>
              <a:gd name="adj6" fmla="val -7782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dependencies manually</a:t>
            </a:r>
          </a:p>
        </p:txBody>
      </p:sp>
    </p:spTree>
    <p:extLst>
      <p:ext uri="{BB962C8B-B14F-4D97-AF65-F5344CB8AC3E}">
        <p14:creationId xmlns:p14="http://schemas.microsoft.com/office/powerpoint/2010/main" val="252334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useClass</a:t>
            </a:r>
            <a:r>
              <a:rPr lang="en-US" dirty="0"/>
              <a:t>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JavaScript has no real Reflection capabilities and therefore below code fails to run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62024" y="2852936"/>
            <a:ext cx="525464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(MyClass2);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2 6"/>
          <p:cNvSpPr/>
          <p:nvPr/>
        </p:nvSpPr>
        <p:spPr>
          <a:xfrm>
            <a:off x="6839744" y="3256766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53127"/>
              <a:gd name="adj6" fmla="val -8038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knows that </a:t>
            </a:r>
            <a:r>
              <a:rPr lang="en-US" sz="1400"/>
              <a:t>the ctor</a:t>
            </a:r>
            <a:r>
              <a:rPr lang="en-US" sz="1400" dirty="0"/>
              <a:t> has 1 parameter but it cant tell the parameter type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078208" y="5038269"/>
            <a:ext cx="806160" cy="622979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36405"/>
              <a:gd name="adj6" fmla="val -36323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4492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1772816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[MyClass1];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(MyClass2);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778"/>
              <a:gd name="adj6" fmla="val -172571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Dependencies are specified manually</a:t>
            </a:r>
          </a:p>
        </p:txBody>
      </p:sp>
    </p:spTree>
    <p:extLst>
      <p:ext uri="{BB962C8B-B14F-4D97-AF65-F5344CB8AC3E}">
        <p14:creationId xmlns:p14="http://schemas.microsoft.com/office/powerpoint/2010/main" val="253143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en-US" dirty="0"/>
              <a:t>Typescript is capable of generating “parameters” metadata automatically</a:t>
            </a:r>
          </a:p>
          <a:p>
            <a:r>
              <a:rPr lang="en-US" dirty="0"/>
              <a:t>The metadata is generated only if decorating the class with a decorator</a:t>
            </a:r>
          </a:p>
          <a:p>
            <a:r>
              <a:rPr lang="en-US" dirty="0"/>
              <a:t>The metadata is defined using the ECMA6 Reflection API </a:t>
            </a:r>
          </a:p>
          <a:p>
            <a:r>
              <a:rPr lang="en-US" dirty="0"/>
              <a:t>Use the reflect-metadata shim</a:t>
            </a:r>
          </a:p>
          <a:p>
            <a:r>
              <a:rPr lang="en-US" dirty="0"/>
              <a:t>Once Angular detects Reflect API it will use the metadata created by Typescript</a:t>
            </a:r>
          </a:p>
        </p:txBody>
      </p:sp>
    </p:spTree>
    <p:extLst>
      <p:ext uri="{BB962C8B-B14F-4D97-AF65-F5344CB8AC3E}">
        <p14:creationId xmlns:p14="http://schemas.microsoft.com/office/powerpoint/2010/main" val="36274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956" y="1916832"/>
            <a:ext cx="25469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973"/>
              <a:gd name="adj6" fmla="val -1440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decorator definition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68712" y="47251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84"/>
              <a:gd name="adj6" fmla="val -22015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decorator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260" y="3154515"/>
            <a:ext cx="324784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MyClass2(obj1)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</a:p>
          <a:p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__decorate([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[MyClass1])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MyClass2);</a:t>
            </a:r>
            <a:endParaRPr lang="he-IL" sz="1200" dirty="0"/>
          </a:p>
        </p:txBody>
      </p:sp>
      <p:sp>
        <p:nvSpPr>
          <p:cNvPr id="13" name="Line Callout 2 6"/>
          <p:cNvSpPr/>
          <p:nvPr/>
        </p:nvSpPr>
        <p:spPr>
          <a:xfrm>
            <a:off x="1234068" y="178566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429"/>
              <a:gd name="adj6" fmla="val -4430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generated JavaScript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2051720" y="5748322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795"/>
              <a:gd name="adj6" fmla="val 79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76819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 Decorator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decorator offered by Angular </a:t>
            </a:r>
          </a:p>
          <a:p>
            <a:r>
              <a:rPr lang="en-US" dirty="0"/>
              <a:t>Like any other decorator it enforces Typescript to emit constructor metadata</a:t>
            </a:r>
          </a:p>
          <a:p>
            <a:r>
              <a:rPr lang="en-US" dirty="0"/>
              <a:t>The name might be confusing</a:t>
            </a:r>
          </a:p>
          <a:p>
            <a:pPr lvl="1"/>
            <a:r>
              <a:rPr lang="en-US" dirty="0"/>
              <a:t>Implies the class’s dependencies can be resolved automatically</a:t>
            </a:r>
          </a:p>
          <a:p>
            <a:pPr lvl="1"/>
            <a:r>
              <a:rPr lang="en-US" dirty="0"/>
              <a:t>Does not implies that you can inject the class into another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8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03348" y="3568335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MyClass2},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MyClass2);</a:t>
            </a:r>
            <a:endParaRPr lang="he-IL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specify the same token twice</a:t>
            </a:r>
          </a:p>
          <a:p>
            <a:r>
              <a:rPr lang="en-US" dirty="0"/>
              <a:t>Last definition wins !!!</a:t>
            </a:r>
          </a:p>
          <a:p>
            <a:r>
              <a:rPr lang="en-US" dirty="0"/>
              <a:t>It means you can override built-in Angular services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5661248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965"/>
              <a:gd name="adj6" fmla="val -12062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390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creating an injector you cannot add new providers to it</a:t>
            </a:r>
          </a:p>
          <a:p>
            <a:pPr lvl="1"/>
            <a:r>
              <a:rPr lang="en-US" dirty="0"/>
              <a:t>By 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Allows for better optimization</a:t>
            </a:r>
          </a:p>
          <a:p>
            <a:r>
              <a:rPr lang="en-US" dirty="0"/>
              <a:t>However, you can create a new child injector which “extends” it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280118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([A]);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([B]);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664474" y="572474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4"/>
              <a:gd name="adj6" fmla="val -207695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104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Injectors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component has its own injector</a:t>
            </a:r>
          </a:p>
          <a:p>
            <a:r>
              <a:rPr lang="en-US" dirty="0"/>
              <a:t>Each component can define new providers using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providers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viewProviders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component “enjoy” all providers defined by itself and its parent (up until the root component)</a:t>
            </a:r>
          </a:p>
          <a:p>
            <a:r>
              <a:rPr lang="en-US" dirty="0"/>
              <a:t>So why do we need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82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the new keyword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since there is a lot of “magic” behind the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ng-content 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below dialog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clock get access to providers defined by dialog ?</a:t>
            </a:r>
          </a:p>
          <a:p>
            <a:r>
              <a:rPr lang="en-US" dirty="0"/>
              <a:t>Dialog may use </a:t>
            </a:r>
            <a:r>
              <a:rPr lang="en-US" dirty="0" err="1">
                <a:solidFill>
                  <a:srgbClr val="FF0000"/>
                </a:solidFill>
              </a:rPr>
              <a:t>viewProviders</a:t>
            </a:r>
            <a:r>
              <a:rPr lang="en-US" dirty="0"/>
              <a:t> to publish services to its children only but not to clock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2208308"/>
            <a:ext cx="3006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2208308"/>
            <a:ext cx="227334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"title"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Dialog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420888"/>
            <a:ext cx="1206224" cy="736727"/>
          </a:xfrm>
          <a:prstGeom prst="borderCallout2">
            <a:avLst>
              <a:gd name="adj1" fmla="val 27391"/>
              <a:gd name="adj2" fmla="val 103938"/>
              <a:gd name="adj3" fmla="val 46244"/>
              <a:gd name="adj4" fmla="val 104240"/>
              <a:gd name="adj5" fmla="val 61504"/>
              <a:gd name="adj6" fmla="val 13727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Dialog template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748800" y="18399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984"/>
              <a:gd name="adj6" fmla="val -8822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Using dialog inside other component</a:t>
            </a:r>
          </a:p>
        </p:txBody>
      </p:sp>
    </p:spTree>
    <p:extLst>
      <p:ext uri="{BB962C8B-B14F-4D97-AF65-F5344CB8AC3E}">
        <p14:creationId xmlns:p14="http://schemas.microsoft.com/office/powerpoint/2010/main" val="5466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injector may specify the same provider again</a:t>
            </a:r>
          </a:p>
          <a:p>
            <a:r>
              <a:rPr lang="en-US" dirty="0"/>
              <a:t>In that case it will create </a:t>
            </a:r>
            <a:r>
              <a:rPr lang="en-US" u="sng" dirty="0"/>
              <a:t>a new instance</a:t>
            </a:r>
            <a:r>
              <a:rPr lang="en-US" dirty="0"/>
              <a:t> object for the “redefined” provider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74140" y="3848342"/>
            <a:ext cx="603041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535927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58"/>
              <a:gd name="adj6" fmla="val -25332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 !!!</a:t>
            </a:r>
          </a:p>
        </p:txBody>
      </p:sp>
    </p:spTree>
    <p:extLst>
      <p:ext uri="{BB962C8B-B14F-4D97-AF65-F5344CB8AC3E}">
        <p14:creationId xmlns:p14="http://schemas.microsoft.com/office/powerpoint/2010/main" val="16722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existing provider may be “reused” and be configured as a provider for another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924944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89920" y="2924944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39"/>
              <a:gd name="adj6" fmla="val -15263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assume CORE_PROVIDERS is </a:t>
            </a:r>
            <a:r>
              <a:rPr lang="en-US" sz="1400"/>
              <a:t>a 3rd</a:t>
            </a:r>
            <a:r>
              <a:rPr lang="en-US" sz="1400" dirty="0"/>
              <a:t> party definition that cannot be modified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721761" y="5085184"/>
            <a:ext cx="94658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95"/>
              <a:gd name="adj6" fmla="val -28409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358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fails to compile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636912"/>
            <a:ext cx="45720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516216" y="2255912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8399"/>
              <a:gd name="adj6" fmla="val -159524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TS2693 error</a:t>
            </a:r>
            <a:r>
              <a:rPr lang="en-US" sz="1400"/>
              <a:t>: IMyService</a:t>
            </a:r>
            <a:r>
              <a:rPr lang="en-US" sz="1400" dirty="0"/>
              <a:t> only refers to a type, but is being used as a value here</a:t>
            </a:r>
          </a:p>
        </p:txBody>
      </p:sp>
    </p:spTree>
    <p:extLst>
      <p:ext uri="{BB962C8B-B14F-4D97-AF65-F5344CB8AC3E}">
        <p14:creationId xmlns:p14="http://schemas.microsoft.com/office/powerpoint/2010/main" val="16642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an object wrapper around the interface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56850" y="2276872"/>
            <a:ext cx="526499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3887798"/>
            <a:ext cx="1800200" cy="14134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1"/>
              <a:gd name="adj6" fmla="val -6973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use any interface. </a:t>
            </a:r>
          </a:p>
          <a:p>
            <a:pPr algn="ctr"/>
            <a:r>
              <a:rPr lang="en-US" sz="1400" dirty="0"/>
              <a:t>However, is should be the one that resembles the service API</a:t>
            </a:r>
          </a:p>
        </p:txBody>
      </p:sp>
    </p:spTree>
    <p:extLst>
      <p:ext uri="{BB962C8B-B14F-4D97-AF65-F5344CB8AC3E}">
        <p14:creationId xmlns:p14="http://schemas.microsoft.com/office/powerpoint/2010/main" val="30726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(@Optional() 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//Config,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7199530" y="4221088"/>
            <a:ext cx="720588" cy="5440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983"/>
              <a:gd name="adj6" fmla="val -39280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580112" y="1636044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08"/>
              <a:gd name="adj6" fmla="val -9355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marked as Optional may be unresolved and remain empty</a:t>
            </a:r>
          </a:p>
        </p:txBody>
      </p:sp>
    </p:spTree>
    <p:extLst>
      <p:ext uri="{BB962C8B-B14F-4D97-AF65-F5344CB8AC3E}">
        <p14:creationId xmlns:p14="http://schemas.microsoft.com/office/powerpoint/2010/main" val="4140163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does matter !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compiles successfully but fails to run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23928" y="241071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37856" y="2443793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854"/>
              <a:gd name="adj6" fmla="val -46812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error is “cannot resolve all parameters for </a:t>
            </a:r>
            <a:r>
              <a:rPr lang="en-US" sz="1400" dirty="0" err="1"/>
              <a:t>MyService</a:t>
            </a:r>
            <a:r>
              <a:rPr lang="en-US" sz="1400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17769"/>
            <a:ext cx="2664296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console.log(!!config);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__decorate([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core_1.Injectable(),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[Config])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000" dirty="0"/>
          </a:p>
        </p:txBody>
      </p:sp>
      <p:sp>
        <p:nvSpPr>
          <p:cNvPr id="10" name="Line Callout 2 6"/>
          <p:cNvSpPr/>
          <p:nvPr/>
        </p:nvSpPr>
        <p:spPr>
          <a:xfrm>
            <a:off x="1115616" y="2131987"/>
            <a:ext cx="1080120" cy="864965"/>
          </a:xfrm>
          <a:prstGeom prst="borderCallout2">
            <a:avLst>
              <a:gd name="adj1" fmla="val 109070"/>
              <a:gd name="adj2" fmla="val 45913"/>
              <a:gd name="adj3" fmla="val 124465"/>
              <a:gd name="adj4" fmla="val 45799"/>
              <a:gd name="adj5" fmla="val 197488"/>
              <a:gd name="adj6" fmla="val 8256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JavaScript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3077834" y="5724731"/>
            <a:ext cx="900100" cy="493695"/>
          </a:xfrm>
          <a:prstGeom prst="borderCallout2">
            <a:avLst>
              <a:gd name="adj1" fmla="val 52620"/>
              <a:gd name="adj2" fmla="val -9155"/>
              <a:gd name="adj3" fmla="val 53646"/>
              <a:gd name="adj4" fmla="val -16667"/>
              <a:gd name="adj5" fmla="val -95584"/>
              <a:gd name="adj6" fmla="val -4960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 is undefined</a:t>
            </a:r>
          </a:p>
        </p:txBody>
      </p:sp>
    </p:spTree>
    <p:extLst>
      <p:ext uri="{BB962C8B-B14F-4D97-AF65-F5344CB8AC3E}">
        <p14:creationId xmlns:p14="http://schemas.microsoft.com/office/powerpoint/2010/main" val="297995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forwardRef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us to use a dependency token that was not initialized yet</a:t>
            </a:r>
          </a:p>
          <a:p>
            <a:r>
              <a:rPr lang="en-US" dirty="0"/>
              <a:t>Must be initialized before resolving providers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Config)) config: Config)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4816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 multiple providers with the same token</a:t>
            </a:r>
          </a:p>
          <a:p>
            <a:r>
              <a:rPr lang="en-US" dirty="0"/>
              <a:t>When resolved, an array of services is returned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080" y="3212976"/>
            <a:ext cx="748883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623720" y="4348404"/>
            <a:ext cx="1404664" cy="12408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756"/>
              <a:gd name="adj6" fmla="val -25029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 </a:t>
            </a:r>
            <a:r>
              <a:rPr lang="en-US" sz="1400"/>
              <a:t>of MyService</a:t>
            </a:r>
            <a:r>
              <a:rPr lang="en-US" sz="14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329221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 - Why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Extendibility mechanism</a:t>
            </a:r>
          </a:p>
          <a:p>
            <a:r>
              <a:rPr lang="en-US" dirty="0"/>
              <a:t>Angular defines that token + basic implementation</a:t>
            </a:r>
          </a:p>
          <a:p>
            <a:r>
              <a:rPr lang="en-US" dirty="0"/>
              <a:t>You may extend with your own providers</a:t>
            </a:r>
          </a:p>
          <a:p>
            <a:r>
              <a:rPr lang="en-US" dirty="0"/>
              <a:t>Angular uses them all. For example,</a:t>
            </a:r>
          </a:p>
          <a:p>
            <a:pPr lvl="1"/>
            <a:r>
              <a:rPr lang="en-US" dirty="0"/>
              <a:t>APP_INITIALIZER</a:t>
            </a:r>
          </a:p>
          <a:p>
            <a:r>
              <a:rPr lang="en-US" dirty="0"/>
              <a:t>You cannot mix regular and multi providers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743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at runtime</a:t>
            </a:r>
          </a:p>
          <a:p>
            <a:pPr lvl="1"/>
            <a:r>
              <a:rPr lang="en-US" dirty="0"/>
              <a:t>A.K.A hierarchical injector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providers might be dependent on each other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904" y="2924944"/>
            <a:ext cx="799288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(()=&gt;MyService2))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service2: MyService2)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MyService2,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(MyService1);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4725144"/>
            <a:ext cx="161000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921"/>
              <a:gd name="adj6" fmla="val -27305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Without forwarfRef</a:t>
            </a:r>
            <a:r>
              <a:rPr lang="en-US" sz="1400" dirty="0"/>
              <a:t> MyService2 token is undefined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578658" y="2165324"/>
            <a:ext cx="1521734" cy="1119659"/>
          </a:xfrm>
          <a:prstGeom prst="borderCallout2">
            <a:avLst>
              <a:gd name="adj1" fmla="val 121314"/>
              <a:gd name="adj2" fmla="val -143624"/>
              <a:gd name="adj3" fmla="val 33316"/>
              <a:gd name="adj4" fmla="val -5058"/>
              <a:gd name="adj5" fmla="val 239423"/>
              <a:gd name="adj6" fmla="val -168577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Cyclic dependency</a:t>
            </a:r>
          </a:p>
          <a:p>
            <a:pPr algn="ctr"/>
            <a:r>
              <a:rPr lang="en-US" sz="1400" dirty="0"/>
              <a:t>Angular does not support that !!!</a:t>
            </a:r>
          </a:p>
        </p:txBody>
      </p:sp>
    </p:spTree>
    <p:extLst>
      <p:ext uri="{BB962C8B-B14F-4D97-AF65-F5344CB8AC3E}">
        <p14:creationId xmlns:p14="http://schemas.microsoft.com/office/powerpoint/2010/main" val="4105706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injector instance is itself an injectable service</a:t>
            </a:r>
          </a:p>
          <a:p>
            <a:r>
              <a:rPr lang="en-US" dirty="0"/>
              <a:t>You can use it as a </a:t>
            </a:r>
            <a:r>
              <a:rPr lang="en-US" dirty="0">
                <a:solidFill>
                  <a:srgbClr val="FF0000"/>
                </a:solidFill>
              </a:rPr>
              <a:t>service locator</a:t>
            </a:r>
          </a:p>
          <a:p>
            <a:pPr lvl="1"/>
            <a:r>
              <a:rPr lang="en-US" dirty="0"/>
              <a:t>Some consider this pattern a bad practice</a:t>
            </a:r>
          </a:p>
          <a:p>
            <a:pPr lvl="1"/>
            <a:r>
              <a:rPr lang="en-US" dirty="0"/>
              <a:t>You may explore the injector’s parent directly</a:t>
            </a:r>
          </a:p>
          <a:p>
            <a:r>
              <a:rPr lang="en-US" dirty="0"/>
              <a:t>Break the cycle by deleting a dependency from the constructor and move it to a property/field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0609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5112" y="1772816"/>
            <a:ext cx="4248472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MyService2;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injector: Injector)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488822" y="1844824"/>
            <a:ext cx="111562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040"/>
              <a:gd name="adj6" fmla="val -2661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Caching the dependency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56602" y="4221088"/>
            <a:ext cx="1047846" cy="86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016"/>
              <a:gd name="adj6" fmla="val -103741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Resolve it on demand</a:t>
            </a:r>
          </a:p>
        </p:txBody>
      </p:sp>
    </p:spTree>
    <p:extLst>
      <p:ext uri="{BB962C8B-B14F-4D97-AF65-F5344CB8AC3E}">
        <p14:creationId xmlns:p14="http://schemas.microsoft.com/office/powerpoint/2010/main" val="378172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Prohibit using the parent injector when resolving dependencies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37120" y="2875030"/>
            <a:ext cx="410445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(@Self()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6735237" y="2263921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7161"/>
              <a:gd name="adj6" fmla="val -19177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is thrown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328640" y="4871856"/>
            <a:ext cx="1437408" cy="12241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232"/>
              <a:gd name="adj6" fmla="val -250439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add @Optional to get null dependency instead of error</a:t>
            </a:r>
          </a:p>
        </p:txBody>
      </p:sp>
    </p:spTree>
    <p:extLst>
      <p:ext uri="{BB962C8B-B14F-4D97-AF65-F5344CB8AC3E}">
        <p14:creationId xmlns:p14="http://schemas.microsoft.com/office/powerpoint/2010/main" val="2824556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SkipSelf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resolve dependency using parent injector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08878" y="2420888"/>
            <a:ext cx="476094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SkipSelf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([MyService1, 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(MyService1);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559824" y="3717032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407"/>
              <a:gd name="adj6" fmla="val -25610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15231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Injectors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each module Angular generates an injector</a:t>
            </a:r>
          </a:p>
          <a:p>
            <a:r>
              <a:rPr lang="en-US" dirty="0"/>
              <a:t>The injector contains a flat list of all providers from “sub” modules and the current module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99625" y="3245346"/>
            <a:ext cx="517944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Module1Module,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{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{}</a:t>
            </a:r>
            <a:endParaRPr lang="he-IL" sz="1200" dirty="0"/>
          </a:p>
        </p:txBody>
      </p:sp>
      <p:sp>
        <p:nvSpPr>
          <p:cNvPr id="9" name="Rectangle 8"/>
          <p:cNvSpPr/>
          <p:nvPr/>
        </p:nvSpPr>
        <p:spPr>
          <a:xfrm>
            <a:off x="7812360" y="378904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providers win over imports</a:t>
            </a:r>
            <a:endParaRPr lang="he-IL" sz="1400" dirty="0"/>
          </a:p>
        </p:txBody>
      </p:sp>
      <p:cxnSp>
        <p:nvCxnSpPr>
          <p:cNvPr id="11" name="Straight Arrow Connector 10"/>
          <p:cNvCxnSpPr>
            <a:cxnSpLocks/>
            <a:stCxn id="9" idx="1"/>
          </p:cNvCxnSpPr>
          <p:nvPr/>
        </p:nvCxnSpPr>
        <p:spPr>
          <a:xfrm flipH="1">
            <a:off x="3491880" y="4246240"/>
            <a:ext cx="4320480" cy="2628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9" idx="1"/>
          </p:cNvCxnSpPr>
          <p:nvPr/>
        </p:nvCxnSpPr>
        <p:spPr>
          <a:xfrm flipH="1" flipV="1">
            <a:off x="4211960" y="3848100"/>
            <a:ext cx="3600400" cy="3981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12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module injector is generated by Angular at runtime/AOT according to @</a:t>
            </a:r>
            <a:r>
              <a:rPr lang="en-US" dirty="0" err="1"/>
              <a:t>NgModule</a:t>
            </a:r>
            <a:r>
              <a:rPr lang="en-US" dirty="0"/>
              <a:t> metadata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9972" y="3155602"/>
            <a:ext cx="595875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AppModuleInjector.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getInternal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token,notFoundResult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((token === jit_CommonService41)) {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._CommonService_9;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((token === jit_MainService35)) {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._MainService_10; }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…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notFoundResult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012160" y="5301208"/>
            <a:ext cx="1152128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Super efficient. Do we really need that ?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V="1">
            <a:off x="6588224" y="4149080"/>
            <a:ext cx="338336" cy="115212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39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Service Instances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flattens the providers list </a:t>
            </a:r>
          </a:p>
          <a:p>
            <a:r>
              <a:rPr lang="en-US" dirty="0"/>
              <a:t>Last provider wins</a:t>
            </a:r>
          </a:p>
          <a:p>
            <a:r>
              <a:rPr lang="en-US" dirty="0"/>
              <a:t>Therefore, no duplicated service instances at run time</a:t>
            </a:r>
          </a:p>
          <a:p>
            <a:r>
              <a:rPr lang="en-US" dirty="0"/>
              <a:t>But what about lazy loading a module</a:t>
            </a:r>
          </a:p>
          <a:p>
            <a:pPr lvl="1"/>
            <a:r>
              <a:rPr lang="en-US" dirty="0"/>
              <a:t>In that case a new injector is created</a:t>
            </a:r>
          </a:p>
          <a:p>
            <a:pPr lvl="1"/>
            <a:r>
              <a:rPr lang="en-US" dirty="0"/>
              <a:t>If a provider is redefined </a:t>
            </a:r>
            <a:r>
              <a:rPr lang="en-US" dirty="0">
                <a:sym typeface="Wingdings" panose="05000000000000000000" pitchFamily="2" charset="2"/>
              </a:rPr>
              <a:t> new service instance might be created 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8515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 a Module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18764" y="2852936"/>
            <a:ext cx="584106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.import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"app/lazy/lazy.module.js"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.compiler.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compileModuleAndAllComponentsSync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ngModuleFactory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componentFactories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moduleInjector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7504" y="2276872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Download the module from the server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331640" y="2781989"/>
            <a:ext cx="432048" cy="2149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35696" y="5589240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Create the component with the new injector</a:t>
            </a:r>
            <a:endParaRPr lang="he-IL" sz="1400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059832" y="5099705"/>
            <a:ext cx="720080" cy="9935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44208" y="5661247"/>
            <a:ext cx="1728192" cy="10721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must create a new injector, else, the component will be service-less</a:t>
            </a:r>
            <a:endParaRPr lang="he-IL" sz="1400" dirty="0"/>
          </a:p>
        </p:txBody>
      </p:sp>
      <p:cxnSp>
        <p:nvCxnSpPr>
          <p:cNvPr id="19" name="Straight Arrow Connector 18"/>
          <p:cNvCxnSpPr>
            <a:cxnSpLocks/>
            <a:stCxn id="18" idx="0"/>
          </p:cNvCxnSpPr>
          <p:nvPr/>
        </p:nvCxnSpPr>
        <p:spPr>
          <a:xfrm flipH="1" flipV="1">
            <a:off x="5292080" y="4221088"/>
            <a:ext cx="2016224" cy="14401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32312" y="1683351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Compile the module and get a factory</a:t>
            </a:r>
            <a:endParaRPr lang="he-IL" sz="1400" dirty="0"/>
          </a:p>
        </p:txBody>
      </p:sp>
      <p:cxnSp>
        <p:nvCxnSpPr>
          <p:cNvPr id="27" name="Straight Arrow Connector 26"/>
          <p:cNvCxnSpPr>
            <a:cxnSpLocks/>
            <a:stCxn id="24" idx="2"/>
          </p:cNvCxnSpPr>
          <p:nvPr/>
        </p:nvCxnSpPr>
        <p:spPr>
          <a:xfrm>
            <a:off x="4544380" y="2693585"/>
            <a:ext cx="0" cy="8794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duplication is implicit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6990" y="1988840"/>
            <a:ext cx="27447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LazyService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LazyModule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83568" y="2276872"/>
            <a:ext cx="1800200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Importing again </a:t>
            </a:r>
            <a:r>
              <a:rPr lang="en-US" sz="1400" dirty="0" err="1"/>
              <a:t>CommonModule</a:t>
            </a:r>
            <a:r>
              <a:rPr lang="en-US" sz="1400" dirty="0"/>
              <a:t> means a redefinition of all its providers</a:t>
            </a:r>
            <a:endParaRPr lang="he-IL" sz="1400" dirty="0"/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 flipV="1">
            <a:off x="2483768" y="2564904"/>
            <a:ext cx="1224136" cy="3240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59724" y="3146487"/>
            <a:ext cx="1512676" cy="11466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a new provider downloaded with the module</a:t>
            </a:r>
            <a:endParaRPr lang="he-IL" sz="1400" dirty="0"/>
          </a:p>
        </p:txBody>
      </p:sp>
      <p:cxnSp>
        <p:nvCxnSpPr>
          <p:cNvPr id="13" name="Straight Arrow Connector 12"/>
          <p:cNvCxnSpPr>
            <a:cxnSpLocks/>
            <a:stCxn id="12" idx="1"/>
          </p:cNvCxnSpPr>
          <p:nvPr/>
        </p:nvCxnSpPr>
        <p:spPr>
          <a:xfrm flipH="1" flipV="1">
            <a:off x="4644008" y="3212978"/>
            <a:ext cx="2015716" cy="50681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4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3608" y="1672444"/>
            <a:ext cx="2591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712211" y="1672443"/>
            <a:ext cx="24300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2403348" y="3933056"/>
            <a:ext cx="457200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0429"/>
              <a:gd name="adj6" fmla="val -2075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2447"/>
              <a:gd name="adj6" fmla="val 41200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Dependency Token (again)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forRoot</a:t>
            </a:r>
            <a:r>
              <a:rPr lang="en-US" dirty="0"/>
              <a:t> &amp; </a:t>
            </a:r>
            <a:r>
              <a:rPr lang="en-US" dirty="0" err="1"/>
              <a:t>forChild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844824"/>
            <a:ext cx="45720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ModuleWithProviders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ModuleWithProviders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80498" y="2204864"/>
            <a:ext cx="1483190" cy="114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Specify components for both </a:t>
            </a:r>
            <a:r>
              <a:rPr lang="en-US" sz="1400" dirty="0" err="1"/>
              <a:t>forRoot</a:t>
            </a:r>
            <a:r>
              <a:rPr lang="en-US" sz="1400" dirty="0"/>
              <a:t> &amp; </a:t>
            </a:r>
            <a:r>
              <a:rPr lang="en-US" sz="1400" dirty="0" err="1"/>
              <a:t>forChild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763688" y="2348882"/>
            <a:ext cx="792088" cy="4271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5536" y="3972888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forRoot</a:t>
            </a:r>
            <a:r>
              <a:rPr lang="en-US" sz="1400" dirty="0"/>
              <a:t> specify providers</a:t>
            </a:r>
            <a:endParaRPr lang="he-IL" sz="1400" dirty="0"/>
          </a:p>
        </p:txBody>
      </p:sp>
      <p:cxnSp>
        <p:nvCxnSpPr>
          <p:cNvPr id="13" name="Straight Arrow Connector 12"/>
          <p:cNvCxnSpPr>
            <a:cxnSpLocks/>
            <a:stCxn id="12" idx="3"/>
          </p:cNvCxnSpPr>
          <p:nvPr/>
        </p:nvCxnSpPr>
        <p:spPr>
          <a:xfrm flipV="1">
            <a:off x="1619672" y="3972888"/>
            <a:ext cx="1296144" cy="5051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52320" y="4066389"/>
            <a:ext cx="1224136" cy="1010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forChild</a:t>
            </a:r>
            <a:r>
              <a:rPr lang="en-US" sz="1400" dirty="0"/>
              <a:t> does not specify providers</a:t>
            </a:r>
            <a:endParaRPr lang="he-IL" sz="1400" dirty="0"/>
          </a:p>
        </p:txBody>
      </p:sp>
      <p:cxnSp>
        <p:nvCxnSpPr>
          <p:cNvPr id="17" name="Straight Arrow Connector 16"/>
          <p:cNvCxnSpPr>
            <a:cxnSpLocks/>
            <a:stCxn id="16" idx="1"/>
          </p:cNvCxnSpPr>
          <p:nvPr/>
        </p:nvCxnSpPr>
        <p:spPr>
          <a:xfrm flipH="1">
            <a:off x="5508104" y="4571506"/>
            <a:ext cx="1944216" cy="72970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99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offers its own DI mechanism</a:t>
            </a:r>
          </a:p>
          <a:p>
            <a:r>
              <a:rPr lang="en-US" dirty="0"/>
              <a:t>Quite “standard”</a:t>
            </a:r>
          </a:p>
          <a:p>
            <a:r>
              <a:rPr lang="en-US" dirty="0"/>
              <a:t>However, support the notion of child injector</a:t>
            </a:r>
          </a:p>
          <a:p>
            <a:r>
              <a:rPr lang="en-US" dirty="0"/>
              <a:t>Be prepared to handle cyclic </a:t>
            </a:r>
            <a:r>
              <a:rPr lang="en-US"/>
              <a:t>dependency errors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@angular/core offers a class named </a:t>
            </a:r>
            <a:r>
              <a:rPr lang="en-US" dirty="0" err="1">
                <a:solidFill>
                  <a:srgbClr val="FF0000"/>
                </a:solidFill>
              </a:rPr>
              <a:t>ReflectiveInjector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is a factory class which knows how to create an injector instance from a list of providers</a:t>
            </a:r>
          </a:p>
          <a:p>
            <a:r>
              <a:rPr lang="en-US" dirty="0"/>
              <a:t>The injector knows how to instantiate a “service” based on its dependencies</a:t>
            </a:r>
          </a:p>
          <a:p>
            <a:r>
              <a:rPr lang="en-US" dirty="0"/>
              <a:t>Services are singletons in the </a:t>
            </a:r>
            <a:r>
              <a:rPr lang="en-US" u="sng" dirty="0"/>
              <a:t>context of a single injector</a:t>
            </a:r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  <a:r>
              <a:rPr lang="en-US" dirty="0"/>
              <a:t> – A unique value that can be resolved into a service</a:t>
            </a:r>
          </a:p>
          <a:p>
            <a:pPr lvl="1"/>
            <a:r>
              <a:rPr lang="en-US" dirty="0"/>
              <a:t>Must be of type </a:t>
            </a:r>
            <a:r>
              <a:rPr lang="en-US" dirty="0" err="1">
                <a:solidFill>
                  <a:srgbClr val="FF0000"/>
                </a:solidFill>
              </a:rPr>
              <a:t>InjectionToken</a:t>
            </a:r>
            <a:r>
              <a:rPr lang="en-US" dirty="0"/>
              <a:t> or Type</a:t>
            </a:r>
          </a:p>
          <a:p>
            <a:pPr lvl="1"/>
            <a:r>
              <a:rPr lang="en-US" dirty="0"/>
              <a:t>The usage of a string is now deprecated</a:t>
            </a:r>
          </a:p>
          <a:p>
            <a:r>
              <a:rPr lang="en-US" dirty="0">
                <a:solidFill>
                  <a:srgbClr val="FF0000"/>
                </a:solidFill>
              </a:rPr>
              <a:t>Provider</a:t>
            </a:r>
            <a:r>
              <a:rPr lang="en-US" dirty="0"/>
              <a:t> – Maps a token to a list of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Injector</a:t>
            </a:r>
            <a:r>
              <a:rPr lang="en-US" dirty="0"/>
              <a:t> – Holds a set of providers and is responsible for resolving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/>
              <a:t> – The “thing” that is 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44824"/>
            <a:ext cx="324651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3155285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9792" y="5622318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(MyClass1);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Callout 2 6"/>
          <p:cNvSpPr/>
          <p:nvPr/>
        </p:nvSpPr>
        <p:spPr>
          <a:xfrm>
            <a:off x="6057500" y="4451429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48701"/>
              <a:gd name="adj6" fmla="val -139648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Token</a:t>
            </a:r>
            <a:endParaRPr lang="en-US" sz="1400" dirty="0"/>
          </a:p>
        </p:txBody>
      </p:sp>
      <p:sp>
        <p:nvSpPr>
          <p:cNvPr id="17" name="Line Callout 2 6"/>
          <p:cNvSpPr/>
          <p:nvPr/>
        </p:nvSpPr>
        <p:spPr>
          <a:xfrm>
            <a:off x="5014336" y="1730683"/>
            <a:ext cx="1467208" cy="1168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73"/>
              <a:gd name="adj6" fmla="val -181332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Very simple scenario. There are no dependencies</a:t>
            </a:r>
          </a:p>
        </p:txBody>
      </p:sp>
      <p:sp>
        <p:nvSpPr>
          <p:cNvPr id="18" name="Line Callout 2 6"/>
          <p:cNvSpPr/>
          <p:nvPr/>
        </p:nvSpPr>
        <p:spPr>
          <a:xfrm>
            <a:off x="747718" y="5743886"/>
            <a:ext cx="1152128" cy="733196"/>
          </a:xfrm>
          <a:prstGeom prst="borderCallout2">
            <a:avLst>
              <a:gd name="adj1" fmla="val 30908"/>
              <a:gd name="adj2" fmla="val 106026"/>
              <a:gd name="adj3" fmla="val 45345"/>
              <a:gd name="adj4" fmla="val 106163"/>
              <a:gd name="adj5" fmla="val 6170"/>
              <a:gd name="adj6" fmla="val 17676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Resolving a token</a:t>
            </a:r>
            <a:endParaRPr lang="en-US" sz="1400" dirty="0"/>
          </a:p>
        </p:txBody>
      </p:sp>
      <p:sp>
        <p:nvSpPr>
          <p:cNvPr id="19" name="Line Callout 2 6"/>
          <p:cNvSpPr/>
          <p:nvPr/>
        </p:nvSpPr>
        <p:spPr>
          <a:xfrm>
            <a:off x="2208621" y="4561513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86021"/>
              <a:gd name="adj6" fmla="val 100743"/>
            </a:avLst>
          </a:prstGeom>
          <a:solidFill>
            <a:schemeClr val="accent4"/>
          </a:solidFill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Provider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762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panic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usually don’t create injectors manually</a:t>
            </a:r>
          </a:p>
          <a:p>
            <a:r>
              <a:rPr lang="en-US" dirty="0"/>
              <a:t>Angular creates several injectors during application bootstrapping</a:t>
            </a:r>
          </a:p>
          <a:p>
            <a:r>
              <a:rPr lang="en-US" dirty="0"/>
              <a:t>The two most important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PlatformRef</a:t>
            </a:r>
            <a:r>
              <a:rPr lang="en-US" dirty="0"/>
              <a:t> – All providers related to the platform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NgModuleRef</a:t>
            </a:r>
            <a:r>
              <a:rPr lang="en-US" dirty="0"/>
              <a:t> – All providers defined by the application and sub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just use the class name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581128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13119</TotalTime>
  <Words>1580</Words>
  <Application>Microsoft Office PowerPoint</Application>
  <PresentationFormat>On-screen Show (4:3)</PresentationFormat>
  <Paragraphs>312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Dependency injection</vt:lpstr>
      <vt:lpstr>The Pattern</vt:lpstr>
      <vt:lpstr>Angular POV</vt:lpstr>
      <vt:lpstr>Basic Sample</vt:lpstr>
      <vt:lpstr>How does it work ?</vt:lpstr>
      <vt:lpstr>Ingredients</vt:lpstr>
      <vt:lpstr>ReflectiveInjector</vt:lpstr>
      <vt:lpstr>Don’t get panic</vt:lpstr>
      <vt:lpstr>Class Provider</vt:lpstr>
      <vt:lpstr>Value Provider</vt:lpstr>
      <vt:lpstr>Factory Provider</vt:lpstr>
      <vt:lpstr>useClass Dependencies</vt:lpstr>
      <vt:lpstr>Dependencies Metadata</vt:lpstr>
      <vt:lpstr>Typescript Metadata</vt:lpstr>
      <vt:lpstr>Generated Metadata</vt:lpstr>
      <vt:lpstr>@Injectable Decorator</vt:lpstr>
      <vt:lpstr>Duplicates Token</vt:lpstr>
      <vt:lpstr>Child Injector</vt:lpstr>
      <vt:lpstr>Components &amp; Injectors</vt:lpstr>
      <vt:lpstr>ng-content  </vt:lpstr>
      <vt:lpstr>Overriding</vt:lpstr>
      <vt:lpstr>Aliasing</vt:lpstr>
      <vt:lpstr>InjectionToken</vt:lpstr>
      <vt:lpstr>InjectionToken</vt:lpstr>
      <vt:lpstr>Optional Dependency</vt:lpstr>
      <vt:lpstr>Order does matter !</vt:lpstr>
      <vt:lpstr>forwardRef</vt:lpstr>
      <vt:lpstr>Multi Provider</vt:lpstr>
      <vt:lpstr>Multi Provider - Why</vt:lpstr>
      <vt:lpstr>Cyclic Dependency</vt:lpstr>
      <vt:lpstr>Resolving cyclic dependencies</vt:lpstr>
      <vt:lpstr>Resolving cyclic dependencies</vt:lpstr>
      <vt:lpstr>@Self</vt:lpstr>
      <vt:lpstr>@SkipSelf</vt:lpstr>
      <vt:lpstr>Modules &amp; Injectors</vt:lpstr>
      <vt:lpstr>Module Injector</vt:lpstr>
      <vt:lpstr>Duplicated Service Instances</vt:lpstr>
      <vt:lpstr>Lazy load a Module</vt:lpstr>
      <vt:lpstr>The duplication is implicit</vt:lpstr>
      <vt:lpstr>forRoot &amp; forChild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184</cp:revision>
  <dcterms:created xsi:type="dcterms:W3CDTF">2011-02-24T08:59:43Z</dcterms:created>
  <dcterms:modified xsi:type="dcterms:W3CDTF">2018-05-08T23:09:40Z</dcterms:modified>
</cp:coreProperties>
</file>