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sldIdLst>
    <p:sldId id="256" r:id="rId2"/>
    <p:sldId id="400" r:id="rId3"/>
    <p:sldId id="351" r:id="rId4"/>
    <p:sldId id="352" r:id="rId5"/>
    <p:sldId id="353" r:id="rId6"/>
    <p:sldId id="354" r:id="rId7"/>
    <p:sldId id="355" r:id="rId8"/>
    <p:sldId id="388" r:id="rId9"/>
    <p:sldId id="357" r:id="rId10"/>
    <p:sldId id="358" r:id="rId11"/>
    <p:sldId id="379" r:id="rId12"/>
    <p:sldId id="37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80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401" r:id="rId34"/>
    <p:sldId id="382" r:id="rId35"/>
    <p:sldId id="381" r:id="rId36"/>
    <p:sldId id="386" r:id="rId37"/>
    <p:sldId id="387" r:id="rId38"/>
    <p:sldId id="385" r:id="rId39"/>
    <p:sldId id="390" r:id="rId40"/>
    <p:sldId id="389" r:id="rId41"/>
    <p:sldId id="391" r:id="rId42"/>
    <p:sldId id="402" r:id="rId43"/>
    <p:sldId id="350" r:id="rId44"/>
    <p:sldId id="342" r:id="rId45"/>
    <p:sldId id="348" r:id="rId46"/>
    <p:sldId id="343" r:id="rId47"/>
    <p:sldId id="344" r:id="rId48"/>
    <p:sldId id="345" r:id="rId49"/>
    <p:sldId id="346" r:id="rId50"/>
    <p:sldId id="349" r:id="rId51"/>
    <p:sldId id="397" r:id="rId52"/>
    <p:sldId id="392" r:id="rId53"/>
    <p:sldId id="393" r:id="rId54"/>
    <p:sldId id="394" r:id="rId55"/>
    <p:sldId id="395" r:id="rId56"/>
    <p:sldId id="396" r:id="rId57"/>
    <p:sldId id="398" r:id="rId58"/>
    <p:sldId id="39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6004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Testing Angular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under browser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jasmine</a:t>
            </a:r>
          </a:p>
          <a:p>
            <a:r>
              <a:rPr lang="en-US" dirty="0"/>
              <a:t>Add reference to the following scripts/</a:t>
            </a:r>
            <a:r>
              <a:rPr lang="en-US" dirty="0" err="1"/>
              <a:t>css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 reference to your spec scripts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6727F-5E3C-48C7-9914-80CDCAA69CB8}"/>
              </a:ext>
            </a:extLst>
          </p:cNvPr>
          <p:cNvSpPr/>
          <p:nvPr/>
        </p:nvSpPr>
        <p:spPr>
          <a:xfrm>
            <a:off x="760476" y="2996952"/>
            <a:ext cx="76230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/jasmine-core/lib/jasmine-core/jasmine.js"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/jasmine-core/lib/jasmine-core/jasmine-html.js"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/jasmine-core/lib/jasmine-core/boot.js"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"stylesheet"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/jasmine-core/lib/jasmine-core/jasmine.css"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376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DAD3-25AA-492E-AD8C-19384EE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under NodeJS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E5FF4-479C-45A7-AECD-DE7DEAEA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CB143-FA44-49E8-85FF-F3802072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01071-7018-417F-B71D-C09CD1FD5F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/.bin/jasmine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FF0000"/>
                </a:solidFill>
              </a:rPr>
              <a:t>spec/support/</a:t>
            </a:r>
            <a:r>
              <a:rPr lang="en-US" dirty="0" err="1">
                <a:solidFill>
                  <a:srgbClr val="FF0000"/>
                </a:solidFill>
              </a:rPr>
              <a:t>jasmine.json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Ensure </a:t>
            </a:r>
            <a:r>
              <a:rPr lang="en-US" dirty="0" err="1">
                <a:solidFill>
                  <a:srgbClr val="FF0000"/>
                </a:solidFill>
              </a:rPr>
              <a:t>spec_dir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correct</a:t>
            </a:r>
          </a:p>
          <a:p>
            <a:r>
              <a:rPr lang="en-US" dirty="0" err="1"/>
              <a:t>node_modules</a:t>
            </a:r>
            <a:r>
              <a:rPr lang="en-US" dirty="0"/>
              <a:t>/.bin/jasmine</a:t>
            </a:r>
          </a:p>
          <a:p>
            <a:pPr lvl="1"/>
            <a:r>
              <a:rPr lang="en-US" dirty="0"/>
              <a:t>Executes all tests according to </a:t>
            </a:r>
            <a:r>
              <a:rPr lang="en-US" dirty="0" err="1">
                <a:solidFill>
                  <a:srgbClr val="FF0000"/>
                </a:solidFill>
              </a:rPr>
              <a:t>spec_files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4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64AC-C1B4-4F6E-80C1-4C0C81F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Spec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D54DA-D297-45A6-B77A-01A3169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D4A72-AB1F-4094-BA3F-6552CF3F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CE478-BB63-427F-9A68-2CA0A2CBEB1A}"/>
              </a:ext>
            </a:extLst>
          </p:cNvPr>
          <p:cNvSpPr/>
          <p:nvPr/>
        </p:nvSpPr>
        <p:spPr>
          <a:xfrm>
            <a:off x="839232" y="2060848"/>
            <a:ext cx="372616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A619B-1A7F-4FFB-99BA-E43D8FDA715D}"/>
              </a:ext>
            </a:extLst>
          </p:cNvPr>
          <p:cNvSpPr/>
          <p:nvPr/>
        </p:nvSpPr>
        <p:spPr>
          <a:xfrm>
            <a:off x="2267744" y="3717032"/>
            <a:ext cx="63367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"does not allow instantiation without name"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expect(()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toThrow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0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27426" y="6505515"/>
            <a:ext cx="1514127" cy="365125"/>
          </a:xfrm>
        </p:spPr>
        <p:txBody>
          <a:bodyPr/>
          <a:lstStyle/>
          <a:p>
            <a:pPr algn="l"/>
            <a:r>
              <a:rPr lang="it-IT" sz="1000"/>
              <a:t>© 2017 Ori Calvo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Suite</a:t>
            </a:r>
          </a:p>
          <a:p>
            <a:r>
              <a:rPr lang="en-US" dirty="0"/>
              <a:t>Spec</a:t>
            </a:r>
          </a:p>
          <a:p>
            <a:r>
              <a:rPr lang="en-US" dirty="0"/>
              <a:t>Expectation</a:t>
            </a:r>
          </a:p>
          <a:p>
            <a:r>
              <a:rPr lang="en-US" dirty="0"/>
              <a:t>Matcher</a:t>
            </a:r>
          </a:p>
          <a:p>
            <a:r>
              <a:rPr lang="en-US" dirty="0"/>
              <a:t>Setup and Teardown</a:t>
            </a:r>
          </a:p>
          <a:p>
            <a:r>
              <a:rPr lang="en-US" dirty="0"/>
              <a:t>Spy</a:t>
            </a:r>
          </a:p>
        </p:txBody>
      </p:sp>
    </p:spTree>
    <p:extLst>
      <p:ext uri="{BB962C8B-B14F-4D97-AF65-F5344CB8AC3E}">
        <p14:creationId xmlns:p14="http://schemas.microsoft.com/office/powerpoint/2010/main" val="212030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Begins with a </a:t>
            </a:r>
            <a:r>
              <a:rPr lang="en-US" dirty="0">
                <a:solidFill>
                  <a:srgbClr val="FF0000"/>
                </a:solidFill>
              </a:rPr>
              <a:t>describe</a:t>
            </a:r>
            <a:r>
              <a:rPr lang="en-US" dirty="0"/>
              <a:t> function call</a:t>
            </a:r>
          </a:p>
          <a:p>
            <a:r>
              <a:rPr lang="en-US" dirty="0"/>
              <a:t>Has a name</a:t>
            </a:r>
          </a:p>
          <a:p>
            <a:r>
              <a:rPr lang="en-US" dirty="0"/>
              <a:t>Contains multiple specs (tests)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831886"/>
            <a:ext cx="72410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adding a counter without a 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4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defined using the 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 function</a:t>
            </a:r>
          </a:p>
          <a:p>
            <a:r>
              <a:rPr lang="en-US" dirty="0"/>
              <a:t>Takes a title and a function</a:t>
            </a:r>
          </a:p>
          <a:p>
            <a:r>
              <a:rPr lang="en-US" dirty="0"/>
              <a:t>Contains one or more expectation</a:t>
            </a:r>
          </a:p>
          <a:p>
            <a:r>
              <a:rPr lang="en-US" dirty="0"/>
              <a:t>A spec with all true expectations is considered a passing spec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3617" y="4288304"/>
            <a:ext cx="6216766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adding a counter without a 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comp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toBeGreaterThan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defined using the </a:t>
            </a:r>
            <a:r>
              <a:rPr lang="en-US" dirty="0">
                <a:solidFill>
                  <a:srgbClr val="FF0000"/>
                </a:solidFill>
              </a:rPr>
              <a:t>expect </a:t>
            </a:r>
            <a:r>
              <a:rPr lang="en-US" dirty="0"/>
              <a:t>function</a:t>
            </a:r>
          </a:p>
          <a:p>
            <a:r>
              <a:rPr lang="en-US" dirty="0"/>
              <a:t>Takes an actual value and a </a:t>
            </a:r>
            <a:r>
              <a:rPr lang="en-US" dirty="0">
                <a:solidFill>
                  <a:srgbClr val="FF0000"/>
                </a:solidFill>
              </a:rPr>
              <a:t>matcher</a:t>
            </a:r>
          </a:p>
          <a:p>
            <a:r>
              <a:rPr lang="en-US" dirty="0"/>
              <a:t>Reports to Jasmine whether to pass or fail the spec </a:t>
            </a:r>
          </a:p>
          <a:p>
            <a:r>
              <a:rPr lang="en-US" dirty="0"/>
              <a:t>Negative matcher is achieved using the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function</a:t>
            </a:r>
          </a:p>
          <a:p>
            <a:r>
              <a:rPr lang="en-US" dirty="0"/>
              <a:t>No description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80965" y="4533653"/>
            <a:ext cx="6216766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"does not allow adding a counter without a 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ctrl.errors.length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not.toBe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2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Jasmine offers the following matchers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 use </a:t>
            </a:r>
            <a:r>
              <a:rPr lang="en-US" b="1" dirty="0">
                <a:solidFill>
                  <a:srgbClr val="FF0000"/>
                </a:solidFill>
              </a:rPr>
              <a:t>Jasmine-Matchers</a:t>
            </a:r>
            <a:r>
              <a:rPr lang="en-US" b="1" dirty="0"/>
              <a:t> </a:t>
            </a:r>
            <a:r>
              <a:rPr lang="en-US" dirty="0"/>
              <a:t>library</a:t>
            </a:r>
            <a:r>
              <a:rPr lang="en-US" b="1" dirty="0"/>
              <a:t> </a:t>
            </a:r>
            <a:r>
              <a:rPr lang="en-US" dirty="0"/>
              <a:t>for more matchers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33873" y="2492896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toBe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toBeGreaterThan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toBeDefined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toBeLessThan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toBeFalsy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toThrow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toBeUndefined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toBeTruthy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toMatch</a:t>
                      </a:r>
                      <a:r>
                        <a:rPr lang="en-US" dirty="0"/>
                        <a:t>(pattern)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toContain</a:t>
                      </a:r>
                      <a:r>
                        <a:rPr lang="en-US" dirty="0"/>
                        <a:t>(member)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toContain</a:t>
                      </a:r>
                      <a:r>
                        <a:rPr lang="en-US" dirty="0"/>
                        <a:t>(substring)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1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Matcher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addMatchers</a:t>
            </a:r>
            <a:r>
              <a:rPr lang="en-US" dirty="0"/>
              <a:t> inside 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8812" y="2430402"/>
            <a:ext cx="766107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"supports custom matcher"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jasmine.addMatchers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toBeEmptyString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compare: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(actual, 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pass = actual ===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 = (pass ? name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is empty"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name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is not empty"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pass: pass,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message: message,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expect(name).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toBeEmptyString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4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describe </a:t>
            </a:r>
            <a:r>
              <a:rPr lang="en-US" dirty="0"/>
              <a:t>block may contain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beforeEach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afterEach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r>
              <a:rPr lang="en-US" dirty="0"/>
              <a:t>Both are invoked before and after each spec (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)</a:t>
            </a:r>
          </a:p>
          <a:p>
            <a:r>
              <a:rPr lang="en-US" dirty="0"/>
              <a:t>The this keyword is the same for all three functions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55352" y="3787676"/>
            <a:ext cx="3667992" cy="2492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afterEach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 is the same"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C4A-8820-4EF1-8D4E-768BEFF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770B8-03F3-4C47-90CE-92C635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79C89-1B90-4FA9-BC76-5384426E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002E0-449D-4103-B349-5825688C99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System</a:t>
            </a:r>
          </a:p>
          <a:p>
            <a:r>
              <a:rPr lang="en-US" dirty="0"/>
              <a:t>Stress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123968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175-E776-449D-8E7A-9CF1C7BB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afterAll</a:t>
            </a:r>
            <a:r>
              <a:rPr lang="en-US" dirty="0"/>
              <a:t>/</a:t>
            </a:r>
            <a:r>
              <a:rPr lang="en-US" dirty="0" err="1"/>
              <a:t>beforeAll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1040A-4B94-4A0B-B6F4-C9079254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DCD26-3965-48EE-AEC1-5D570933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8A2E67-1DFA-47A2-9EB0-D3750D7B56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as </a:t>
            </a:r>
            <a:r>
              <a:rPr lang="en-US" dirty="0" err="1"/>
              <a:t>prveious</a:t>
            </a:r>
            <a:r>
              <a:rPr lang="en-US" dirty="0"/>
              <a:t> slide</a:t>
            </a:r>
          </a:p>
          <a:p>
            <a:r>
              <a:rPr lang="en-US" dirty="0"/>
              <a:t>But this time the setup is executed before/after all specs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EF61C-B498-4009-AB1D-63DEDFD7BE69}"/>
              </a:ext>
            </a:extLst>
          </p:cNvPr>
          <p:cNvSpPr/>
          <p:nvPr/>
        </p:nvSpPr>
        <p:spPr>
          <a:xfrm>
            <a:off x="2816932" y="3413760"/>
            <a:ext cx="351013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beforeAll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afterAll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describe</a:t>
            </a:r>
            <a:r>
              <a:rPr lang="en-US" dirty="0"/>
              <a:t> blocks can be nested</a:t>
            </a:r>
          </a:p>
          <a:p>
            <a:pPr lvl="1"/>
            <a:r>
              <a:rPr lang="en-US" dirty="0" err="1"/>
              <a:t>beforeEach</a:t>
            </a:r>
            <a:r>
              <a:rPr lang="en-US" dirty="0"/>
              <a:t> and </a:t>
            </a:r>
            <a:r>
              <a:rPr lang="en-US" dirty="0" err="1"/>
              <a:t>afterEach</a:t>
            </a:r>
            <a:r>
              <a:rPr lang="en-US" dirty="0"/>
              <a:t> are called according to nesting tree structure</a:t>
            </a:r>
          </a:p>
          <a:p>
            <a:r>
              <a:rPr lang="en-US" dirty="0"/>
              <a:t>Appending “x” to a suite or spec disables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xdescribe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xit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Appending “f” disable others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80112" y="3645024"/>
            <a:ext cx="3358612" cy="2708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describe(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"validation"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"nested spec"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"disabled spec"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expect(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8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Tracks calls to an object method</a:t>
            </a:r>
          </a:p>
          <a:p>
            <a:r>
              <a:rPr lang="en-US" dirty="0"/>
              <a:t>By default does not delegate the call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spyon.and.callThrough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force delegation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3363" y="3501008"/>
            <a:ext cx="5537093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"calls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when validation pass"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store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comp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CounterNewComponent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(store);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"New 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(store,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and.callThrough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"New 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9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and.returnValue</a:t>
            </a:r>
            <a:endParaRPr lang="en-US" dirty="0"/>
          </a:p>
          <a:p>
            <a:r>
              <a:rPr lang="en-US" dirty="0" err="1"/>
              <a:t>and.callFake</a:t>
            </a:r>
            <a:endParaRPr lang="en-US" dirty="0"/>
          </a:p>
          <a:p>
            <a:r>
              <a:rPr lang="en-US" dirty="0" err="1"/>
              <a:t>and.throwError</a:t>
            </a:r>
            <a:endParaRPr lang="en-US" dirty="0"/>
          </a:p>
          <a:p>
            <a:r>
              <a:rPr lang="en-US" dirty="0" err="1"/>
              <a:t>and.stub</a:t>
            </a:r>
            <a:r>
              <a:rPr lang="en-US" dirty="0"/>
              <a:t> – Disables </a:t>
            </a:r>
            <a:r>
              <a:rPr lang="en-US" dirty="0" err="1"/>
              <a:t>callThrough</a:t>
            </a:r>
            <a:r>
              <a:rPr lang="en-US" dirty="0"/>
              <a:t> behavior</a:t>
            </a:r>
          </a:p>
          <a:p>
            <a:r>
              <a:rPr lang="en-US" dirty="0" err="1"/>
              <a:t>calls.any</a:t>
            </a:r>
            <a:endParaRPr lang="en-US" dirty="0"/>
          </a:p>
          <a:p>
            <a:r>
              <a:rPr lang="en-US" dirty="0" err="1"/>
              <a:t>calls.count</a:t>
            </a:r>
            <a:endParaRPr lang="en-US" dirty="0"/>
          </a:p>
          <a:p>
            <a:r>
              <a:rPr lang="en-US" dirty="0" err="1"/>
              <a:t>calls.all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53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createSpy</a:t>
            </a:r>
            <a:r>
              <a:rPr lang="en-US" dirty="0"/>
              <a:t> &amp; </a:t>
            </a:r>
            <a:r>
              <a:rPr lang="en-US" dirty="0" err="1"/>
              <a:t>createSpyObj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there is no a function/object to spy on</a:t>
            </a:r>
          </a:p>
          <a:p>
            <a:r>
              <a:rPr lang="en-US" dirty="0"/>
              <a:t>Can create a bare spy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create a complete mock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2724002"/>
            <a:ext cx="383791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spy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jasmine.createSpy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spy();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spy();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spy.calls.count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0801" y="4838649"/>
            <a:ext cx="5537093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jasmine.createSpyObj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"func1"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"func2"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obj.func1();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obj.func2();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expect(obj.func1).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expect(obj.func2).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jasmine.any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we don’t care about the parameter value being sent to a function but rather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Jasmine compares constructors (not </a:t>
            </a:r>
            <a:r>
              <a:rPr lang="en-US" dirty="0" err="1"/>
              <a:t>instanceof</a:t>
            </a:r>
            <a:r>
              <a:rPr lang="en-US" dirty="0"/>
              <a:t>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842" y="2811727"/>
            <a:ext cx="570701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"calls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with a string"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jasmine.any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7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jasmine.objectContaining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>
                <a:solidFill>
                  <a:srgbClr val="FF0000"/>
                </a:solidFill>
              </a:rPr>
              <a:t>toHaveBeenCalledWith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verifies all object’s fields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jasmine.objectContaining</a:t>
            </a:r>
            <a:r>
              <a:rPr lang="en-US" dirty="0"/>
              <a:t> to verify only part of the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0809" y="3359328"/>
            <a:ext cx="5955476" cy="297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"calls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with an object that contains some fields"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spyOn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name: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toHaveBeenCalledWith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jasmine.objectContaining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id: 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test the following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77080" y="1772816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InactivityMonitor.prototype.start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counter)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me.events.push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60000);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InactivityMonitor.prototype.activity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++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48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jasmine.clock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Replaces the native </a:t>
            </a:r>
            <a:r>
              <a:rPr lang="en-US" dirty="0" err="1"/>
              <a:t>setTimeout</a:t>
            </a:r>
            <a:r>
              <a:rPr lang="en-US" dirty="0"/>
              <a:t>/</a:t>
            </a:r>
            <a:r>
              <a:rPr lang="en-US" dirty="0" err="1"/>
              <a:t>setInterval</a:t>
            </a:r>
            <a:r>
              <a:rPr lang="en-US" dirty="0"/>
              <a:t> functions with synchronous implementation</a:t>
            </a:r>
          </a:p>
          <a:p>
            <a:r>
              <a:rPr lang="en-US" dirty="0"/>
              <a:t>The registered callbacks are executed only if the clock is ticked forward in time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3526" y="3887680"/>
            <a:ext cx="647164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"queues an event after inactivity of more than 1 minute"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().install();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monitor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InactivityMonitor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monitor.start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jasmine.clock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().tick(60000);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monitor.events.length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toBeGreaterThan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09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jasmine-</a:t>
            </a:r>
            <a:r>
              <a:rPr lang="en-US" dirty="0" err="1"/>
              <a:t>ajax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library for faking AJAX response</a:t>
            </a:r>
          </a:p>
          <a:p>
            <a:r>
              <a:rPr lang="en-US" dirty="0"/>
              <a:t>Same pattern as the </a:t>
            </a:r>
            <a:r>
              <a:rPr lang="en-US" dirty="0" err="1"/>
              <a:t>jasmine.clock</a:t>
            </a:r>
            <a:endParaRPr lang="en-US" dirty="0"/>
          </a:p>
          <a:p>
            <a:r>
              <a:rPr lang="en-US" dirty="0"/>
              <a:t>It replaces native </a:t>
            </a:r>
            <a:r>
              <a:rPr lang="en-US" dirty="0" err="1"/>
              <a:t>XMLHttpRequest</a:t>
            </a:r>
            <a:r>
              <a:rPr lang="en-US" dirty="0"/>
              <a:t> with synchronous implementation</a:t>
            </a:r>
          </a:p>
          <a:p>
            <a:r>
              <a:rPr lang="en-US" dirty="0"/>
              <a:t>Then, allows you to specify the response manually</a:t>
            </a:r>
          </a:p>
          <a:p>
            <a:r>
              <a:rPr lang="en-US" dirty="0"/>
              <a:t>See next slide for</a:t>
            </a:r>
          </a:p>
          <a:p>
            <a:pPr lvl="1"/>
            <a:r>
              <a:rPr lang="en-US" dirty="0" err="1"/>
              <a:t>jasmine.Ajax.install</a:t>
            </a:r>
            <a:endParaRPr lang="en-US" dirty="0"/>
          </a:p>
          <a:p>
            <a:pPr lvl="1"/>
            <a:r>
              <a:rPr lang="en-US" dirty="0" err="1"/>
              <a:t>jasmine.Ajax.requests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1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EABC-A92A-4216-9052-2745BE2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BD1E8-A48B-4C0F-BB05-9D29C006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5154-3C0B-49A3-9B5D-095D0746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4D1F5E-B634-4A40-A300-B97A361B7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as the smallest testable part of the application</a:t>
            </a:r>
          </a:p>
          <a:p>
            <a:r>
              <a:rPr lang="en-US" dirty="0"/>
              <a:t>Created by programmers </a:t>
            </a:r>
          </a:p>
          <a:p>
            <a:r>
              <a:rPr lang="en-US" dirty="0"/>
              <a:t>Run by programmers</a:t>
            </a:r>
          </a:p>
          <a:p>
            <a:r>
              <a:rPr lang="en-US" dirty="0"/>
              <a:t>Usually inside a class boundary</a:t>
            </a:r>
          </a:p>
          <a:p>
            <a:r>
              <a:rPr lang="en-US" dirty="0"/>
              <a:t>Does not cross process/network boundaries</a:t>
            </a:r>
          </a:p>
        </p:txBody>
      </p:sp>
    </p:spTree>
    <p:extLst>
      <p:ext uri="{BB962C8B-B14F-4D97-AF65-F5344CB8AC3E}">
        <p14:creationId xmlns:p14="http://schemas.microsoft.com/office/powerpoint/2010/main" val="205441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jasmine-</a:t>
            </a:r>
            <a:r>
              <a:rPr lang="en-US" dirty="0" err="1"/>
              <a:t>ajax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6332" y="1772816"/>
            <a:ext cx="774603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"fakes AJAX request"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success: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(counters)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toBeTruthy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jasmine.Ajax.requests.mostRecent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status: 200,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'[{"name": "Coffee", "value" :1}, {"name": "Sport", "value": 2}]'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We get here only after success/error callbacks are executed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jasmine.Ajax.uninstall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jasmine-</a:t>
            </a:r>
            <a:r>
              <a:rPr lang="en-US" dirty="0" err="1"/>
              <a:t>ajax</a:t>
            </a:r>
            <a:r>
              <a:rPr lang="en-US" dirty="0"/>
              <a:t> promise behaves in an asynchronous way</a:t>
            </a:r>
          </a:p>
          <a:p>
            <a:r>
              <a:rPr lang="en-US" dirty="0"/>
              <a:t>The spec might complete before the promise</a:t>
            </a:r>
          </a:p>
          <a:p>
            <a:r>
              <a:rPr lang="en-US" dirty="0"/>
              <a:t>Jasmine offers a </a:t>
            </a:r>
            <a:r>
              <a:rPr lang="en-US" dirty="0">
                <a:solidFill>
                  <a:srgbClr val="FF0000"/>
                </a:solidFill>
              </a:rPr>
              <a:t>done</a:t>
            </a:r>
            <a:r>
              <a:rPr lang="en-US" dirty="0"/>
              <a:t> parameter which implies an asynchronous spec</a:t>
            </a:r>
          </a:p>
          <a:p>
            <a:r>
              <a:rPr lang="en-US" dirty="0"/>
              <a:t>You need to invoke done() when promise completes and all expectations where set</a:t>
            </a:r>
          </a:p>
        </p:txBody>
      </p:sp>
    </p:spTree>
    <p:extLst>
      <p:ext uri="{BB962C8B-B14F-4D97-AF65-F5344CB8AC3E}">
        <p14:creationId xmlns:p14="http://schemas.microsoft.com/office/powerpoint/2010/main" val="342224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5159" y="1700808"/>
            <a:ext cx="630172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"reports spec result only after promise completes"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MyApp.HttpService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MyApp.CounterStore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counterStore.getAll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(counters)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.catch(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expect(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toBeTruthy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.finally(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done();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jasmine.Ajax.requests.mostRecent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status: 200,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"[]"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We get here before then/fail/fin complete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jasmine.Ajax.uninstall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95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6A86-B403-4FF5-B3CD-6AC17EB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Angular Entities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DFEBF-8EE5-4224-B6D3-1E8986AE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53B9D-CD7A-4180-95B7-5135866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FA127-C431-4190-8C8F-729B43A2FB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entity you may use different approach for testing</a:t>
            </a:r>
          </a:p>
          <a:p>
            <a:r>
              <a:rPr lang="en-US" dirty="0"/>
              <a:t>Services are usually easier to test</a:t>
            </a:r>
          </a:p>
          <a:p>
            <a:r>
              <a:rPr lang="en-US" dirty="0"/>
              <a:t>Components require HTML introspection</a:t>
            </a:r>
          </a:p>
          <a:p>
            <a:r>
              <a:rPr lang="en-US" dirty="0"/>
              <a:t>Pipes are stateless and therefore much easier to test</a:t>
            </a:r>
          </a:p>
        </p:txBody>
      </p:sp>
    </p:spTree>
    <p:extLst>
      <p:ext uri="{BB962C8B-B14F-4D97-AF65-F5344CB8AC3E}">
        <p14:creationId xmlns:p14="http://schemas.microsoft.com/office/powerpoint/2010/main" val="232107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7408-ED0D-4D7D-9DEF-DD563410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DAD12-500E-4915-89FE-F2D9EB88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70445-ACCD-4246-BBE1-47C47961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4F7FD-DA8A-40AC-B89E-408B91B465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Examine an instance of a class all by itself</a:t>
            </a:r>
          </a:p>
          <a:p>
            <a:r>
              <a:rPr lang="en-US" dirty="0"/>
              <a:t>No Angular</a:t>
            </a:r>
          </a:p>
          <a:p>
            <a:r>
              <a:rPr lang="en-US" dirty="0"/>
              <a:t>No dependency injection</a:t>
            </a:r>
          </a:p>
          <a:p>
            <a:r>
              <a:rPr lang="en-US" dirty="0"/>
              <a:t>The tester use 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Supplying some test doubles for the </a:t>
            </a:r>
            <a:r>
              <a:rPr lang="en-US" dirty="0" err="1"/>
              <a:t>ctor’s</a:t>
            </a:r>
            <a:r>
              <a:rPr lang="en-US" dirty="0"/>
              <a:t> parameters</a:t>
            </a:r>
          </a:p>
          <a:p>
            <a:r>
              <a:rPr lang="en-US" dirty="0"/>
              <a:t>Probes the test instance API</a:t>
            </a:r>
          </a:p>
          <a:p>
            <a:r>
              <a:rPr lang="en-US" dirty="0"/>
              <a:t>Most suited for services &amp; pipes</a:t>
            </a:r>
          </a:p>
        </p:txBody>
      </p:sp>
    </p:spTree>
    <p:extLst>
      <p:ext uri="{BB962C8B-B14F-4D97-AF65-F5344CB8AC3E}">
        <p14:creationId xmlns:p14="http://schemas.microsoft.com/office/powerpoint/2010/main" val="321349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A498-4D22-4A5C-A893-3920F26A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7AECE-1594-4D9F-9D61-55108C90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F7B6-B132-438C-90BD-FE80134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99A0D-3363-4E95-9F2C-C155E1AC25C6}"/>
              </a:ext>
            </a:extLst>
          </p:cNvPr>
          <p:cNvSpPr/>
          <p:nvPr/>
        </p:nvSpPr>
        <p:spPr>
          <a:xfrm>
            <a:off x="863588" y="1844824"/>
            <a:ext cx="586865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&lt;Contact[]&gt;(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contacts.json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4ACE4-B909-4AF2-AEAE-648878F44F0D}"/>
              </a:ext>
            </a:extLst>
          </p:cNvPr>
          <p:cNvSpPr/>
          <p:nvPr/>
        </p:nvSpPr>
        <p:spPr>
          <a:xfrm>
            <a:off x="2627784" y="3140968"/>
            <a:ext cx="540060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"should return all contacts when executing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httpClientMock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httpClientMock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done();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791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589-8676-4E19-88E6-E594C737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4204B-A35F-47C9-BEED-3B44F3E2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4F96-079D-4230-8FD3-412B80EB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1A331-E04B-4D35-B69E-07269D8AD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Isolated testing</a:t>
            </a:r>
          </a:p>
          <a:p>
            <a:pPr lvl="1"/>
            <a:r>
              <a:rPr lang="en-US" dirty="0"/>
              <a:t>Test component without rendering</a:t>
            </a:r>
          </a:p>
          <a:p>
            <a:r>
              <a:rPr lang="en-US" dirty="0"/>
              <a:t>Shallow testing</a:t>
            </a:r>
          </a:p>
          <a:p>
            <a:pPr lvl="1"/>
            <a:r>
              <a:rPr lang="en-US" dirty="0"/>
              <a:t>Render template without rendering children</a:t>
            </a:r>
          </a:p>
          <a:p>
            <a:r>
              <a:rPr lang="en-US" dirty="0"/>
              <a:t>Integration testing</a:t>
            </a:r>
          </a:p>
          <a:p>
            <a:pPr lvl="1"/>
            <a:r>
              <a:rPr lang="en-US" dirty="0"/>
              <a:t>Render the whole component sub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9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E164-9173-4345-A676-C202AA7C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Shallow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19C9E-DBCD-49F3-9D04-0912203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4CA3-AA28-4727-BFE3-3543ECD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40249-3268-46C5-AB11-35DB76227767}"/>
              </a:ext>
            </a:extLst>
          </p:cNvPr>
          <p:cNvSpPr/>
          <p:nvPr/>
        </p:nvSpPr>
        <p:spPr>
          <a:xfrm>
            <a:off x="1386108" y="1988840"/>
            <a:ext cx="660648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'should render with a title'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configureTestingModule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schemas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NO_ERRORS_SCHEMA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}).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compileComponents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toBeTruthy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 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done();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8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EC8-5B08-4241-9D7D-D25C0B0D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Integration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06319-29AE-45F2-97D5-341D8857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E621-D788-4526-8369-CF5E0C76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8B340-A67D-4EC5-A309-8EB7DD2C3B22}"/>
              </a:ext>
            </a:extLst>
          </p:cNvPr>
          <p:cNvSpPr/>
          <p:nvPr/>
        </p:nvSpPr>
        <p:spPr>
          <a:xfrm>
            <a:off x="656900" y="1844824"/>
            <a:ext cx="43874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 [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format]=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clockFormat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E6A54-FB97-40F9-BC82-2C583A1EA21B}"/>
              </a:ext>
            </a:extLst>
          </p:cNvPr>
          <p:cNvSpPr/>
          <p:nvPr/>
        </p:nvSpPr>
        <p:spPr>
          <a:xfrm>
            <a:off x="656900" y="2420888"/>
            <a:ext cx="806489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‘should push format into clock'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 =&gt;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configureTestingModule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}).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compileComponents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componentInstance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debugElement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x.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"app-clock"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componentInstance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clockFormat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toBe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done();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0266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8B07-025B-4DD0-A4BA-05B9F809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with </a:t>
            </a:r>
            <a:r>
              <a:rPr lang="en-US" dirty="0" err="1"/>
              <a:t>Async</a:t>
            </a:r>
            <a:r>
              <a:rPr lang="en-US" dirty="0"/>
              <a:t>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A38AF-8A80-443A-A19A-4FA94E8D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7541-05B6-454E-A037-C3F979C6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D9423-E13D-4101-AEB9-0A9A666A4607}"/>
              </a:ext>
            </a:extLst>
          </p:cNvPr>
          <p:cNvSpPr/>
          <p:nvPr/>
        </p:nvSpPr>
        <p:spPr>
          <a:xfrm>
            <a:off x="252100" y="1700808"/>
            <a:ext cx="489654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'should load all contacts on initialization'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configureTestingModule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schemas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NO_ERRORS_SCHEMA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}).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spyOn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componentInstance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let 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run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mostRecent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done();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8220B-6638-442D-BDD3-0BC4587A021C}"/>
              </a:ext>
            </a:extLst>
          </p:cNvPr>
          <p:cNvSpPr/>
          <p:nvPr/>
        </p:nvSpPr>
        <p:spPr>
          <a:xfrm>
            <a:off x="4788024" y="2889855"/>
            <a:ext cx="42484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90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58C5-AA62-48C0-8137-CD02A538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F.I.R.S.T Principles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9095D-FC92-464C-B4DF-DF29EA20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1F62-89E3-49E5-9685-A381FF5D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AFC08-CF54-4388-83BE-CB86A19162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Isolated/Independent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Self Validating</a:t>
            </a:r>
          </a:p>
          <a:p>
            <a:r>
              <a:rPr lang="en-US" dirty="0"/>
              <a:t>Thorough and Timely</a:t>
            </a:r>
          </a:p>
        </p:txBody>
      </p:sp>
    </p:spTree>
    <p:extLst>
      <p:ext uri="{BB962C8B-B14F-4D97-AF65-F5344CB8AC3E}">
        <p14:creationId xmlns:p14="http://schemas.microsoft.com/office/powerpoint/2010/main" val="51268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E84B-D9DC-40A3-8B0F-57547DCE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8AEE8-12E2-4238-AF2D-12466C8D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5C78-CD2B-4466-BEFF-691A78E8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84EBB-12B5-4B21-8522-12E000FE6E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utility</a:t>
            </a:r>
          </a:p>
          <a:p>
            <a:r>
              <a:rPr lang="en-US" dirty="0"/>
              <a:t>Allows for easier syntax by using Zones</a:t>
            </a:r>
          </a:p>
          <a:p>
            <a:r>
              <a:rPr lang="en-US" dirty="0"/>
              <a:t>Monitor all asynchronous activities and notify jasmine on completeness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24A81-E69F-4985-8EE8-5A0CAE19F704}"/>
              </a:ext>
            </a:extLst>
          </p:cNvPr>
          <p:cNvSpPr/>
          <p:nvPr/>
        </p:nvSpPr>
        <p:spPr>
          <a:xfrm>
            <a:off x="2025052" y="4149080"/>
            <a:ext cx="532859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beforeEach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TestBed.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configureTestingModule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BannerComponent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], 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compileComponents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 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compile template and </a:t>
            </a:r>
            <a:r>
              <a:rPr lang="en-US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6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C4AF-EA6F-45E6-A9D0-B94D12FD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02107-FD1F-452C-A0C5-15164C8E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A4AB-68FF-403C-9D30-891C64FE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9CF52-7685-4B6B-825E-60B4C3CBE7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common pattern amongst testers</a:t>
            </a:r>
          </a:p>
          <a:p>
            <a:r>
              <a:rPr lang="en-US" dirty="0"/>
              <a:t>Wraps HTML inside a class</a:t>
            </a:r>
          </a:p>
          <a:p>
            <a:r>
              <a:rPr lang="en-US" dirty="0"/>
              <a:t>Allowing you to manipulate page element without digging into 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FBCA5-B3B2-4558-A4B2-B3FEDD93E1CC}"/>
              </a:ext>
            </a:extLst>
          </p:cNvPr>
          <p:cNvSpPr/>
          <p:nvPr/>
        </p:nvSpPr>
        <p:spPr>
          <a:xfrm>
            <a:off x="4139952" y="3308717"/>
            <a:ext cx="417646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saveBtn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DebugElement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cancelBtn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DebugElement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(fixture)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fixture.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debugElement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'button'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saveBtn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cancelBtn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saveBtn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triggerEventHandler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7229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0806-B458-4A54-8214-87B4FE8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6CF58-247F-46C9-B22A-5914C10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93E4B-7A20-4860-879E-2A363C94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715858-C40B-4C0C-B4E9-A6FA1183BA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Selenium RC</a:t>
            </a:r>
          </a:p>
          <a:p>
            <a:r>
              <a:rPr lang="en-US" dirty="0"/>
              <a:t>Selenium 2 &amp; WebDriver API</a:t>
            </a:r>
          </a:p>
          <a:p>
            <a:r>
              <a:rPr lang="en-US" dirty="0"/>
              <a:t>selenium-</a:t>
            </a:r>
            <a:r>
              <a:rPr lang="en-US" dirty="0" err="1"/>
              <a:t>webdriver</a:t>
            </a:r>
            <a:r>
              <a:rPr lang="en-US" dirty="0"/>
              <a:t> binding to NodeJS</a:t>
            </a:r>
          </a:p>
          <a:p>
            <a:r>
              <a:rPr lang="en-US" dirty="0"/>
              <a:t>Protractor</a:t>
            </a:r>
          </a:p>
        </p:txBody>
      </p:sp>
    </p:spTree>
    <p:extLst>
      <p:ext uri="{BB962C8B-B14F-4D97-AF65-F5344CB8AC3E}">
        <p14:creationId xmlns:p14="http://schemas.microsoft.com/office/powerpoint/2010/main" val="2412535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BDB-8F10-422C-B75E-6DE358B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Remote Control (RC)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A8060-C04D-4D1B-A832-A9758C10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52D0A-4EA6-474E-81BD-0E3B5F90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64D09-0F51-4E76-81A8-54FDC4B169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original selenium solution for automating tests</a:t>
            </a:r>
          </a:p>
          <a:p>
            <a:r>
              <a:rPr lang="en-US" dirty="0"/>
              <a:t>Injects some JavaScript into the page</a:t>
            </a:r>
          </a:p>
          <a:p>
            <a:r>
              <a:rPr lang="en-US" dirty="0"/>
              <a:t>The injected code interacts with Selenium Server</a:t>
            </a:r>
          </a:p>
          <a:p>
            <a:r>
              <a:rPr lang="en-US" dirty="0"/>
              <a:t>The test app interact with the same Selenium Server</a:t>
            </a:r>
          </a:p>
          <a:p>
            <a:r>
              <a:rPr lang="en-US" dirty="0"/>
              <a:t>Thus, the test app can communicate with the web page</a:t>
            </a:r>
          </a:p>
        </p:txBody>
      </p:sp>
    </p:spTree>
    <p:extLst>
      <p:ext uri="{BB962C8B-B14F-4D97-AF65-F5344CB8AC3E}">
        <p14:creationId xmlns:p14="http://schemas.microsoft.com/office/powerpoint/2010/main" val="3716799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EF77-FA43-4ED9-B9AC-B778BED2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Driver Protocol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4EFDF-E1D7-4542-9E6A-F7E417D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C810-3A92-4B44-85F1-F550BDD9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81AD22-8141-456E-8B29-5AAEB8766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W3C standard (recommendation phase)</a:t>
            </a:r>
          </a:p>
          <a:p>
            <a:r>
              <a:rPr lang="en-US" dirty="0"/>
              <a:t>A remote control interface for controlling user agents</a:t>
            </a:r>
          </a:p>
          <a:p>
            <a:r>
              <a:rPr lang="en-US" dirty="0"/>
              <a:t>A platform and language neutral wire protocol</a:t>
            </a:r>
          </a:p>
          <a:p>
            <a:r>
              <a:rPr lang="en-US" dirty="0"/>
              <a:t>Allows for discovering and manipulation of DOM elements</a:t>
            </a:r>
          </a:p>
          <a:p>
            <a:r>
              <a:rPr lang="en-US" dirty="0"/>
              <a:t>Primary intent is to support automated tests</a:t>
            </a:r>
          </a:p>
          <a:p>
            <a:r>
              <a:rPr lang="en-US" dirty="0"/>
              <a:t>https://www.w3.org/TR/webdriver/</a:t>
            </a:r>
          </a:p>
        </p:txBody>
      </p:sp>
    </p:spTree>
    <p:extLst>
      <p:ext uri="{BB962C8B-B14F-4D97-AF65-F5344CB8AC3E}">
        <p14:creationId xmlns:p14="http://schemas.microsoft.com/office/powerpoint/2010/main" val="1450169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9C0-2E20-4BD3-B39D-B83683E3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C693E-3C13-4481-800D-CBB1BDDC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50E34-A046-42F5-8A34-3A88C0D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B9ACB-6782-48DA-BAFF-B86BDC1AE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IE 7+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  <a:p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Android</a:t>
            </a:r>
          </a:p>
          <a:p>
            <a:r>
              <a:rPr lang="en-US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672932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91DF-6C40-46B0-B59D-2896232D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selenium-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489F0-0DC0-4195-B822-D24D9ED7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E1EC9-4E76-47FC-93BE-D63AD24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CBB13-7B44-43B3-BCF3-159FE07DD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NodeJS binding to WebDriver API</a:t>
            </a:r>
          </a:p>
          <a:p>
            <a:r>
              <a:rPr lang="en-US" dirty="0"/>
              <a:t>Must install a driver for each type of browser and put it inside PATH</a:t>
            </a:r>
          </a:p>
          <a:p>
            <a:pPr lvl="1"/>
            <a:r>
              <a:rPr lang="en-US" dirty="0"/>
              <a:t>chromdriver.exe</a:t>
            </a:r>
          </a:p>
          <a:p>
            <a:pPr lvl="1"/>
            <a:r>
              <a:rPr lang="en-US" dirty="0"/>
              <a:t>IEDriverServer.exe</a:t>
            </a:r>
          </a:p>
          <a:p>
            <a:pPr lvl="1"/>
            <a:r>
              <a:rPr lang="en-US" dirty="0"/>
              <a:t>Others …</a:t>
            </a:r>
          </a:p>
          <a:p>
            <a:r>
              <a:rPr lang="en-US" dirty="0"/>
              <a:t>Then just use plain JavaScript inside NodeJS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82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1DB3-5CA6-43D5-A596-131F53E7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selenium-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5E407-71E6-4E1B-923E-7B806298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99870-A531-43F4-85A4-AC4B1BB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71310-2A76-464A-81FD-C329E8B87731}"/>
              </a:ext>
            </a:extLst>
          </p:cNvPr>
          <p:cNvSpPr/>
          <p:nvPr/>
        </p:nvSpPr>
        <p:spPr>
          <a:xfrm>
            <a:off x="988526" y="2060848"/>
            <a:ext cx="740164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Builder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until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'selenium-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webdriver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driver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Builder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'chrome'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withCapabilities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"chrome"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chromeOptions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'disable-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infobars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build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'http://www.google.com'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findElement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'q'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sendKeys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webdriver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wait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until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.titleContains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webdriver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332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00E-A905-4285-A911-2CCF9CE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FB6A-4CA1-4D73-AA78-6A8BD97A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6C556-979B-477A-9DFA-94868338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3B801-896D-4C3F-AE4E-53CA2C76ED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browser drivers do not accept remote connections</a:t>
            </a:r>
          </a:p>
          <a:p>
            <a:r>
              <a:rPr lang="en-US" dirty="0"/>
              <a:t>Selenium server acts as a proxy between our test app and browser’s driver</a:t>
            </a:r>
          </a:p>
          <a:p>
            <a:r>
              <a:rPr lang="en-US" dirty="0"/>
              <a:t>Thus, allowing the browser to execute on a remote machine</a:t>
            </a:r>
          </a:p>
          <a:p>
            <a:r>
              <a:rPr lang="en-US" dirty="0"/>
              <a:t>No need to use it for local execution</a:t>
            </a:r>
          </a:p>
          <a:p>
            <a:r>
              <a:rPr lang="en-US" dirty="0"/>
              <a:t>A Java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04448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A3F6-424A-4EBE-B167-2A4F1F0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with Selenium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D78B-4352-46D2-B2F9-A98D932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624E-39AE-478F-A0ED-8ECD013D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D17E2-F6B0-4FF8-BC69-46CCA72D4F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-jar selenium-server-standalone-2.45.0.jar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41293-30BC-4729-A827-29845AA833D3}"/>
              </a:ext>
            </a:extLst>
          </p:cNvPr>
          <p:cNvSpPr/>
          <p:nvPr/>
        </p:nvSpPr>
        <p:spPr>
          <a:xfrm>
            <a:off x="2142192" y="2828835"/>
            <a:ext cx="509431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driver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webdriver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forBrowser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firefox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usingServer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'http://localhost:4444/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/hub'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6FDA-1B8D-48DB-9C57-B1BD4E7F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67762-1D25-4948-B7C6-839699D6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C9EA-AC24-4300-B69C-5BC3210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7740-6AB4-4B69-8E10-3DB1CBFBD1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entire application is tested in a real world scenario</a:t>
            </a:r>
          </a:p>
          <a:p>
            <a:r>
              <a:rPr lang="en-US" dirty="0"/>
              <a:t>Testing whether a flow of the application is performing as designed from start to finish</a:t>
            </a:r>
          </a:p>
          <a:p>
            <a:r>
              <a:rPr lang="en-US" dirty="0"/>
              <a:t>Ensure the right information is passed between various system components and systems</a:t>
            </a:r>
          </a:p>
        </p:txBody>
      </p:sp>
    </p:spTree>
    <p:extLst>
      <p:ext uri="{BB962C8B-B14F-4D97-AF65-F5344CB8AC3E}">
        <p14:creationId xmlns:p14="http://schemas.microsoft.com/office/powerpoint/2010/main" val="42915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6642-8C98-4EDF-BEC1-30A0CC37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F76B7-4474-44C9-9470-3D360140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CC34-1A39-4289-8220-7E63D287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3CEAD9-159B-49F8-9738-4814B404AA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findElement</a:t>
            </a:r>
            <a:endParaRPr lang="en-US" dirty="0"/>
          </a:p>
          <a:p>
            <a:r>
              <a:rPr lang="en-US" dirty="0"/>
              <a:t>By.name</a:t>
            </a:r>
          </a:p>
          <a:p>
            <a:r>
              <a:rPr lang="en-US" dirty="0"/>
              <a:t>By.css</a:t>
            </a:r>
          </a:p>
          <a:p>
            <a:r>
              <a:rPr lang="en-US" dirty="0" err="1"/>
              <a:t>getText</a:t>
            </a:r>
            <a:endParaRPr lang="en-US" dirty="0"/>
          </a:p>
          <a:p>
            <a:r>
              <a:rPr lang="en-US" dirty="0"/>
              <a:t>click</a:t>
            </a:r>
          </a:p>
          <a:p>
            <a:r>
              <a:rPr lang="en-US" dirty="0"/>
              <a:t>submit</a:t>
            </a:r>
          </a:p>
          <a:p>
            <a:r>
              <a:rPr lang="en-US" dirty="0" err="1"/>
              <a:t>switchTo</a:t>
            </a:r>
            <a:r>
              <a:rPr lang="en-US" dirty="0"/>
              <a:t>().window(‘</a:t>
            </a:r>
            <a:r>
              <a:rPr lang="en-US" dirty="0" err="1"/>
              <a:t>windowName</a:t>
            </a:r>
            <a:r>
              <a:rPr lang="en-US" dirty="0"/>
              <a:t>’)</a:t>
            </a:r>
          </a:p>
          <a:p>
            <a:r>
              <a:rPr lang="en-US" dirty="0"/>
              <a:t>navigate().forward</a:t>
            </a:r>
          </a:p>
        </p:txBody>
      </p:sp>
    </p:spTree>
    <p:extLst>
      <p:ext uri="{BB962C8B-B14F-4D97-AF65-F5344CB8AC3E}">
        <p14:creationId xmlns:p14="http://schemas.microsoft.com/office/powerpoint/2010/main" val="452708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FD2A-5D25-4E8B-AEC5-8E999542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92203-D595-46E0-B1A0-A416C571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FDCD2-6BB7-40B5-9491-CD469847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A0497-6806-444C-8727-8B7A7521D8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WebDriver uses a special promise manager that schedule all promises in a serial fashion</a:t>
            </a:r>
          </a:p>
          <a:p>
            <a:r>
              <a:rPr lang="en-US" dirty="0"/>
              <a:t>You write cleaner code</a:t>
            </a:r>
          </a:p>
          <a:p>
            <a:r>
              <a:rPr lang="en-US" dirty="0"/>
              <a:t>No need to handle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catch</a:t>
            </a:r>
          </a:p>
          <a:p>
            <a:r>
              <a:rPr lang="en-US" dirty="0"/>
              <a:t>Might be surprising during debugging</a:t>
            </a:r>
          </a:p>
          <a:p>
            <a:r>
              <a:rPr lang="en-US" dirty="0"/>
              <a:t>Can be disabled using </a:t>
            </a:r>
            <a:r>
              <a:rPr lang="en-US" dirty="0">
                <a:solidFill>
                  <a:srgbClr val="FF0000"/>
                </a:solidFill>
              </a:rPr>
              <a:t>SELENIUM_PROMISE_MANAGER</a:t>
            </a:r>
          </a:p>
        </p:txBody>
      </p:sp>
    </p:spTree>
    <p:extLst>
      <p:ext uri="{BB962C8B-B14F-4D97-AF65-F5344CB8AC3E}">
        <p14:creationId xmlns:p14="http://schemas.microsoft.com/office/powerpoint/2010/main" val="2463001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0E49-952F-4C98-A67F-F6B87A5E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F6E4A-60D9-4D52-8EB6-600F69BC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A280E-A609-455D-AEEC-0B228F85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57DD44-B05C-4173-BB75-2C967A0E32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abstraction on top of WebDriver</a:t>
            </a:r>
          </a:p>
          <a:p>
            <a:r>
              <a:rPr lang="en-US" dirty="0"/>
              <a:t>Offers simpler API</a:t>
            </a:r>
          </a:p>
          <a:p>
            <a:r>
              <a:rPr lang="en-US" dirty="0"/>
              <a:t>Offers some tools</a:t>
            </a:r>
          </a:p>
          <a:p>
            <a:pPr lvl="1"/>
            <a:r>
              <a:rPr lang="en-US" dirty="0" err="1"/>
              <a:t>Webdriver</a:t>
            </a:r>
            <a:r>
              <a:rPr lang="en-US" dirty="0"/>
              <a:t>-manager</a:t>
            </a:r>
          </a:p>
          <a:p>
            <a:r>
              <a:rPr lang="en-US" dirty="0"/>
              <a:t>Has integration with Angular</a:t>
            </a:r>
          </a:p>
          <a:p>
            <a:pPr lvl="1"/>
            <a:r>
              <a:rPr lang="en-US" dirty="0"/>
              <a:t>Mostly Angular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19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8562-45C6-4B3A-ABA5-D31BF86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ADCFF-FA35-4412-ACD8-3D8F0ADD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5C572-2871-4515-91E9-5DD9F258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9E4D28-FAF6-4250-B394-57221DF572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Everything is already setup by angular/cli</a:t>
            </a:r>
          </a:p>
          <a:p>
            <a:r>
              <a:rPr lang="en-US" dirty="0"/>
              <a:t>You may ensure browser drivers are up to date using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webdriver</a:t>
            </a:r>
            <a:r>
              <a:rPr lang="en-US" dirty="0">
                <a:solidFill>
                  <a:srgbClr val="FF0000"/>
                </a:solidFill>
              </a:rPr>
              <a:t>-manager update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run e2e</a:t>
            </a:r>
          </a:p>
          <a:p>
            <a:pPr lvl="1"/>
            <a:r>
              <a:rPr lang="en-US" dirty="0"/>
              <a:t>Launches WebDriver instance</a:t>
            </a:r>
          </a:p>
          <a:p>
            <a:pPr lvl="1"/>
            <a:r>
              <a:rPr lang="en-US" dirty="0"/>
              <a:t>Executes all specs under e2e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1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3F4-27EF-4C9F-A7D7-A84D10B7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 API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BC108-85C7-453D-9AD5-E9B0789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D42CA-FB57-493B-8CFD-82FD65E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8C689-D8FD-44E4-B1D8-C4C4A49DE2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  <a:p>
            <a:r>
              <a:rPr lang="en-US" dirty="0"/>
              <a:t>element</a:t>
            </a:r>
          </a:p>
          <a:p>
            <a:r>
              <a:rPr lang="en-US" dirty="0"/>
              <a:t>by</a:t>
            </a:r>
          </a:p>
          <a:p>
            <a:r>
              <a:rPr lang="en-US" dirty="0" err="1"/>
              <a:t>ExpectedConditions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39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512C-4586-4FB8-A5D3-5E6F5ED5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(again …)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16B06-FC07-4B46-990A-3B85CECF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6036-7616-48B7-81F1-89C5BF2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C100E-0BDE-41D6-99B1-3DFAC2B5F652}"/>
              </a:ext>
            </a:extLst>
          </p:cNvPr>
          <p:cNvSpPr/>
          <p:nvPr/>
        </p:nvSpPr>
        <p:spPr>
          <a:xfrm>
            <a:off x="1710144" y="1700808"/>
            <a:ext cx="5958408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AppPage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buttonInc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ElementFinder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ElementFinder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buttonInc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.css(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"app-root button.inc"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.css(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"app-root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span.counter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buttonInc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.click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18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D83B-6CA1-4E68-9DDA-180047E4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68089-E64A-4F72-B01D-01C45DC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56FC-90D5-4A9F-B714-BCCDF31B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D6A92-71F3-4566-B96E-42C39A329A59}"/>
              </a:ext>
            </a:extLst>
          </p:cNvPr>
          <p:cNvSpPr/>
          <p:nvPr/>
        </p:nvSpPr>
        <p:spPr>
          <a:xfrm>
            <a:off x="2286000" y="1844824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AppPage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beforeEach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AppPage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counter when clicked'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.getText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toEqual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48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858F-DD73-4683-9C1B-CB086DA1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Control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B46B0-8F81-4E63-8F89-52746C8C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F5A2D-2DDB-4E3A-9FAE-2C5D081B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6AC62-931B-4F8B-8C6F-5F7C586E2E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SELENIUM_PROMISE_MANAGER=0</a:t>
            </a:r>
          </a:p>
          <a:p>
            <a:r>
              <a:rPr lang="en-US" dirty="0" err="1"/>
              <a:t>num</a:t>
            </a:r>
            <a:r>
              <a:rPr lang="en-US" dirty="0"/>
              <a:t> run e2e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Debugging is now much nicer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1438C-AF55-4BA8-8B46-AC678E3662B3}"/>
              </a:ext>
            </a:extLst>
          </p:cNvPr>
          <p:cNvSpPr/>
          <p:nvPr/>
        </p:nvSpPr>
        <p:spPr>
          <a:xfrm>
            <a:off x="2106188" y="3212976"/>
            <a:ext cx="51663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counter when clicked'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.getText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toEqual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12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C534-76CB-48AA-86D0-6FDD57F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3135F-5049-4066-807D-92C4D043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A1DF1-62C3-46DA-9496-9FF5EE8D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C1E08D-13E6-4D69-AE1F-55F93F19CC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big question is</a:t>
            </a:r>
          </a:p>
          <a:p>
            <a:pPr lvl="1"/>
            <a:r>
              <a:rPr lang="en-US" dirty="0"/>
              <a:t>Unit or E2E testing ?</a:t>
            </a:r>
          </a:p>
          <a:p>
            <a:r>
              <a:rPr lang="en-US" dirty="0"/>
              <a:t>Probably both</a:t>
            </a:r>
          </a:p>
          <a:p>
            <a:r>
              <a:rPr lang="en-US" dirty="0"/>
              <a:t>You need to find the balance</a:t>
            </a:r>
          </a:p>
          <a:p>
            <a:r>
              <a:rPr lang="en-US" dirty="0"/>
              <a:t>Writing E2E is much easier today </a:t>
            </a:r>
          </a:p>
          <a:p>
            <a:r>
              <a:rPr lang="en-US" dirty="0"/>
              <a:t>Still, investigating is hard and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400205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7A71-61F1-4167-A2C4-7814FC00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F389F-230F-43B4-82AB-B4A57D2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696F4-2CF5-4753-9DAA-07A8842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5FB099-E093-4007-9927-AF3020648FB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2281237"/>
            <a:ext cx="3629025" cy="3133725"/>
          </a:xfrm>
        </p:spPr>
      </p:pic>
    </p:spTree>
    <p:extLst>
      <p:ext uri="{BB962C8B-B14F-4D97-AF65-F5344CB8AC3E}">
        <p14:creationId xmlns:p14="http://schemas.microsoft.com/office/powerpoint/2010/main" val="294318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B23C-B692-4081-A734-630609CD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Trapezoid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A9D01-2D53-45FF-95D0-519EBC10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1B4A-C6D1-4431-8023-60A5F37B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F954B1-D63E-47CF-8E88-AE72EA3BD7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6" y="1600200"/>
            <a:ext cx="8097598" cy="4495800"/>
          </a:xfrm>
        </p:spPr>
      </p:pic>
    </p:spTree>
    <p:extLst>
      <p:ext uri="{BB962C8B-B14F-4D97-AF65-F5344CB8AC3E}">
        <p14:creationId xmlns:p14="http://schemas.microsoft.com/office/powerpoint/2010/main" val="213865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5801-9AAA-4E32-B831-1EDE93A6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EB3E3-4668-4349-96A9-8349ADA5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58E8-61BF-4443-AFE1-C7766D8D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BF0097-5D55-4546-9BFC-9D4F8B7C4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  <a:p>
            <a:r>
              <a:rPr lang="en-US" dirty="0"/>
              <a:t>Angular testing utilities</a:t>
            </a:r>
          </a:p>
          <a:p>
            <a:r>
              <a:rPr lang="en-US" dirty="0"/>
              <a:t>Karma</a:t>
            </a:r>
          </a:p>
          <a:p>
            <a:r>
              <a:rPr lang="en-US" dirty="0"/>
              <a:t>Protractor</a:t>
            </a:r>
          </a:p>
          <a:p>
            <a:r>
              <a:rPr lang="en-US" dirty="0"/>
              <a:t>WebDriver</a:t>
            </a:r>
          </a:p>
        </p:txBody>
      </p:sp>
    </p:spTree>
    <p:extLst>
      <p:ext uri="{BB962C8B-B14F-4D97-AF65-F5344CB8AC3E}">
        <p14:creationId xmlns:p14="http://schemas.microsoft.com/office/powerpoint/2010/main" val="155738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driven development framework</a:t>
            </a:r>
          </a:p>
          <a:p>
            <a:r>
              <a:rPr lang="en-US" dirty="0"/>
              <a:t>For testing JavaScript code</a:t>
            </a:r>
          </a:p>
          <a:p>
            <a:r>
              <a:rPr lang="en-US" dirty="0"/>
              <a:t>No 3</a:t>
            </a:r>
            <a:r>
              <a:rPr lang="en-US" baseline="30000" dirty="0"/>
              <a:t>rd</a:t>
            </a:r>
            <a:r>
              <a:rPr lang="en-US" dirty="0"/>
              <a:t> party library dependency</a:t>
            </a:r>
          </a:p>
          <a:p>
            <a:r>
              <a:rPr lang="en-US" dirty="0"/>
              <a:t>Does not require a DOM</a:t>
            </a:r>
          </a:p>
          <a:p>
            <a:r>
              <a:rPr lang="en-US" dirty="0"/>
              <a:t>Offers clean syntax for writing tests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2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19778</TotalTime>
  <Words>1738</Words>
  <Application>Microsoft Office PowerPoint</Application>
  <PresentationFormat>On-screen Show (4:3)</PresentationFormat>
  <Paragraphs>652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Testing Angular</vt:lpstr>
      <vt:lpstr>Types of Testing</vt:lpstr>
      <vt:lpstr>Unit Testing</vt:lpstr>
      <vt:lpstr>F.I.R.S.T Principles</vt:lpstr>
      <vt:lpstr>End to End Testing</vt:lpstr>
      <vt:lpstr>Testing Pyramid</vt:lpstr>
      <vt:lpstr>Testing Trapezoid</vt:lpstr>
      <vt:lpstr>Technology Stack</vt:lpstr>
      <vt:lpstr>Jasmine</vt:lpstr>
      <vt:lpstr>Running under browser</vt:lpstr>
      <vt:lpstr>Running under NodeJS</vt:lpstr>
      <vt:lpstr>My First Spec </vt:lpstr>
      <vt:lpstr>Ingredients</vt:lpstr>
      <vt:lpstr>Suite</vt:lpstr>
      <vt:lpstr>Spec</vt:lpstr>
      <vt:lpstr>Expectations</vt:lpstr>
      <vt:lpstr>Matchers</vt:lpstr>
      <vt:lpstr>Custom Matcher</vt:lpstr>
      <vt:lpstr>Setup and Teardown</vt:lpstr>
      <vt:lpstr>afterAll/beforeAll</vt:lpstr>
      <vt:lpstr>More</vt:lpstr>
      <vt:lpstr>Spy</vt:lpstr>
      <vt:lpstr>Spy API</vt:lpstr>
      <vt:lpstr>createSpy &amp; createSpyObj</vt:lpstr>
      <vt:lpstr>jasmine.any</vt:lpstr>
      <vt:lpstr>jasmine.objectContaining</vt:lpstr>
      <vt:lpstr>How would you test the following ?</vt:lpstr>
      <vt:lpstr>jasmine.clock</vt:lpstr>
      <vt:lpstr>jasmine-ajax</vt:lpstr>
      <vt:lpstr>jasmine-ajax</vt:lpstr>
      <vt:lpstr>Promises</vt:lpstr>
      <vt:lpstr>Promises</vt:lpstr>
      <vt:lpstr>Testing Angular Entities</vt:lpstr>
      <vt:lpstr>Isolated Testing</vt:lpstr>
      <vt:lpstr>Testing a Service</vt:lpstr>
      <vt:lpstr>Testing a Component</vt:lpstr>
      <vt:lpstr>Component Shallow Testing</vt:lpstr>
      <vt:lpstr>Component Integration Testing</vt:lpstr>
      <vt:lpstr>Component with Async Service</vt:lpstr>
      <vt:lpstr>async</vt:lpstr>
      <vt:lpstr>Page Object</vt:lpstr>
      <vt:lpstr>End to End Testing</vt:lpstr>
      <vt:lpstr>Selenium Remote Control (RC)</vt:lpstr>
      <vt:lpstr>Web Driver Protocol</vt:lpstr>
      <vt:lpstr>Supported Browsers</vt:lpstr>
      <vt:lpstr>selenium-webdriver</vt:lpstr>
      <vt:lpstr>Using selenium-webdriver</vt:lpstr>
      <vt:lpstr>Selenium Server</vt:lpstr>
      <vt:lpstr>Running with Selenium Server</vt:lpstr>
      <vt:lpstr>Common API</vt:lpstr>
      <vt:lpstr>Control Flow</vt:lpstr>
      <vt:lpstr>Protractor</vt:lpstr>
      <vt:lpstr>Getting Started</vt:lpstr>
      <vt:lpstr>Protractor API</vt:lpstr>
      <vt:lpstr>Page Object (again …)</vt:lpstr>
      <vt:lpstr>Testing the Page</vt:lpstr>
      <vt:lpstr>No Control Flow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529</cp:revision>
  <dcterms:created xsi:type="dcterms:W3CDTF">2011-02-24T08:59:43Z</dcterms:created>
  <dcterms:modified xsi:type="dcterms:W3CDTF">2017-12-07T03:06:00Z</dcterms:modified>
</cp:coreProperties>
</file>