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47"/>
  </p:notesMasterIdLst>
  <p:sldIdLst>
    <p:sldId id="264" r:id="rId2"/>
    <p:sldId id="265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88" r:id="rId26"/>
    <p:sldId id="289" r:id="rId27"/>
    <p:sldId id="290" r:id="rId28"/>
    <p:sldId id="291" r:id="rId29"/>
    <p:sldId id="292" r:id="rId30"/>
    <p:sldId id="293" r:id="rId31"/>
    <p:sldId id="294" r:id="rId32"/>
    <p:sldId id="295" r:id="rId33"/>
    <p:sldId id="296" r:id="rId34"/>
    <p:sldId id="297" r:id="rId35"/>
    <p:sldId id="298" r:id="rId36"/>
    <p:sldId id="299" r:id="rId37"/>
    <p:sldId id="300" r:id="rId38"/>
    <p:sldId id="301" r:id="rId39"/>
    <p:sldId id="302" r:id="rId40"/>
    <p:sldId id="303" r:id="rId41"/>
    <p:sldId id="304" r:id="rId42"/>
    <p:sldId id="305" r:id="rId43"/>
    <p:sldId id="306" r:id="rId44"/>
    <p:sldId id="307" r:id="rId45"/>
    <p:sldId id="308" r:id="rId4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94607" autoAdjust="0"/>
  </p:normalViewPr>
  <p:slideViewPr>
    <p:cSldViewPr>
      <p:cViewPr varScale="1">
        <p:scale>
          <a:sx n="64" d="100"/>
          <a:sy n="64" d="100"/>
        </p:scale>
        <p:origin x="636" y="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91502B-FFA8-47B9-B4E5-980CA415BAFF}" type="datetimeFigureOut">
              <a:rPr lang="en-US" smtClean="0"/>
              <a:pPr/>
              <a:t>6/28/2018</a:t>
            </a:fld>
            <a:endParaRPr lang="en-US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C88033-AD80-4586-9B6C-183FD2A4A8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79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מלבן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מלבן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מלבן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כותרת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9" name="כותרת משנה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he-IL"/>
              <a:t>לחץ כדי לערוך סגנון כותרת משנה של תבנית בסיס</a:t>
            </a:r>
            <a:endParaRPr kumimoji="0" lang="en-US"/>
          </a:p>
        </p:txBody>
      </p:sp>
      <p:sp>
        <p:nvSpPr>
          <p:cNvPr id="28" name="מציין מיקום של תאריך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מציין מיקום של כותרת תחתונה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© 2016 Ori Calvo</a:t>
            </a:r>
          </a:p>
        </p:txBody>
      </p:sp>
      <p:sp>
        <p:nvSpPr>
          <p:cNvPr id="29" name="מציין מיקום של מספר שקופית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כותרת אנכית וטקס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en-US"/>
              <a:t>© 2016 Ori Calvo</a:t>
            </a:r>
          </a:p>
        </p:txBody>
      </p:sp>
      <p:sp>
        <p:nvSpPr>
          <p:cNvPr id="7" name="מלבן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7559824" y="0"/>
            <a:ext cx="1584176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מציין מיקום תוכן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7" name="מציין מיקום של מספר שקופית 28"/>
          <p:cNvSpPr txBox="1">
            <a:spLocks/>
          </p:cNvSpPr>
          <p:nvPr userDrawn="1"/>
        </p:nvSpPr>
        <p:spPr>
          <a:xfrm>
            <a:off x="8172400" y="6381328"/>
            <a:ext cx="838200" cy="381000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מקטע עליונה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7" name="מלבן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2" name="מציין מיקום של תאריך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מציין מיקום של מספר שקופית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2016 Ori Calvo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9" name="מציין מיקום תוכן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1" name="מציין מיקום תוכן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8" name="מציין מיקום של תאריך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0" name="מציין מיקום של מספר שקופית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מציין מיקום של כותרת תחתונה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/>
              <a:t>© 2016 Ori Calvo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1" name="מציין מיקום תוכן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3" name="מציין מיקום תוכן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  <p:sp>
        <p:nvSpPr>
          <p:cNvPr id="10" name="מציין מיקום של תאריך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2" name="מציין מיקום של מספר שקופית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/>
              <a:t>© 2016 Ori Calvo</a:t>
            </a:r>
          </a:p>
        </p:txBody>
      </p:sp>
      <p:sp>
        <p:nvSpPr>
          <p:cNvPr id="16" name="מציין מיקום טקסט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15" name="מציין מיקום טקסט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9" name="מציין מיקום תוכן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he-IL"/>
              <a:t>לחץ כדי לערוך סגנונות טקסט של תבנית בסיס</a:t>
            </a:r>
          </a:p>
          <a:p>
            <a:pPr lvl="1" eaLnBrk="1" latinLnBrk="0" hangingPunct="1"/>
            <a:r>
              <a:rPr lang="he-IL"/>
              <a:t>רמה שנייה</a:t>
            </a:r>
          </a:p>
          <a:p>
            <a:pPr lvl="2" eaLnBrk="1" latinLnBrk="0" hangingPunct="1"/>
            <a:r>
              <a:rPr lang="he-IL"/>
              <a:t>רמה שלישית</a:t>
            </a:r>
          </a:p>
          <a:p>
            <a:pPr lvl="3" eaLnBrk="1" latinLnBrk="0" hangingPunct="1"/>
            <a:r>
              <a:rPr lang="he-IL"/>
              <a:t>רמה רביעית</a:t>
            </a:r>
          </a:p>
          <a:p>
            <a:pPr lvl="4" eaLnBrk="1" latinLnBrk="0" hangingPunct="1"/>
            <a:r>
              <a:rPr lang="he-IL"/>
              <a:t>רמה חמישית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</p:txBody>
      </p:sp>
      <p:sp>
        <p:nvSpPr>
          <p:cNvPr id="8" name="מלבן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מלבן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1" name="מלבן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מציין מיקום של תאריך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13" name="מציין מיקום של מספר שקופית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en-US"/>
              <a:t>© 2016 Ori Calvo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he-IL"/>
              <a:t>לחץ על הסמל כדי להוסיף תמונה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מציין מיקום של כותרת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he-IL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3" name="מציין מיקום טקסט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he-IL"/>
              <a:t>לחץ כדי לערוך סגנונות טקסט של תבנית בסיס</a:t>
            </a:r>
          </a:p>
          <a:p>
            <a:pPr lvl="1" eaLnBrk="1" latinLnBrk="0" hangingPunct="1"/>
            <a:r>
              <a:rPr kumimoji="0" lang="he-IL"/>
              <a:t>רמה שנייה</a:t>
            </a:r>
          </a:p>
          <a:p>
            <a:pPr lvl="2" eaLnBrk="1" latinLnBrk="0" hangingPunct="1"/>
            <a:r>
              <a:rPr kumimoji="0" lang="he-IL"/>
              <a:t>רמה שלישית</a:t>
            </a:r>
          </a:p>
          <a:p>
            <a:pPr lvl="3" eaLnBrk="1" latinLnBrk="0" hangingPunct="1"/>
            <a:r>
              <a:rPr kumimoji="0" lang="he-IL"/>
              <a:t>רמה רביעית</a:t>
            </a:r>
          </a:p>
          <a:p>
            <a:pPr lvl="4" eaLnBrk="1" latinLnBrk="0" hangingPunct="1"/>
            <a:r>
              <a:rPr kumimoji="0" lang="he-IL"/>
              <a:t>רמה חמישית</a:t>
            </a:r>
            <a:endParaRPr kumimoji="0" lang="en-US"/>
          </a:p>
        </p:txBody>
      </p:sp>
      <p:sp>
        <p:nvSpPr>
          <p:cNvPr id="14" name="מציין מיקום של תאריך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7" name="מלבן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מציין מיקום של מספר שקופית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JavaScript PITFALLS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7037461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types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605408" y="1876185"/>
            <a:ext cx="7999040" cy="3600986"/>
          </a:xfrm>
          <a:prstGeom prst="rect">
            <a:avLst/>
          </a:prstGeom>
          <a:solidFill>
            <a:srgbClr val="D3DEEA"/>
          </a:solidFill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274320" tIns="182880" rIns="182880" bIns="1828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console.log(</a:t>
            </a: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typeof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1); 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// number</a:t>
            </a:r>
            <a:endParaRPr lang="en-US" sz="1700" dirty="0">
              <a:solidFill>
                <a:srgbClr val="000000"/>
              </a:solidFill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console.log(</a:t>
            </a: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typeof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1.2); 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// number</a:t>
            </a:r>
            <a:endParaRPr lang="en-US" sz="1700" dirty="0">
              <a:solidFill>
                <a:srgbClr val="000000"/>
              </a:solidFill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console.log(</a:t>
            </a: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typeof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"</a:t>
            </a: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abc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"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); 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// string</a:t>
            </a:r>
            <a:endParaRPr lang="en-US" sz="1700" dirty="0">
              <a:solidFill>
                <a:srgbClr val="000000"/>
              </a:solidFill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console.log(</a:t>
            </a: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typeof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"</a:t>
            </a: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abc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"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[0]); 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// string</a:t>
            </a:r>
            <a:endParaRPr lang="en-US" sz="1700" dirty="0">
              <a:solidFill>
                <a:srgbClr val="000000"/>
              </a:solidFill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console.log(</a:t>
            </a: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typeof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true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); 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// </a:t>
            </a: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boolean</a:t>
            </a:r>
            <a:endParaRPr lang="en-US" sz="1700" dirty="0">
              <a:solidFill>
                <a:srgbClr val="000000"/>
              </a:solidFill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console.log(</a:t>
            </a: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typeof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function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() { }); 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// function</a:t>
            </a:r>
            <a:endParaRPr lang="en-US" sz="1700" dirty="0">
              <a:solidFill>
                <a:srgbClr val="000000"/>
              </a:solidFill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console.log(</a:t>
            </a: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typeof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{}); 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//</a:t>
            </a:r>
            <a:r>
              <a:rPr kumimoji="0" lang="en-US" sz="1700" b="0" i="0" u="none" strike="noStrike" cap="none" normalizeH="0" dirty="0">
                <a:ln>
                  <a:noFill/>
                </a:ln>
                <a:solidFill>
                  <a:srgbClr val="008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object</a:t>
            </a:r>
            <a:endParaRPr lang="en-US" sz="1700" dirty="0">
              <a:solidFill>
                <a:srgbClr val="000000"/>
              </a:solidFill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console.log(</a:t>
            </a: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typeof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null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); 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// object</a:t>
            </a:r>
            <a:endParaRPr lang="en-US" sz="1700" dirty="0">
              <a:solidFill>
                <a:srgbClr val="000000"/>
              </a:solidFill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console.log(</a:t>
            </a: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typeof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new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Date()); 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// object</a:t>
            </a:r>
            <a:endParaRPr lang="en-US" sz="1700" dirty="0">
              <a:solidFill>
                <a:srgbClr val="000000"/>
              </a:solidFill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console.log(</a:t>
            </a: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typeof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window); 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// object</a:t>
            </a:r>
            <a:endParaRPr lang="en-US" sz="1700" dirty="0">
              <a:solidFill>
                <a:srgbClr val="000000"/>
              </a:solidFill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console.log(</a:t>
            </a: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typeof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undefined); 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// undefined</a:t>
            </a:r>
            <a:endParaRPr lang="en-US" sz="1700" dirty="0">
              <a:solidFill>
                <a:srgbClr val="000000"/>
              </a:solidFill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console.log(</a:t>
            </a: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typeof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</a:t>
            </a: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blabla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); 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// undefined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</a:t>
            </a:r>
            <a:endParaRPr kumimoji="0" lang="en-US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15302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vs. Reference type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Same concept as in Java/C#</a:t>
            </a:r>
          </a:p>
          <a:p>
            <a:r>
              <a:rPr lang="en-US" dirty="0"/>
              <a:t>Built-in data types are grouped into</a:t>
            </a:r>
          </a:p>
          <a:p>
            <a:pPr lvl="1"/>
            <a:r>
              <a:rPr lang="en-US" dirty="0"/>
              <a:t>Reference types (object, array and function)</a:t>
            </a:r>
          </a:p>
          <a:p>
            <a:pPr lvl="1"/>
            <a:r>
              <a:rPr lang="en-US" dirty="0"/>
              <a:t>Value types (others …)</a:t>
            </a:r>
          </a:p>
          <a:p>
            <a:r>
              <a:rPr lang="en-US" dirty="0"/>
              <a:t>A reference is implemented as a pointer</a:t>
            </a:r>
          </a:p>
          <a:p>
            <a:pPr lvl="1"/>
            <a:r>
              <a:rPr lang="en-US" dirty="0"/>
              <a:t>Points to an object that resides inside the heap</a:t>
            </a:r>
          </a:p>
          <a:p>
            <a:pPr lvl="1"/>
            <a:r>
              <a:rPr lang="en-US" dirty="0"/>
              <a:t>Many references can point to the same object</a:t>
            </a:r>
          </a:p>
          <a:p>
            <a:r>
              <a:rPr lang="en-US" dirty="0"/>
              <a:t>A value can only copied</a:t>
            </a:r>
          </a:p>
          <a:p>
            <a:pPr lvl="1"/>
            <a:r>
              <a:rPr lang="en-US" dirty="0"/>
              <a:t>You cannot get the address of value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7622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There is no distinction between integer and double</a:t>
            </a:r>
          </a:p>
          <a:p>
            <a:r>
              <a:rPr lang="en-US" dirty="0"/>
              <a:t>All type of numbers are represented as 64bit floating point values</a:t>
            </a:r>
          </a:p>
          <a:p>
            <a:pPr lvl="1"/>
            <a:r>
              <a:rPr lang="en-US" dirty="0"/>
              <a:t>10/3 = 3.3333 not 3</a:t>
            </a:r>
          </a:p>
          <a:p>
            <a:r>
              <a:rPr lang="en-US" dirty="0" err="1">
                <a:solidFill>
                  <a:srgbClr val="FF0000"/>
                </a:solidFill>
              </a:rPr>
              <a:t>parseInt</a:t>
            </a:r>
            <a:r>
              <a:rPr lang="en-US" dirty="0"/>
              <a:t> can be used to parse a string into a number. In case of failure </a:t>
            </a:r>
            <a:r>
              <a:rPr lang="en-US" dirty="0" err="1">
                <a:solidFill>
                  <a:srgbClr val="FF0000"/>
                </a:solidFill>
              </a:rPr>
              <a:t>NaN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is returned</a:t>
            </a:r>
          </a:p>
          <a:p>
            <a:endParaRPr lang="he-IL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43608" y="4653136"/>
            <a:ext cx="6624736" cy="14401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2225" cap="flat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rmAutofit/>
          </a:bodyPr>
          <a:lstStyle/>
          <a:p>
            <a:r>
              <a:rPr lang="en-US" dirty="0" err="1">
                <a:solidFill>
                  <a:srgbClr val="0000FF"/>
                </a:solidFill>
              </a:rPr>
              <a:t>var</a:t>
            </a:r>
            <a:r>
              <a:rPr lang="en-US" dirty="0"/>
              <a:t> </a:t>
            </a:r>
            <a:r>
              <a:rPr lang="en-US" dirty="0" err="1"/>
              <a:t>str</a:t>
            </a:r>
            <a:r>
              <a:rPr lang="en-US" dirty="0"/>
              <a:t> = </a:t>
            </a:r>
            <a:r>
              <a:rPr lang="en-US" dirty="0" err="1"/>
              <a:t>document.getElementById</a:t>
            </a:r>
            <a:r>
              <a:rPr lang="en-US" dirty="0"/>
              <a:t>(</a:t>
            </a:r>
            <a:r>
              <a:rPr lang="en-US" dirty="0">
                <a:solidFill>
                  <a:srgbClr val="800000"/>
                </a:solidFill>
              </a:rPr>
              <a:t>"</a:t>
            </a:r>
            <a:r>
              <a:rPr lang="en-US" dirty="0" err="1">
                <a:solidFill>
                  <a:srgbClr val="800000"/>
                </a:solidFill>
              </a:rPr>
              <a:t>firstName</a:t>
            </a:r>
            <a:r>
              <a:rPr lang="en-US" dirty="0">
                <a:solidFill>
                  <a:srgbClr val="800000"/>
                </a:solidFill>
              </a:rPr>
              <a:t>"</a:t>
            </a:r>
            <a:r>
              <a:rPr lang="en-US" dirty="0"/>
              <a:t>).value; </a:t>
            </a:r>
            <a:r>
              <a:rPr lang="en-US" dirty="0">
                <a:solidFill>
                  <a:srgbClr val="0000FF"/>
                </a:solidFill>
              </a:rPr>
              <a:t>if</a:t>
            </a:r>
            <a:r>
              <a:rPr lang="en-US" dirty="0"/>
              <a:t> (</a:t>
            </a:r>
            <a:r>
              <a:rPr lang="en-US" dirty="0" err="1"/>
              <a:t>isNaN</a:t>
            </a:r>
            <a:r>
              <a:rPr lang="en-US" dirty="0"/>
              <a:t>(</a:t>
            </a:r>
            <a:r>
              <a:rPr lang="en-US" dirty="0" err="1"/>
              <a:t>parseInt</a:t>
            </a:r>
            <a:r>
              <a:rPr lang="en-US" dirty="0"/>
              <a:t>(</a:t>
            </a:r>
            <a:r>
              <a:rPr lang="en-US" dirty="0" err="1"/>
              <a:t>str</a:t>
            </a:r>
            <a:r>
              <a:rPr lang="en-US" dirty="0"/>
              <a:t>))) {</a:t>
            </a:r>
          </a:p>
          <a:p>
            <a:r>
              <a:rPr lang="en-US" dirty="0"/>
              <a:t>     alert(</a:t>
            </a:r>
            <a:r>
              <a:rPr lang="en-US" dirty="0">
                <a:solidFill>
                  <a:srgbClr val="800000"/>
                </a:solidFill>
              </a:rPr>
              <a:t>"Please enter a number"</a:t>
            </a:r>
            <a:r>
              <a:rPr lang="en-US" dirty="0"/>
              <a:t>);</a:t>
            </a:r>
          </a:p>
          <a:p>
            <a:r>
              <a:rPr lang="en-US" dirty="0"/>
              <a:t>} </a:t>
            </a: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24423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(1)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sym typeface="Wingdings" pitchFamily="2" charset="2"/>
              </a:rPr>
              <a:t>String contains any Unicode character</a:t>
            </a:r>
          </a:p>
          <a:p>
            <a:r>
              <a:rPr lang="en-US" dirty="0"/>
              <a:t>No character type </a:t>
            </a:r>
          </a:p>
          <a:p>
            <a:pPr lvl="1"/>
            <a:r>
              <a:rPr lang="en-US" dirty="0" err="1"/>
              <a:t>str</a:t>
            </a:r>
            <a:r>
              <a:rPr lang="en-US" dirty="0"/>
              <a:t>[0] is also a string !!!</a:t>
            </a:r>
          </a:p>
          <a:p>
            <a:r>
              <a:rPr lang="en-US" dirty="0">
                <a:sym typeface="Wingdings" pitchFamily="2" charset="2"/>
              </a:rPr>
              <a:t>String literal can be expressed using “ or ‘</a:t>
            </a:r>
          </a:p>
          <a:p>
            <a:pPr marL="0" indent="0">
              <a:buNone/>
            </a:pPr>
            <a:endParaRPr lang="en-US" dirty="0">
              <a:sym typeface="Wingdings" pitchFamily="2" charset="2"/>
            </a:endParaRPr>
          </a:p>
          <a:p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Strings are immutable</a:t>
            </a:r>
          </a:p>
          <a:p>
            <a:pPr lvl="1"/>
            <a:r>
              <a:rPr lang="en-US" dirty="0">
                <a:sym typeface="Wingdings" pitchFamily="2" charset="2"/>
              </a:rPr>
              <a:t>Allows for runtime optimization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47664" y="3861048"/>
            <a:ext cx="2088232" cy="7200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2225" cap="flat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rmAutofit/>
          </a:bodyPr>
          <a:lstStyle/>
          <a:p>
            <a:r>
              <a:rPr lang="en-US" dirty="0" err="1">
                <a:solidFill>
                  <a:srgbClr val="0000FF"/>
                </a:solidFill>
              </a:rPr>
              <a:t>var</a:t>
            </a:r>
            <a:r>
              <a:rPr lang="en-US" dirty="0"/>
              <a:t> </a:t>
            </a:r>
            <a:r>
              <a:rPr lang="en-US" dirty="0" err="1"/>
              <a:t>str</a:t>
            </a:r>
            <a:r>
              <a:rPr lang="en-US" dirty="0"/>
              <a:t> = </a:t>
            </a:r>
            <a:r>
              <a:rPr lang="en-US" dirty="0">
                <a:solidFill>
                  <a:srgbClr val="800000"/>
                </a:solidFill>
              </a:rPr>
              <a:t>"ABC"</a:t>
            </a:r>
            <a:r>
              <a:rPr lang="en-US" dirty="0"/>
              <a:t>;</a:t>
            </a:r>
          </a:p>
          <a:p>
            <a:r>
              <a:rPr lang="en-US" dirty="0" err="1">
                <a:solidFill>
                  <a:srgbClr val="0000FF"/>
                </a:solidFill>
              </a:rPr>
              <a:t>var</a:t>
            </a:r>
            <a:r>
              <a:rPr lang="en-US" dirty="0"/>
              <a:t> </a:t>
            </a:r>
            <a:r>
              <a:rPr lang="en-US" dirty="0" err="1"/>
              <a:t>str</a:t>
            </a:r>
            <a:r>
              <a:rPr lang="en-US" dirty="0"/>
              <a:t> = </a:t>
            </a:r>
            <a:r>
              <a:rPr lang="en-US" dirty="0">
                <a:solidFill>
                  <a:srgbClr val="800000"/>
                </a:solidFill>
              </a:rPr>
              <a:t>'ABC'</a:t>
            </a:r>
            <a:r>
              <a:rPr lang="en-US" dirty="0"/>
              <a:t>;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47664" y="5733256"/>
            <a:ext cx="2088232" cy="7200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2225" cap="flat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rmAutofit/>
          </a:bodyPr>
          <a:lstStyle/>
          <a:p>
            <a:r>
              <a:rPr lang="nb-NO" dirty="0">
                <a:solidFill>
                  <a:srgbClr val="0000FF"/>
                </a:solidFill>
              </a:rPr>
              <a:t>var</a:t>
            </a:r>
            <a:r>
              <a:rPr lang="nb-NO" dirty="0"/>
              <a:t> str = </a:t>
            </a:r>
            <a:r>
              <a:rPr lang="nb-NO" dirty="0">
                <a:solidFill>
                  <a:srgbClr val="800000"/>
                </a:solidFill>
              </a:rPr>
              <a:t>"ABC"</a:t>
            </a:r>
            <a:r>
              <a:rPr lang="nb-NO" dirty="0"/>
              <a:t>; str[0] = </a:t>
            </a:r>
            <a:r>
              <a:rPr lang="nb-NO" dirty="0">
                <a:solidFill>
                  <a:srgbClr val="800000"/>
                </a:solidFill>
              </a:rPr>
              <a:t>"X"</a:t>
            </a:r>
            <a:r>
              <a:rPr lang="nb-NO" dirty="0"/>
              <a:t>; </a:t>
            </a:r>
          </a:p>
        </p:txBody>
      </p:sp>
      <p:sp>
        <p:nvSpPr>
          <p:cNvPr id="8" name="Notched Right Arrow 7"/>
          <p:cNvSpPr/>
          <p:nvPr/>
        </p:nvSpPr>
        <p:spPr>
          <a:xfrm>
            <a:off x="4355976" y="5853358"/>
            <a:ext cx="720080" cy="36004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Oval Callout 8"/>
          <p:cNvSpPr/>
          <p:nvPr/>
        </p:nvSpPr>
        <p:spPr>
          <a:xfrm>
            <a:off x="5679738" y="5637334"/>
            <a:ext cx="2060614" cy="816002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err="1"/>
              <a:t>str</a:t>
            </a:r>
            <a:r>
              <a:rPr lang="en-US" dirty="0"/>
              <a:t> is still </a:t>
            </a:r>
            <a:br>
              <a:rPr lang="en-US" dirty="0"/>
            </a:br>
            <a:r>
              <a:rPr lang="en-US" dirty="0"/>
              <a:t>“ABC”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0822009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(2)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Should we use “ or  ‘ when writing string literals?</a:t>
            </a:r>
          </a:p>
          <a:p>
            <a:pPr lvl="1"/>
            <a:r>
              <a:rPr lang="en-US" dirty="0"/>
              <a:t>Probably a matter of style</a:t>
            </a:r>
          </a:p>
          <a:p>
            <a:pPr lvl="1"/>
            <a:r>
              <a:rPr lang="en-US" dirty="0"/>
              <a:t>Programmers with C++\Java\C# background tend to use double quotes</a:t>
            </a:r>
          </a:p>
          <a:p>
            <a:pPr lvl="1"/>
            <a:r>
              <a:rPr lang="en-US" dirty="0"/>
              <a:t>Veteran Web Programmers tend to use single quote</a:t>
            </a:r>
          </a:p>
          <a:p>
            <a:r>
              <a:rPr lang="en-US" dirty="0"/>
              <a:t>You should be aware of the following</a:t>
            </a:r>
          </a:p>
          <a:p>
            <a:pPr lvl="1"/>
            <a:r>
              <a:rPr lang="en-US" dirty="0"/>
              <a:t>JSON requires double quotes</a:t>
            </a:r>
          </a:p>
          <a:p>
            <a:pPr lvl="1"/>
            <a:r>
              <a:rPr lang="en-US" dirty="0"/>
              <a:t>HTML/XML attributes are usually expressed using double quotes</a:t>
            </a:r>
          </a:p>
          <a:p>
            <a:pPr lvl="2"/>
            <a:r>
              <a:rPr lang="en-US" dirty="0"/>
              <a:t>Therefore, when building XML fragments at runtime it is easier to use single quote for the whole string literal </a:t>
            </a:r>
          </a:p>
          <a:p>
            <a:pPr lvl="1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0403964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String’s useful methods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0000"/>
                </a:solidFill>
              </a:rPr>
              <a:t>charAt</a:t>
            </a:r>
            <a:r>
              <a:rPr lang="en-US" dirty="0"/>
              <a:t> – Returns the character at the specified index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err="1">
                <a:solidFill>
                  <a:srgbClr val="FF0000"/>
                </a:solidFill>
              </a:rPr>
              <a:t>charCodeAt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– Returns the Unicode value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err="1">
                <a:solidFill>
                  <a:srgbClr val="FF0000"/>
                </a:solidFill>
              </a:rPr>
              <a:t>indexOf</a:t>
            </a:r>
            <a:r>
              <a:rPr lang="en-US" dirty="0"/>
              <a:t> – Returns the position</a:t>
            </a:r>
          </a:p>
          <a:p>
            <a:r>
              <a:rPr lang="en-US" dirty="0">
                <a:solidFill>
                  <a:srgbClr val="FF0000"/>
                </a:solidFill>
              </a:rPr>
              <a:t>match</a:t>
            </a:r>
            <a:r>
              <a:rPr lang="en-US" dirty="0"/>
              <a:t> – Matching a regular expression</a:t>
            </a:r>
          </a:p>
          <a:p>
            <a:r>
              <a:rPr lang="en-US" dirty="0">
                <a:solidFill>
                  <a:srgbClr val="FF0000"/>
                </a:solidFill>
              </a:rPr>
              <a:t>trim</a:t>
            </a:r>
            <a:r>
              <a:rPr lang="en-US" dirty="0"/>
              <a:t> – Removes whitespaces from both sides</a:t>
            </a:r>
          </a:p>
          <a:p>
            <a:r>
              <a:rPr lang="en-US" dirty="0">
                <a:solidFill>
                  <a:srgbClr val="FF0000"/>
                </a:solidFill>
              </a:rPr>
              <a:t>split</a:t>
            </a:r>
            <a:r>
              <a:rPr lang="en-US" dirty="0"/>
              <a:t> – Splits a string into an array of substrings</a:t>
            </a:r>
          </a:p>
          <a:p>
            <a:r>
              <a:rPr lang="en-US" dirty="0"/>
              <a:t>More …</a:t>
            </a:r>
          </a:p>
        </p:txBody>
      </p:sp>
    </p:spTree>
    <p:extLst>
      <p:ext uri="{BB962C8B-B14F-4D97-AF65-F5344CB8AC3E}">
        <p14:creationId xmlns:p14="http://schemas.microsoft.com/office/powerpoint/2010/main" val="28096311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Undefined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 special data type</a:t>
            </a:r>
          </a:p>
          <a:p>
            <a:r>
              <a:rPr lang="en-US" dirty="0"/>
              <a:t>Has only one value named </a:t>
            </a:r>
            <a:r>
              <a:rPr lang="en-US" dirty="0">
                <a:solidFill>
                  <a:srgbClr val="FF0000"/>
                </a:solidFill>
              </a:rPr>
              <a:t>undefined</a:t>
            </a:r>
          </a:p>
          <a:p>
            <a:r>
              <a:rPr lang="en-US" dirty="0"/>
              <a:t>The value </a:t>
            </a:r>
            <a:r>
              <a:rPr lang="en-US" dirty="0">
                <a:solidFill>
                  <a:srgbClr val="FF0000"/>
                </a:solidFill>
              </a:rPr>
              <a:t>undefined</a:t>
            </a:r>
            <a:r>
              <a:rPr lang="en-US" dirty="0"/>
              <a:t> is important concept in JavaScript</a:t>
            </a:r>
          </a:p>
          <a:p>
            <a:r>
              <a:rPr lang="en-US" dirty="0"/>
              <a:t>You may encounter it during several scenarios</a:t>
            </a:r>
          </a:p>
          <a:p>
            <a:pPr lvl="1"/>
            <a:r>
              <a:rPr lang="en-US" dirty="0"/>
              <a:t>Uninitialized variable</a:t>
            </a:r>
          </a:p>
          <a:p>
            <a:pPr lvl="1"/>
            <a:r>
              <a:rPr lang="en-US" dirty="0"/>
              <a:t>A function without a return value</a:t>
            </a:r>
          </a:p>
          <a:p>
            <a:pPr lvl="1"/>
            <a:r>
              <a:rPr lang="en-US" dirty="0"/>
              <a:t>A function parameter that was not specified by the caller</a:t>
            </a:r>
          </a:p>
          <a:p>
            <a:pPr lvl="1"/>
            <a:r>
              <a:rPr lang="en-US" dirty="0"/>
              <a:t>A non existent object property</a:t>
            </a:r>
          </a:p>
          <a:p>
            <a:pPr lvl="1"/>
            <a:r>
              <a:rPr lang="en-US" dirty="0"/>
              <a:t>A non initialized array index</a:t>
            </a:r>
          </a:p>
        </p:txBody>
      </p:sp>
    </p:spTree>
    <p:extLst>
      <p:ext uri="{BB962C8B-B14F-4D97-AF65-F5344CB8AC3E}">
        <p14:creationId xmlns:p14="http://schemas.microsoft.com/office/powerpoint/2010/main" val="10674541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Operators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JavaScript has both </a:t>
            </a:r>
            <a:r>
              <a:rPr lang="en-US" dirty="0">
                <a:solidFill>
                  <a:srgbClr val="FF0000"/>
                </a:solidFill>
              </a:rPr>
              <a:t>strict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abstract</a:t>
            </a:r>
            <a:r>
              <a:rPr lang="en-US" dirty="0"/>
              <a:t> comparisons</a:t>
            </a:r>
          </a:p>
          <a:p>
            <a:r>
              <a:rPr lang="en-US" dirty="0"/>
              <a:t>A strict comparison is only true if the operands are the same type</a:t>
            </a:r>
          </a:p>
          <a:p>
            <a:r>
              <a:rPr lang="en-US" dirty="0"/>
              <a:t>Abstract comparison converts the operands to the same type before making the comparison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827584" y="4432853"/>
            <a:ext cx="2942922" cy="877163"/>
          </a:xfrm>
          <a:prstGeom prst="rect">
            <a:avLst/>
          </a:prstGeom>
          <a:solidFill>
            <a:srgbClr val="D3DEEA"/>
          </a:solidFill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38100" dist="30000" dir="5400000" algn="ctr" rotWithShape="0">
              <a:schemeClr val="bg2">
                <a:alpha val="45000"/>
              </a:scheme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console.log(0 == 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false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console.log(2 == 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"2"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console.log(undefined == 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null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); </a:t>
            </a:r>
            <a:endParaRPr kumimoji="0" lang="en-US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w Cen MT" panose="020B0602020104020603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932040" y="4437112"/>
            <a:ext cx="3088794" cy="877163"/>
          </a:xfrm>
          <a:prstGeom prst="rect">
            <a:avLst/>
          </a:prstGeom>
          <a:solidFill>
            <a:srgbClr val="D3DEEA"/>
          </a:solidFill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38100" dist="30000" dir="5400000" algn="ctr" rotWithShape="0">
              <a:schemeClr val="bg2">
                <a:alpha val="45000"/>
              </a:scheme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console.log(0 === 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false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console.log(2 === 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"2"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console.log(undefined === 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null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); </a:t>
            </a:r>
            <a:endParaRPr kumimoji="0" lang="en-US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95064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 Conversion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Data types are converted automatically as needed during script execution</a:t>
            </a:r>
          </a:p>
          <a:p>
            <a:r>
              <a:rPr lang="en-US" dirty="0"/>
              <a:t>Operator + may convert numeric values to strings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Other operators may convert string values to numeric</a:t>
            </a:r>
            <a:endParaRPr lang="he-IL" dirty="0"/>
          </a:p>
        </p:txBody>
      </p:sp>
      <p:sp>
        <p:nvSpPr>
          <p:cNvPr id="6" name="TextBox 5"/>
          <p:cNvSpPr txBox="1"/>
          <p:nvPr/>
        </p:nvSpPr>
        <p:spPr>
          <a:xfrm>
            <a:off x="1043608" y="3212976"/>
            <a:ext cx="2088232" cy="7200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2225" cap="flat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rmAutofit/>
          </a:bodyPr>
          <a:lstStyle/>
          <a:p>
            <a:r>
              <a:rPr lang="pt-BR" dirty="0">
                <a:solidFill>
                  <a:srgbClr val="0000FF"/>
                </a:solidFill>
              </a:rPr>
              <a:t>var</a:t>
            </a:r>
            <a:r>
              <a:rPr lang="pt-BR" dirty="0"/>
              <a:t> num = 10; alert(num + </a:t>
            </a:r>
            <a:r>
              <a:rPr lang="pt-BR" dirty="0">
                <a:solidFill>
                  <a:srgbClr val="800000"/>
                </a:solidFill>
              </a:rPr>
              <a:t>"0"</a:t>
            </a:r>
            <a:r>
              <a:rPr lang="pt-BR" dirty="0"/>
              <a:t>);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8" name="Notched Right Arrow 7"/>
          <p:cNvSpPr/>
          <p:nvPr/>
        </p:nvSpPr>
        <p:spPr>
          <a:xfrm>
            <a:off x="3491880" y="3356992"/>
            <a:ext cx="720080" cy="36004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Oval Callout 10"/>
          <p:cNvSpPr/>
          <p:nvPr/>
        </p:nvSpPr>
        <p:spPr>
          <a:xfrm>
            <a:off x="4527610" y="3284984"/>
            <a:ext cx="1008112" cy="504056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100</a:t>
            </a:r>
            <a:endParaRPr lang="he-IL" dirty="0"/>
          </a:p>
        </p:txBody>
      </p:sp>
      <p:sp>
        <p:nvSpPr>
          <p:cNvPr id="12" name="TextBox 11"/>
          <p:cNvSpPr txBox="1"/>
          <p:nvPr/>
        </p:nvSpPr>
        <p:spPr>
          <a:xfrm>
            <a:off x="1043608" y="5157192"/>
            <a:ext cx="2088232" cy="7200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2225" cap="flat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rmAutofit/>
          </a:bodyPr>
          <a:lstStyle/>
          <a:p>
            <a:r>
              <a:rPr lang="pt-BR" dirty="0">
                <a:solidFill>
                  <a:srgbClr val="0000FF"/>
                </a:solidFill>
              </a:rPr>
              <a:t>var</a:t>
            </a:r>
            <a:r>
              <a:rPr lang="pt-BR" dirty="0"/>
              <a:t> num = 10; alert(num * </a:t>
            </a:r>
            <a:r>
              <a:rPr lang="pt-BR" dirty="0">
                <a:solidFill>
                  <a:srgbClr val="800000"/>
                </a:solidFill>
              </a:rPr>
              <a:t>"2"</a:t>
            </a:r>
            <a:r>
              <a:rPr lang="pt-BR" dirty="0"/>
              <a:t>);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3" name="Notched Right Arrow 12"/>
          <p:cNvSpPr/>
          <p:nvPr/>
        </p:nvSpPr>
        <p:spPr>
          <a:xfrm>
            <a:off x="3491880" y="5301208"/>
            <a:ext cx="720080" cy="36004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" name="Oval Callout 13"/>
          <p:cNvSpPr/>
          <p:nvPr/>
        </p:nvSpPr>
        <p:spPr>
          <a:xfrm>
            <a:off x="4527610" y="5229200"/>
            <a:ext cx="1008112" cy="504056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20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5096348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Conversion Tricks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Some JavaScript programmers use operators + and * to convert data types</a:t>
            </a:r>
          </a:p>
          <a:p>
            <a:r>
              <a:rPr lang="en-US" dirty="0"/>
              <a:t>Convert string to number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Convert number to string</a:t>
            </a:r>
            <a:endParaRPr lang="he-IL" dirty="0"/>
          </a:p>
        </p:txBody>
      </p:sp>
      <p:sp>
        <p:nvSpPr>
          <p:cNvPr id="6" name="TextBox 5"/>
          <p:cNvSpPr txBox="1"/>
          <p:nvPr/>
        </p:nvSpPr>
        <p:spPr>
          <a:xfrm>
            <a:off x="1043608" y="3212976"/>
            <a:ext cx="5616624" cy="129614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2225" cap="flat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rmAutofit/>
          </a:bodyPr>
          <a:lstStyle/>
          <a:p>
            <a:r>
              <a:rPr lang="en-US" dirty="0" err="1">
                <a:solidFill>
                  <a:srgbClr val="0000FF"/>
                </a:solidFill>
              </a:rPr>
              <a:t>var</a:t>
            </a:r>
            <a:r>
              <a:rPr lang="en-US" dirty="0"/>
              <a:t> </a:t>
            </a:r>
            <a:r>
              <a:rPr lang="en-US" dirty="0" err="1"/>
              <a:t>str</a:t>
            </a:r>
            <a:r>
              <a:rPr lang="en-US" dirty="0"/>
              <a:t> = </a:t>
            </a:r>
            <a:r>
              <a:rPr lang="en-US" dirty="0" err="1"/>
              <a:t>document.getElementById</a:t>
            </a:r>
            <a:r>
              <a:rPr lang="en-US" dirty="0"/>
              <a:t>(</a:t>
            </a:r>
            <a:r>
              <a:rPr lang="en-US" dirty="0">
                <a:solidFill>
                  <a:srgbClr val="800000"/>
                </a:solidFill>
              </a:rPr>
              <a:t>"</a:t>
            </a:r>
            <a:r>
              <a:rPr lang="en-US" dirty="0" err="1">
                <a:solidFill>
                  <a:srgbClr val="800000"/>
                </a:solidFill>
              </a:rPr>
              <a:t>firstName</a:t>
            </a:r>
            <a:r>
              <a:rPr lang="en-US" dirty="0">
                <a:solidFill>
                  <a:srgbClr val="800000"/>
                </a:solidFill>
              </a:rPr>
              <a:t>"</a:t>
            </a:r>
            <a:r>
              <a:rPr lang="en-US" dirty="0"/>
              <a:t>).value; </a:t>
            </a:r>
            <a:r>
              <a:rPr lang="en-US" dirty="0">
                <a:solidFill>
                  <a:srgbClr val="0000FF"/>
                </a:solidFill>
              </a:rPr>
              <a:t>if</a:t>
            </a:r>
            <a:r>
              <a:rPr lang="en-US" dirty="0"/>
              <a:t> (</a:t>
            </a:r>
            <a:r>
              <a:rPr lang="en-US" dirty="0" err="1"/>
              <a:t>isNaN</a:t>
            </a:r>
            <a:r>
              <a:rPr lang="en-US" dirty="0"/>
              <a:t>(</a:t>
            </a:r>
            <a:r>
              <a:rPr lang="en-US" dirty="0" err="1"/>
              <a:t>str</a:t>
            </a:r>
            <a:r>
              <a:rPr lang="en-US" dirty="0"/>
              <a:t> * 1)) {</a:t>
            </a:r>
          </a:p>
          <a:p>
            <a:r>
              <a:rPr lang="en-US" dirty="0"/>
              <a:t>     alert(</a:t>
            </a:r>
            <a:r>
              <a:rPr lang="en-US" dirty="0">
                <a:solidFill>
                  <a:srgbClr val="800000"/>
                </a:solidFill>
              </a:rPr>
              <a:t>"Please enter a number"</a:t>
            </a:r>
            <a:r>
              <a:rPr lang="en-US" dirty="0"/>
              <a:t>);</a:t>
            </a:r>
          </a:p>
          <a:p>
            <a:r>
              <a:rPr lang="en-US" dirty="0"/>
              <a:t>} 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43608" y="5229200"/>
            <a:ext cx="5616624" cy="7200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2225" cap="flat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rmAutofit/>
          </a:bodyPr>
          <a:lstStyle/>
          <a:p>
            <a:r>
              <a:rPr lang="en-US" dirty="0" err="1">
                <a:solidFill>
                  <a:srgbClr val="0000FF"/>
                </a:solidFill>
              </a:rPr>
              <a:t>var</a:t>
            </a:r>
            <a:r>
              <a:rPr lang="en-US" dirty="0"/>
              <a:t> </a:t>
            </a:r>
            <a:r>
              <a:rPr lang="en-US" dirty="0" err="1"/>
              <a:t>num</a:t>
            </a:r>
            <a:r>
              <a:rPr lang="en-US" dirty="0"/>
              <a:t> = 10;</a:t>
            </a:r>
          </a:p>
          <a:p>
            <a:r>
              <a:rPr lang="en-US" dirty="0"/>
              <a:t>console.log(</a:t>
            </a:r>
            <a:r>
              <a:rPr lang="en-US" dirty="0" err="1"/>
              <a:t>num</a:t>
            </a:r>
            <a:r>
              <a:rPr lang="en-US" dirty="0"/>
              <a:t> + </a:t>
            </a:r>
            <a:r>
              <a:rPr lang="en-US" dirty="0">
                <a:solidFill>
                  <a:srgbClr val="800000"/>
                </a:solidFill>
              </a:rPr>
              <a:t>""</a:t>
            </a:r>
            <a:r>
              <a:rPr lang="en-US" dirty="0"/>
              <a:t>); </a:t>
            </a: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7326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Understand the major differences between popular static languages (C++/C#/Java) and JavaScript</a:t>
            </a:r>
          </a:p>
          <a:p>
            <a:r>
              <a:rPr lang="en-US" dirty="0"/>
              <a:t>Variables</a:t>
            </a:r>
          </a:p>
          <a:p>
            <a:r>
              <a:rPr lang="en-US" dirty="0"/>
              <a:t>Arrays</a:t>
            </a:r>
          </a:p>
          <a:p>
            <a:r>
              <a:rPr lang="en-US" dirty="0"/>
              <a:t>Functions</a:t>
            </a:r>
          </a:p>
          <a:p>
            <a:r>
              <a:rPr lang="en-US" dirty="0"/>
              <a:t>Objects</a:t>
            </a:r>
          </a:p>
          <a:p>
            <a:r>
              <a:rPr lang="en-US" dirty="0"/>
              <a:t>Modules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9261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Typically used with Boolean values</a:t>
            </a:r>
          </a:p>
          <a:p>
            <a:pPr lvl="1"/>
            <a:r>
              <a:rPr lang="en-US" dirty="0"/>
              <a:t>In that case, they return a Boolean value</a:t>
            </a:r>
          </a:p>
          <a:p>
            <a:pPr lvl="1"/>
            <a:r>
              <a:rPr lang="en-US" dirty="0"/>
              <a:t>Behavior is consistent with other static programming languages (C++/Java/C#)</a:t>
            </a:r>
          </a:p>
          <a:p>
            <a:r>
              <a:rPr lang="en-US" dirty="0"/>
              <a:t>May be used with non Boolean values</a:t>
            </a:r>
          </a:p>
          <a:p>
            <a:pPr lvl="1"/>
            <a:r>
              <a:rPr lang="en-US" dirty="0"/>
              <a:t>In that case, they return a non-Boolean value</a:t>
            </a:r>
            <a:endParaRPr lang="he-IL" dirty="0"/>
          </a:p>
        </p:txBody>
      </p:sp>
      <p:sp>
        <p:nvSpPr>
          <p:cNvPr id="6" name="TextBox 5"/>
          <p:cNvSpPr txBox="1"/>
          <p:nvPr/>
        </p:nvSpPr>
        <p:spPr>
          <a:xfrm>
            <a:off x="1115616" y="4725144"/>
            <a:ext cx="2088232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2225" cap="flat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rmAutofit lnSpcReduction="10000"/>
          </a:bodyPr>
          <a:lstStyle/>
          <a:p>
            <a:r>
              <a:rPr lang="en-US" dirty="0"/>
              <a:t>alert(</a:t>
            </a:r>
            <a:r>
              <a:rPr lang="en-US" dirty="0">
                <a:solidFill>
                  <a:srgbClr val="800000"/>
                </a:solidFill>
              </a:rPr>
              <a:t>"dog"</a:t>
            </a:r>
            <a:r>
              <a:rPr lang="en-US" dirty="0"/>
              <a:t> || </a:t>
            </a:r>
            <a:r>
              <a:rPr lang="en-US" dirty="0">
                <a:solidFill>
                  <a:srgbClr val="800000"/>
                </a:solidFill>
              </a:rPr>
              <a:t>"cat"</a:t>
            </a:r>
            <a:r>
              <a:rPr lang="en-US" dirty="0"/>
              <a:t>) 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7" name="Notched Right Arrow 6"/>
          <p:cNvSpPr/>
          <p:nvPr/>
        </p:nvSpPr>
        <p:spPr>
          <a:xfrm>
            <a:off x="3563888" y="4725144"/>
            <a:ext cx="720080" cy="36004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Oval Callout 7"/>
          <p:cNvSpPr/>
          <p:nvPr/>
        </p:nvSpPr>
        <p:spPr>
          <a:xfrm>
            <a:off x="4599618" y="4581128"/>
            <a:ext cx="1124510" cy="648072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“dog”</a:t>
            </a:r>
            <a:endParaRPr lang="he-IL" dirty="0"/>
          </a:p>
        </p:txBody>
      </p:sp>
      <p:sp>
        <p:nvSpPr>
          <p:cNvPr id="9" name="TextBox 8"/>
          <p:cNvSpPr txBox="1"/>
          <p:nvPr/>
        </p:nvSpPr>
        <p:spPr>
          <a:xfrm>
            <a:off x="1115616" y="5589240"/>
            <a:ext cx="2160240" cy="3600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2225" cap="flat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rmAutofit lnSpcReduction="10000"/>
          </a:bodyPr>
          <a:lstStyle/>
          <a:p>
            <a:r>
              <a:rPr lang="en-US" dirty="0"/>
              <a:t>alert(</a:t>
            </a:r>
            <a:r>
              <a:rPr lang="en-US" dirty="0">
                <a:solidFill>
                  <a:srgbClr val="800000"/>
                </a:solidFill>
              </a:rPr>
              <a:t>"dog"</a:t>
            </a:r>
            <a:r>
              <a:rPr lang="en-US" dirty="0"/>
              <a:t> &amp;&amp; </a:t>
            </a:r>
            <a:r>
              <a:rPr lang="en-US" dirty="0">
                <a:solidFill>
                  <a:srgbClr val="800000"/>
                </a:solidFill>
              </a:rPr>
              <a:t>"cat"</a:t>
            </a:r>
            <a:r>
              <a:rPr lang="en-US" dirty="0"/>
              <a:t>) 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0" name="Notched Right Arrow 9"/>
          <p:cNvSpPr/>
          <p:nvPr/>
        </p:nvSpPr>
        <p:spPr>
          <a:xfrm>
            <a:off x="3563888" y="5589240"/>
            <a:ext cx="720080" cy="36004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Oval Callout 10"/>
          <p:cNvSpPr/>
          <p:nvPr/>
        </p:nvSpPr>
        <p:spPr>
          <a:xfrm>
            <a:off x="4599618" y="5445224"/>
            <a:ext cx="1124510" cy="648072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“cat”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1676547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25144"/>
          </a:xfrm>
        </p:spPr>
        <p:txBody>
          <a:bodyPr>
            <a:normAutofit/>
          </a:bodyPr>
          <a:lstStyle/>
          <a:p>
            <a:r>
              <a:rPr lang="en-US" dirty="0"/>
              <a:t>Array is created using the following syntax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[]</a:t>
            </a:r>
            <a:endParaRPr lang="en-US" dirty="0"/>
          </a:p>
          <a:p>
            <a:pPr lvl="1"/>
            <a:r>
              <a:rPr lang="en-US" dirty="0">
                <a:solidFill>
                  <a:srgbClr val="FF0000"/>
                </a:solidFill>
              </a:rPr>
              <a:t>new Array</a:t>
            </a:r>
            <a:endParaRPr lang="en-US" dirty="0"/>
          </a:p>
          <a:p>
            <a:endParaRPr lang="en-US" dirty="0"/>
          </a:p>
          <a:p>
            <a:pPr lvl="1"/>
            <a:endParaRPr lang="he-IL" dirty="0"/>
          </a:p>
        </p:txBody>
      </p:sp>
      <p:grpSp>
        <p:nvGrpSpPr>
          <p:cNvPr id="10" name="Group 9"/>
          <p:cNvGrpSpPr/>
          <p:nvPr/>
        </p:nvGrpSpPr>
        <p:grpSpPr>
          <a:xfrm>
            <a:off x="971600" y="3185928"/>
            <a:ext cx="5688632" cy="1035160"/>
            <a:chOff x="971600" y="3185928"/>
            <a:chExt cx="5688632" cy="1035160"/>
          </a:xfrm>
        </p:grpSpPr>
        <p:sp>
          <p:nvSpPr>
            <p:cNvPr id="6" name="TextBox 5"/>
            <p:cNvSpPr txBox="1"/>
            <p:nvPr/>
          </p:nvSpPr>
          <p:spPr>
            <a:xfrm>
              <a:off x="1043608" y="3501008"/>
              <a:ext cx="5616624" cy="72008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2225" cap="flat"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normAutofit/>
            </a:bodyPr>
            <a:lstStyle/>
            <a:p>
              <a:r>
                <a:rPr lang="nn-NO" dirty="0">
                  <a:solidFill>
                    <a:srgbClr val="0000FF"/>
                  </a:solidFill>
                </a:rPr>
                <a:t>var</a:t>
              </a:r>
              <a:r>
                <a:rPr lang="nn-NO" dirty="0"/>
                <a:t> arr = [];</a:t>
              </a:r>
            </a:p>
            <a:p>
              <a:r>
                <a:rPr lang="nn-NO" dirty="0">
                  <a:solidFill>
                    <a:srgbClr val="0000FF"/>
                  </a:solidFill>
                </a:rPr>
                <a:t>var</a:t>
              </a:r>
              <a:r>
                <a:rPr lang="nn-NO" dirty="0"/>
                <a:t> arr = [1,2,3];</a:t>
              </a:r>
            </a:p>
            <a:p>
              <a:endParaRPr lang="en-US" dirty="0">
                <a:solidFill>
                  <a:srgbClr val="0000FF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971600" y="3185928"/>
              <a:ext cx="144016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/>
                <a:t>Preferred</a:t>
              </a:r>
              <a:endParaRPr lang="he-IL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972584" y="4581128"/>
            <a:ext cx="5687648" cy="1296144"/>
            <a:chOff x="972584" y="4832002"/>
            <a:chExt cx="5687648" cy="1296144"/>
          </a:xfrm>
        </p:grpSpPr>
        <p:sp>
          <p:nvSpPr>
            <p:cNvPr id="7" name="TextBox 6"/>
            <p:cNvSpPr txBox="1"/>
            <p:nvPr/>
          </p:nvSpPr>
          <p:spPr>
            <a:xfrm>
              <a:off x="1043608" y="5157192"/>
              <a:ext cx="5616624" cy="97095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2225" cap="flat"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normAutofit/>
            </a:bodyPr>
            <a:lstStyle/>
            <a:p>
              <a:r>
                <a:rPr lang="nn-NO" dirty="0">
                  <a:solidFill>
                    <a:srgbClr val="0000FF"/>
                  </a:solidFill>
                </a:rPr>
                <a:t>var</a:t>
              </a:r>
              <a:r>
                <a:rPr lang="nn-NO" dirty="0"/>
                <a:t> arr = </a:t>
              </a:r>
              <a:r>
                <a:rPr lang="nn-NO" dirty="0">
                  <a:solidFill>
                    <a:srgbClr val="0000FF"/>
                  </a:solidFill>
                </a:rPr>
                <a:t>new</a:t>
              </a:r>
              <a:r>
                <a:rPr lang="nn-NO" dirty="0"/>
                <a:t> Array();</a:t>
              </a:r>
            </a:p>
            <a:p>
              <a:r>
                <a:rPr lang="nn-NO" dirty="0">
                  <a:solidFill>
                    <a:srgbClr val="0000FF"/>
                  </a:solidFill>
                </a:rPr>
                <a:t>var</a:t>
              </a:r>
              <a:r>
                <a:rPr lang="nn-NO" dirty="0"/>
                <a:t> arr = </a:t>
              </a:r>
              <a:r>
                <a:rPr lang="nn-NO" dirty="0">
                  <a:solidFill>
                    <a:srgbClr val="0000FF"/>
                  </a:solidFill>
                </a:rPr>
                <a:t>new</a:t>
              </a:r>
              <a:r>
                <a:rPr lang="nn-NO" dirty="0"/>
                <a:t> Array(10); </a:t>
              </a:r>
              <a:r>
                <a:rPr lang="nn-NO" sz="1700" dirty="0">
                  <a:solidFill>
                    <a:srgbClr val="008000"/>
                  </a:solidFill>
                  <a:latin typeface="Tw Cen MT" panose="020B0602020104020603" pitchFamily="34" charset="0"/>
                  <a:cs typeface="Consolas" panose="020B0609020204030204" pitchFamily="49" charset="0"/>
                </a:rPr>
                <a:t>// length is 10</a:t>
              </a:r>
            </a:p>
            <a:p>
              <a:r>
                <a:rPr lang="nn-NO" dirty="0">
                  <a:solidFill>
                    <a:srgbClr val="0000FF"/>
                  </a:solidFill>
                </a:rPr>
                <a:t>var</a:t>
              </a:r>
              <a:r>
                <a:rPr lang="nn-NO" dirty="0"/>
                <a:t> arr = </a:t>
              </a:r>
              <a:r>
                <a:rPr lang="nn-NO" dirty="0">
                  <a:solidFill>
                    <a:srgbClr val="0000FF"/>
                  </a:solidFill>
                </a:rPr>
                <a:t>new</a:t>
              </a:r>
              <a:r>
                <a:rPr lang="nn-NO" dirty="0"/>
                <a:t> Array(10, 2); </a:t>
              </a:r>
              <a:r>
                <a:rPr lang="nn-NO" sz="1700" dirty="0">
                  <a:solidFill>
                    <a:srgbClr val="008000"/>
                  </a:solidFill>
                  <a:latin typeface="Tw Cen MT" panose="020B0602020104020603" pitchFamily="34" charset="0"/>
                  <a:cs typeface="Consolas" panose="020B0609020204030204" pitchFamily="49" charset="0"/>
                </a:rPr>
                <a:t>// length is 2</a:t>
              </a:r>
              <a:endParaRPr lang="en-US" sz="1700" dirty="0">
                <a:solidFill>
                  <a:srgbClr val="008000"/>
                </a:solidFill>
                <a:latin typeface="Tw Cen MT" panose="020B0602020104020603" pitchFamily="34" charset="0"/>
                <a:cs typeface="Consolas" panose="020B0609020204030204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972584" y="4832002"/>
              <a:ext cx="144016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dirty="0"/>
                <a:t>Less common</a:t>
              </a:r>
              <a:endParaRPr lang="he-IL" dirty="0"/>
            </a:p>
          </p:txBody>
        </p:sp>
      </p:grpSp>
    </p:spTree>
    <p:extLst>
      <p:ext uri="{BB962C8B-B14F-4D97-AF65-F5344CB8AC3E}">
        <p14:creationId xmlns:p14="http://schemas.microsoft.com/office/powerpoint/2010/main" val="28278693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Iterating an Array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Straight forward</a:t>
            </a:r>
          </a:p>
          <a:p>
            <a:r>
              <a:rPr lang="en-US" dirty="0"/>
              <a:t>Use a running index and the </a:t>
            </a:r>
            <a:r>
              <a:rPr lang="en-US" dirty="0">
                <a:solidFill>
                  <a:srgbClr val="FF0000"/>
                </a:solidFill>
              </a:rPr>
              <a:t>length</a:t>
            </a:r>
            <a:r>
              <a:rPr lang="en-US" dirty="0"/>
              <a:t> property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827584" y="3245441"/>
            <a:ext cx="3249736" cy="1400383"/>
          </a:xfrm>
          <a:prstGeom prst="rect">
            <a:avLst/>
          </a:prstGeom>
          <a:solidFill>
            <a:srgbClr val="D3DEEA"/>
          </a:solidFill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38100" dist="30000" dir="5400000" algn="ctr" rotWithShape="0">
              <a:schemeClr val="bg2">
                <a:alpha val="45000"/>
              </a:scheme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var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</a:t>
            </a: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arr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[1, 2, 3];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700" dirty="0">
              <a:solidFill>
                <a:srgbClr val="000000"/>
              </a:solidFill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for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(</a:t>
            </a: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var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</a:t>
            </a: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i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0; </a:t>
            </a: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i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&lt; </a:t>
            </a: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arr.length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; </a:t>
            </a: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i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++)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console.log(</a:t>
            </a: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arr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[</a:t>
            </a: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i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]);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}</a:t>
            </a:r>
            <a:endParaRPr kumimoji="0" lang="en-US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w Cen MT" panose="020B0602020104020603" pitchFamily="34" charset="0"/>
            </a:endParaRPr>
          </a:p>
        </p:txBody>
      </p:sp>
      <p:sp>
        <p:nvSpPr>
          <p:cNvPr id="7" name="Notched Right Arrow 6"/>
          <p:cNvSpPr/>
          <p:nvPr/>
        </p:nvSpPr>
        <p:spPr>
          <a:xfrm>
            <a:off x="4499992" y="3765612"/>
            <a:ext cx="720080" cy="36004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Oval Callout 7"/>
          <p:cNvSpPr/>
          <p:nvPr/>
        </p:nvSpPr>
        <p:spPr>
          <a:xfrm>
            <a:off x="5569259" y="3405572"/>
            <a:ext cx="2060614" cy="1080120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1</a:t>
            </a:r>
          </a:p>
          <a:p>
            <a:pPr algn="ctr"/>
            <a:r>
              <a:rPr lang="en-US" dirty="0"/>
              <a:t>2</a:t>
            </a:r>
          </a:p>
          <a:p>
            <a:pPr algn="ctr"/>
            <a:r>
              <a:rPr lang="en-US" dirty="0"/>
              <a:t>3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6543925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is dynamic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25144"/>
          </a:xfrm>
        </p:spPr>
        <p:txBody>
          <a:bodyPr>
            <a:normAutofit/>
          </a:bodyPr>
          <a:lstStyle/>
          <a:p>
            <a:r>
              <a:rPr lang="en-US" dirty="0"/>
              <a:t>New elements can be added/deleted at runtime</a:t>
            </a:r>
          </a:p>
          <a:p>
            <a:pPr lvl="1"/>
            <a:r>
              <a:rPr lang="en-US" dirty="0"/>
              <a:t>In contrast to static languages</a:t>
            </a:r>
          </a:p>
          <a:p>
            <a:r>
              <a:rPr lang="en-US" dirty="0"/>
              <a:t>The property </a:t>
            </a:r>
            <a:r>
              <a:rPr lang="en-US" dirty="0">
                <a:solidFill>
                  <a:srgbClr val="FF0000"/>
                </a:solidFill>
              </a:rPr>
              <a:t>length </a:t>
            </a:r>
            <a:r>
              <a:rPr lang="en-US" dirty="0"/>
              <a:t>is automatically being updated</a:t>
            </a:r>
          </a:p>
          <a:p>
            <a:endParaRPr lang="en-US" dirty="0"/>
          </a:p>
          <a:p>
            <a:pPr lvl="1"/>
            <a:endParaRPr lang="he-IL" dirty="0"/>
          </a:p>
        </p:txBody>
      </p:sp>
      <p:sp>
        <p:nvSpPr>
          <p:cNvPr id="6" name="TextBox 5"/>
          <p:cNvSpPr txBox="1"/>
          <p:nvPr/>
        </p:nvSpPr>
        <p:spPr>
          <a:xfrm>
            <a:off x="1043608" y="3284984"/>
            <a:ext cx="5616624" cy="25202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2225" cap="flat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rmAutofit/>
          </a:bodyPr>
          <a:lstStyle/>
          <a:p>
            <a:r>
              <a:rPr lang="en-US" dirty="0" err="1">
                <a:solidFill>
                  <a:srgbClr val="0000FF"/>
                </a:solidFill>
              </a:rPr>
              <a:t>var</a:t>
            </a:r>
            <a:r>
              <a:rPr lang="en-US" dirty="0"/>
              <a:t> </a:t>
            </a:r>
            <a:r>
              <a:rPr lang="en-US" dirty="0" err="1"/>
              <a:t>arr</a:t>
            </a:r>
            <a:r>
              <a:rPr lang="en-US" dirty="0"/>
              <a:t> = [];</a:t>
            </a:r>
          </a:p>
          <a:p>
            <a:r>
              <a:rPr lang="en-US" dirty="0" err="1"/>
              <a:t>arr.push</a:t>
            </a:r>
            <a:r>
              <a:rPr lang="en-US" dirty="0"/>
              <a:t>(10); </a:t>
            </a:r>
            <a:r>
              <a:rPr lang="en-US" dirty="0">
                <a:solidFill>
                  <a:srgbClr val="006400"/>
                </a:solidFill>
              </a:rPr>
              <a:t>// add last</a:t>
            </a:r>
            <a:endParaRPr lang="en-US" dirty="0"/>
          </a:p>
          <a:p>
            <a:r>
              <a:rPr lang="en-US" dirty="0" err="1"/>
              <a:t>arr.pop</a:t>
            </a:r>
            <a:r>
              <a:rPr lang="en-US" dirty="0"/>
              <a:t>(); </a:t>
            </a:r>
            <a:r>
              <a:rPr lang="en-US" dirty="0">
                <a:solidFill>
                  <a:srgbClr val="006400"/>
                </a:solidFill>
              </a:rPr>
              <a:t>// remove last</a:t>
            </a:r>
          </a:p>
          <a:p>
            <a:r>
              <a:rPr lang="en-US" dirty="0" err="1"/>
              <a:t>arr.splice</a:t>
            </a:r>
            <a:r>
              <a:rPr lang="en-US" dirty="0"/>
              <a:t>(arr.length-1, 1); </a:t>
            </a:r>
            <a:r>
              <a:rPr lang="en-US" dirty="0">
                <a:solidFill>
                  <a:srgbClr val="006400"/>
                </a:solidFill>
              </a:rPr>
              <a:t>// remove last</a:t>
            </a:r>
            <a:r>
              <a:rPr lang="en-US" dirty="0"/>
              <a:t> </a:t>
            </a:r>
          </a:p>
          <a:p>
            <a:r>
              <a:rPr lang="en-US" dirty="0" err="1"/>
              <a:t>arr</a:t>
            </a:r>
            <a:r>
              <a:rPr lang="en-US" dirty="0"/>
              <a:t>[10] = 10; </a:t>
            </a:r>
            <a:r>
              <a:rPr lang="en-US" dirty="0">
                <a:solidFill>
                  <a:srgbClr val="006400"/>
                </a:solidFill>
              </a:rPr>
              <a:t>// never throws an exception</a:t>
            </a:r>
            <a:r>
              <a:rPr lang="en-US" dirty="0"/>
              <a:t> </a:t>
            </a:r>
            <a:r>
              <a:rPr lang="en-US" dirty="0" err="1"/>
              <a:t>arr.length</a:t>
            </a:r>
            <a:r>
              <a:rPr lang="en-US" dirty="0"/>
              <a:t> = 2; </a:t>
            </a:r>
            <a:r>
              <a:rPr lang="en-US" dirty="0">
                <a:solidFill>
                  <a:srgbClr val="006400"/>
                </a:solidFill>
              </a:rPr>
              <a:t>// resize</a:t>
            </a:r>
            <a:endParaRPr lang="en-US" dirty="0"/>
          </a:p>
          <a:p>
            <a:r>
              <a:rPr lang="en-US" dirty="0" err="1"/>
              <a:t>arr.shift</a:t>
            </a:r>
            <a:r>
              <a:rPr lang="en-US" dirty="0"/>
              <a:t>(); </a:t>
            </a:r>
            <a:r>
              <a:rPr lang="en-US" dirty="0">
                <a:solidFill>
                  <a:srgbClr val="006400"/>
                </a:solidFill>
              </a:rPr>
              <a:t>// remove first</a:t>
            </a:r>
            <a:r>
              <a:rPr lang="en-US" dirty="0"/>
              <a:t> </a:t>
            </a:r>
          </a:p>
          <a:p>
            <a:r>
              <a:rPr lang="en-US" dirty="0" err="1"/>
              <a:t>arr.splice</a:t>
            </a:r>
            <a:r>
              <a:rPr lang="en-US" dirty="0"/>
              <a:t>(0, 1); </a:t>
            </a:r>
            <a:r>
              <a:rPr lang="en-US" dirty="0">
                <a:solidFill>
                  <a:srgbClr val="006400"/>
                </a:solidFill>
              </a:rPr>
              <a:t>// remove first</a:t>
            </a:r>
            <a:r>
              <a:rPr lang="en-US" dirty="0"/>
              <a:t> </a:t>
            </a:r>
            <a:endParaRPr lang="en-US" dirty="0">
              <a:solidFill>
                <a:srgbClr val="0000FF"/>
              </a:solidFill>
            </a:endParaRPr>
          </a:p>
          <a:p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6738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Array’s Methods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25144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concat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- Joins two or more arrays, and returns a copy of the joined arrays</a:t>
            </a:r>
          </a:p>
          <a:p>
            <a:r>
              <a:rPr lang="en-US" dirty="0" err="1">
                <a:solidFill>
                  <a:srgbClr val="FF0000"/>
                </a:solidFill>
              </a:rPr>
              <a:t>indexOf</a:t>
            </a:r>
            <a:r>
              <a:rPr lang="en-US" dirty="0"/>
              <a:t> - Search the array for an element and returns its position</a:t>
            </a:r>
          </a:p>
          <a:p>
            <a:r>
              <a:rPr lang="en-US" dirty="0">
                <a:solidFill>
                  <a:srgbClr val="FF0000"/>
                </a:solidFill>
              </a:rPr>
              <a:t>join</a:t>
            </a:r>
            <a:r>
              <a:rPr lang="en-US" dirty="0"/>
              <a:t> - Joins all elements of an array into a string</a:t>
            </a:r>
          </a:p>
          <a:p>
            <a:r>
              <a:rPr lang="en-US" dirty="0">
                <a:solidFill>
                  <a:srgbClr val="FF0000"/>
                </a:solidFill>
              </a:rPr>
              <a:t>sort</a:t>
            </a:r>
            <a:r>
              <a:rPr lang="en-US" dirty="0"/>
              <a:t> - Sorts the elements of an array</a:t>
            </a:r>
          </a:p>
          <a:p>
            <a:r>
              <a:rPr lang="en-US" dirty="0" err="1">
                <a:solidFill>
                  <a:srgbClr val="FF0000"/>
                </a:solidFill>
              </a:rPr>
              <a:t>toString</a:t>
            </a:r>
            <a:r>
              <a:rPr lang="en-US" dirty="0"/>
              <a:t> - Converts an array to a string, and returns the result</a:t>
            </a:r>
          </a:p>
          <a:p>
            <a:pPr lvl="1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174520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97152"/>
          </a:xfrm>
        </p:spPr>
        <p:txBody>
          <a:bodyPr>
            <a:normAutofit/>
          </a:bodyPr>
          <a:lstStyle/>
          <a:p>
            <a:r>
              <a:rPr lang="en-US" dirty="0"/>
              <a:t>A container of keys and values</a:t>
            </a:r>
          </a:p>
          <a:p>
            <a:r>
              <a:rPr lang="en-US" dirty="0"/>
              <a:t>The key must be of type string</a:t>
            </a:r>
          </a:p>
          <a:p>
            <a:r>
              <a:rPr lang="en-US" dirty="0"/>
              <a:t>Has built-in methods</a:t>
            </a:r>
          </a:p>
          <a:p>
            <a:r>
              <a:rPr lang="en-US" dirty="0"/>
              <a:t>Creating empty object is easy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15616" y="3932072"/>
            <a:ext cx="2304256" cy="7200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2225" cap="flat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rmAutofit/>
          </a:bodyPr>
          <a:lstStyle/>
          <a:p>
            <a:r>
              <a:rPr lang="en-US" dirty="0" err="1">
                <a:solidFill>
                  <a:srgbClr val="0000FF"/>
                </a:solidFill>
              </a:rPr>
              <a:t>var</a:t>
            </a:r>
            <a:r>
              <a:rPr lang="en-US" dirty="0"/>
              <a:t> </a:t>
            </a:r>
            <a:r>
              <a:rPr lang="en-US" dirty="0" err="1"/>
              <a:t>obj</a:t>
            </a:r>
            <a:r>
              <a:rPr lang="en-US" dirty="0"/>
              <a:t> = {};     </a:t>
            </a:r>
          </a:p>
          <a:p>
            <a:r>
              <a:rPr lang="en-US" dirty="0"/>
              <a:t>alert(</a:t>
            </a:r>
            <a:r>
              <a:rPr lang="en-US" dirty="0" err="1">
                <a:solidFill>
                  <a:srgbClr val="0000FF"/>
                </a:solidFill>
              </a:rPr>
              <a:t>typeof</a:t>
            </a:r>
            <a:r>
              <a:rPr lang="en-US" dirty="0"/>
              <a:t> </a:t>
            </a:r>
            <a:r>
              <a:rPr lang="en-US" dirty="0" err="1"/>
              <a:t>obj</a:t>
            </a:r>
            <a:r>
              <a:rPr lang="en-US" dirty="0"/>
              <a:t>); 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7" name="Notched Right Arrow 6"/>
          <p:cNvSpPr/>
          <p:nvPr/>
        </p:nvSpPr>
        <p:spPr>
          <a:xfrm>
            <a:off x="3897294" y="4104943"/>
            <a:ext cx="720080" cy="36004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Oval Callout 7"/>
          <p:cNvSpPr/>
          <p:nvPr/>
        </p:nvSpPr>
        <p:spPr>
          <a:xfrm>
            <a:off x="4959658" y="3960927"/>
            <a:ext cx="1412542" cy="648072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“object”</a:t>
            </a:r>
            <a:endParaRPr lang="he-IL" dirty="0"/>
          </a:p>
        </p:txBody>
      </p:sp>
      <p:sp>
        <p:nvSpPr>
          <p:cNvPr id="9" name="TextBox 8"/>
          <p:cNvSpPr txBox="1"/>
          <p:nvPr/>
        </p:nvSpPr>
        <p:spPr>
          <a:xfrm>
            <a:off x="1115616" y="5373216"/>
            <a:ext cx="2376264" cy="7200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2225" cap="flat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rmAutofit/>
          </a:bodyPr>
          <a:lstStyle/>
          <a:p>
            <a:r>
              <a:rPr lang="en-US" dirty="0" err="1">
                <a:solidFill>
                  <a:srgbClr val="0000FF"/>
                </a:solidFill>
              </a:rPr>
              <a:t>var</a:t>
            </a:r>
            <a:r>
              <a:rPr lang="en-US" dirty="0"/>
              <a:t> </a:t>
            </a:r>
            <a:r>
              <a:rPr lang="en-US" dirty="0" err="1"/>
              <a:t>obj</a:t>
            </a:r>
            <a:r>
              <a:rPr lang="en-US" dirty="0"/>
              <a:t> = </a:t>
            </a:r>
            <a:r>
              <a:rPr lang="en-US" dirty="0">
                <a:solidFill>
                  <a:srgbClr val="0000FF"/>
                </a:solidFill>
              </a:rPr>
              <a:t>new</a:t>
            </a:r>
            <a:r>
              <a:rPr lang="en-US" dirty="0"/>
              <a:t> Object(); alert(</a:t>
            </a:r>
            <a:r>
              <a:rPr lang="en-US" dirty="0" err="1">
                <a:solidFill>
                  <a:srgbClr val="0000FF"/>
                </a:solidFill>
              </a:rPr>
              <a:t>typeof</a:t>
            </a:r>
            <a:r>
              <a:rPr lang="en-US" dirty="0"/>
              <a:t> </a:t>
            </a:r>
            <a:r>
              <a:rPr lang="en-US" dirty="0" err="1"/>
              <a:t>obj</a:t>
            </a:r>
            <a:r>
              <a:rPr lang="en-US" dirty="0"/>
              <a:t>); 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0" name="Notched Right Arrow 9"/>
          <p:cNvSpPr/>
          <p:nvPr/>
        </p:nvSpPr>
        <p:spPr>
          <a:xfrm>
            <a:off x="3897294" y="5517232"/>
            <a:ext cx="720080" cy="36004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Oval Callout 10"/>
          <p:cNvSpPr/>
          <p:nvPr/>
        </p:nvSpPr>
        <p:spPr>
          <a:xfrm>
            <a:off x="4959658" y="5373216"/>
            <a:ext cx="1412542" cy="648072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“object”</a:t>
            </a:r>
            <a:endParaRPr lang="he-IL" dirty="0"/>
          </a:p>
        </p:txBody>
      </p:sp>
      <p:sp>
        <p:nvSpPr>
          <p:cNvPr id="12" name="TextBox 11"/>
          <p:cNvSpPr txBox="1"/>
          <p:nvPr/>
        </p:nvSpPr>
        <p:spPr>
          <a:xfrm>
            <a:off x="1043608" y="5075892"/>
            <a:ext cx="144016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Less common</a:t>
            </a:r>
            <a:endParaRPr lang="he-IL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88861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Initializing an Object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97152"/>
          </a:xfrm>
        </p:spPr>
        <p:txBody>
          <a:bodyPr>
            <a:normAutofit/>
          </a:bodyPr>
          <a:lstStyle/>
          <a:p>
            <a:r>
              <a:rPr lang="en-US" dirty="0"/>
              <a:t>An object can be initialized at declaration</a:t>
            </a:r>
          </a:p>
          <a:p>
            <a:r>
              <a:rPr lang="en-US" dirty="0"/>
              <a:t>A.K.A object literal syntax (the basis for JSON)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16968" y="2781912"/>
            <a:ext cx="3942689" cy="151216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2225" cap="flat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rmAutofit/>
          </a:bodyPr>
          <a:lstStyle/>
          <a:p>
            <a:r>
              <a:rPr lang="da-DK" dirty="0">
                <a:solidFill>
                  <a:srgbClr val="0000FF"/>
                </a:solidFill>
              </a:rPr>
              <a:t>var</a:t>
            </a:r>
            <a:r>
              <a:rPr lang="da-DK" dirty="0"/>
              <a:t> obj = {</a:t>
            </a:r>
          </a:p>
          <a:p>
            <a:r>
              <a:rPr lang="da-DK" dirty="0"/>
              <a:t>     id: 123,</a:t>
            </a:r>
          </a:p>
          <a:p>
            <a:r>
              <a:rPr lang="da-DK" dirty="0"/>
              <a:t>     name: </a:t>
            </a:r>
            <a:r>
              <a:rPr lang="da-DK" dirty="0">
                <a:solidFill>
                  <a:srgbClr val="800000"/>
                </a:solidFill>
              </a:rPr>
              <a:t>"Udi"</a:t>
            </a:r>
            <a:r>
              <a:rPr lang="da-DK" dirty="0"/>
              <a:t>,</a:t>
            </a:r>
          </a:p>
          <a:p>
            <a:r>
              <a:rPr lang="da-DK" dirty="0"/>
              <a:t>     email: </a:t>
            </a:r>
            <a:r>
              <a:rPr lang="da-DK" dirty="0">
                <a:solidFill>
                  <a:srgbClr val="800000"/>
                </a:solidFill>
              </a:rPr>
              <a:t>"udi@gmail.com"</a:t>
            </a:r>
            <a:endParaRPr lang="da-DK" dirty="0"/>
          </a:p>
          <a:p>
            <a:r>
              <a:rPr lang="da-DK" dirty="0"/>
              <a:t>}; 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16969" y="5013176"/>
            <a:ext cx="3942689" cy="151216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2225" cap="flat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rmAutofit/>
          </a:bodyPr>
          <a:lstStyle/>
          <a:p>
            <a:r>
              <a:rPr lang="da-DK" dirty="0">
                <a:solidFill>
                  <a:srgbClr val="0000FF"/>
                </a:solidFill>
              </a:rPr>
              <a:t>var</a:t>
            </a:r>
            <a:r>
              <a:rPr lang="da-DK" dirty="0"/>
              <a:t> obj = {</a:t>
            </a:r>
          </a:p>
          <a:p>
            <a:r>
              <a:rPr lang="da-DK" dirty="0"/>
              <a:t>     </a:t>
            </a:r>
            <a:r>
              <a:rPr lang="da-DK" dirty="0">
                <a:solidFill>
                  <a:srgbClr val="800000"/>
                </a:solidFill>
              </a:rPr>
              <a:t>"id"</a:t>
            </a:r>
            <a:r>
              <a:rPr lang="da-DK" dirty="0"/>
              <a:t>: 123,</a:t>
            </a:r>
          </a:p>
          <a:p>
            <a:r>
              <a:rPr lang="da-DK" dirty="0"/>
              <a:t>     </a:t>
            </a:r>
            <a:r>
              <a:rPr lang="da-DK" dirty="0">
                <a:solidFill>
                  <a:srgbClr val="800000"/>
                </a:solidFill>
              </a:rPr>
              <a:t>"name"</a:t>
            </a:r>
            <a:r>
              <a:rPr lang="da-DK" dirty="0"/>
              <a:t>: </a:t>
            </a:r>
            <a:r>
              <a:rPr lang="da-DK" dirty="0">
                <a:solidFill>
                  <a:srgbClr val="800000"/>
                </a:solidFill>
              </a:rPr>
              <a:t>"Udi"</a:t>
            </a:r>
            <a:r>
              <a:rPr lang="da-DK" dirty="0"/>
              <a:t>,</a:t>
            </a:r>
          </a:p>
          <a:p>
            <a:r>
              <a:rPr lang="da-DK" dirty="0"/>
              <a:t>     </a:t>
            </a:r>
            <a:r>
              <a:rPr lang="da-DK" dirty="0">
                <a:solidFill>
                  <a:srgbClr val="800000"/>
                </a:solidFill>
              </a:rPr>
              <a:t>"email"</a:t>
            </a:r>
            <a:r>
              <a:rPr lang="da-DK" dirty="0"/>
              <a:t>: </a:t>
            </a:r>
            <a:r>
              <a:rPr lang="da-DK" dirty="0">
                <a:solidFill>
                  <a:srgbClr val="800000"/>
                </a:solidFill>
              </a:rPr>
              <a:t>"udi@gmail.com"</a:t>
            </a:r>
          </a:p>
          <a:p>
            <a:r>
              <a:rPr lang="da-DK" dirty="0"/>
              <a:t>}; 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71600" y="4715852"/>
            <a:ext cx="144016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Less common</a:t>
            </a:r>
            <a:endParaRPr lang="he-IL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72734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is dynamic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97152"/>
          </a:xfrm>
        </p:spPr>
        <p:txBody>
          <a:bodyPr>
            <a:normAutofit/>
          </a:bodyPr>
          <a:lstStyle/>
          <a:p>
            <a:r>
              <a:rPr lang="en-US" dirty="0"/>
              <a:t>Properties can be added/removed after creation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Removing a property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Accessing non existent property yields the value </a:t>
            </a:r>
            <a:r>
              <a:rPr lang="en-US" dirty="0">
                <a:solidFill>
                  <a:srgbClr val="FF0000"/>
                </a:solidFill>
              </a:rPr>
              <a:t>undefined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71600" y="2204864"/>
            <a:ext cx="4442798" cy="10081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2225" cap="flat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rmAutofit/>
          </a:bodyPr>
          <a:lstStyle/>
          <a:p>
            <a:r>
              <a:rPr lang="en-US" dirty="0" err="1">
                <a:solidFill>
                  <a:srgbClr val="0000FF"/>
                </a:solidFill>
              </a:rPr>
              <a:t>var</a:t>
            </a:r>
            <a:r>
              <a:rPr lang="en-US" dirty="0"/>
              <a:t> </a:t>
            </a:r>
            <a:r>
              <a:rPr lang="en-US" dirty="0" err="1"/>
              <a:t>obj</a:t>
            </a:r>
            <a:r>
              <a:rPr lang="en-US" dirty="0"/>
              <a:t> = {};</a:t>
            </a:r>
          </a:p>
          <a:p>
            <a:r>
              <a:rPr lang="en-US" dirty="0"/>
              <a:t>obj.name = </a:t>
            </a:r>
            <a:r>
              <a:rPr lang="en-US" dirty="0">
                <a:solidFill>
                  <a:srgbClr val="800000"/>
                </a:solidFill>
              </a:rPr>
              <a:t>"</a:t>
            </a:r>
            <a:r>
              <a:rPr lang="en-US" dirty="0" err="1">
                <a:solidFill>
                  <a:srgbClr val="800000"/>
                </a:solidFill>
              </a:rPr>
              <a:t>Ori</a:t>
            </a:r>
            <a:r>
              <a:rPr lang="en-US" dirty="0">
                <a:solidFill>
                  <a:srgbClr val="800000"/>
                </a:solidFill>
              </a:rPr>
              <a:t>"</a:t>
            </a:r>
            <a:r>
              <a:rPr lang="en-US" dirty="0"/>
              <a:t>;</a:t>
            </a:r>
          </a:p>
          <a:p>
            <a:r>
              <a:rPr lang="en-US" dirty="0" err="1"/>
              <a:t>obj</a:t>
            </a:r>
            <a:r>
              <a:rPr lang="en-US" dirty="0"/>
              <a:t>[</a:t>
            </a:r>
            <a:r>
              <a:rPr lang="nl-NL">
                <a:solidFill>
                  <a:srgbClr val="800000"/>
                </a:solidFill>
              </a:rPr>
              <a:t>"name"</a:t>
            </a:r>
            <a:r>
              <a:rPr lang="en-US"/>
              <a:t>]</a:t>
            </a:r>
            <a:r>
              <a:rPr lang="en-US" dirty="0"/>
              <a:t> = </a:t>
            </a:r>
            <a:r>
              <a:rPr lang="en-US" dirty="0">
                <a:solidFill>
                  <a:srgbClr val="800000"/>
                </a:solidFill>
              </a:rPr>
              <a:t>"Ori"</a:t>
            </a:r>
            <a:r>
              <a:rPr lang="en-US" dirty="0"/>
              <a:t>; 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93298" y="4293096"/>
            <a:ext cx="4442798" cy="7200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2225" cap="flat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rmAutofit/>
          </a:bodyPr>
          <a:lstStyle/>
          <a:p>
            <a:r>
              <a:rPr lang="nl-NL" dirty="0">
                <a:solidFill>
                  <a:srgbClr val="0000FF"/>
                </a:solidFill>
              </a:rPr>
              <a:t>delete</a:t>
            </a:r>
            <a:r>
              <a:rPr lang="nl-NL" dirty="0"/>
              <a:t> obj[</a:t>
            </a:r>
            <a:r>
              <a:rPr lang="nl-NL" dirty="0">
                <a:solidFill>
                  <a:srgbClr val="800000"/>
                </a:solidFill>
              </a:rPr>
              <a:t>"name"</a:t>
            </a:r>
            <a:r>
              <a:rPr lang="nl-NL" dirty="0"/>
              <a:t>];</a:t>
            </a:r>
          </a:p>
          <a:p>
            <a:r>
              <a:rPr lang="nl-NL" dirty="0">
                <a:solidFill>
                  <a:srgbClr val="0000FF"/>
                </a:solidFill>
              </a:rPr>
              <a:t>delete</a:t>
            </a:r>
            <a:r>
              <a:rPr lang="nl-NL" dirty="0"/>
              <a:t> obj.name; </a:t>
            </a: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95456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Content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97152"/>
          </a:xfrm>
        </p:spPr>
        <p:txBody>
          <a:bodyPr>
            <a:normAutofit/>
          </a:bodyPr>
          <a:lstStyle/>
          <a:p>
            <a:r>
              <a:rPr lang="en-US" dirty="0"/>
              <a:t>The for…in statement allows you to iterate over all object’s properties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93298" y="2708920"/>
            <a:ext cx="3589551" cy="28803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2225" cap="flat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rmAutofit/>
          </a:bodyPr>
          <a:lstStyle/>
          <a:p>
            <a:r>
              <a:rPr lang="en-US" dirty="0" err="1">
                <a:solidFill>
                  <a:srgbClr val="0000FF"/>
                </a:solidFill>
              </a:rPr>
              <a:t>var</a:t>
            </a:r>
            <a:r>
              <a:rPr lang="en-US" dirty="0"/>
              <a:t> </a:t>
            </a:r>
            <a:r>
              <a:rPr lang="en-US" dirty="0" err="1"/>
              <a:t>obj</a:t>
            </a:r>
            <a:r>
              <a:rPr lang="en-US" dirty="0"/>
              <a:t> = {</a:t>
            </a:r>
          </a:p>
          <a:p>
            <a:r>
              <a:rPr lang="en-US" dirty="0"/>
              <a:t>     </a:t>
            </a:r>
            <a:r>
              <a:rPr lang="en-US" dirty="0">
                <a:solidFill>
                  <a:srgbClr val="800000"/>
                </a:solidFill>
              </a:rPr>
              <a:t>"id"</a:t>
            </a:r>
            <a:r>
              <a:rPr lang="en-US" dirty="0"/>
              <a:t>: 123,</a:t>
            </a:r>
          </a:p>
          <a:p>
            <a:r>
              <a:rPr lang="en-US" dirty="0"/>
              <a:t>     </a:t>
            </a:r>
            <a:r>
              <a:rPr lang="en-US" dirty="0">
                <a:solidFill>
                  <a:srgbClr val="800000"/>
                </a:solidFill>
              </a:rPr>
              <a:t>"name"</a:t>
            </a:r>
            <a:r>
              <a:rPr lang="en-US" dirty="0"/>
              <a:t>: </a:t>
            </a:r>
            <a:r>
              <a:rPr lang="en-US" dirty="0">
                <a:solidFill>
                  <a:srgbClr val="800000"/>
                </a:solidFill>
              </a:rPr>
              <a:t>“</a:t>
            </a:r>
            <a:r>
              <a:rPr lang="en-US" dirty="0" err="1">
                <a:solidFill>
                  <a:srgbClr val="800000"/>
                </a:solidFill>
              </a:rPr>
              <a:t>Roni</a:t>
            </a:r>
            <a:r>
              <a:rPr lang="en-US" dirty="0">
                <a:solidFill>
                  <a:srgbClr val="800000"/>
                </a:solidFill>
              </a:rPr>
              <a:t>"</a:t>
            </a:r>
            <a:r>
              <a:rPr lang="en-US" dirty="0"/>
              <a:t>,</a:t>
            </a:r>
          </a:p>
          <a:p>
            <a:r>
              <a:rPr lang="en-US" dirty="0"/>
              <a:t>     </a:t>
            </a:r>
            <a:r>
              <a:rPr lang="en-US" dirty="0">
                <a:solidFill>
                  <a:srgbClr val="800000"/>
                </a:solidFill>
              </a:rPr>
              <a:t>"email"</a:t>
            </a:r>
            <a:r>
              <a:rPr lang="en-US" dirty="0"/>
              <a:t>: </a:t>
            </a:r>
            <a:r>
              <a:rPr lang="en-US" dirty="0">
                <a:solidFill>
                  <a:srgbClr val="800000"/>
                </a:solidFill>
              </a:rPr>
              <a:t>"roni@gmail.com"</a:t>
            </a:r>
            <a:endParaRPr lang="en-US" dirty="0"/>
          </a:p>
          <a:p>
            <a:r>
              <a:rPr lang="en-US" dirty="0"/>
              <a:t>}; </a:t>
            </a:r>
          </a:p>
          <a:p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for</a:t>
            </a:r>
            <a:r>
              <a:rPr lang="en-US" dirty="0"/>
              <a:t> (</a:t>
            </a:r>
            <a:r>
              <a:rPr lang="en-US" dirty="0" err="1">
                <a:solidFill>
                  <a:srgbClr val="0000FF"/>
                </a:solidFill>
              </a:rPr>
              <a:t>var</a:t>
            </a:r>
            <a:r>
              <a:rPr lang="en-US" dirty="0"/>
              <a:t> key </a:t>
            </a:r>
            <a:r>
              <a:rPr lang="en-US" dirty="0">
                <a:solidFill>
                  <a:srgbClr val="0000FF"/>
                </a:solidFill>
              </a:rPr>
              <a:t>in</a:t>
            </a:r>
            <a:r>
              <a:rPr lang="en-US" dirty="0"/>
              <a:t> </a:t>
            </a:r>
            <a:r>
              <a:rPr lang="en-US" dirty="0" err="1"/>
              <a:t>obj</a:t>
            </a:r>
            <a:r>
              <a:rPr lang="en-US" dirty="0"/>
              <a:t>) {</a:t>
            </a:r>
          </a:p>
          <a:p>
            <a:r>
              <a:rPr lang="en-US" dirty="0"/>
              <a:t>     </a:t>
            </a:r>
            <a:r>
              <a:rPr lang="en-US" dirty="0" err="1">
                <a:solidFill>
                  <a:srgbClr val="0000FF"/>
                </a:solidFill>
              </a:rPr>
              <a:t>var</a:t>
            </a:r>
            <a:r>
              <a:rPr lang="en-US" dirty="0"/>
              <a:t> value = </a:t>
            </a:r>
            <a:r>
              <a:rPr lang="en-US" dirty="0" err="1"/>
              <a:t>obj</a:t>
            </a:r>
            <a:r>
              <a:rPr lang="en-US" dirty="0"/>
              <a:t>[key];</a:t>
            </a:r>
          </a:p>
          <a:p>
            <a:r>
              <a:rPr lang="en-US" dirty="0"/>
              <a:t>     console.log(key + </a:t>
            </a:r>
            <a:r>
              <a:rPr lang="en-US" dirty="0">
                <a:solidFill>
                  <a:srgbClr val="800000"/>
                </a:solidFill>
              </a:rPr>
              <a:t>" = "</a:t>
            </a:r>
            <a:r>
              <a:rPr lang="en-US" dirty="0"/>
              <a:t> + value);</a:t>
            </a:r>
          </a:p>
          <a:p>
            <a:r>
              <a:rPr lang="en-US" dirty="0"/>
              <a:t>} 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8" name="Notched Right Arrow 7"/>
          <p:cNvSpPr/>
          <p:nvPr/>
        </p:nvSpPr>
        <p:spPr>
          <a:xfrm>
            <a:off x="4716016" y="3794966"/>
            <a:ext cx="720080" cy="36004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TextBox 8"/>
          <p:cNvSpPr txBox="1"/>
          <p:nvPr/>
        </p:nvSpPr>
        <p:spPr>
          <a:xfrm>
            <a:off x="5580112" y="3449708"/>
            <a:ext cx="2581439" cy="10140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2225" cap="flat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rm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id = 123</a:t>
            </a:r>
          </a:p>
          <a:p>
            <a:r>
              <a:rPr lang="en-US" dirty="0">
                <a:solidFill>
                  <a:srgbClr val="0000FF"/>
                </a:solidFill>
              </a:rPr>
              <a:t>name = </a:t>
            </a:r>
            <a:r>
              <a:rPr lang="en-US" dirty="0" err="1">
                <a:solidFill>
                  <a:srgbClr val="0000FF"/>
                </a:solidFill>
              </a:rPr>
              <a:t>roni</a:t>
            </a:r>
            <a:endParaRPr lang="en-US" dirty="0">
              <a:solidFill>
                <a:srgbClr val="0000FF"/>
              </a:solidFill>
            </a:endParaRPr>
          </a:p>
          <a:p>
            <a:r>
              <a:rPr lang="en-US" dirty="0">
                <a:solidFill>
                  <a:srgbClr val="0000FF"/>
                </a:solidFill>
              </a:rPr>
              <a:t>email = roni@gmail.com</a:t>
            </a:r>
          </a:p>
        </p:txBody>
      </p:sp>
    </p:spTree>
    <p:extLst>
      <p:ext uri="{BB962C8B-B14F-4D97-AF65-F5344CB8AC3E}">
        <p14:creationId xmlns:p14="http://schemas.microsoft.com/office/powerpoint/2010/main" val="30858866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Object’s built-in methods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0000"/>
                </a:solidFill>
              </a:rPr>
              <a:t>hasOwnProperty</a:t>
            </a:r>
            <a:r>
              <a:rPr lang="en-US" dirty="0"/>
              <a:t> - Returns a Boolean indicating whether an object contains the specified property as a direct property of that object and not inherited through the prototype chain</a:t>
            </a:r>
          </a:p>
          <a:p>
            <a:r>
              <a:rPr lang="en-US" dirty="0" err="1">
                <a:solidFill>
                  <a:srgbClr val="FF0000"/>
                </a:solidFill>
              </a:rPr>
              <a:t>toString</a:t>
            </a:r>
            <a:r>
              <a:rPr lang="en-US" dirty="0"/>
              <a:t> - Returns a string representation of the object</a:t>
            </a:r>
          </a:p>
          <a:p>
            <a:r>
              <a:rPr lang="en-US" dirty="0" err="1">
                <a:solidFill>
                  <a:srgbClr val="FF0000"/>
                </a:solidFill>
              </a:rPr>
              <a:t>valueOf</a:t>
            </a:r>
            <a:r>
              <a:rPr lang="en-US" dirty="0"/>
              <a:t> - Returns the primitive value of the specified object</a:t>
            </a:r>
          </a:p>
          <a:p>
            <a:r>
              <a:rPr lang="en-US" dirty="0"/>
              <a:t>More …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7156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is dynamic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97152"/>
          </a:xfrm>
        </p:spPr>
        <p:txBody>
          <a:bodyPr>
            <a:normAutofit/>
          </a:bodyPr>
          <a:lstStyle/>
          <a:p>
            <a:r>
              <a:rPr lang="en-US" dirty="0"/>
              <a:t>You don’t specify the data type of a variable when you declare it</a:t>
            </a:r>
          </a:p>
          <a:p>
            <a:r>
              <a:rPr lang="en-US" dirty="0"/>
              <a:t>The same variable can point to different data types</a:t>
            </a:r>
          </a:p>
          <a:p>
            <a:r>
              <a:rPr lang="en-US" dirty="0"/>
              <a:t>We use </a:t>
            </a:r>
            <a:r>
              <a:rPr lang="en-US" dirty="0" err="1">
                <a:solidFill>
                  <a:srgbClr val="FF0000"/>
                </a:solidFill>
              </a:rPr>
              <a:t>var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to declare a variable</a:t>
            </a:r>
          </a:p>
          <a:p>
            <a:r>
              <a:rPr lang="en-US" dirty="0"/>
              <a:t>A variable has a scope</a:t>
            </a:r>
          </a:p>
          <a:p>
            <a:pPr lvl="1"/>
            <a:r>
              <a:rPr lang="en-US" dirty="0"/>
              <a:t>Global variables should be avoided (like in any other object oriented language)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55443" y="5380417"/>
            <a:ext cx="3744416" cy="7128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2225" cap="flat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rmAutofit/>
          </a:bodyPr>
          <a:lstStyle/>
          <a:p>
            <a:r>
              <a:rPr lang="en-US" dirty="0" err="1">
                <a:solidFill>
                  <a:srgbClr val="0000FF"/>
                </a:solidFill>
              </a:rPr>
              <a:t>var</a:t>
            </a:r>
            <a:r>
              <a:rPr lang="en-US" dirty="0"/>
              <a:t> answer = 42; answer = </a:t>
            </a:r>
            <a:r>
              <a:rPr lang="en-US" dirty="0">
                <a:solidFill>
                  <a:srgbClr val="800000"/>
                </a:solidFill>
              </a:rPr>
              <a:t>"Meaning of life"</a:t>
            </a:r>
            <a:r>
              <a:rPr lang="en-US" dirty="0"/>
              <a:t>;</a:t>
            </a: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20062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is an Object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You can act on a array is if it was an object (it is !)</a:t>
            </a:r>
          </a:p>
          <a:p>
            <a:r>
              <a:rPr lang="en-US" dirty="0"/>
              <a:t>Not recommended</a:t>
            </a:r>
          </a:p>
          <a:p>
            <a:r>
              <a:rPr lang="en-US" dirty="0"/>
              <a:t>What is the expected output?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691680" y="3387566"/>
            <a:ext cx="3249736" cy="2708434"/>
          </a:xfrm>
          <a:prstGeom prst="rect">
            <a:avLst/>
          </a:prstGeom>
          <a:solidFill>
            <a:srgbClr val="D3DEEA"/>
          </a:solidFill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38100" dist="30000" dir="5400000" algn="ctr" rotWithShape="0">
              <a:schemeClr val="bg2">
                <a:alpha val="45000"/>
              </a:scheme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var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</a:t>
            </a: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arr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[1, 2, 3];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arr.name = 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"Ori"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700" dirty="0">
              <a:solidFill>
                <a:srgbClr val="000000"/>
              </a:solidFill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for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(</a:t>
            </a: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var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</a:t>
            </a: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i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0; </a:t>
            </a: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i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&lt; </a:t>
            </a: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arr.length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; </a:t>
            </a: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i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++)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console.log(</a:t>
            </a: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arr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[</a:t>
            </a: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i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]);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7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for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(</a:t>
            </a: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var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key 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in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</a:t>
            </a: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arr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console.log(</a:t>
            </a: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arr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[key]);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}</a:t>
            </a:r>
            <a:endParaRPr kumimoji="0" lang="en-US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95545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More than just a method …</a:t>
            </a:r>
          </a:p>
          <a:p>
            <a:pPr lvl="1"/>
            <a:r>
              <a:rPr lang="en-US" dirty="0"/>
              <a:t>The basic for advanced JavaScript techniques</a:t>
            </a:r>
          </a:p>
          <a:p>
            <a:r>
              <a:rPr lang="en-US" dirty="0"/>
              <a:t>Declaring a function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Calling a function is also straightforward</a:t>
            </a:r>
          </a:p>
          <a:p>
            <a:endParaRPr lang="he-IL" dirty="0"/>
          </a:p>
        </p:txBody>
      </p:sp>
      <p:sp>
        <p:nvSpPr>
          <p:cNvPr id="6" name="TextBox 5"/>
          <p:cNvSpPr txBox="1"/>
          <p:nvPr/>
        </p:nvSpPr>
        <p:spPr>
          <a:xfrm>
            <a:off x="993298" y="3140968"/>
            <a:ext cx="3589551" cy="10081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2225" cap="flat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rmAutofit/>
          </a:bodyPr>
          <a:lstStyle/>
          <a:p>
            <a:r>
              <a:rPr lang="pt-BR" dirty="0">
                <a:solidFill>
                  <a:srgbClr val="0000FF"/>
                </a:solidFill>
              </a:rPr>
              <a:t>function</a:t>
            </a:r>
            <a:r>
              <a:rPr lang="pt-BR" dirty="0"/>
              <a:t> add(num1, num2) {</a:t>
            </a:r>
          </a:p>
          <a:p>
            <a:r>
              <a:rPr lang="pt-BR" dirty="0"/>
              <a:t>     </a:t>
            </a:r>
            <a:r>
              <a:rPr lang="pt-BR" dirty="0">
                <a:solidFill>
                  <a:srgbClr val="0000FF"/>
                </a:solidFill>
              </a:rPr>
              <a:t>return</a:t>
            </a:r>
            <a:r>
              <a:rPr lang="pt-BR" dirty="0"/>
              <a:t> num1 + num2;</a:t>
            </a:r>
          </a:p>
          <a:p>
            <a:r>
              <a:rPr lang="pt-BR" dirty="0"/>
              <a:t>}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82449" y="4797152"/>
            <a:ext cx="2869471" cy="4320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2225" cap="flat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rmAutofit/>
          </a:bodyPr>
          <a:lstStyle/>
          <a:p>
            <a:r>
              <a:rPr lang="en-US" dirty="0" err="1">
                <a:solidFill>
                  <a:srgbClr val="0000FF"/>
                </a:solidFill>
              </a:rPr>
              <a:t>var</a:t>
            </a:r>
            <a:r>
              <a:rPr lang="en-US" dirty="0"/>
              <a:t> res = add(num1, num2); </a:t>
            </a: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62622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 by value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JavaScript only supports “pass by value” mechanism</a:t>
            </a:r>
          </a:p>
          <a:p>
            <a:r>
              <a:rPr lang="en-US" dirty="0"/>
              <a:t>The parameter being sent to a function is copied </a:t>
            </a:r>
          </a:p>
          <a:p>
            <a:pPr lvl="1"/>
            <a:r>
              <a:rPr lang="en-US" dirty="0"/>
              <a:t>Whether it is a reference or a value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259632" y="3356992"/>
            <a:ext cx="5184576" cy="1923604"/>
          </a:xfrm>
          <a:prstGeom prst="rect">
            <a:avLst/>
          </a:prstGeom>
          <a:solidFill>
            <a:srgbClr val="D3DEEA"/>
          </a:solidFill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38100" dist="30000" dir="5400000" algn="ctr" rotWithShape="0">
              <a:schemeClr val="bg2">
                <a:alpha val="45000"/>
              </a:scheme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var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</a:t>
            </a: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str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"ABC"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700" dirty="0">
              <a:solidFill>
                <a:srgbClr val="000000"/>
              </a:solidFill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function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modify(</a:t>
            </a: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str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</a:t>
            </a: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str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"XXX"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700" dirty="0">
              <a:solidFill>
                <a:srgbClr val="000000"/>
              </a:solidFill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console.log(</a:t>
            </a: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str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); </a:t>
            </a:r>
            <a:endParaRPr kumimoji="0" lang="en-US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64583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to declare variables ?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variable is accessibly inside its surrounding function</a:t>
            </a:r>
          </a:p>
          <a:p>
            <a:r>
              <a:rPr lang="en-US" dirty="0"/>
              <a:t>Even before point of declaration</a:t>
            </a:r>
          </a:p>
          <a:p>
            <a:r>
              <a:rPr lang="en-US" dirty="0"/>
              <a:t>Therefore many JavaScript programmers declare</a:t>
            </a:r>
            <a:r>
              <a:rPr lang="he-IL" dirty="0"/>
              <a:t> </a:t>
            </a:r>
            <a:r>
              <a:rPr lang="en-US" dirty="0"/>
              <a:t> all variables at the beginning of the method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843808" y="4221088"/>
            <a:ext cx="3390528" cy="2185214"/>
          </a:xfrm>
          <a:prstGeom prst="rect">
            <a:avLst/>
          </a:prstGeom>
          <a:solidFill>
            <a:srgbClr val="D3DEEA"/>
          </a:solidFill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38100" dist="30000" dir="5400000" algn="ctr" rotWithShape="0">
              <a:schemeClr val="bg2">
                <a:alpha val="45000"/>
              </a:scheme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var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</a:t>
            </a: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num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11;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700" dirty="0">
              <a:solidFill>
                <a:srgbClr val="000000"/>
              </a:solidFill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function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</a:t>
            </a: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doSomething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console.log(</a:t>
            </a: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num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</a:t>
            </a: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var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</a:t>
            </a: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num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10;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700" dirty="0">
              <a:solidFill>
                <a:srgbClr val="000000"/>
              </a:solidFill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doSomething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();</a:t>
            </a:r>
            <a:endParaRPr kumimoji="0" lang="en-US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05326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Overloading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JavaScript does not support Overloading</a:t>
            </a:r>
          </a:p>
          <a:p>
            <a:r>
              <a:rPr lang="en-US" dirty="0"/>
              <a:t>Last method wins</a:t>
            </a:r>
          </a:p>
          <a:p>
            <a:r>
              <a:rPr lang="en-US" dirty="0"/>
              <a:t>You can simulate it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180902" y="3356992"/>
            <a:ext cx="3509230" cy="3231654"/>
          </a:xfrm>
          <a:prstGeom prst="rect">
            <a:avLst/>
          </a:prstGeom>
          <a:solidFill>
            <a:srgbClr val="D3DEEA"/>
          </a:solidFill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38100" dist="30000" dir="5400000" algn="ctr" rotWithShape="0">
              <a:schemeClr val="bg2">
                <a:alpha val="45000"/>
              </a:scheme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var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ERR = 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"ERR"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var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WRN = 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"WRN"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var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MSG = 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"MSG"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700" dirty="0">
              <a:solidFill>
                <a:srgbClr val="000000"/>
              </a:solidFill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function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log(type, message)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if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(message == undefined)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    message = type;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    type = MSG;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7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w Cen MT" panose="020B0602020104020603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console.log(type + 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" "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+ message);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932040" y="4665042"/>
            <a:ext cx="2628797" cy="615553"/>
          </a:xfrm>
          <a:prstGeom prst="rect">
            <a:avLst/>
          </a:prstGeom>
          <a:solidFill>
            <a:srgbClr val="D3DEEA"/>
          </a:solidFill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38100" dist="30000" dir="5400000" algn="ctr" rotWithShape="0">
              <a:schemeClr val="bg2">
                <a:alpha val="45000"/>
              </a:scheme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log(ERR, 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"Internal Error"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log(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"Connecting to server"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); </a:t>
            </a:r>
            <a:endParaRPr kumimoji="0" lang="en-US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17428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– The Dark Side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function is an object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Has built-in properties and methods</a:t>
            </a:r>
            <a:endParaRPr lang="he-IL" dirty="0"/>
          </a:p>
        </p:txBody>
      </p:sp>
      <p:sp>
        <p:nvSpPr>
          <p:cNvPr id="6" name="TextBox 5"/>
          <p:cNvSpPr txBox="1"/>
          <p:nvPr/>
        </p:nvSpPr>
        <p:spPr>
          <a:xfrm>
            <a:off x="993298" y="2204864"/>
            <a:ext cx="3589551" cy="14401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2225" cap="flat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rmAutofit lnSpcReduction="10000"/>
          </a:bodyPr>
          <a:lstStyle/>
          <a:p>
            <a:r>
              <a:rPr lang="da-DK" dirty="0">
                <a:solidFill>
                  <a:srgbClr val="0000FF"/>
                </a:solidFill>
              </a:rPr>
              <a:t>function</a:t>
            </a:r>
            <a:r>
              <a:rPr lang="da-DK" dirty="0"/>
              <a:t> f() {</a:t>
            </a:r>
          </a:p>
          <a:p>
            <a:r>
              <a:rPr lang="da-DK" dirty="0"/>
              <a:t>     </a:t>
            </a:r>
            <a:r>
              <a:rPr lang="da-DK" dirty="0">
                <a:solidFill>
                  <a:srgbClr val="0000FF"/>
                </a:solidFill>
              </a:rPr>
              <a:t>var</a:t>
            </a:r>
            <a:r>
              <a:rPr lang="da-DK" dirty="0"/>
              <a:t> num = 10;</a:t>
            </a:r>
          </a:p>
          <a:p>
            <a:r>
              <a:rPr lang="da-DK" dirty="0"/>
              <a:t>}</a:t>
            </a:r>
          </a:p>
          <a:p>
            <a:endParaRPr lang="da-DK" dirty="0"/>
          </a:p>
          <a:p>
            <a:r>
              <a:rPr lang="da-DK" dirty="0"/>
              <a:t>f.num = 10; 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98234" y="4293096"/>
            <a:ext cx="7318182" cy="21602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2225" cap="flat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rm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function</a:t>
            </a:r>
            <a:r>
              <a:rPr lang="en-US" dirty="0"/>
              <a:t> f(input) {</a:t>
            </a:r>
          </a:p>
          <a:p>
            <a:r>
              <a:rPr lang="en-US" dirty="0"/>
              <a:t>     console.log(f.name); </a:t>
            </a:r>
            <a:r>
              <a:rPr lang="en-US" dirty="0">
                <a:solidFill>
                  <a:srgbClr val="006400"/>
                </a:solidFill>
              </a:rPr>
              <a:t>// the name of the method</a:t>
            </a:r>
            <a:endParaRPr lang="en-US" dirty="0"/>
          </a:p>
          <a:p>
            <a:r>
              <a:rPr lang="en-US" dirty="0"/>
              <a:t>     console.log(</a:t>
            </a:r>
            <a:r>
              <a:rPr lang="en-US" dirty="0" err="1"/>
              <a:t>f.length</a:t>
            </a:r>
            <a:r>
              <a:rPr lang="en-US" dirty="0"/>
              <a:t>); </a:t>
            </a:r>
            <a:r>
              <a:rPr lang="en-US" dirty="0">
                <a:solidFill>
                  <a:srgbClr val="006400"/>
                </a:solidFill>
              </a:rPr>
              <a:t>// number of parameters</a:t>
            </a:r>
            <a:endParaRPr lang="en-US" dirty="0"/>
          </a:p>
          <a:p>
            <a:r>
              <a:rPr lang="en-US" dirty="0"/>
              <a:t>     console.log(</a:t>
            </a:r>
            <a:r>
              <a:rPr lang="en-US" dirty="0" err="1"/>
              <a:t>f.toString</a:t>
            </a:r>
            <a:r>
              <a:rPr lang="en-US" dirty="0"/>
              <a:t>()); </a:t>
            </a:r>
            <a:r>
              <a:rPr lang="en-US" dirty="0">
                <a:solidFill>
                  <a:srgbClr val="006400"/>
                </a:solidFill>
              </a:rPr>
              <a:t>//function source code</a:t>
            </a:r>
            <a:endParaRPr lang="en-US" dirty="0"/>
          </a:p>
          <a:p>
            <a:r>
              <a:rPr lang="en-US" dirty="0"/>
              <a:t>     console.log(</a:t>
            </a:r>
            <a:r>
              <a:rPr lang="en-US" dirty="0" err="1"/>
              <a:t>f.arguments</a:t>
            </a:r>
            <a:r>
              <a:rPr lang="en-US" dirty="0"/>
              <a:t>); </a:t>
            </a:r>
            <a:r>
              <a:rPr lang="en-US" dirty="0">
                <a:solidFill>
                  <a:srgbClr val="006400"/>
                </a:solidFill>
              </a:rPr>
              <a:t>// available only during execution</a:t>
            </a:r>
          </a:p>
          <a:p>
            <a:r>
              <a:rPr lang="en-US" dirty="0"/>
              <a:t>     console.log(f.caller.name); </a:t>
            </a:r>
            <a:r>
              <a:rPr lang="en-US" dirty="0">
                <a:solidFill>
                  <a:srgbClr val="006400"/>
                </a:solidFill>
              </a:rPr>
              <a:t>// available only during execution</a:t>
            </a:r>
            <a:endParaRPr lang="en-US" dirty="0"/>
          </a:p>
          <a:p>
            <a:r>
              <a:rPr lang="en-US" dirty="0"/>
              <a:t>} </a:t>
            </a: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05342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– Indirect Invocation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function can be invoked using special syntax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Although not intuitive, above syntax is quite common</a:t>
            </a:r>
          </a:p>
          <a:p>
            <a:r>
              <a:rPr lang="en-US" dirty="0"/>
              <a:t>Mainly, when doing Object Oriented JavaScript</a:t>
            </a:r>
            <a:endParaRPr lang="he-IL" dirty="0"/>
          </a:p>
        </p:txBody>
      </p:sp>
      <p:sp>
        <p:nvSpPr>
          <p:cNvPr id="6" name="TextBox 5"/>
          <p:cNvSpPr txBox="1"/>
          <p:nvPr/>
        </p:nvSpPr>
        <p:spPr>
          <a:xfrm>
            <a:off x="993298" y="2204864"/>
            <a:ext cx="3362678" cy="19442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2225" cap="flat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rm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function</a:t>
            </a:r>
            <a:r>
              <a:rPr lang="en-US" dirty="0"/>
              <a:t> f(name) {</a:t>
            </a:r>
          </a:p>
          <a:p>
            <a:r>
              <a:rPr lang="en-US" dirty="0"/>
              <a:t>     console.log(</a:t>
            </a:r>
            <a:r>
              <a:rPr lang="en-US" dirty="0">
                <a:solidFill>
                  <a:srgbClr val="800000"/>
                </a:solidFill>
              </a:rPr>
              <a:t>"Hello "</a:t>
            </a:r>
            <a:r>
              <a:rPr lang="en-US" dirty="0"/>
              <a:t> + name);</a:t>
            </a:r>
          </a:p>
          <a:p>
            <a:r>
              <a:rPr lang="en-US" dirty="0"/>
              <a:t> }</a:t>
            </a:r>
          </a:p>
          <a:p>
            <a:endParaRPr lang="en-US" dirty="0"/>
          </a:p>
          <a:p>
            <a:r>
              <a:rPr lang="en-US" dirty="0" err="1"/>
              <a:t>f.call</a:t>
            </a:r>
            <a:r>
              <a:rPr lang="en-US" dirty="0"/>
              <a:t>({}, </a:t>
            </a:r>
            <a:r>
              <a:rPr lang="en-US" dirty="0">
                <a:solidFill>
                  <a:srgbClr val="800000"/>
                </a:solidFill>
              </a:rPr>
              <a:t>"</a:t>
            </a:r>
            <a:r>
              <a:rPr lang="en-US" dirty="0" err="1">
                <a:solidFill>
                  <a:srgbClr val="800000"/>
                </a:solidFill>
              </a:rPr>
              <a:t>Ori</a:t>
            </a:r>
            <a:r>
              <a:rPr lang="en-US" dirty="0">
                <a:solidFill>
                  <a:srgbClr val="800000"/>
                </a:solidFill>
              </a:rPr>
              <a:t>"</a:t>
            </a:r>
            <a:r>
              <a:rPr lang="en-US" dirty="0"/>
              <a:t>);</a:t>
            </a:r>
          </a:p>
          <a:p>
            <a:r>
              <a:rPr lang="en-US" dirty="0" err="1"/>
              <a:t>f.apply</a:t>
            </a:r>
            <a:r>
              <a:rPr lang="en-US" dirty="0"/>
              <a:t>({}, [</a:t>
            </a:r>
            <a:r>
              <a:rPr lang="en-US" dirty="0">
                <a:solidFill>
                  <a:srgbClr val="800000"/>
                </a:solidFill>
              </a:rPr>
              <a:t>"</a:t>
            </a:r>
            <a:r>
              <a:rPr lang="en-US" dirty="0" err="1">
                <a:solidFill>
                  <a:srgbClr val="800000"/>
                </a:solidFill>
              </a:rPr>
              <a:t>Ori</a:t>
            </a:r>
            <a:r>
              <a:rPr lang="en-US" dirty="0">
                <a:solidFill>
                  <a:srgbClr val="800000"/>
                </a:solidFill>
              </a:rPr>
              <a:t>"</a:t>
            </a:r>
            <a:r>
              <a:rPr lang="en-US" dirty="0"/>
              <a:t>]); </a:t>
            </a: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863721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creates a Scope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Function creates a new scope which is isolated from outer scope</a:t>
            </a:r>
          </a:p>
          <a:p>
            <a:r>
              <a:rPr lang="en-US" dirty="0"/>
              <a:t>Outer scope cannot access local variables of a function</a:t>
            </a:r>
            <a:endParaRPr lang="he-IL" dirty="0"/>
          </a:p>
        </p:txBody>
      </p:sp>
      <p:sp>
        <p:nvSpPr>
          <p:cNvPr id="6" name="TextBox 5"/>
          <p:cNvSpPr txBox="1"/>
          <p:nvPr/>
        </p:nvSpPr>
        <p:spPr>
          <a:xfrm>
            <a:off x="993298" y="3645024"/>
            <a:ext cx="4946854" cy="29523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2225" cap="flat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rmAutofit lnSpcReduction="10000"/>
          </a:bodyPr>
          <a:lstStyle/>
          <a:p>
            <a:r>
              <a:rPr lang="en-US" dirty="0" err="1">
                <a:solidFill>
                  <a:srgbClr val="0000FF"/>
                </a:solidFill>
              </a:rPr>
              <a:t>var</a:t>
            </a:r>
            <a:r>
              <a:rPr lang="en-US" dirty="0"/>
              <a:t> </a:t>
            </a:r>
            <a:r>
              <a:rPr lang="en-US" dirty="0" err="1"/>
              <a:t>num</a:t>
            </a:r>
            <a:r>
              <a:rPr lang="en-US" dirty="0"/>
              <a:t> = 20;</a:t>
            </a:r>
          </a:p>
          <a:p>
            <a:endParaRPr lang="en-US" dirty="0">
              <a:solidFill>
                <a:srgbClr val="0000FF"/>
              </a:solidFill>
            </a:endParaRPr>
          </a:p>
          <a:p>
            <a:r>
              <a:rPr lang="en-US" dirty="0">
                <a:solidFill>
                  <a:srgbClr val="0000FF"/>
                </a:solidFill>
              </a:rPr>
              <a:t>function</a:t>
            </a:r>
            <a:r>
              <a:rPr lang="en-US" dirty="0"/>
              <a:t> f() {</a:t>
            </a:r>
          </a:p>
          <a:p>
            <a:r>
              <a:rPr lang="en-US" dirty="0"/>
              <a:t>     </a:t>
            </a:r>
            <a:r>
              <a:rPr lang="en-US" dirty="0" err="1">
                <a:solidFill>
                  <a:srgbClr val="0000FF"/>
                </a:solidFill>
              </a:rPr>
              <a:t>var</a:t>
            </a:r>
            <a:r>
              <a:rPr lang="en-US" dirty="0"/>
              <a:t> </a:t>
            </a:r>
            <a:r>
              <a:rPr lang="en-US" dirty="0" err="1"/>
              <a:t>num</a:t>
            </a:r>
            <a:r>
              <a:rPr lang="en-US" dirty="0"/>
              <a:t> = 10;</a:t>
            </a:r>
          </a:p>
          <a:p>
            <a:endParaRPr lang="en-US" dirty="0"/>
          </a:p>
          <a:p>
            <a:r>
              <a:rPr lang="en-US" dirty="0"/>
              <a:t>     console.log(</a:t>
            </a:r>
            <a:r>
              <a:rPr lang="en-US" dirty="0" err="1"/>
              <a:t>num</a:t>
            </a:r>
            <a:r>
              <a:rPr lang="en-US" dirty="0"/>
              <a:t>); </a:t>
            </a:r>
            <a:r>
              <a:rPr lang="en-US" dirty="0">
                <a:solidFill>
                  <a:srgbClr val="006400"/>
                </a:solidFill>
              </a:rPr>
              <a:t>// yields 10</a:t>
            </a:r>
            <a:endParaRPr lang="en-US" dirty="0"/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f();</a:t>
            </a:r>
          </a:p>
          <a:p>
            <a:endParaRPr lang="en-US" dirty="0"/>
          </a:p>
          <a:p>
            <a:r>
              <a:rPr lang="en-US" dirty="0"/>
              <a:t>console.log(</a:t>
            </a:r>
            <a:r>
              <a:rPr lang="en-US" dirty="0" err="1"/>
              <a:t>f.num</a:t>
            </a:r>
            <a:r>
              <a:rPr lang="en-US" dirty="0"/>
              <a:t>); </a:t>
            </a:r>
            <a:r>
              <a:rPr lang="en-US" dirty="0">
                <a:solidFill>
                  <a:srgbClr val="006400"/>
                </a:solidFill>
              </a:rPr>
              <a:t>// yields undefined</a:t>
            </a:r>
            <a:r>
              <a:rPr lang="en-US" dirty="0"/>
              <a:t> </a:t>
            </a: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7980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Closure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Inner function may access the local variables of the outer function</a:t>
            </a:r>
          </a:p>
          <a:p>
            <a:pPr lvl="1"/>
            <a:r>
              <a:rPr lang="en-US" dirty="0"/>
              <a:t>Even after outer function completes execution</a:t>
            </a:r>
          </a:p>
          <a:p>
            <a:r>
              <a:rPr lang="en-US" dirty="0"/>
              <a:t>Allows us to simulate </a:t>
            </a:r>
            <a:r>
              <a:rPr lang="en-US" dirty="0" err="1"/>
              <a:t>stateful</a:t>
            </a:r>
            <a:r>
              <a:rPr lang="en-US" dirty="0"/>
              <a:t> function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899592" y="4149080"/>
            <a:ext cx="3250698" cy="2185214"/>
          </a:xfrm>
          <a:prstGeom prst="rect">
            <a:avLst/>
          </a:prstGeom>
          <a:solidFill>
            <a:srgbClr val="D3DEEA"/>
          </a:solidFill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38100" dist="30000" dir="5400000" algn="ctr" rotWithShape="0">
              <a:schemeClr val="bg2">
                <a:alpha val="45000"/>
              </a:scheme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function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</a:t>
            </a: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getCounter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</a:t>
            </a: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var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</a:t>
            </a: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num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= 0;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function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f()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    ++</a:t>
            </a: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num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    console.log(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"</a:t>
            </a: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Num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is "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+ </a:t>
            </a: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num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return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f;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4437234" y="4803105"/>
            <a:ext cx="2558008" cy="877163"/>
          </a:xfrm>
          <a:prstGeom prst="rect">
            <a:avLst/>
          </a:prstGeom>
          <a:solidFill>
            <a:srgbClr val="D3DEEA"/>
          </a:solidFill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38100" dist="30000" dir="5400000" algn="ctr" rotWithShape="0">
              <a:schemeClr val="bg2">
                <a:alpha val="45000"/>
              </a:scheme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var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counter = </a:t>
            </a: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getCounter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counter();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counter(); </a:t>
            </a:r>
            <a:endParaRPr kumimoji="0" lang="en-US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372050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inside an Object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An object can contain functions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Feels like OOP</a:t>
            </a:r>
          </a:p>
          <a:p>
            <a:r>
              <a:rPr lang="en-US" dirty="0"/>
              <a:t>The keyword </a:t>
            </a:r>
            <a:r>
              <a:rPr lang="en-US" dirty="0">
                <a:solidFill>
                  <a:srgbClr val="FF0000"/>
                </a:solidFill>
              </a:rPr>
              <a:t>this</a:t>
            </a:r>
            <a:r>
              <a:rPr lang="en-US" dirty="0"/>
              <a:t> is used for accessing other properties (see next slide)</a:t>
            </a:r>
            <a:endParaRPr lang="he-IL" dirty="0"/>
          </a:p>
        </p:txBody>
      </p:sp>
      <p:sp>
        <p:nvSpPr>
          <p:cNvPr id="6" name="TextBox 5"/>
          <p:cNvSpPr txBox="1"/>
          <p:nvPr/>
        </p:nvSpPr>
        <p:spPr>
          <a:xfrm>
            <a:off x="993298" y="2132856"/>
            <a:ext cx="4946854" cy="20882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2225" cap="flat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rmAutofit lnSpcReduction="10000"/>
          </a:bodyPr>
          <a:lstStyle/>
          <a:p>
            <a:r>
              <a:rPr lang="en-US" dirty="0" err="1">
                <a:solidFill>
                  <a:srgbClr val="0000FF"/>
                </a:solidFill>
              </a:rPr>
              <a:t>var</a:t>
            </a:r>
            <a:r>
              <a:rPr lang="en-US" dirty="0"/>
              <a:t> </a:t>
            </a:r>
            <a:r>
              <a:rPr lang="en-US" dirty="0" err="1"/>
              <a:t>obj</a:t>
            </a:r>
            <a:r>
              <a:rPr lang="en-US" dirty="0"/>
              <a:t> = {</a:t>
            </a:r>
          </a:p>
          <a:p>
            <a:r>
              <a:rPr lang="en-US" dirty="0"/>
              <a:t>     id: 123,</a:t>
            </a:r>
          </a:p>
          <a:p>
            <a:r>
              <a:rPr lang="en-US" dirty="0"/>
              <a:t>     dump: </a:t>
            </a:r>
            <a:r>
              <a:rPr lang="en-US" dirty="0">
                <a:solidFill>
                  <a:srgbClr val="0000FF"/>
                </a:solidFill>
              </a:rPr>
              <a:t>function</a:t>
            </a:r>
            <a:r>
              <a:rPr lang="en-US" dirty="0"/>
              <a:t>() {</a:t>
            </a:r>
          </a:p>
          <a:p>
            <a:r>
              <a:rPr lang="en-US" dirty="0"/>
              <a:t>         console.log(</a:t>
            </a:r>
            <a:r>
              <a:rPr lang="en-US" dirty="0">
                <a:solidFill>
                  <a:srgbClr val="800000"/>
                </a:solidFill>
              </a:rPr>
              <a:t>"dumping: " + </a:t>
            </a:r>
            <a:r>
              <a:rPr lang="en-US" dirty="0">
                <a:solidFill>
                  <a:srgbClr val="0000FF"/>
                </a:solidFill>
              </a:rPr>
              <a:t>this</a:t>
            </a:r>
            <a:r>
              <a:rPr lang="en-US" dirty="0"/>
              <a:t>.id);</a:t>
            </a:r>
          </a:p>
          <a:p>
            <a:r>
              <a:rPr lang="en-US" dirty="0"/>
              <a:t>     }</a:t>
            </a:r>
          </a:p>
          <a:p>
            <a:r>
              <a:rPr lang="en-US" dirty="0"/>
              <a:t> };</a:t>
            </a:r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obj.dump</a:t>
            </a:r>
            <a:r>
              <a:rPr lang="en-US" dirty="0"/>
              <a:t>(); </a:t>
            </a: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1761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Variables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853136"/>
          </a:xfrm>
        </p:spPr>
        <p:txBody>
          <a:bodyPr>
            <a:normAutofit/>
          </a:bodyPr>
          <a:lstStyle/>
          <a:p>
            <a:r>
              <a:rPr lang="en-US" dirty="0"/>
              <a:t>Case sensitive</a:t>
            </a:r>
          </a:p>
          <a:p>
            <a:r>
              <a:rPr lang="en-US" dirty="0"/>
              <a:t>$ and _ are valid variable names</a:t>
            </a:r>
          </a:p>
          <a:p>
            <a:pPr lvl="1"/>
            <a:r>
              <a:rPr lang="en-US" dirty="0"/>
              <a:t>And common</a:t>
            </a:r>
          </a:p>
          <a:p>
            <a:r>
              <a:rPr lang="en-US" dirty="0"/>
              <a:t>Cannot use reserved keywords</a:t>
            </a:r>
          </a:p>
          <a:p>
            <a:r>
              <a:rPr lang="en-US" dirty="0"/>
              <a:t>Usually, camel case convention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Do you like above code ?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475656" y="4293096"/>
            <a:ext cx="4075603" cy="1400383"/>
          </a:xfrm>
          <a:prstGeom prst="rect">
            <a:avLst/>
          </a:prstGeom>
          <a:solidFill>
            <a:srgbClr val="D3DEEA"/>
          </a:solidFill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38100" dist="30000" dir="5400000" algn="ctr" rotWithShape="0">
              <a:schemeClr val="bg2">
                <a:alpha val="45000"/>
              </a:scheme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$(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function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</a:t>
            </a: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var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res = _.map([1, 2, 3], 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function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(</a:t>
            </a: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num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    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return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</a:t>
            </a: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num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* 2;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});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});</a:t>
            </a:r>
            <a:endParaRPr kumimoji="0" lang="en-US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48636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this keyword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25144"/>
          </a:xfrm>
        </p:spPr>
        <p:txBody>
          <a:bodyPr>
            <a:normAutofit/>
          </a:bodyPr>
          <a:lstStyle/>
          <a:p>
            <a:r>
              <a:rPr lang="en-US" dirty="0"/>
              <a:t>Available only inside a function</a:t>
            </a:r>
          </a:p>
          <a:p>
            <a:r>
              <a:rPr lang="en-US" dirty="0"/>
              <a:t>Points to the object that this function is being invoked 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Global function points to the window object</a:t>
            </a:r>
            <a:endParaRPr lang="he-IL" dirty="0"/>
          </a:p>
        </p:txBody>
      </p:sp>
      <p:sp>
        <p:nvSpPr>
          <p:cNvPr id="6" name="TextBox 5"/>
          <p:cNvSpPr txBox="1"/>
          <p:nvPr/>
        </p:nvSpPr>
        <p:spPr>
          <a:xfrm>
            <a:off x="993298" y="3212976"/>
            <a:ext cx="5234886" cy="23762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2225" cap="flat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rmAutofit/>
          </a:bodyPr>
          <a:lstStyle/>
          <a:p>
            <a:r>
              <a:rPr lang="en-US" dirty="0" err="1">
                <a:solidFill>
                  <a:srgbClr val="0000FF"/>
                </a:solidFill>
              </a:rPr>
              <a:t>var</a:t>
            </a:r>
            <a:r>
              <a:rPr lang="en-US" dirty="0"/>
              <a:t> </a:t>
            </a:r>
            <a:r>
              <a:rPr lang="en-US" dirty="0" err="1"/>
              <a:t>obj</a:t>
            </a:r>
            <a:r>
              <a:rPr lang="en-US" dirty="0"/>
              <a:t> = {</a:t>
            </a:r>
          </a:p>
          <a:p>
            <a:r>
              <a:rPr lang="en-US" dirty="0"/>
              <a:t>     id: 123,</a:t>
            </a:r>
          </a:p>
          <a:p>
            <a:r>
              <a:rPr lang="en-US" dirty="0"/>
              <a:t>     dump: </a:t>
            </a:r>
            <a:r>
              <a:rPr lang="en-US" dirty="0">
                <a:solidFill>
                  <a:srgbClr val="0000FF"/>
                </a:solidFill>
              </a:rPr>
              <a:t>function</a:t>
            </a:r>
            <a:r>
              <a:rPr lang="en-US" dirty="0"/>
              <a:t>() {</a:t>
            </a:r>
          </a:p>
          <a:p>
            <a:r>
              <a:rPr lang="en-US" dirty="0"/>
              <a:t>         console.log(</a:t>
            </a:r>
            <a:r>
              <a:rPr lang="en-US" dirty="0">
                <a:solidFill>
                  <a:srgbClr val="0000FF"/>
                </a:solidFill>
              </a:rPr>
              <a:t>this</a:t>
            </a:r>
            <a:r>
              <a:rPr lang="en-US" dirty="0"/>
              <a:t>.id);</a:t>
            </a:r>
          </a:p>
          <a:p>
            <a:r>
              <a:rPr lang="en-US" dirty="0"/>
              <a:t>     }</a:t>
            </a:r>
          </a:p>
          <a:p>
            <a:r>
              <a:rPr lang="en-US" dirty="0"/>
              <a:t> };</a:t>
            </a:r>
          </a:p>
          <a:p>
            <a:endParaRPr lang="en-US" dirty="0"/>
          </a:p>
          <a:p>
            <a:r>
              <a:rPr lang="en-US" dirty="0" err="1"/>
              <a:t>obj.dump</a:t>
            </a:r>
            <a:r>
              <a:rPr lang="en-US" dirty="0"/>
              <a:t>();</a:t>
            </a: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951176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 &amp; Call - Recap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You can control the value of </a:t>
            </a:r>
            <a:r>
              <a:rPr lang="en-US" dirty="0">
                <a:solidFill>
                  <a:srgbClr val="FF0000"/>
                </a:solidFill>
              </a:rPr>
              <a:t>this</a:t>
            </a:r>
            <a:r>
              <a:rPr lang="en-US" dirty="0"/>
              <a:t> using </a:t>
            </a:r>
            <a:r>
              <a:rPr lang="en-US" dirty="0">
                <a:solidFill>
                  <a:srgbClr val="FF0000"/>
                </a:solidFill>
              </a:rPr>
              <a:t>apply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call</a:t>
            </a:r>
            <a:r>
              <a:rPr lang="en-US" dirty="0"/>
              <a:t> methods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93298" y="2708920"/>
            <a:ext cx="5234886" cy="26642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2225" cap="flat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rmAutofit/>
          </a:bodyPr>
          <a:lstStyle/>
          <a:p>
            <a:r>
              <a:rPr lang="en-US" dirty="0" err="1">
                <a:solidFill>
                  <a:srgbClr val="0000FF"/>
                </a:solidFill>
              </a:rPr>
              <a:t>var</a:t>
            </a:r>
            <a:r>
              <a:rPr lang="en-US" dirty="0"/>
              <a:t> </a:t>
            </a:r>
            <a:r>
              <a:rPr lang="en-US" dirty="0" err="1"/>
              <a:t>obj</a:t>
            </a:r>
            <a:r>
              <a:rPr lang="en-US" dirty="0"/>
              <a:t> = {</a:t>
            </a:r>
          </a:p>
          <a:p>
            <a:r>
              <a:rPr lang="en-US" dirty="0"/>
              <a:t>     id: 123</a:t>
            </a:r>
          </a:p>
          <a:p>
            <a:r>
              <a:rPr lang="en-US" dirty="0"/>
              <a:t>};</a:t>
            </a:r>
          </a:p>
          <a:p>
            <a:endParaRPr lang="en-US" dirty="0">
              <a:solidFill>
                <a:srgbClr val="0000FF"/>
              </a:solidFill>
            </a:endParaRPr>
          </a:p>
          <a:p>
            <a:r>
              <a:rPr lang="en-US" dirty="0">
                <a:solidFill>
                  <a:srgbClr val="0000FF"/>
                </a:solidFill>
              </a:rPr>
              <a:t>function</a:t>
            </a:r>
            <a:r>
              <a:rPr lang="en-US" dirty="0"/>
              <a:t> dump() {</a:t>
            </a:r>
          </a:p>
          <a:p>
            <a:r>
              <a:rPr lang="en-US" dirty="0"/>
              <a:t>     console.log(</a:t>
            </a:r>
            <a:r>
              <a:rPr lang="en-US" dirty="0">
                <a:solidFill>
                  <a:srgbClr val="0000FF"/>
                </a:solidFill>
              </a:rPr>
              <a:t>this</a:t>
            </a:r>
            <a:r>
              <a:rPr lang="en-US" dirty="0"/>
              <a:t>.id);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 err="1"/>
              <a:t>dump.call</a:t>
            </a:r>
            <a:r>
              <a:rPr lang="en-US" dirty="0"/>
              <a:t>(</a:t>
            </a:r>
            <a:r>
              <a:rPr lang="en-US" dirty="0" err="1"/>
              <a:t>obj</a:t>
            </a:r>
            <a:r>
              <a:rPr lang="en-US" dirty="0"/>
              <a:t>);</a:t>
            </a: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632085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 Executing Function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function can declared without a name</a:t>
            </a:r>
          </a:p>
          <a:p>
            <a:r>
              <a:rPr lang="en-US" dirty="0"/>
              <a:t>Since no name exist no one can invoked it</a:t>
            </a:r>
          </a:p>
          <a:p>
            <a:r>
              <a:rPr lang="en-US" dirty="0"/>
              <a:t>Except the code that declared it</a:t>
            </a:r>
          </a:p>
          <a:p>
            <a:r>
              <a:rPr lang="en-US" dirty="0"/>
              <a:t>A.K.A self executing function</a:t>
            </a:r>
            <a:endParaRPr lang="he-IL" dirty="0"/>
          </a:p>
        </p:txBody>
      </p:sp>
      <p:sp>
        <p:nvSpPr>
          <p:cNvPr id="6" name="TextBox 5"/>
          <p:cNvSpPr txBox="1"/>
          <p:nvPr/>
        </p:nvSpPr>
        <p:spPr>
          <a:xfrm>
            <a:off x="991810" y="4365104"/>
            <a:ext cx="7395126" cy="16561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2225" cap="flat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rmAutofit/>
          </a:bodyPr>
          <a:lstStyle/>
          <a:p>
            <a:r>
              <a:rPr lang="en-US" dirty="0"/>
              <a:t>(</a:t>
            </a:r>
            <a:r>
              <a:rPr lang="en-US" dirty="0">
                <a:solidFill>
                  <a:srgbClr val="0000FF"/>
                </a:solidFill>
              </a:rPr>
              <a:t>function</a:t>
            </a:r>
            <a:r>
              <a:rPr lang="en-US" dirty="0"/>
              <a:t> () {</a:t>
            </a:r>
          </a:p>
          <a:p>
            <a:r>
              <a:rPr lang="en-US" dirty="0"/>
              <a:t>     </a:t>
            </a:r>
            <a:r>
              <a:rPr lang="en-US" dirty="0">
                <a:solidFill>
                  <a:srgbClr val="006400"/>
                </a:solidFill>
              </a:rPr>
              <a:t>//  External code has no access to these variables</a:t>
            </a:r>
          </a:p>
          <a:p>
            <a:r>
              <a:rPr lang="en-US" dirty="0"/>
              <a:t>     </a:t>
            </a:r>
            <a:r>
              <a:rPr lang="en-US" dirty="0" err="1">
                <a:solidFill>
                  <a:srgbClr val="0000FF"/>
                </a:solidFill>
              </a:rPr>
              <a:t>var</a:t>
            </a:r>
            <a:r>
              <a:rPr lang="en-US" dirty="0"/>
              <a:t> </a:t>
            </a:r>
            <a:r>
              <a:rPr lang="en-US" dirty="0" err="1"/>
              <a:t>url</a:t>
            </a:r>
            <a:r>
              <a:rPr lang="en-US" dirty="0"/>
              <a:t> = </a:t>
            </a:r>
            <a:r>
              <a:rPr lang="en-US" dirty="0">
                <a:solidFill>
                  <a:srgbClr val="800000"/>
                </a:solidFill>
              </a:rPr>
              <a:t>"http://www.google.com"</a:t>
            </a:r>
            <a:r>
              <a:rPr lang="en-US" dirty="0"/>
              <a:t>;</a:t>
            </a:r>
          </a:p>
          <a:p>
            <a:r>
              <a:rPr lang="en-US" dirty="0"/>
              <a:t>     </a:t>
            </a:r>
            <a:r>
              <a:rPr lang="en-US" dirty="0" err="1">
                <a:solidFill>
                  <a:srgbClr val="0000FF"/>
                </a:solidFill>
              </a:rPr>
              <a:t>var</a:t>
            </a:r>
            <a:r>
              <a:rPr lang="en-US" dirty="0"/>
              <a:t> </a:t>
            </a:r>
            <a:r>
              <a:rPr lang="en-US" dirty="0" err="1"/>
              <a:t>productKey</a:t>
            </a:r>
            <a:r>
              <a:rPr lang="en-US" dirty="0"/>
              <a:t> = </a:t>
            </a:r>
            <a:r>
              <a:rPr lang="en-US" dirty="0">
                <a:solidFill>
                  <a:srgbClr val="800000"/>
                </a:solidFill>
              </a:rPr>
              <a:t>"ABC"</a:t>
            </a:r>
            <a:r>
              <a:rPr lang="en-US" dirty="0"/>
              <a:t>;</a:t>
            </a:r>
          </a:p>
          <a:p>
            <a:r>
              <a:rPr lang="en-US" dirty="0"/>
              <a:t>})();</a:t>
            </a: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548822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Sending Parameters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Think about the $ sign</a:t>
            </a:r>
          </a:p>
          <a:p>
            <a:r>
              <a:rPr lang="en-US" dirty="0"/>
              <a:t>Usually it points to jQuery global object</a:t>
            </a:r>
          </a:p>
          <a:p>
            <a:r>
              <a:rPr lang="en-US" dirty="0"/>
              <a:t>But how can we ensure that?</a:t>
            </a:r>
          </a:p>
          <a:p>
            <a:pPr lvl="1"/>
            <a:r>
              <a:rPr lang="en-US" dirty="0"/>
              <a:t>There might be a case were additional 3</a:t>
            </a:r>
            <a:r>
              <a:rPr lang="en-US" baseline="30000" dirty="0"/>
              <a:t>rd</a:t>
            </a:r>
            <a:r>
              <a:rPr lang="en-US" dirty="0"/>
              <a:t> party library overrides it</a:t>
            </a: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919308" y="4363551"/>
            <a:ext cx="3084740" cy="1661993"/>
          </a:xfrm>
          <a:prstGeom prst="rect">
            <a:avLst/>
          </a:prstGeom>
          <a:solidFill>
            <a:srgbClr val="D3DEEA"/>
          </a:solidFill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38100" dist="30000" dir="5400000" algn="ctr" rotWithShape="0">
              <a:schemeClr val="bg2">
                <a:alpha val="45000"/>
              </a:scheme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(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function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 ($)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$.</a:t>
            </a:r>
            <a:r>
              <a:rPr kumimoji="0" lang="en-US" sz="17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ajax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({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    url: 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"www.google.com"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    type: 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"GET"</a:t>
            </a: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     });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w Cen MT" panose="020B0602020104020603" pitchFamily="34" charset="0"/>
                <a:cs typeface="Consolas" panose="020B0609020204030204" pitchFamily="49" charset="0"/>
              </a:rPr>
              <a:t>})(jQuery); </a:t>
            </a:r>
            <a:endParaRPr kumimoji="0" lang="en-US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152192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Pattern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Arrange your JavaScript code into modules</a:t>
            </a:r>
          </a:p>
          <a:p>
            <a:r>
              <a:rPr lang="en-US" dirty="0"/>
              <a:t>Each module is surrounded with self executing function thus hiding all local variables and functions</a:t>
            </a:r>
          </a:p>
          <a:p>
            <a:r>
              <a:rPr lang="en-US" dirty="0"/>
              <a:t>Peek the ones that should be public (sparsely)</a:t>
            </a:r>
            <a:endParaRPr lang="he-IL" dirty="0"/>
          </a:p>
        </p:txBody>
      </p:sp>
      <p:sp>
        <p:nvSpPr>
          <p:cNvPr id="6" name="TextBox 5"/>
          <p:cNvSpPr txBox="1"/>
          <p:nvPr/>
        </p:nvSpPr>
        <p:spPr>
          <a:xfrm>
            <a:off x="993298" y="3789040"/>
            <a:ext cx="4586814" cy="27363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2225" cap="flat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rmAutofit fontScale="92500" lnSpcReduction="10000"/>
          </a:bodyPr>
          <a:lstStyle/>
          <a:p>
            <a:r>
              <a:rPr lang="en-US" dirty="0" err="1">
                <a:solidFill>
                  <a:srgbClr val="0000FF"/>
                </a:solidFill>
              </a:rPr>
              <a:t>var</a:t>
            </a:r>
            <a:r>
              <a:rPr lang="en-US" dirty="0"/>
              <a:t> Server = (</a:t>
            </a:r>
            <a:r>
              <a:rPr lang="en-US" dirty="0">
                <a:solidFill>
                  <a:srgbClr val="0000FF"/>
                </a:solidFill>
              </a:rPr>
              <a:t>function</a:t>
            </a:r>
            <a:r>
              <a:rPr lang="en-US" dirty="0"/>
              <a:t> () {</a:t>
            </a:r>
          </a:p>
          <a:p>
            <a:r>
              <a:rPr lang="en-US" dirty="0"/>
              <a:t>     </a:t>
            </a:r>
            <a:r>
              <a:rPr lang="en-US" dirty="0" err="1">
                <a:solidFill>
                  <a:srgbClr val="0000FF"/>
                </a:solidFill>
              </a:rPr>
              <a:t>var</a:t>
            </a:r>
            <a:r>
              <a:rPr lang="en-US" dirty="0"/>
              <a:t> </a:t>
            </a:r>
            <a:r>
              <a:rPr lang="en-US" dirty="0" err="1"/>
              <a:t>baseUrl</a:t>
            </a:r>
            <a:r>
              <a:rPr lang="en-US" dirty="0"/>
              <a:t> = </a:t>
            </a:r>
            <a:r>
              <a:rPr lang="en-US" dirty="0">
                <a:solidFill>
                  <a:srgbClr val="800000"/>
                </a:solidFill>
              </a:rPr>
              <a:t>"http://www.google.com"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     </a:t>
            </a:r>
            <a:r>
              <a:rPr lang="en-US" dirty="0">
                <a:solidFill>
                  <a:srgbClr val="0000FF"/>
                </a:solidFill>
              </a:rPr>
              <a:t>function</a:t>
            </a:r>
            <a:r>
              <a:rPr lang="en-US" dirty="0"/>
              <a:t> </a:t>
            </a:r>
            <a:r>
              <a:rPr lang="en-US" dirty="0" err="1"/>
              <a:t>httpGet</a:t>
            </a:r>
            <a:r>
              <a:rPr lang="en-US" dirty="0"/>
              <a:t>(</a:t>
            </a:r>
            <a:r>
              <a:rPr lang="en-US" dirty="0" err="1"/>
              <a:t>relativeUrl</a:t>
            </a:r>
            <a:r>
              <a:rPr lang="en-US" dirty="0"/>
              <a:t>) {</a:t>
            </a:r>
          </a:p>
          <a:p>
            <a:r>
              <a:rPr lang="en-US" dirty="0"/>
              <a:t>         $.</a:t>
            </a:r>
            <a:r>
              <a:rPr lang="en-US" dirty="0" err="1"/>
              <a:t>ajax</a:t>
            </a:r>
            <a:r>
              <a:rPr lang="en-US" dirty="0"/>
              <a:t>(…);</a:t>
            </a:r>
          </a:p>
          <a:p>
            <a:r>
              <a:rPr lang="en-US" dirty="0"/>
              <a:t>     }</a:t>
            </a:r>
          </a:p>
          <a:p>
            <a:endParaRPr lang="en-US" dirty="0"/>
          </a:p>
          <a:p>
            <a:r>
              <a:rPr lang="en-US" dirty="0"/>
              <a:t>     </a:t>
            </a:r>
            <a:r>
              <a:rPr lang="en-US" dirty="0">
                <a:solidFill>
                  <a:srgbClr val="0000FF"/>
                </a:solidFill>
              </a:rPr>
              <a:t>return</a:t>
            </a:r>
            <a:r>
              <a:rPr lang="en-US" dirty="0"/>
              <a:t> {</a:t>
            </a:r>
          </a:p>
          <a:p>
            <a:r>
              <a:rPr lang="en-US" dirty="0"/>
              <a:t>         </a:t>
            </a:r>
            <a:r>
              <a:rPr lang="en-US" dirty="0" err="1"/>
              <a:t>httpGet</a:t>
            </a:r>
            <a:r>
              <a:rPr lang="en-US" dirty="0"/>
              <a:t>: </a:t>
            </a:r>
            <a:r>
              <a:rPr lang="en-US" dirty="0" err="1"/>
              <a:t>httpGet</a:t>
            </a:r>
            <a:r>
              <a:rPr lang="en-US" dirty="0"/>
              <a:t>,</a:t>
            </a:r>
          </a:p>
          <a:p>
            <a:r>
              <a:rPr lang="en-US" dirty="0"/>
              <a:t>     };</a:t>
            </a:r>
          </a:p>
          <a:p>
            <a:r>
              <a:rPr lang="en-US" dirty="0"/>
              <a:t> })(); </a:t>
            </a: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331297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JavaScript is simple but powerful</a:t>
            </a:r>
          </a:p>
          <a:p>
            <a:pPr lvl="1"/>
            <a:r>
              <a:rPr lang="en-US" dirty="0"/>
              <a:t>Small amount of built-in types</a:t>
            </a:r>
          </a:p>
          <a:p>
            <a:pPr lvl="1"/>
            <a:r>
              <a:rPr lang="en-US" dirty="0"/>
              <a:t>Implicit conversion</a:t>
            </a:r>
          </a:p>
          <a:p>
            <a:pPr lvl="1"/>
            <a:r>
              <a:rPr lang="en-US" dirty="0"/>
              <a:t>No character data type</a:t>
            </a:r>
          </a:p>
          <a:p>
            <a:pPr lvl="1"/>
            <a:r>
              <a:rPr lang="en-US" dirty="0"/>
              <a:t>No integer data type</a:t>
            </a:r>
          </a:p>
          <a:p>
            <a:r>
              <a:rPr lang="en-US" dirty="0"/>
              <a:t>Function is the basis for advanced JavaScript coding</a:t>
            </a:r>
          </a:p>
          <a:p>
            <a:r>
              <a:rPr lang="en-US" dirty="0"/>
              <a:t>Arrange your code into modules</a:t>
            </a:r>
          </a:p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418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Implicit Variable Declaration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3196952"/>
          </a:xfrm>
        </p:spPr>
        <p:txBody>
          <a:bodyPr>
            <a:normAutofit/>
          </a:bodyPr>
          <a:lstStyle/>
          <a:p>
            <a:r>
              <a:rPr lang="en-US" dirty="0"/>
              <a:t>You can write into a variable even when this variable was not declared before</a:t>
            </a:r>
          </a:p>
          <a:p>
            <a:r>
              <a:rPr lang="en-US" dirty="0"/>
              <a:t>Don’t do this !</a:t>
            </a:r>
          </a:p>
          <a:p>
            <a:r>
              <a:rPr lang="en-US" dirty="0"/>
              <a:t>In this case a global variable is created</a:t>
            </a:r>
          </a:p>
          <a:p>
            <a:pPr marL="0" indent="0">
              <a:buNone/>
            </a:pPr>
            <a:endParaRPr lang="en-US" dirty="0"/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43608" y="4221088"/>
            <a:ext cx="3744416" cy="144016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normAutofit fontScale="92500" lnSpcReduction="20000"/>
          </a:bodyPr>
          <a:lstStyle/>
          <a:p>
            <a:r>
              <a:rPr lang="en-US" dirty="0">
                <a:solidFill>
                  <a:srgbClr val="0000FF"/>
                </a:solidFill>
              </a:rPr>
              <a:t>function</a:t>
            </a:r>
            <a:r>
              <a:rPr lang="en-US" dirty="0"/>
              <a:t> () {         </a:t>
            </a:r>
          </a:p>
          <a:p>
            <a:r>
              <a:rPr lang="en-US" dirty="0"/>
              <a:t>    global = 12;         </a:t>
            </a:r>
          </a:p>
          <a:p>
            <a:r>
              <a:rPr lang="en-US" dirty="0">
                <a:solidFill>
                  <a:srgbClr val="0000FF"/>
                </a:solidFill>
              </a:rPr>
              <a:t>    </a:t>
            </a:r>
            <a:r>
              <a:rPr lang="en-US" dirty="0" err="1">
                <a:solidFill>
                  <a:srgbClr val="0000FF"/>
                </a:solidFill>
              </a:rPr>
              <a:t>var</a:t>
            </a:r>
            <a:r>
              <a:rPr lang="en-US" dirty="0"/>
              <a:t> local = ”</a:t>
            </a:r>
            <a:r>
              <a:rPr lang="en-US" dirty="0" err="1"/>
              <a:t>abc</a:t>
            </a:r>
            <a:r>
              <a:rPr lang="en-US" dirty="0"/>
              <a:t>”;     </a:t>
            </a:r>
          </a:p>
          <a:p>
            <a:r>
              <a:rPr lang="en-US" dirty="0"/>
              <a:t>}     </a:t>
            </a:r>
          </a:p>
          <a:p>
            <a:endParaRPr lang="en-US" dirty="0"/>
          </a:p>
          <a:p>
            <a:r>
              <a:rPr lang="en-US" dirty="0"/>
              <a:t>alert(local);</a:t>
            </a: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8702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Automatic Initialization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Like other modern programming languages, JavaScript supports automatic initialization</a:t>
            </a:r>
          </a:p>
          <a:p>
            <a:r>
              <a:rPr lang="en-US" dirty="0"/>
              <a:t>The value of uninitialized variable is </a:t>
            </a:r>
            <a:r>
              <a:rPr lang="en-US" dirty="0">
                <a:solidFill>
                  <a:srgbClr val="FF0000"/>
                </a:solidFill>
              </a:rPr>
              <a:t>undefined</a:t>
            </a:r>
            <a:endParaRPr lang="en-US" dirty="0"/>
          </a:p>
          <a:p>
            <a:pPr lvl="1"/>
            <a:r>
              <a:rPr lang="en-US" dirty="0"/>
              <a:t>Not the same as </a:t>
            </a:r>
            <a:r>
              <a:rPr lang="en-US" dirty="0">
                <a:solidFill>
                  <a:srgbClr val="FF0000"/>
                </a:solidFill>
              </a:rPr>
              <a:t>null</a:t>
            </a:r>
            <a:r>
              <a:rPr lang="en-US" dirty="0"/>
              <a:t> value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3056529" y="4293096"/>
            <a:ext cx="3265638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num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console.log(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num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== undefined); 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2688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Undeclared Variable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398904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You cannot read a value of undeclared variable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You can ask for the </a:t>
            </a:r>
            <a:r>
              <a:rPr lang="en-US" dirty="0" err="1">
                <a:solidFill>
                  <a:srgbClr val="FF0000"/>
                </a:solidFill>
              </a:rPr>
              <a:t>typeof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of an undeclared variable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15616" y="2204864"/>
            <a:ext cx="3744416" cy="19442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2225" cap="flat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rmAutofit lnSpcReduction="10000"/>
          </a:bodyPr>
          <a:lstStyle/>
          <a:p>
            <a:r>
              <a:rPr lang="en-US" dirty="0">
                <a:solidFill>
                  <a:srgbClr val="0000FF"/>
                </a:solidFill>
              </a:rPr>
              <a:t>try</a:t>
            </a:r>
            <a:r>
              <a:rPr lang="en-US" dirty="0"/>
              <a:t> {</a:t>
            </a:r>
            <a:br>
              <a:rPr lang="en-US" dirty="0"/>
            </a:br>
            <a:r>
              <a:rPr lang="en-US" dirty="0"/>
              <a:t>    </a:t>
            </a:r>
            <a:r>
              <a:rPr lang="en-US" dirty="0">
                <a:solidFill>
                  <a:srgbClr val="0000FF"/>
                </a:solidFill>
              </a:rPr>
              <a:t>if</a:t>
            </a:r>
            <a:r>
              <a:rPr lang="en-US" dirty="0"/>
              <a:t> (xxx == 10) {</a:t>
            </a:r>
            <a:br>
              <a:rPr lang="en-US" dirty="0"/>
            </a:br>
            <a:r>
              <a:rPr lang="en-US" dirty="0"/>
              <a:t>    }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>
                <a:solidFill>
                  <a:srgbClr val="0000FF"/>
                </a:solidFill>
              </a:rPr>
              <a:t>catch</a:t>
            </a:r>
            <a:r>
              <a:rPr lang="en-US" dirty="0"/>
              <a:t> (e) {</a:t>
            </a:r>
            <a:br>
              <a:rPr lang="en-US" dirty="0"/>
            </a:br>
            <a:r>
              <a:rPr lang="en-US" dirty="0"/>
              <a:t>    console.log(</a:t>
            </a:r>
            <a:r>
              <a:rPr lang="en-US" dirty="0" err="1"/>
              <a:t>e.message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}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43608" y="5517232"/>
            <a:ext cx="3744416" cy="5040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2225" cap="flat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rmAutofit/>
          </a:bodyPr>
          <a:lstStyle/>
          <a:p>
            <a:r>
              <a:rPr lang="en-US" dirty="0"/>
              <a:t>console.log(</a:t>
            </a:r>
            <a:r>
              <a:rPr lang="en-US" dirty="0" err="1">
                <a:solidFill>
                  <a:srgbClr val="0000FF"/>
                </a:solidFill>
              </a:rPr>
              <a:t>typeof</a:t>
            </a:r>
            <a:r>
              <a:rPr lang="en-US" dirty="0"/>
              <a:t> xxx);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8" name="Notched Right Arrow 7"/>
          <p:cNvSpPr/>
          <p:nvPr/>
        </p:nvSpPr>
        <p:spPr>
          <a:xfrm>
            <a:off x="5032653" y="5589240"/>
            <a:ext cx="720080" cy="36004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Oval Callout 8"/>
          <p:cNvSpPr/>
          <p:nvPr/>
        </p:nvSpPr>
        <p:spPr>
          <a:xfrm>
            <a:off x="6068382" y="5301208"/>
            <a:ext cx="1887994" cy="936104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“undefined”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9067556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 is the Global Scope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Every global variable is a property of a global object named </a:t>
            </a:r>
            <a:r>
              <a:rPr lang="en-US" dirty="0">
                <a:solidFill>
                  <a:srgbClr val="FF0000"/>
                </a:solidFill>
              </a:rPr>
              <a:t>window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Objects in JavaScript are dynamic </a:t>
            </a:r>
            <a:r>
              <a:rPr lang="en-US" dirty="0">
                <a:sym typeface="Wingdings" panose="05000000000000000000" pitchFamily="2" charset="2"/>
              </a:rPr>
              <a:t> Global scope is dynamic 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See next slides about objects</a:t>
            </a:r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3025270" y="2780928"/>
            <a:ext cx="3328155" cy="10156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num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10;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console.log(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window.num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//prints 10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window.num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11;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console.log(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num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 prints 11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4893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types</a:t>
            </a:r>
            <a:endParaRPr lang="he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Ori Calvo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7B78B44-2135-4DB2-B732-E7D5FFF77B6A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JavaScript supports only the following types:</a:t>
            </a:r>
          </a:p>
          <a:p>
            <a:pPr lvl="1"/>
            <a:r>
              <a:rPr lang="en-US" dirty="0"/>
              <a:t>number</a:t>
            </a:r>
          </a:p>
          <a:p>
            <a:pPr lvl="1"/>
            <a:r>
              <a:rPr lang="en-US" dirty="0" err="1"/>
              <a:t>boolean</a:t>
            </a:r>
            <a:endParaRPr lang="en-US" dirty="0"/>
          </a:p>
          <a:p>
            <a:pPr lvl="1"/>
            <a:r>
              <a:rPr lang="en-US" dirty="0"/>
              <a:t>string</a:t>
            </a:r>
          </a:p>
          <a:p>
            <a:pPr lvl="1"/>
            <a:r>
              <a:rPr lang="en-US" dirty="0"/>
              <a:t>function</a:t>
            </a:r>
          </a:p>
          <a:p>
            <a:pPr lvl="1"/>
            <a:r>
              <a:rPr lang="en-US" dirty="0"/>
              <a:t>object</a:t>
            </a:r>
          </a:p>
          <a:p>
            <a:pPr lvl="1"/>
            <a:r>
              <a:rPr lang="en-US" dirty="0"/>
              <a:t>undefined</a:t>
            </a:r>
          </a:p>
          <a:p>
            <a:r>
              <a:rPr lang="en-US" dirty="0"/>
              <a:t>Given a variable you can use the keyword </a:t>
            </a:r>
            <a:r>
              <a:rPr lang="en-US" dirty="0" err="1">
                <a:solidFill>
                  <a:srgbClr val="FF0000"/>
                </a:solidFill>
              </a:rPr>
              <a:t>typeof</a:t>
            </a:r>
            <a:r>
              <a:rPr lang="en-US" dirty="0"/>
              <a:t> to read it’s runtime type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8566999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חציון">
  <a:themeElements>
    <a:clrScheme name="חציון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חציון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חציון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702</TotalTime>
  <Words>1711</Words>
  <Application>Microsoft Office PowerPoint</Application>
  <PresentationFormat>On-screen Show (4:3)</PresentationFormat>
  <Paragraphs>596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3" baseType="lpstr">
      <vt:lpstr>Arial</vt:lpstr>
      <vt:lpstr>Calibri</vt:lpstr>
      <vt:lpstr>Consolas</vt:lpstr>
      <vt:lpstr>Levenim MT</vt:lpstr>
      <vt:lpstr>Tw Cen MT</vt:lpstr>
      <vt:lpstr>Wingdings</vt:lpstr>
      <vt:lpstr>Wingdings 2</vt:lpstr>
      <vt:lpstr>חציון</vt:lpstr>
      <vt:lpstr>JavaScript PITFALLS</vt:lpstr>
      <vt:lpstr>Agenda</vt:lpstr>
      <vt:lpstr>JavaScript is dynamic</vt:lpstr>
      <vt:lpstr>Declaring Variables</vt:lpstr>
      <vt:lpstr>Implicit Variable Declaration</vt:lpstr>
      <vt:lpstr>Automatic Initialization</vt:lpstr>
      <vt:lpstr>Undeclared Variable</vt:lpstr>
      <vt:lpstr>Window is the Global Scope</vt:lpstr>
      <vt:lpstr>Built-in types</vt:lpstr>
      <vt:lpstr>Built-in types</vt:lpstr>
      <vt:lpstr>Value vs. Reference type</vt:lpstr>
      <vt:lpstr>Number</vt:lpstr>
      <vt:lpstr>String (1)</vt:lpstr>
      <vt:lpstr>String (2)</vt:lpstr>
      <vt:lpstr>String’s useful methods</vt:lpstr>
      <vt:lpstr>Undefined</vt:lpstr>
      <vt:lpstr>Comparison Operators</vt:lpstr>
      <vt:lpstr>Data Type Conversion</vt:lpstr>
      <vt:lpstr>Conversion Tricks</vt:lpstr>
      <vt:lpstr>Logical Operators</vt:lpstr>
      <vt:lpstr>Array</vt:lpstr>
      <vt:lpstr>Iterating an Array</vt:lpstr>
      <vt:lpstr>Array is dynamic</vt:lpstr>
      <vt:lpstr>Useful Array’s Methods</vt:lpstr>
      <vt:lpstr>Object</vt:lpstr>
      <vt:lpstr>Initializing an Object</vt:lpstr>
      <vt:lpstr>Object is dynamic</vt:lpstr>
      <vt:lpstr>Object Content</vt:lpstr>
      <vt:lpstr>Object’s built-in methods</vt:lpstr>
      <vt:lpstr>Array is an Object</vt:lpstr>
      <vt:lpstr>Function</vt:lpstr>
      <vt:lpstr>Pass by value</vt:lpstr>
      <vt:lpstr>Where to declare variables ?</vt:lpstr>
      <vt:lpstr>Overloading</vt:lpstr>
      <vt:lpstr>Function – The Dark Side</vt:lpstr>
      <vt:lpstr>Function – Indirect Invocation</vt:lpstr>
      <vt:lpstr>Function creates a Scope</vt:lpstr>
      <vt:lpstr>Closure</vt:lpstr>
      <vt:lpstr>Function inside an Object</vt:lpstr>
      <vt:lpstr>The this keyword</vt:lpstr>
      <vt:lpstr>Apply &amp; Call - Recap</vt:lpstr>
      <vt:lpstr>Self Executing Function</vt:lpstr>
      <vt:lpstr>Sending Parameters</vt:lpstr>
      <vt:lpstr>Module Pattern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MVC 3</dc:title>
  <dc:creator>Ori</dc:creator>
  <cp:lastModifiedBy>Ori Calvo</cp:lastModifiedBy>
  <cp:revision>83</cp:revision>
  <dcterms:created xsi:type="dcterms:W3CDTF">2011-02-24T08:59:43Z</dcterms:created>
  <dcterms:modified xsi:type="dcterms:W3CDTF">2018-06-27T21:43:21Z</dcterms:modified>
</cp:coreProperties>
</file>