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7"/>
  </p:notes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07" autoAdjust="0"/>
  </p:normalViewPr>
  <p:slideViewPr>
    <p:cSldViewPr>
      <p:cViewPr varScale="1">
        <p:scale>
          <a:sx n="64" d="100"/>
          <a:sy n="64" d="100"/>
        </p:scale>
        <p:origin x="63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JavaScript PITFALLS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03746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types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5408" y="1876185"/>
            <a:ext cx="7999040" cy="3600986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274320" tIns="182880" rIns="182880" bIns="1828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1);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number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1.2);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number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abc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string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abc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[0]);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string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true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boolean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 });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function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{});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</a:t>
            </a:r>
            <a:r>
              <a:rPr kumimoji="0" lang="en-US" sz="1700" b="0" i="0" u="none" strike="noStrike" cap="none" normalizeH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object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null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object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Date());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object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window);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object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undefined);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undefined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blabla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undefined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530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Same concept as in Java/C#</a:t>
            </a:r>
          </a:p>
          <a:p>
            <a:r>
              <a:rPr lang="en-US" dirty="0"/>
              <a:t>Built-in data types are grouped into</a:t>
            </a:r>
          </a:p>
          <a:p>
            <a:pPr lvl="1"/>
            <a:r>
              <a:rPr lang="en-US" dirty="0"/>
              <a:t>Reference types (object, array and function)</a:t>
            </a:r>
          </a:p>
          <a:p>
            <a:pPr lvl="1"/>
            <a:r>
              <a:rPr lang="en-US" dirty="0"/>
              <a:t>Value types (others …)</a:t>
            </a:r>
          </a:p>
          <a:p>
            <a:r>
              <a:rPr lang="en-US" dirty="0"/>
              <a:t>A reference is implemented as a pointer</a:t>
            </a:r>
          </a:p>
          <a:p>
            <a:pPr lvl="1"/>
            <a:r>
              <a:rPr lang="en-US" dirty="0"/>
              <a:t>Points to an object that resides inside the heap</a:t>
            </a:r>
          </a:p>
          <a:p>
            <a:pPr lvl="1"/>
            <a:r>
              <a:rPr lang="en-US" dirty="0"/>
              <a:t>Many references can point to the same object</a:t>
            </a:r>
          </a:p>
          <a:p>
            <a:r>
              <a:rPr lang="en-US" dirty="0"/>
              <a:t>A value can only copied</a:t>
            </a:r>
          </a:p>
          <a:p>
            <a:pPr lvl="1"/>
            <a:r>
              <a:rPr lang="en-US" dirty="0"/>
              <a:t>You cannot get the address of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62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no distinction between integer and double</a:t>
            </a:r>
          </a:p>
          <a:p>
            <a:r>
              <a:rPr lang="en-US" dirty="0"/>
              <a:t>All type of numbers are represented as 64bit floating point values</a:t>
            </a:r>
          </a:p>
          <a:p>
            <a:pPr lvl="1"/>
            <a:r>
              <a:rPr lang="en-US" dirty="0"/>
              <a:t>10/3 = 3.3333 not 3</a:t>
            </a:r>
          </a:p>
          <a:p>
            <a:r>
              <a:rPr lang="en-US" dirty="0" err="1">
                <a:solidFill>
                  <a:srgbClr val="FF0000"/>
                </a:solidFill>
              </a:rPr>
              <a:t>parseInt</a:t>
            </a:r>
            <a:r>
              <a:rPr lang="en-US" dirty="0"/>
              <a:t> can be used to parse a string into a number. In case of failure </a:t>
            </a:r>
            <a:r>
              <a:rPr lang="en-US" dirty="0" err="1">
                <a:solidFill>
                  <a:srgbClr val="FF0000"/>
                </a:solidFill>
              </a:rPr>
              <a:t>NaN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returned</a:t>
            </a:r>
          </a:p>
          <a:p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653136"/>
            <a:ext cx="6624736" cy="1440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str</a:t>
            </a:r>
            <a:r>
              <a:rPr lang="en-US" dirty="0"/>
              <a:t> = </a:t>
            </a:r>
            <a:r>
              <a:rPr lang="en-US" dirty="0" err="1"/>
              <a:t>document.getElementById</a:t>
            </a:r>
            <a:r>
              <a:rPr lang="en-US" dirty="0"/>
              <a:t>(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 err="1">
                <a:solidFill>
                  <a:srgbClr val="800000"/>
                </a:solidFill>
              </a:rPr>
              <a:t>firstName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).value;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 (</a:t>
            </a:r>
            <a:r>
              <a:rPr lang="en-US" dirty="0" err="1"/>
              <a:t>isNaN</a:t>
            </a:r>
            <a:r>
              <a:rPr lang="en-US" dirty="0"/>
              <a:t>(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))) {</a:t>
            </a:r>
          </a:p>
          <a:p>
            <a:r>
              <a:rPr lang="en-US" dirty="0"/>
              <a:t>     alert(</a:t>
            </a:r>
            <a:r>
              <a:rPr lang="en-US" dirty="0">
                <a:solidFill>
                  <a:srgbClr val="800000"/>
                </a:solidFill>
              </a:rPr>
              <a:t>"Please enter a number"</a:t>
            </a:r>
            <a:r>
              <a:rPr lang="en-US" dirty="0"/>
              <a:t>);</a:t>
            </a:r>
          </a:p>
          <a:p>
            <a:r>
              <a:rPr lang="en-US" dirty="0"/>
              <a:t>}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442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(1)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String contains any Unicode character</a:t>
            </a:r>
          </a:p>
          <a:p>
            <a:r>
              <a:rPr lang="en-US" dirty="0"/>
              <a:t>No character type </a:t>
            </a:r>
          </a:p>
          <a:p>
            <a:pPr lvl="1"/>
            <a:r>
              <a:rPr lang="en-US" dirty="0" err="1"/>
              <a:t>str</a:t>
            </a:r>
            <a:r>
              <a:rPr lang="en-US" dirty="0"/>
              <a:t>[0] is also a string !!!</a:t>
            </a:r>
          </a:p>
          <a:p>
            <a:r>
              <a:rPr lang="en-US" dirty="0">
                <a:sym typeface="Wingdings" pitchFamily="2" charset="2"/>
              </a:rPr>
              <a:t>String literal can be expressed using “ or ‘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Strings are immutable</a:t>
            </a:r>
          </a:p>
          <a:p>
            <a:pPr lvl="1"/>
            <a:r>
              <a:rPr lang="en-US" dirty="0">
                <a:sym typeface="Wingdings" pitchFamily="2" charset="2"/>
              </a:rPr>
              <a:t>Allows for runtime optimization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7664" y="3861048"/>
            <a:ext cx="2088232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str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"ABC"</a:t>
            </a:r>
            <a:r>
              <a:rPr lang="en-US" dirty="0"/>
              <a:t>;</a:t>
            </a:r>
          </a:p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str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'ABC'</a:t>
            </a:r>
            <a:r>
              <a:rPr lang="en-US" dirty="0"/>
              <a:t>;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5733256"/>
            <a:ext cx="2088232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nb-NO" dirty="0">
                <a:solidFill>
                  <a:srgbClr val="0000FF"/>
                </a:solidFill>
              </a:rPr>
              <a:t>var</a:t>
            </a:r>
            <a:r>
              <a:rPr lang="nb-NO" dirty="0"/>
              <a:t> str = </a:t>
            </a:r>
            <a:r>
              <a:rPr lang="nb-NO" dirty="0">
                <a:solidFill>
                  <a:srgbClr val="800000"/>
                </a:solidFill>
              </a:rPr>
              <a:t>"ABC"</a:t>
            </a:r>
            <a:r>
              <a:rPr lang="nb-NO" dirty="0"/>
              <a:t>; str[0] = </a:t>
            </a:r>
            <a:r>
              <a:rPr lang="nb-NO" dirty="0">
                <a:solidFill>
                  <a:srgbClr val="800000"/>
                </a:solidFill>
              </a:rPr>
              <a:t>"X"</a:t>
            </a:r>
            <a:r>
              <a:rPr lang="nb-NO" dirty="0"/>
              <a:t>; </a:t>
            </a:r>
          </a:p>
        </p:txBody>
      </p:sp>
      <p:sp>
        <p:nvSpPr>
          <p:cNvPr id="8" name="Notched Right Arrow 7"/>
          <p:cNvSpPr/>
          <p:nvPr/>
        </p:nvSpPr>
        <p:spPr>
          <a:xfrm>
            <a:off x="4355976" y="5853358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Callout 8"/>
          <p:cNvSpPr/>
          <p:nvPr/>
        </p:nvSpPr>
        <p:spPr>
          <a:xfrm>
            <a:off x="5679738" y="5637334"/>
            <a:ext cx="2060614" cy="81600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str</a:t>
            </a:r>
            <a:r>
              <a:rPr lang="en-US" dirty="0"/>
              <a:t> is still </a:t>
            </a:r>
            <a:br>
              <a:rPr lang="en-US" dirty="0"/>
            </a:br>
            <a:r>
              <a:rPr lang="en-US" dirty="0"/>
              <a:t>“ABC”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82200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(2)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Should we use “ or  ‘ when writing string literals?</a:t>
            </a:r>
          </a:p>
          <a:p>
            <a:pPr lvl="1"/>
            <a:r>
              <a:rPr lang="en-US" dirty="0"/>
              <a:t>Probably a matter of style</a:t>
            </a:r>
          </a:p>
          <a:p>
            <a:pPr lvl="1"/>
            <a:r>
              <a:rPr lang="en-US" dirty="0"/>
              <a:t>Programmers with C++\Java\C# background tend to use double quotes</a:t>
            </a:r>
          </a:p>
          <a:p>
            <a:pPr lvl="1"/>
            <a:r>
              <a:rPr lang="en-US" dirty="0"/>
              <a:t>Veteran Web Programmers tend to use single quote</a:t>
            </a:r>
          </a:p>
          <a:p>
            <a:r>
              <a:rPr lang="en-US" dirty="0"/>
              <a:t>You should be aware of the following</a:t>
            </a:r>
          </a:p>
          <a:p>
            <a:pPr lvl="1"/>
            <a:r>
              <a:rPr lang="en-US" dirty="0"/>
              <a:t>JSON requires double quotes</a:t>
            </a:r>
          </a:p>
          <a:p>
            <a:pPr lvl="1"/>
            <a:r>
              <a:rPr lang="en-US" dirty="0"/>
              <a:t>HTML/XML attributes are usually expressed using double quotes</a:t>
            </a:r>
          </a:p>
          <a:p>
            <a:pPr lvl="2"/>
            <a:r>
              <a:rPr lang="en-US" dirty="0"/>
              <a:t>Therefore, when building XML fragments at runtime it is easier to use single quote for the whole string literal 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0396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String’s useful methods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charAt</a:t>
            </a:r>
            <a:r>
              <a:rPr lang="en-US" dirty="0"/>
              <a:t> – Returns the character at the specified index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charCodeAt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Returns the Unicode value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indexOf</a:t>
            </a:r>
            <a:r>
              <a:rPr lang="en-US" dirty="0"/>
              <a:t> – Returns the position</a:t>
            </a:r>
          </a:p>
          <a:p>
            <a:r>
              <a:rPr lang="en-US" dirty="0">
                <a:solidFill>
                  <a:srgbClr val="FF0000"/>
                </a:solidFill>
              </a:rPr>
              <a:t>match</a:t>
            </a:r>
            <a:r>
              <a:rPr lang="en-US" dirty="0"/>
              <a:t> – Matching a regular expression</a:t>
            </a:r>
          </a:p>
          <a:p>
            <a:r>
              <a:rPr lang="en-US" dirty="0">
                <a:solidFill>
                  <a:srgbClr val="FF0000"/>
                </a:solidFill>
              </a:rPr>
              <a:t>trim</a:t>
            </a:r>
            <a:r>
              <a:rPr lang="en-US" dirty="0"/>
              <a:t> – Removes whitespaces from both sides</a:t>
            </a:r>
          </a:p>
          <a:p>
            <a:r>
              <a:rPr lang="en-US" dirty="0">
                <a:solidFill>
                  <a:srgbClr val="FF0000"/>
                </a:solidFill>
              </a:rPr>
              <a:t>split</a:t>
            </a:r>
            <a:r>
              <a:rPr lang="en-US" dirty="0"/>
              <a:t> – Splits a string into an array of substrings</a:t>
            </a:r>
          </a:p>
          <a:p>
            <a:r>
              <a:rPr lang="en-US" dirty="0"/>
              <a:t>More …</a:t>
            </a:r>
          </a:p>
        </p:txBody>
      </p:sp>
    </p:spTree>
    <p:extLst>
      <p:ext uri="{BB962C8B-B14F-4D97-AF65-F5344CB8AC3E}">
        <p14:creationId xmlns:p14="http://schemas.microsoft.com/office/powerpoint/2010/main" val="2809631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special data type</a:t>
            </a:r>
          </a:p>
          <a:p>
            <a:r>
              <a:rPr lang="en-US" dirty="0"/>
              <a:t>Has only one value named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</a:p>
          <a:p>
            <a:r>
              <a:rPr lang="en-US" dirty="0"/>
              <a:t>The value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  <a:r>
              <a:rPr lang="en-US" dirty="0"/>
              <a:t> is important concept in JavaScript</a:t>
            </a:r>
          </a:p>
          <a:p>
            <a:r>
              <a:rPr lang="en-US" dirty="0"/>
              <a:t>You may encounter it during several scenarios</a:t>
            </a:r>
          </a:p>
          <a:p>
            <a:pPr lvl="1"/>
            <a:r>
              <a:rPr lang="en-US" dirty="0"/>
              <a:t>Uninitialized variable</a:t>
            </a:r>
          </a:p>
          <a:p>
            <a:pPr lvl="1"/>
            <a:r>
              <a:rPr lang="en-US" dirty="0"/>
              <a:t>A function without a return value</a:t>
            </a:r>
          </a:p>
          <a:p>
            <a:pPr lvl="1"/>
            <a:r>
              <a:rPr lang="en-US" dirty="0"/>
              <a:t>A function parameter that was not specified by the caller</a:t>
            </a:r>
          </a:p>
          <a:p>
            <a:pPr lvl="1"/>
            <a:r>
              <a:rPr lang="en-US" dirty="0"/>
              <a:t>A non existent object property</a:t>
            </a:r>
          </a:p>
          <a:p>
            <a:pPr lvl="1"/>
            <a:r>
              <a:rPr lang="en-US" dirty="0"/>
              <a:t>A non initialized array index</a:t>
            </a:r>
          </a:p>
        </p:txBody>
      </p:sp>
    </p:spTree>
    <p:extLst>
      <p:ext uri="{BB962C8B-B14F-4D97-AF65-F5344CB8AC3E}">
        <p14:creationId xmlns:p14="http://schemas.microsoft.com/office/powerpoint/2010/main" val="1067454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has both </a:t>
            </a:r>
            <a:r>
              <a:rPr lang="en-US" dirty="0">
                <a:solidFill>
                  <a:srgbClr val="FF0000"/>
                </a:solidFill>
              </a:rPr>
              <a:t>strict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abstract</a:t>
            </a:r>
            <a:r>
              <a:rPr lang="en-US" dirty="0"/>
              <a:t> comparisons</a:t>
            </a:r>
          </a:p>
          <a:p>
            <a:r>
              <a:rPr lang="en-US" dirty="0"/>
              <a:t>A strict comparison is only true if the operands are the same type</a:t>
            </a:r>
          </a:p>
          <a:p>
            <a:r>
              <a:rPr lang="en-US" dirty="0"/>
              <a:t>Abstract comparison converts the operands to the same type before making the comparison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7584" y="4432853"/>
            <a:ext cx="2942922" cy="87716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console.log(0 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false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console.log(2 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"2"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console.log(undefined 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null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932040" y="4437112"/>
            <a:ext cx="3088794" cy="87716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console.log(0 ===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false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console.log(2 ===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"2"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console.log(undefined ===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null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506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Conversion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 types are converted automatically as needed during script execution</a:t>
            </a:r>
          </a:p>
          <a:p>
            <a:r>
              <a:rPr lang="en-US" dirty="0"/>
              <a:t>Operator + may convert numeric values to strings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operators may convert string values to numeric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3212976"/>
            <a:ext cx="2088232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var</a:t>
            </a:r>
            <a:r>
              <a:rPr lang="pt-BR" dirty="0"/>
              <a:t> num = 10; alert(num + </a:t>
            </a:r>
            <a:r>
              <a:rPr lang="pt-BR" dirty="0">
                <a:solidFill>
                  <a:srgbClr val="800000"/>
                </a:solidFill>
              </a:rPr>
              <a:t>"0"</a:t>
            </a:r>
            <a:r>
              <a:rPr lang="pt-BR" dirty="0"/>
              <a:t>);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3491880" y="3356992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Callout 10"/>
          <p:cNvSpPr/>
          <p:nvPr/>
        </p:nvSpPr>
        <p:spPr>
          <a:xfrm>
            <a:off x="4527610" y="3284984"/>
            <a:ext cx="1008112" cy="50405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100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5157192"/>
            <a:ext cx="2088232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var</a:t>
            </a:r>
            <a:r>
              <a:rPr lang="pt-BR" dirty="0"/>
              <a:t> num = 10; alert(num * </a:t>
            </a:r>
            <a:r>
              <a:rPr lang="pt-BR" dirty="0">
                <a:solidFill>
                  <a:srgbClr val="800000"/>
                </a:solidFill>
              </a:rPr>
              <a:t>"2"</a:t>
            </a:r>
            <a:r>
              <a:rPr lang="pt-BR" dirty="0"/>
              <a:t>);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Notched Right Arrow 12"/>
          <p:cNvSpPr/>
          <p:nvPr/>
        </p:nvSpPr>
        <p:spPr>
          <a:xfrm>
            <a:off x="3491880" y="5301208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Oval Callout 13"/>
          <p:cNvSpPr/>
          <p:nvPr/>
        </p:nvSpPr>
        <p:spPr>
          <a:xfrm>
            <a:off x="4527610" y="5229200"/>
            <a:ext cx="1008112" cy="50405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09634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Tricks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 JavaScript programmers use operators + and * to convert data types</a:t>
            </a:r>
          </a:p>
          <a:p>
            <a:r>
              <a:rPr lang="en-US" dirty="0"/>
              <a:t>Convert string to number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number to string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3212976"/>
            <a:ext cx="5616624" cy="12961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str</a:t>
            </a:r>
            <a:r>
              <a:rPr lang="en-US" dirty="0"/>
              <a:t> = </a:t>
            </a:r>
            <a:r>
              <a:rPr lang="en-US" dirty="0" err="1"/>
              <a:t>document.getElementById</a:t>
            </a:r>
            <a:r>
              <a:rPr lang="en-US" dirty="0"/>
              <a:t>(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 err="1">
                <a:solidFill>
                  <a:srgbClr val="800000"/>
                </a:solidFill>
              </a:rPr>
              <a:t>firstName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).value;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 (</a:t>
            </a:r>
            <a:r>
              <a:rPr lang="en-US" dirty="0" err="1"/>
              <a:t>isNaN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 * 1)) {</a:t>
            </a:r>
          </a:p>
          <a:p>
            <a:r>
              <a:rPr lang="en-US" dirty="0"/>
              <a:t>     alert(</a:t>
            </a:r>
            <a:r>
              <a:rPr lang="en-US" dirty="0">
                <a:solidFill>
                  <a:srgbClr val="800000"/>
                </a:solidFill>
              </a:rPr>
              <a:t>"Please enter a number"</a:t>
            </a:r>
            <a:r>
              <a:rPr lang="en-US" dirty="0"/>
              <a:t>);</a:t>
            </a:r>
          </a:p>
          <a:p>
            <a:r>
              <a:rPr lang="en-US" dirty="0"/>
              <a:t>}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5229200"/>
            <a:ext cx="5616624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num</a:t>
            </a:r>
            <a:r>
              <a:rPr lang="en-US" dirty="0"/>
              <a:t> = 10;</a:t>
            </a:r>
          </a:p>
          <a:p>
            <a:r>
              <a:rPr lang="en-US" dirty="0"/>
              <a:t>console.log(</a:t>
            </a:r>
            <a:r>
              <a:rPr lang="en-US" dirty="0" err="1"/>
              <a:t>num</a:t>
            </a:r>
            <a:r>
              <a:rPr lang="en-US" dirty="0"/>
              <a:t> + </a:t>
            </a:r>
            <a:r>
              <a:rPr lang="en-US" dirty="0">
                <a:solidFill>
                  <a:srgbClr val="800000"/>
                </a:solidFill>
              </a:rPr>
              <a:t>""</a:t>
            </a:r>
            <a:r>
              <a:rPr lang="en-US" dirty="0"/>
              <a:t>);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32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Understand the major differences between popular static languages (C++/C#/Java) and JavaScript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Objects</a:t>
            </a:r>
          </a:p>
          <a:p>
            <a:r>
              <a:rPr lang="en-US" dirty="0"/>
              <a:t>Modules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26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Typically used with Boolean values</a:t>
            </a:r>
          </a:p>
          <a:p>
            <a:pPr lvl="1"/>
            <a:r>
              <a:rPr lang="en-US" dirty="0"/>
              <a:t>In that case, they return a Boolean value</a:t>
            </a:r>
          </a:p>
          <a:p>
            <a:pPr lvl="1"/>
            <a:r>
              <a:rPr lang="en-US" dirty="0"/>
              <a:t>Behavior is consistent with other static programming languages (C++/Java/C#)</a:t>
            </a:r>
          </a:p>
          <a:p>
            <a:r>
              <a:rPr lang="en-US" dirty="0"/>
              <a:t>May be used with non Boolean values</a:t>
            </a:r>
          </a:p>
          <a:p>
            <a:pPr lvl="1"/>
            <a:r>
              <a:rPr lang="en-US" dirty="0"/>
              <a:t>In that case, they return a non-Boolean value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4725144"/>
            <a:ext cx="208823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dirty="0"/>
              <a:t>alert(</a:t>
            </a:r>
            <a:r>
              <a:rPr lang="en-US" dirty="0">
                <a:solidFill>
                  <a:srgbClr val="800000"/>
                </a:solidFill>
              </a:rPr>
              <a:t>"dog"</a:t>
            </a:r>
            <a:r>
              <a:rPr lang="en-US" dirty="0"/>
              <a:t> || </a:t>
            </a:r>
            <a:r>
              <a:rPr lang="en-US" dirty="0">
                <a:solidFill>
                  <a:srgbClr val="800000"/>
                </a:solidFill>
              </a:rPr>
              <a:t>"cat"</a:t>
            </a:r>
            <a:r>
              <a:rPr lang="en-US" dirty="0"/>
              <a:t>)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3563888" y="4725144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Callout 7"/>
          <p:cNvSpPr/>
          <p:nvPr/>
        </p:nvSpPr>
        <p:spPr>
          <a:xfrm>
            <a:off x="4599618" y="4581128"/>
            <a:ext cx="1124510" cy="64807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“dog”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5589240"/>
            <a:ext cx="216024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dirty="0"/>
              <a:t>alert(</a:t>
            </a:r>
            <a:r>
              <a:rPr lang="en-US" dirty="0">
                <a:solidFill>
                  <a:srgbClr val="800000"/>
                </a:solidFill>
              </a:rPr>
              <a:t>"dog"</a:t>
            </a:r>
            <a:r>
              <a:rPr lang="en-US" dirty="0"/>
              <a:t> &amp;&amp; </a:t>
            </a:r>
            <a:r>
              <a:rPr lang="en-US" dirty="0">
                <a:solidFill>
                  <a:srgbClr val="800000"/>
                </a:solidFill>
              </a:rPr>
              <a:t>"cat"</a:t>
            </a:r>
            <a:r>
              <a:rPr lang="en-US" dirty="0"/>
              <a:t>)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Notched Right Arrow 9"/>
          <p:cNvSpPr/>
          <p:nvPr/>
        </p:nvSpPr>
        <p:spPr>
          <a:xfrm>
            <a:off x="3563888" y="5589240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Callout 10"/>
          <p:cNvSpPr/>
          <p:nvPr/>
        </p:nvSpPr>
        <p:spPr>
          <a:xfrm>
            <a:off x="4599618" y="5445224"/>
            <a:ext cx="1124510" cy="64807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“cat”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67654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en-US" dirty="0"/>
              <a:t>Array is created using the following syntax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[]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new Array</a:t>
            </a:r>
            <a:endParaRPr lang="en-US" dirty="0"/>
          </a:p>
          <a:p>
            <a:endParaRPr lang="en-US" dirty="0"/>
          </a:p>
          <a:p>
            <a:pPr lvl="1"/>
            <a:endParaRPr lang="he-IL" dirty="0"/>
          </a:p>
        </p:txBody>
      </p:sp>
      <p:grpSp>
        <p:nvGrpSpPr>
          <p:cNvPr id="10" name="Group 9"/>
          <p:cNvGrpSpPr/>
          <p:nvPr/>
        </p:nvGrpSpPr>
        <p:grpSpPr>
          <a:xfrm>
            <a:off x="971600" y="3185928"/>
            <a:ext cx="5688632" cy="1035160"/>
            <a:chOff x="971600" y="3185928"/>
            <a:chExt cx="5688632" cy="1035160"/>
          </a:xfrm>
        </p:grpSpPr>
        <p:sp>
          <p:nvSpPr>
            <p:cNvPr id="6" name="TextBox 5"/>
            <p:cNvSpPr txBox="1"/>
            <p:nvPr/>
          </p:nvSpPr>
          <p:spPr>
            <a:xfrm>
              <a:off x="1043608" y="3501008"/>
              <a:ext cx="5616624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2225" cap="flat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rmAutofit/>
            </a:bodyPr>
            <a:lstStyle/>
            <a:p>
              <a:r>
                <a:rPr lang="nn-NO" dirty="0">
                  <a:solidFill>
                    <a:srgbClr val="0000FF"/>
                  </a:solidFill>
                </a:rPr>
                <a:t>var</a:t>
              </a:r>
              <a:r>
                <a:rPr lang="nn-NO" dirty="0"/>
                <a:t> arr = [];</a:t>
              </a:r>
            </a:p>
            <a:p>
              <a:r>
                <a:rPr lang="nn-NO" dirty="0">
                  <a:solidFill>
                    <a:srgbClr val="0000FF"/>
                  </a:solidFill>
                </a:rPr>
                <a:t>var</a:t>
              </a:r>
              <a:r>
                <a:rPr lang="nn-NO" dirty="0"/>
                <a:t> arr = [1,2,3];</a:t>
              </a:r>
            </a:p>
            <a:p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1600" y="3185928"/>
              <a:ext cx="14401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Preferred</a:t>
              </a:r>
              <a:endParaRPr lang="he-IL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72584" y="4581128"/>
            <a:ext cx="5687648" cy="1296144"/>
            <a:chOff x="972584" y="4832002"/>
            <a:chExt cx="5687648" cy="1296144"/>
          </a:xfrm>
        </p:grpSpPr>
        <p:sp>
          <p:nvSpPr>
            <p:cNvPr id="7" name="TextBox 6"/>
            <p:cNvSpPr txBox="1"/>
            <p:nvPr/>
          </p:nvSpPr>
          <p:spPr>
            <a:xfrm>
              <a:off x="1043608" y="5157192"/>
              <a:ext cx="5616624" cy="9709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2225" cap="flat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rmAutofit/>
            </a:bodyPr>
            <a:lstStyle/>
            <a:p>
              <a:r>
                <a:rPr lang="nn-NO" dirty="0">
                  <a:solidFill>
                    <a:srgbClr val="0000FF"/>
                  </a:solidFill>
                </a:rPr>
                <a:t>var</a:t>
              </a:r>
              <a:r>
                <a:rPr lang="nn-NO" dirty="0"/>
                <a:t> arr = </a:t>
              </a:r>
              <a:r>
                <a:rPr lang="nn-NO" dirty="0">
                  <a:solidFill>
                    <a:srgbClr val="0000FF"/>
                  </a:solidFill>
                </a:rPr>
                <a:t>new</a:t>
              </a:r>
              <a:r>
                <a:rPr lang="nn-NO" dirty="0"/>
                <a:t> Array();</a:t>
              </a:r>
            </a:p>
            <a:p>
              <a:r>
                <a:rPr lang="nn-NO" dirty="0">
                  <a:solidFill>
                    <a:srgbClr val="0000FF"/>
                  </a:solidFill>
                </a:rPr>
                <a:t>var</a:t>
              </a:r>
              <a:r>
                <a:rPr lang="nn-NO" dirty="0"/>
                <a:t> arr = </a:t>
              </a:r>
              <a:r>
                <a:rPr lang="nn-NO" dirty="0">
                  <a:solidFill>
                    <a:srgbClr val="0000FF"/>
                  </a:solidFill>
                </a:rPr>
                <a:t>new</a:t>
              </a:r>
              <a:r>
                <a:rPr lang="nn-NO" dirty="0"/>
                <a:t> Array(10); </a:t>
              </a:r>
              <a:r>
                <a:rPr lang="nn-NO" sz="1700" dirty="0">
                  <a:solidFill>
                    <a:srgbClr val="008000"/>
                  </a:solidFill>
                  <a:latin typeface="Tw Cen MT" panose="020B0602020104020603" pitchFamily="34" charset="0"/>
                  <a:cs typeface="Consolas" panose="020B0609020204030204" pitchFamily="49" charset="0"/>
                </a:rPr>
                <a:t>// length is 10</a:t>
              </a:r>
            </a:p>
            <a:p>
              <a:r>
                <a:rPr lang="nn-NO" dirty="0">
                  <a:solidFill>
                    <a:srgbClr val="0000FF"/>
                  </a:solidFill>
                </a:rPr>
                <a:t>var</a:t>
              </a:r>
              <a:r>
                <a:rPr lang="nn-NO" dirty="0"/>
                <a:t> arr = </a:t>
              </a:r>
              <a:r>
                <a:rPr lang="nn-NO" dirty="0">
                  <a:solidFill>
                    <a:srgbClr val="0000FF"/>
                  </a:solidFill>
                </a:rPr>
                <a:t>new</a:t>
              </a:r>
              <a:r>
                <a:rPr lang="nn-NO" dirty="0"/>
                <a:t> Array(10, 2); </a:t>
              </a:r>
              <a:r>
                <a:rPr lang="nn-NO" sz="1700" dirty="0">
                  <a:solidFill>
                    <a:srgbClr val="008000"/>
                  </a:solidFill>
                  <a:latin typeface="Tw Cen MT" panose="020B0602020104020603" pitchFamily="34" charset="0"/>
                  <a:cs typeface="Consolas" panose="020B0609020204030204" pitchFamily="49" charset="0"/>
                </a:rPr>
                <a:t>// length is 2</a:t>
              </a:r>
              <a:endParaRPr lang="en-US" sz="1700" dirty="0">
                <a:solidFill>
                  <a:srgbClr val="008000"/>
                </a:solidFill>
                <a:latin typeface="Tw Cen MT" panose="020B0602020104020603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72584" y="4832002"/>
              <a:ext cx="14401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Less common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827869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an Array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Straight forward</a:t>
            </a:r>
          </a:p>
          <a:p>
            <a:r>
              <a:rPr lang="en-US" dirty="0"/>
              <a:t>Use a running index and the </a:t>
            </a:r>
            <a:r>
              <a:rPr lang="en-US" dirty="0">
                <a:solidFill>
                  <a:srgbClr val="FF0000"/>
                </a:solidFill>
              </a:rPr>
              <a:t>length</a:t>
            </a:r>
            <a:r>
              <a:rPr lang="en-US" dirty="0"/>
              <a:t> property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7584" y="3245441"/>
            <a:ext cx="3249736" cy="140038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[1, 2, 3];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for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0;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&lt;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arr.length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[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4499992" y="3765612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Callout 7"/>
          <p:cNvSpPr/>
          <p:nvPr/>
        </p:nvSpPr>
        <p:spPr>
          <a:xfrm>
            <a:off x="5569259" y="3405572"/>
            <a:ext cx="2060614" cy="108012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54392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is dynamic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en-US" dirty="0"/>
              <a:t>New elements can be added/deleted at runtime</a:t>
            </a:r>
          </a:p>
          <a:p>
            <a:pPr lvl="1"/>
            <a:r>
              <a:rPr lang="en-US" dirty="0"/>
              <a:t>In contrast to static languages</a:t>
            </a:r>
          </a:p>
          <a:p>
            <a:r>
              <a:rPr lang="en-US" dirty="0"/>
              <a:t>The property </a:t>
            </a:r>
            <a:r>
              <a:rPr lang="en-US" dirty="0">
                <a:solidFill>
                  <a:srgbClr val="FF0000"/>
                </a:solidFill>
              </a:rPr>
              <a:t>length </a:t>
            </a:r>
            <a:r>
              <a:rPr lang="en-US" dirty="0"/>
              <a:t>is automatically being updated</a:t>
            </a:r>
          </a:p>
          <a:p>
            <a:endParaRPr lang="en-US" dirty="0"/>
          </a:p>
          <a:p>
            <a:pPr lvl="1"/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5616624" cy="2520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arr</a:t>
            </a:r>
            <a:r>
              <a:rPr lang="en-US" dirty="0"/>
              <a:t> = [];</a:t>
            </a:r>
          </a:p>
          <a:p>
            <a:r>
              <a:rPr lang="en-US" dirty="0" err="1"/>
              <a:t>arr.push</a:t>
            </a:r>
            <a:r>
              <a:rPr lang="en-US" dirty="0"/>
              <a:t>(10); </a:t>
            </a:r>
            <a:r>
              <a:rPr lang="en-US" dirty="0">
                <a:solidFill>
                  <a:srgbClr val="006400"/>
                </a:solidFill>
              </a:rPr>
              <a:t>// add last</a:t>
            </a:r>
            <a:endParaRPr lang="en-US" dirty="0"/>
          </a:p>
          <a:p>
            <a:r>
              <a:rPr lang="en-US" dirty="0" err="1"/>
              <a:t>arr.pop</a:t>
            </a:r>
            <a:r>
              <a:rPr lang="en-US" dirty="0"/>
              <a:t>(); </a:t>
            </a:r>
            <a:r>
              <a:rPr lang="en-US" dirty="0">
                <a:solidFill>
                  <a:srgbClr val="006400"/>
                </a:solidFill>
              </a:rPr>
              <a:t>// remove last</a:t>
            </a:r>
          </a:p>
          <a:p>
            <a:r>
              <a:rPr lang="en-US" dirty="0" err="1"/>
              <a:t>arr.splice</a:t>
            </a:r>
            <a:r>
              <a:rPr lang="en-US" dirty="0"/>
              <a:t>(arr.length-1, 1); </a:t>
            </a:r>
            <a:r>
              <a:rPr lang="en-US" dirty="0">
                <a:solidFill>
                  <a:srgbClr val="006400"/>
                </a:solidFill>
              </a:rPr>
              <a:t>// remove last</a:t>
            </a:r>
            <a:r>
              <a:rPr lang="en-US" dirty="0"/>
              <a:t> </a:t>
            </a:r>
          </a:p>
          <a:p>
            <a:r>
              <a:rPr lang="en-US" dirty="0" err="1"/>
              <a:t>arr</a:t>
            </a:r>
            <a:r>
              <a:rPr lang="en-US" dirty="0"/>
              <a:t>[10] = 10; </a:t>
            </a:r>
            <a:r>
              <a:rPr lang="en-US" dirty="0">
                <a:solidFill>
                  <a:srgbClr val="006400"/>
                </a:solidFill>
              </a:rPr>
              <a:t>// never throws an exception</a:t>
            </a:r>
            <a:r>
              <a:rPr lang="en-US" dirty="0"/>
              <a:t> </a:t>
            </a:r>
            <a:r>
              <a:rPr lang="en-US" dirty="0" err="1"/>
              <a:t>arr.length</a:t>
            </a:r>
            <a:r>
              <a:rPr lang="en-US" dirty="0"/>
              <a:t> = 2; </a:t>
            </a:r>
            <a:r>
              <a:rPr lang="en-US" dirty="0">
                <a:solidFill>
                  <a:srgbClr val="006400"/>
                </a:solidFill>
              </a:rPr>
              <a:t>// resize</a:t>
            </a:r>
            <a:endParaRPr lang="en-US" dirty="0"/>
          </a:p>
          <a:p>
            <a:r>
              <a:rPr lang="en-US" dirty="0" err="1"/>
              <a:t>arr.shift</a:t>
            </a:r>
            <a:r>
              <a:rPr lang="en-US" dirty="0"/>
              <a:t>(); </a:t>
            </a:r>
            <a:r>
              <a:rPr lang="en-US" dirty="0">
                <a:solidFill>
                  <a:srgbClr val="006400"/>
                </a:solidFill>
              </a:rPr>
              <a:t>// remove first</a:t>
            </a:r>
            <a:r>
              <a:rPr lang="en-US" dirty="0"/>
              <a:t> </a:t>
            </a:r>
          </a:p>
          <a:p>
            <a:r>
              <a:rPr lang="en-US" dirty="0" err="1"/>
              <a:t>arr.splice</a:t>
            </a:r>
            <a:r>
              <a:rPr lang="en-US" dirty="0"/>
              <a:t>(0, 1); </a:t>
            </a:r>
            <a:r>
              <a:rPr lang="en-US" dirty="0">
                <a:solidFill>
                  <a:srgbClr val="006400"/>
                </a:solidFill>
              </a:rPr>
              <a:t>// remove first</a:t>
            </a:r>
            <a:r>
              <a:rPr lang="en-US" dirty="0"/>
              <a:t> 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73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Array’s Methods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concat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- Joins two or more arrays, and returns a copy of the joined arrays</a:t>
            </a:r>
          </a:p>
          <a:p>
            <a:r>
              <a:rPr lang="en-US" dirty="0" err="1">
                <a:solidFill>
                  <a:srgbClr val="FF0000"/>
                </a:solidFill>
              </a:rPr>
              <a:t>indexOf</a:t>
            </a:r>
            <a:r>
              <a:rPr lang="en-US" dirty="0"/>
              <a:t> - Search the array for an element and returns its position</a:t>
            </a:r>
          </a:p>
          <a:p>
            <a:r>
              <a:rPr lang="en-US" dirty="0">
                <a:solidFill>
                  <a:srgbClr val="FF0000"/>
                </a:solidFill>
              </a:rPr>
              <a:t>join</a:t>
            </a:r>
            <a:r>
              <a:rPr lang="en-US" dirty="0"/>
              <a:t> - Joins all elements of an array into a string</a:t>
            </a:r>
          </a:p>
          <a:p>
            <a:r>
              <a:rPr lang="en-US" dirty="0">
                <a:solidFill>
                  <a:srgbClr val="FF0000"/>
                </a:solidFill>
              </a:rPr>
              <a:t>sort</a:t>
            </a:r>
            <a:r>
              <a:rPr lang="en-US" dirty="0"/>
              <a:t> - Sorts the elements of an array</a:t>
            </a:r>
          </a:p>
          <a:p>
            <a:r>
              <a:rPr lang="en-US" dirty="0" err="1">
                <a:solidFill>
                  <a:srgbClr val="FF0000"/>
                </a:solidFill>
              </a:rPr>
              <a:t>toString</a:t>
            </a:r>
            <a:r>
              <a:rPr lang="en-US" dirty="0"/>
              <a:t> - Converts an array to a string, and returns the result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7452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dirty="0"/>
              <a:t>A container of keys and values</a:t>
            </a:r>
          </a:p>
          <a:p>
            <a:r>
              <a:rPr lang="en-US" dirty="0"/>
              <a:t>The key must be of type string</a:t>
            </a:r>
          </a:p>
          <a:p>
            <a:r>
              <a:rPr lang="en-US" dirty="0"/>
              <a:t>Has built-in methods</a:t>
            </a:r>
          </a:p>
          <a:p>
            <a:r>
              <a:rPr lang="en-US" dirty="0"/>
              <a:t>Creating empty object is easy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3932072"/>
            <a:ext cx="2304256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{};     </a:t>
            </a:r>
          </a:p>
          <a:p>
            <a:r>
              <a:rPr lang="en-US" dirty="0"/>
              <a:t>alert(</a:t>
            </a:r>
            <a:r>
              <a:rPr lang="en-US" dirty="0" err="1">
                <a:solidFill>
                  <a:srgbClr val="0000FF"/>
                </a:solidFill>
              </a:rPr>
              <a:t>typeof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);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3897294" y="4104943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Callout 7"/>
          <p:cNvSpPr/>
          <p:nvPr/>
        </p:nvSpPr>
        <p:spPr>
          <a:xfrm>
            <a:off x="4959658" y="3960927"/>
            <a:ext cx="1412542" cy="64807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“object”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5373216"/>
            <a:ext cx="2376264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 Object(); alert(</a:t>
            </a:r>
            <a:r>
              <a:rPr lang="en-US" dirty="0" err="1">
                <a:solidFill>
                  <a:srgbClr val="0000FF"/>
                </a:solidFill>
              </a:rPr>
              <a:t>typeof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);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Notched Right Arrow 9"/>
          <p:cNvSpPr/>
          <p:nvPr/>
        </p:nvSpPr>
        <p:spPr>
          <a:xfrm>
            <a:off x="3897294" y="5517232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Callout 10"/>
          <p:cNvSpPr/>
          <p:nvPr/>
        </p:nvSpPr>
        <p:spPr>
          <a:xfrm>
            <a:off x="4959658" y="5373216"/>
            <a:ext cx="1412542" cy="64807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“object”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5075892"/>
            <a:ext cx="1440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Less common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886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an Object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dirty="0"/>
              <a:t>An object can be initialized at declaration</a:t>
            </a:r>
          </a:p>
          <a:p>
            <a:r>
              <a:rPr lang="en-US" dirty="0"/>
              <a:t>A.K.A object literal syntax (the basis for JSON)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6968" y="2781912"/>
            <a:ext cx="3942689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da-DK" dirty="0">
                <a:solidFill>
                  <a:srgbClr val="0000FF"/>
                </a:solidFill>
              </a:rPr>
              <a:t>var</a:t>
            </a:r>
            <a:r>
              <a:rPr lang="da-DK" dirty="0"/>
              <a:t> obj = {</a:t>
            </a:r>
          </a:p>
          <a:p>
            <a:r>
              <a:rPr lang="da-DK" dirty="0"/>
              <a:t>     id: 123,</a:t>
            </a:r>
          </a:p>
          <a:p>
            <a:r>
              <a:rPr lang="da-DK" dirty="0"/>
              <a:t>     name: </a:t>
            </a:r>
            <a:r>
              <a:rPr lang="da-DK" dirty="0">
                <a:solidFill>
                  <a:srgbClr val="800000"/>
                </a:solidFill>
              </a:rPr>
              <a:t>"Udi"</a:t>
            </a:r>
            <a:r>
              <a:rPr lang="da-DK" dirty="0"/>
              <a:t>,</a:t>
            </a:r>
          </a:p>
          <a:p>
            <a:r>
              <a:rPr lang="da-DK" dirty="0"/>
              <a:t>     email: </a:t>
            </a:r>
            <a:r>
              <a:rPr lang="da-DK" dirty="0">
                <a:solidFill>
                  <a:srgbClr val="800000"/>
                </a:solidFill>
              </a:rPr>
              <a:t>"udi@gmail.com"</a:t>
            </a:r>
            <a:endParaRPr lang="da-DK" dirty="0"/>
          </a:p>
          <a:p>
            <a:r>
              <a:rPr lang="da-DK" dirty="0"/>
              <a:t>};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969" y="5013176"/>
            <a:ext cx="3942689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da-DK" dirty="0">
                <a:solidFill>
                  <a:srgbClr val="0000FF"/>
                </a:solidFill>
              </a:rPr>
              <a:t>var</a:t>
            </a:r>
            <a:r>
              <a:rPr lang="da-DK" dirty="0"/>
              <a:t> obj = {</a:t>
            </a:r>
          </a:p>
          <a:p>
            <a:r>
              <a:rPr lang="da-DK" dirty="0"/>
              <a:t>     </a:t>
            </a:r>
            <a:r>
              <a:rPr lang="da-DK" dirty="0">
                <a:solidFill>
                  <a:srgbClr val="800000"/>
                </a:solidFill>
              </a:rPr>
              <a:t>"id"</a:t>
            </a:r>
            <a:r>
              <a:rPr lang="da-DK" dirty="0"/>
              <a:t>: 123,</a:t>
            </a:r>
          </a:p>
          <a:p>
            <a:r>
              <a:rPr lang="da-DK" dirty="0"/>
              <a:t>     </a:t>
            </a:r>
            <a:r>
              <a:rPr lang="da-DK" dirty="0">
                <a:solidFill>
                  <a:srgbClr val="800000"/>
                </a:solidFill>
              </a:rPr>
              <a:t>"name"</a:t>
            </a:r>
            <a:r>
              <a:rPr lang="da-DK" dirty="0"/>
              <a:t>: </a:t>
            </a:r>
            <a:r>
              <a:rPr lang="da-DK" dirty="0">
                <a:solidFill>
                  <a:srgbClr val="800000"/>
                </a:solidFill>
              </a:rPr>
              <a:t>"Udi"</a:t>
            </a:r>
            <a:r>
              <a:rPr lang="da-DK" dirty="0"/>
              <a:t>,</a:t>
            </a:r>
          </a:p>
          <a:p>
            <a:r>
              <a:rPr lang="da-DK" dirty="0"/>
              <a:t>     </a:t>
            </a:r>
            <a:r>
              <a:rPr lang="da-DK" dirty="0">
                <a:solidFill>
                  <a:srgbClr val="800000"/>
                </a:solidFill>
              </a:rPr>
              <a:t>"email"</a:t>
            </a:r>
            <a:r>
              <a:rPr lang="da-DK" dirty="0"/>
              <a:t>: </a:t>
            </a:r>
            <a:r>
              <a:rPr lang="da-DK" dirty="0">
                <a:solidFill>
                  <a:srgbClr val="800000"/>
                </a:solidFill>
              </a:rPr>
              <a:t>"udi@gmail.com"</a:t>
            </a:r>
          </a:p>
          <a:p>
            <a:r>
              <a:rPr lang="da-DK" dirty="0"/>
              <a:t>};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1600" y="4715852"/>
            <a:ext cx="1440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Less common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273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is dynamic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dirty="0"/>
              <a:t>Properties can be added/removed after creation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Removing a property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Accessing non existent property yields the value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2204864"/>
            <a:ext cx="444279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{};</a:t>
            </a:r>
          </a:p>
          <a:p>
            <a:r>
              <a:rPr lang="en-US" dirty="0"/>
              <a:t>obj.name = 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 err="1">
                <a:solidFill>
                  <a:srgbClr val="800000"/>
                </a:solidFill>
              </a:rPr>
              <a:t>Ori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;</a:t>
            </a:r>
          </a:p>
          <a:p>
            <a:r>
              <a:rPr lang="en-US" dirty="0" err="1"/>
              <a:t>obj</a:t>
            </a:r>
            <a:r>
              <a:rPr lang="en-US" dirty="0"/>
              <a:t>[</a:t>
            </a:r>
            <a:r>
              <a:rPr lang="nl-NL">
                <a:solidFill>
                  <a:srgbClr val="800000"/>
                </a:solidFill>
              </a:rPr>
              <a:t>"name"</a:t>
            </a:r>
            <a:r>
              <a:rPr lang="en-US"/>
              <a:t>]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"Ori"</a:t>
            </a:r>
            <a:r>
              <a:rPr lang="en-US" dirty="0"/>
              <a:t>;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3298" y="4293096"/>
            <a:ext cx="4442798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nl-NL" dirty="0">
                <a:solidFill>
                  <a:srgbClr val="0000FF"/>
                </a:solidFill>
              </a:rPr>
              <a:t>delete</a:t>
            </a:r>
            <a:r>
              <a:rPr lang="nl-NL" dirty="0"/>
              <a:t> obj[</a:t>
            </a:r>
            <a:r>
              <a:rPr lang="nl-NL" dirty="0">
                <a:solidFill>
                  <a:srgbClr val="800000"/>
                </a:solidFill>
              </a:rPr>
              <a:t>"name"</a:t>
            </a:r>
            <a:r>
              <a:rPr lang="nl-NL" dirty="0"/>
              <a:t>];</a:t>
            </a:r>
          </a:p>
          <a:p>
            <a:r>
              <a:rPr lang="nl-NL" dirty="0">
                <a:solidFill>
                  <a:srgbClr val="0000FF"/>
                </a:solidFill>
              </a:rPr>
              <a:t>delete</a:t>
            </a:r>
            <a:r>
              <a:rPr lang="nl-NL" dirty="0"/>
              <a:t> obj.name;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545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Content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dirty="0"/>
              <a:t>The for…in statement allows you to iterate over all object’s properties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3298" y="2708920"/>
            <a:ext cx="3589551" cy="2880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</a:t>
            </a:r>
          </a:p>
          <a:p>
            <a:r>
              <a:rPr lang="en-US" dirty="0"/>
              <a:t>     </a:t>
            </a:r>
            <a:r>
              <a:rPr lang="en-US" dirty="0">
                <a:solidFill>
                  <a:srgbClr val="800000"/>
                </a:solidFill>
              </a:rPr>
              <a:t>"id"</a:t>
            </a:r>
            <a:r>
              <a:rPr lang="en-US" dirty="0"/>
              <a:t>: 123,</a:t>
            </a:r>
          </a:p>
          <a:p>
            <a:r>
              <a:rPr lang="en-US" dirty="0"/>
              <a:t>     </a:t>
            </a:r>
            <a:r>
              <a:rPr lang="en-US" dirty="0">
                <a:solidFill>
                  <a:srgbClr val="800000"/>
                </a:solidFill>
              </a:rPr>
              <a:t>"name"</a:t>
            </a:r>
            <a:r>
              <a:rPr lang="en-US" dirty="0"/>
              <a:t>: </a:t>
            </a:r>
            <a:r>
              <a:rPr lang="en-US" dirty="0">
                <a:solidFill>
                  <a:srgbClr val="800000"/>
                </a:solidFill>
              </a:rPr>
              <a:t>“</a:t>
            </a:r>
            <a:r>
              <a:rPr lang="en-US" dirty="0" err="1">
                <a:solidFill>
                  <a:srgbClr val="800000"/>
                </a:solidFill>
              </a:rPr>
              <a:t>Roni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,</a:t>
            </a:r>
          </a:p>
          <a:p>
            <a:r>
              <a:rPr lang="en-US" dirty="0"/>
              <a:t>     </a:t>
            </a:r>
            <a:r>
              <a:rPr lang="en-US" dirty="0">
                <a:solidFill>
                  <a:srgbClr val="800000"/>
                </a:solidFill>
              </a:rPr>
              <a:t>"email"</a:t>
            </a:r>
            <a:r>
              <a:rPr lang="en-US" dirty="0"/>
              <a:t>: </a:t>
            </a:r>
            <a:r>
              <a:rPr lang="en-US" dirty="0">
                <a:solidFill>
                  <a:srgbClr val="800000"/>
                </a:solidFill>
              </a:rPr>
              <a:t>"roni@gmail.com"</a:t>
            </a:r>
            <a:endParaRPr lang="en-US" dirty="0"/>
          </a:p>
          <a:p>
            <a:r>
              <a:rPr lang="en-US" dirty="0"/>
              <a:t>}; 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/>
              <a:t> (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key 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) {</a:t>
            </a:r>
          </a:p>
          <a:p>
            <a:r>
              <a:rPr lang="en-US" dirty="0"/>
              <a:t> 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value = </a:t>
            </a:r>
            <a:r>
              <a:rPr lang="en-US" dirty="0" err="1"/>
              <a:t>obj</a:t>
            </a:r>
            <a:r>
              <a:rPr lang="en-US" dirty="0"/>
              <a:t>[key];</a:t>
            </a:r>
          </a:p>
          <a:p>
            <a:r>
              <a:rPr lang="en-US" dirty="0"/>
              <a:t>     console.log(key + </a:t>
            </a:r>
            <a:r>
              <a:rPr lang="en-US" dirty="0">
                <a:solidFill>
                  <a:srgbClr val="800000"/>
                </a:solidFill>
              </a:rPr>
              <a:t>" = "</a:t>
            </a:r>
            <a:r>
              <a:rPr lang="en-US" dirty="0"/>
              <a:t> + value);</a:t>
            </a:r>
          </a:p>
          <a:p>
            <a:r>
              <a:rPr lang="en-US" dirty="0"/>
              <a:t>}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4716016" y="3794966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5580112" y="3449708"/>
            <a:ext cx="2581439" cy="1014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id = 123</a:t>
            </a:r>
          </a:p>
          <a:p>
            <a:r>
              <a:rPr lang="en-US" dirty="0">
                <a:solidFill>
                  <a:srgbClr val="0000FF"/>
                </a:solidFill>
              </a:rPr>
              <a:t>name = </a:t>
            </a:r>
            <a:r>
              <a:rPr lang="en-US" dirty="0" err="1">
                <a:solidFill>
                  <a:srgbClr val="0000FF"/>
                </a:solidFill>
              </a:rPr>
              <a:t>roni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email = roni@gmail.com</a:t>
            </a:r>
          </a:p>
        </p:txBody>
      </p:sp>
    </p:spTree>
    <p:extLst>
      <p:ext uri="{BB962C8B-B14F-4D97-AF65-F5344CB8AC3E}">
        <p14:creationId xmlns:p14="http://schemas.microsoft.com/office/powerpoint/2010/main" val="3085886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Object’s built-in methods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hasOwnProperty</a:t>
            </a:r>
            <a:r>
              <a:rPr lang="en-US" dirty="0"/>
              <a:t> - Returns a Boolean indicating whether an object contains the specified property as a direct property of that object and not inherited through the prototype chain</a:t>
            </a:r>
          </a:p>
          <a:p>
            <a:r>
              <a:rPr lang="en-US" dirty="0" err="1">
                <a:solidFill>
                  <a:srgbClr val="FF0000"/>
                </a:solidFill>
              </a:rPr>
              <a:t>toString</a:t>
            </a:r>
            <a:r>
              <a:rPr lang="en-US" dirty="0"/>
              <a:t> - Returns a string representation of the object</a:t>
            </a:r>
          </a:p>
          <a:p>
            <a:r>
              <a:rPr lang="en-US" dirty="0" err="1">
                <a:solidFill>
                  <a:srgbClr val="FF0000"/>
                </a:solidFill>
              </a:rPr>
              <a:t>valueOf</a:t>
            </a:r>
            <a:r>
              <a:rPr lang="en-US" dirty="0"/>
              <a:t> - Returns the primitive value of the specified object</a:t>
            </a:r>
          </a:p>
          <a:p>
            <a:r>
              <a:rPr lang="en-US" dirty="0"/>
              <a:t>More …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15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is dynamic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dirty="0"/>
              <a:t>You don’t specify the data type of a variable when you declare it</a:t>
            </a:r>
          </a:p>
          <a:p>
            <a:r>
              <a:rPr lang="en-US" dirty="0"/>
              <a:t>The same variable can point to different data types</a:t>
            </a:r>
          </a:p>
          <a:p>
            <a:r>
              <a:rPr lang="en-US" dirty="0"/>
              <a:t>We use 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declare a variable</a:t>
            </a:r>
          </a:p>
          <a:p>
            <a:r>
              <a:rPr lang="en-US" dirty="0"/>
              <a:t>A variable has a scope</a:t>
            </a:r>
          </a:p>
          <a:p>
            <a:pPr lvl="1"/>
            <a:r>
              <a:rPr lang="en-US" dirty="0"/>
              <a:t>Global variables should be avoided (like in any other object oriented language)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5443" y="5380417"/>
            <a:ext cx="3744416" cy="712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answer = 42; answer = </a:t>
            </a:r>
            <a:r>
              <a:rPr lang="en-US" dirty="0">
                <a:solidFill>
                  <a:srgbClr val="800000"/>
                </a:solidFill>
              </a:rPr>
              <a:t>"Meaning of life"</a:t>
            </a:r>
            <a:r>
              <a:rPr lang="en-US" dirty="0"/>
              <a:t>;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006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is an Object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act on a array is if it was an object (it is !)</a:t>
            </a:r>
          </a:p>
          <a:p>
            <a:r>
              <a:rPr lang="en-US" dirty="0"/>
              <a:t>Not recommended</a:t>
            </a:r>
          </a:p>
          <a:p>
            <a:r>
              <a:rPr lang="en-US" dirty="0"/>
              <a:t>What is the expected output?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91680" y="3387566"/>
            <a:ext cx="3249736" cy="2708434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[1, 2, 3];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arr.name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"Ori"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for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0;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&lt;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arr.length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[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for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key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[key]);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554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More than just a method …</a:t>
            </a:r>
          </a:p>
          <a:p>
            <a:pPr lvl="1"/>
            <a:r>
              <a:rPr lang="en-US" dirty="0"/>
              <a:t>The basic for advanced JavaScript techniques</a:t>
            </a:r>
          </a:p>
          <a:p>
            <a:r>
              <a:rPr lang="en-US" dirty="0"/>
              <a:t>Declaring a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a function is also straightforward</a:t>
            </a:r>
          </a:p>
          <a:p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3140968"/>
            <a:ext cx="3589551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function</a:t>
            </a:r>
            <a:r>
              <a:rPr lang="pt-BR" dirty="0"/>
              <a:t> add(num1, num2) {</a:t>
            </a:r>
          </a:p>
          <a:p>
            <a:r>
              <a:rPr lang="pt-BR" dirty="0"/>
              <a:t>     </a:t>
            </a:r>
            <a:r>
              <a:rPr lang="pt-BR" dirty="0">
                <a:solidFill>
                  <a:srgbClr val="0000FF"/>
                </a:solidFill>
              </a:rPr>
              <a:t>return</a:t>
            </a:r>
            <a:r>
              <a:rPr lang="pt-BR" dirty="0"/>
              <a:t> num1 + num2;</a:t>
            </a:r>
          </a:p>
          <a:p>
            <a:r>
              <a:rPr lang="pt-BR" dirty="0"/>
              <a:t>}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2449" y="4797152"/>
            <a:ext cx="2869471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res = add(num1, num2);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262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value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only supports “pass by value” mechanism</a:t>
            </a:r>
          </a:p>
          <a:p>
            <a:r>
              <a:rPr lang="en-US" dirty="0"/>
              <a:t>The parameter being sent to a function is copied </a:t>
            </a:r>
          </a:p>
          <a:p>
            <a:pPr lvl="1"/>
            <a:r>
              <a:rPr lang="en-US" dirty="0"/>
              <a:t>Whether it is a reference or a value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59632" y="3356992"/>
            <a:ext cx="5184576" cy="1923604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"ABC"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modify(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"XXX"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458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declare variables 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variable is accessibly inside its surrounding function</a:t>
            </a:r>
          </a:p>
          <a:p>
            <a:r>
              <a:rPr lang="en-US" dirty="0"/>
              <a:t>Even before point of declaration</a:t>
            </a:r>
          </a:p>
          <a:p>
            <a:r>
              <a:rPr lang="en-US" dirty="0"/>
              <a:t>Therefore many JavaScript programmers declare</a:t>
            </a:r>
            <a:r>
              <a:rPr lang="he-IL" dirty="0"/>
              <a:t> </a:t>
            </a:r>
            <a:r>
              <a:rPr lang="en-US" dirty="0"/>
              <a:t> all variables at the beginning of the method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43808" y="4221088"/>
            <a:ext cx="3390528" cy="2185214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11;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doSomething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10;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doSomething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532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does not support Overloading</a:t>
            </a:r>
          </a:p>
          <a:p>
            <a:r>
              <a:rPr lang="en-US" dirty="0"/>
              <a:t>Last method wins</a:t>
            </a:r>
          </a:p>
          <a:p>
            <a:r>
              <a:rPr lang="en-US" dirty="0"/>
              <a:t>You can simulate it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80902" y="3356992"/>
            <a:ext cx="3509230" cy="3231654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ERR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"ERR"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WRN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"WRN"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MSG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"MSG"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log(type, message)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(message == undefined)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message = type;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type = MSG;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console.log(type +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 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message);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932040" y="4665042"/>
            <a:ext cx="2628797" cy="61555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log(ERR,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"Internal Error"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log(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"Connecting to server"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742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The Dark Side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function is an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Has built-in properties and methods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2204864"/>
            <a:ext cx="3589551" cy="1440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da-DK" dirty="0">
                <a:solidFill>
                  <a:srgbClr val="0000FF"/>
                </a:solidFill>
              </a:rPr>
              <a:t>function</a:t>
            </a:r>
            <a:r>
              <a:rPr lang="da-DK" dirty="0"/>
              <a:t> f() {</a:t>
            </a:r>
          </a:p>
          <a:p>
            <a:r>
              <a:rPr lang="da-DK" dirty="0"/>
              <a:t>     </a:t>
            </a:r>
            <a:r>
              <a:rPr lang="da-DK" dirty="0">
                <a:solidFill>
                  <a:srgbClr val="0000FF"/>
                </a:solidFill>
              </a:rPr>
              <a:t>var</a:t>
            </a:r>
            <a:r>
              <a:rPr lang="da-DK" dirty="0"/>
              <a:t> num = 10;</a:t>
            </a:r>
          </a:p>
          <a:p>
            <a:r>
              <a:rPr lang="da-DK" dirty="0"/>
              <a:t>}</a:t>
            </a:r>
          </a:p>
          <a:p>
            <a:endParaRPr lang="da-DK" dirty="0"/>
          </a:p>
          <a:p>
            <a:r>
              <a:rPr lang="da-DK" dirty="0"/>
              <a:t>f.num = 10;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8234" y="4293096"/>
            <a:ext cx="7318182" cy="2160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f(input) {</a:t>
            </a:r>
          </a:p>
          <a:p>
            <a:r>
              <a:rPr lang="en-US" dirty="0"/>
              <a:t>     console.log(f.name); </a:t>
            </a:r>
            <a:r>
              <a:rPr lang="en-US" dirty="0">
                <a:solidFill>
                  <a:srgbClr val="006400"/>
                </a:solidFill>
              </a:rPr>
              <a:t>// the name of the method</a:t>
            </a:r>
            <a:endParaRPr lang="en-US" dirty="0"/>
          </a:p>
          <a:p>
            <a:r>
              <a:rPr lang="en-US" dirty="0"/>
              <a:t>     console.log(</a:t>
            </a:r>
            <a:r>
              <a:rPr lang="en-US" dirty="0" err="1"/>
              <a:t>f.length</a:t>
            </a:r>
            <a:r>
              <a:rPr lang="en-US" dirty="0"/>
              <a:t>); </a:t>
            </a:r>
            <a:r>
              <a:rPr lang="en-US" dirty="0">
                <a:solidFill>
                  <a:srgbClr val="006400"/>
                </a:solidFill>
              </a:rPr>
              <a:t>// number of parameters</a:t>
            </a:r>
            <a:endParaRPr lang="en-US" dirty="0"/>
          </a:p>
          <a:p>
            <a:r>
              <a:rPr lang="en-US" dirty="0"/>
              <a:t>     console.log(</a:t>
            </a:r>
            <a:r>
              <a:rPr lang="en-US" dirty="0" err="1"/>
              <a:t>f.toString</a:t>
            </a:r>
            <a:r>
              <a:rPr lang="en-US" dirty="0"/>
              <a:t>()); </a:t>
            </a:r>
            <a:r>
              <a:rPr lang="en-US" dirty="0">
                <a:solidFill>
                  <a:srgbClr val="006400"/>
                </a:solidFill>
              </a:rPr>
              <a:t>//function source code</a:t>
            </a:r>
            <a:endParaRPr lang="en-US" dirty="0"/>
          </a:p>
          <a:p>
            <a:r>
              <a:rPr lang="en-US" dirty="0"/>
              <a:t>     console.log(</a:t>
            </a:r>
            <a:r>
              <a:rPr lang="en-US" dirty="0" err="1"/>
              <a:t>f.arguments</a:t>
            </a:r>
            <a:r>
              <a:rPr lang="en-US" dirty="0"/>
              <a:t>); </a:t>
            </a:r>
            <a:r>
              <a:rPr lang="en-US" dirty="0">
                <a:solidFill>
                  <a:srgbClr val="006400"/>
                </a:solidFill>
              </a:rPr>
              <a:t>// available only during execution</a:t>
            </a:r>
          </a:p>
          <a:p>
            <a:r>
              <a:rPr lang="en-US" dirty="0"/>
              <a:t>     console.log(f.caller.name); </a:t>
            </a:r>
            <a:r>
              <a:rPr lang="en-US" dirty="0">
                <a:solidFill>
                  <a:srgbClr val="006400"/>
                </a:solidFill>
              </a:rPr>
              <a:t>// available only during execution</a:t>
            </a:r>
            <a:endParaRPr lang="en-US" dirty="0"/>
          </a:p>
          <a:p>
            <a:r>
              <a:rPr lang="en-US" dirty="0"/>
              <a:t>}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342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Indirect Invocation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function can be invoked using special 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Although not intuitive, above syntax is quite common</a:t>
            </a:r>
          </a:p>
          <a:p>
            <a:r>
              <a:rPr lang="en-US" dirty="0"/>
              <a:t>Mainly, when doing Object Oriented JavaScript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2204864"/>
            <a:ext cx="3362678" cy="1944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f(name) {</a:t>
            </a:r>
          </a:p>
          <a:p>
            <a:r>
              <a:rPr lang="en-US" dirty="0"/>
              <a:t>     console.log(</a:t>
            </a:r>
            <a:r>
              <a:rPr lang="en-US" dirty="0">
                <a:solidFill>
                  <a:srgbClr val="800000"/>
                </a:solidFill>
              </a:rPr>
              <a:t>"Hello "</a:t>
            </a:r>
            <a:r>
              <a:rPr lang="en-US" dirty="0"/>
              <a:t> + name);</a:t>
            </a:r>
          </a:p>
          <a:p>
            <a:r>
              <a:rPr lang="en-US" dirty="0"/>
              <a:t> }</a:t>
            </a:r>
          </a:p>
          <a:p>
            <a:endParaRPr lang="en-US" dirty="0"/>
          </a:p>
          <a:p>
            <a:r>
              <a:rPr lang="en-US" dirty="0" err="1"/>
              <a:t>f.call</a:t>
            </a:r>
            <a:r>
              <a:rPr lang="en-US" dirty="0"/>
              <a:t>({}, 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 err="1">
                <a:solidFill>
                  <a:srgbClr val="800000"/>
                </a:solidFill>
              </a:rPr>
              <a:t>Ori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);</a:t>
            </a:r>
          </a:p>
          <a:p>
            <a:r>
              <a:rPr lang="en-US" dirty="0" err="1"/>
              <a:t>f.apply</a:t>
            </a:r>
            <a:r>
              <a:rPr lang="en-US" dirty="0"/>
              <a:t>({}, [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 err="1">
                <a:solidFill>
                  <a:srgbClr val="800000"/>
                </a:solidFill>
              </a:rPr>
              <a:t>Ori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]);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637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creates a Scope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 creates a new scope which is isolated from outer scope</a:t>
            </a:r>
          </a:p>
          <a:p>
            <a:r>
              <a:rPr lang="en-US" dirty="0"/>
              <a:t>Outer scope cannot access local variables of a function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3645024"/>
            <a:ext cx="4946854" cy="2952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num</a:t>
            </a:r>
            <a:r>
              <a:rPr lang="en-US" dirty="0"/>
              <a:t> = 20;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f() {</a:t>
            </a:r>
          </a:p>
          <a:p>
            <a:r>
              <a:rPr lang="en-US" dirty="0"/>
              <a:t> 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num</a:t>
            </a:r>
            <a:r>
              <a:rPr lang="en-US" dirty="0"/>
              <a:t> = 10;</a:t>
            </a:r>
          </a:p>
          <a:p>
            <a:endParaRPr lang="en-US" dirty="0"/>
          </a:p>
          <a:p>
            <a:r>
              <a:rPr lang="en-US" dirty="0"/>
              <a:t>     console.log(</a:t>
            </a:r>
            <a:r>
              <a:rPr lang="en-US" dirty="0" err="1"/>
              <a:t>num</a:t>
            </a:r>
            <a:r>
              <a:rPr lang="en-US" dirty="0"/>
              <a:t>); </a:t>
            </a:r>
            <a:r>
              <a:rPr lang="en-US" dirty="0">
                <a:solidFill>
                  <a:srgbClr val="006400"/>
                </a:solidFill>
              </a:rPr>
              <a:t>// yields 10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f();</a:t>
            </a:r>
          </a:p>
          <a:p>
            <a:endParaRPr lang="en-US" dirty="0"/>
          </a:p>
          <a:p>
            <a:r>
              <a:rPr lang="en-US" dirty="0"/>
              <a:t>console.log(</a:t>
            </a:r>
            <a:r>
              <a:rPr lang="en-US" dirty="0" err="1"/>
              <a:t>f.num</a:t>
            </a:r>
            <a:r>
              <a:rPr lang="en-US" dirty="0"/>
              <a:t>); </a:t>
            </a:r>
            <a:r>
              <a:rPr lang="en-US" dirty="0">
                <a:solidFill>
                  <a:srgbClr val="006400"/>
                </a:solidFill>
              </a:rPr>
              <a:t>// yields undefined</a:t>
            </a:r>
            <a:r>
              <a:rPr lang="en-US" dirty="0"/>
              <a:t>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98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Inner function may access the local variables of the outer function</a:t>
            </a:r>
          </a:p>
          <a:p>
            <a:pPr lvl="1"/>
            <a:r>
              <a:rPr lang="en-US" dirty="0"/>
              <a:t>Even after outer function completes execution</a:t>
            </a:r>
          </a:p>
          <a:p>
            <a:r>
              <a:rPr lang="en-US" dirty="0"/>
              <a:t>Allows us to simulate </a:t>
            </a:r>
            <a:r>
              <a:rPr lang="en-US" dirty="0" err="1"/>
              <a:t>stateful</a:t>
            </a:r>
            <a:r>
              <a:rPr lang="en-US" dirty="0"/>
              <a:t> function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99592" y="4149080"/>
            <a:ext cx="3250698" cy="2185214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getCounter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++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is 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437234" y="4803105"/>
            <a:ext cx="2558008" cy="87716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counter =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getCounter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counter();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counter();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7205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inside an Object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object can contain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Feels like OOP</a:t>
            </a:r>
          </a:p>
          <a:p>
            <a:r>
              <a:rPr lang="en-US" dirty="0"/>
              <a:t>The keyword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is used for accessing other properties (see next slide)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2132856"/>
            <a:ext cx="4946854" cy="2088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</a:t>
            </a:r>
          </a:p>
          <a:p>
            <a:r>
              <a:rPr lang="en-US" dirty="0"/>
              <a:t>     id: 123,</a:t>
            </a:r>
          </a:p>
          <a:p>
            <a:r>
              <a:rPr lang="en-US" dirty="0"/>
              <a:t>     dump: 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() {</a:t>
            </a:r>
          </a:p>
          <a:p>
            <a:r>
              <a:rPr lang="en-US" dirty="0"/>
              <a:t>         console.log(</a:t>
            </a:r>
            <a:r>
              <a:rPr lang="en-US" dirty="0">
                <a:solidFill>
                  <a:srgbClr val="800000"/>
                </a:solidFill>
              </a:rPr>
              <a:t>"dumping: " + </a:t>
            </a:r>
            <a:r>
              <a:rPr lang="en-US" dirty="0">
                <a:solidFill>
                  <a:srgbClr val="0000FF"/>
                </a:solidFill>
              </a:rPr>
              <a:t>this</a:t>
            </a:r>
            <a:r>
              <a:rPr lang="en-US" dirty="0"/>
              <a:t>.id);</a:t>
            </a:r>
          </a:p>
          <a:p>
            <a:r>
              <a:rPr lang="en-US" dirty="0"/>
              <a:t>     }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obj.dump</a:t>
            </a:r>
            <a:r>
              <a:rPr lang="en-US" dirty="0"/>
              <a:t>();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76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/>
          </a:bodyPr>
          <a:lstStyle/>
          <a:p>
            <a:r>
              <a:rPr lang="en-US" dirty="0"/>
              <a:t>Case sensitive</a:t>
            </a:r>
          </a:p>
          <a:p>
            <a:r>
              <a:rPr lang="en-US" dirty="0"/>
              <a:t>$ and _ are valid variable names</a:t>
            </a:r>
          </a:p>
          <a:p>
            <a:pPr lvl="1"/>
            <a:r>
              <a:rPr lang="en-US" dirty="0"/>
              <a:t>And common</a:t>
            </a:r>
          </a:p>
          <a:p>
            <a:r>
              <a:rPr lang="en-US" dirty="0"/>
              <a:t>Cannot use reserved keywords</a:t>
            </a:r>
          </a:p>
          <a:p>
            <a:r>
              <a:rPr lang="en-US" dirty="0"/>
              <a:t>Usually, camel case convention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you like above code 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75656" y="4293096"/>
            <a:ext cx="4075603" cy="140038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$(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res = _.map([1, 2, 3],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* 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});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86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this keyword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en-US" dirty="0"/>
              <a:t>Available only inside a function</a:t>
            </a:r>
          </a:p>
          <a:p>
            <a:r>
              <a:rPr lang="en-US" dirty="0"/>
              <a:t>Points to the object that this function is being invoked 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Global function points to the window object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3212976"/>
            <a:ext cx="5234886" cy="23762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</a:t>
            </a:r>
          </a:p>
          <a:p>
            <a:r>
              <a:rPr lang="en-US" dirty="0"/>
              <a:t>     id: 123,</a:t>
            </a:r>
          </a:p>
          <a:p>
            <a:r>
              <a:rPr lang="en-US" dirty="0"/>
              <a:t>     dump: 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() {</a:t>
            </a:r>
          </a:p>
          <a:p>
            <a:r>
              <a:rPr lang="en-US" dirty="0"/>
              <a:t>         console.log(</a:t>
            </a:r>
            <a:r>
              <a:rPr lang="en-US" dirty="0">
                <a:solidFill>
                  <a:srgbClr val="0000FF"/>
                </a:solidFill>
              </a:rPr>
              <a:t>this</a:t>
            </a:r>
            <a:r>
              <a:rPr lang="en-US" dirty="0"/>
              <a:t>.id);</a:t>
            </a:r>
          </a:p>
          <a:p>
            <a:r>
              <a:rPr lang="en-US" dirty="0"/>
              <a:t>     }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 err="1"/>
              <a:t>obj.dump</a:t>
            </a:r>
            <a:r>
              <a:rPr lang="en-US" dirty="0"/>
              <a:t>();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5117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&amp; Call - Recap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control the value of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using </a:t>
            </a:r>
            <a:r>
              <a:rPr lang="en-US" dirty="0">
                <a:solidFill>
                  <a:srgbClr val="FF0000"/>
                </a:solidFill>
              </a:rPr>
              <a:t>apply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call</a:t>
            </a:r>
            <a:r>
              <a:rPr lang="en-US" dirty="0"/>
              <a:t> methods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3298" y="2708920"/>
            <a:ext cx="5234886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</a:t>
            </a:r>
          </a:p>
          <a:p>
            <a:r>
              <a:rPr lang="en-US" dirty="0"/>
              <a:t>     id: 123</a:t>
            </a:r>
          </a:p>
          <a:p>
            <a:r>
              <a:rPr lang="en-US" dirty="0"/>
              <a:t>};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dump() {</a:t>
            </a:r>
          </a:p>
          <a:p>
            <a:r>
              <a:rPr lang="en-US" dirty="0"/>
              <a:t>     console.log(</a:t>
            </a:r>
            <a:r>
              <a:rPr lang="en-US" dirty="0">
                <a:solidFill>
                  <a:srgbClr val="0000FF"/>
                </a:solidFill>
              </a:rPr>
              <a:t>this</a:t>
            </a:r>
            <a:r>
              <a:rPr lang="en-US" dirty="0"/>
              <a:t>.id);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dump.call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);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320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Executing Function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function can declared without a name</a:t>
            </a:r>
          </a:p>
          <a:p>
            <a:r>
              <a:rPr lang="en-US" dirty="0"/>
              <a:t>Since no name exist no one can invoked it</a:t>
            </a:r>
          </a:p>
          <a:p>
            <a:r>
              <a:rPr lang="en-US" dirty="0"/>
              <a:t>Except the code that declared it</a:t>
            </a:r>
          </a:p>
          <a:p>
            <a:r>
              <a:rPr lang="en-US" dirty="0"/>
              <a:t>A.K.A self executing function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1810" y="4365104"/>
            <a:ext cx="7395126" cy="1656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() {</a:t>
            </a:r>
          </a:p>
          <a:p>
            <a:r>
              <a:rPr lang="en-US" dirty="0"/>
              <a:t>     </a:t>
            </a:r>
            <a:r>
              <a:rPr lang="en-US" dirty="0">
                <a:solidFill>
                  <a:srgbClr val="006400"/>
                </a:solidFill>
              </a:rPr>
              <a:t>//  External code has no access to these variables</a:t>
            </a:r>
          </a:p>
          <a:p>
            <a:r>
              <a:rPr lang="en-US" dirty="0"/>
              <a:t> 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url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"http://www.google.com"</a:t>
            </a:r>
            <a:r>
              <a:rPr lang="en-US" dirty="0"/>
              <a:t>;</a:t>
            </a:r>
          </a:p>
          <a:p>
            <a:r>
              <a:rPr lang="en-US" dirty="0"/>
              <a:t> 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productKey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"ABC"</a:t>
            </a:r>
            <a:r>
              <a:rPr lang="en-US" dirty="0"/>
              <a:t>;</a:t>
            </a:r>
          </a:p>
          <a:p>
            <a:r>
              <a:rPr lang="en-US" dirty="0"/>
              <a:t>})();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4882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Parameters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 about the $ sign</a:t>
            </a:r>
          </a:p>
          <a:p>
            <a:r>
              <a:rPr lang="en-US" dirty="0"/>
              <a:t>Usually it points to jQuery global object</a:t>
            </a:r>
          </a:p>
          <a:p>
            <a:r>
              <a:rPr lang="en-US" dirty="0"/>
              <a:t>But how can we ensure that?</a:t>
            </a:r>
          </a:p>
          <a:p>
            <a:pPr lvl="1"/>
            <a:r>
              <a:rPr lang="en-US" dirty="0"/>
              <a:t>There might be a case were additional 3</a:t>
            </a:r>
            <a:r>
              <a:rPr lang="en-US" baseline="30000" dirty="0"/>
              <a:t>rd</a:t>
            </a:r>
            <a:r>
              <a:rPr lang="en-US" dirty="0"/>
              <a:t> party library overrides it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9308" y="4363551"/>
            <a:ext cx="3084740" cy="166199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($)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$.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ajax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url: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"www.google.com"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type: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"GET"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})(jQuery);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219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Pattern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Arrange your JavaScript code into modules</a:t>
            </a:r>
          </a:p>
          <a:p>
            <a:r>
              <a:rPr lang="en-US" dirty="0"/>
              <a:t>Each module is surrounded with self executing function thus hiding all local variables and functions</a:t>
            </a:r>
          </a:p>
          <a:p>
            <a:r>
              <a:rPr lang="en-US" dirty="0"/>
              <a:t>Peek the ones that should be public (sparsely)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3789040"/>
            <a:ext cx="4586814" cy="27363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fontScale="92500" lnSpcReduction="1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Server = (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() {</a:t>
            </a:r>
          </a:p>
          <a:p>
            <a:r>
              <a:rPr lang="en-US" dirty="0"/>
              <a:t> 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baseUrl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"http://www.google.com"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    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</a:t>
            </a:r>
            <a:r>
              <a:rPr lang="en-US" dirty="0" err="1"/>
              <a:t>httpGet</a:t>
            </a:r>
            <a:r>
              <a:rPr lang="en-US" dirty="0"/>
              <a:t>(</a:t>
            </a:r>
            <a:r>
              <a:rPr lang="en-US" dirty="0" err="1"/>
              <a:t>relativeUrl</a:t>
            </a:r>
            <a:r>
              <a:rPr lang="en-US" dirty="0"/>
              <a:t>) {</a:t>
            </a:r>
          </a:p>
          <a:p>
            <a:r>
              <a:rPr lang="en-US" dirty="0"/>
              <a:t>         $.</a:t>
            </a:r>
            <a:r>
              <a:rPr lang="en-US" dirty="0" err="1"/>
              <a:t>ajax</a:t>
            </a:r>
            <a:r>
              <a:rPr lang="en-US" dirty="0"/>
              <a:t>(…);</a:t>
            </a:r>
          </a:p>
          <a:p>
            <a:r>
              <a:rPr lang="en-US" dirty="0"/>
              <a:t>     }</a:t>
            </a:r>
          </a:p>
          <a:p>
            <a:endParaRPr lang="en-US" dirty="0"/>
          </a:p>
          <a:p>
            <a:r>
              <a:rPr lang="en-US" dirty="0"/>
              <a:t>     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 {</a:t>
            </a:r>
          </a:p>
          <a:p>
            <a:r>
              <a:rPr lang="en-US" dirty="0"/>
              <a:t>         </a:t>
            </a:r>
            <a:r>
              <a:rPr lang="en-US" dirty="0" err="1"/>
              <a:t>httpGet</a:t>
            </a:r>
            <a:r>
              <a:rPr lang="en-US" dirty="0"/>
              <a:t>: </a:t>
            </a:r>
            <a:r>
              <a:rPr lang="en-US" dirty="0" err="1"/>
              <a:t>httpGet</a:t>
            </a:r>
            <a:r>
              <a:rPr lang="en-US" dirty="0"/>
              <a:t>,</a:t>
            </a:r>
          </a:p>
          <a:p>
            <a:r>
              <a:rPr lang="en-US" dirty="0"/>
              <a:t>     };</a:t>
            </a:r>
          </a:p>
          <a:p>
            <a:r>
              <a:rPr lang="en-US" dirty="0"/>
              <a:t> })();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3129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is simple but powerful</a:t>
            </a:r>
          </a:p>
          <a:p>
            <a:pPr lvl="1"/>
            <a:r>
              <a:rPr lang="en-US" dirty="0"/>
              <a:t>Small amount of built-in types</a:t>
            </a:r>
          </a:p>
          <a:p>
            <a:pPr lvl="1"/>
            <a:r>
              <a:rPr lang="en-US" dirty="0"/>
              <a:t>Implicit conversion</a:t>
            </a:r>
          </a:p>
          <a:p>
            <a:pPr lvl="1"/>
            <a:r>
              <a:rPr lang="en-US" dirty="0"/>
              <a:t>No character data type</a:t>
            </a:r>
          </a:p>
          <a:p>
            <a:pPr lvl="1"/>
            <a:r>
              <a:rPr lang="en-US" dirty="0"/>
              <a:t>No integer data type</a:t>
            </a:r>
          </a:p>
          <a:p>
            <a:r>
              <a:rPr lang="en-US" dirty="0"/>
              <a:t>Function is the basis for advanced JavaScript coding</a:t>
            </a:r>
          </a:p>
          <a:p>
            <a:r>
              <a:rPr lang="en-US" dirty="0"/>
              <a:t>Arrange your code into modules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1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Variable Declaration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196952"/>
          </a:xfrm>
        </p:spPr>
        <p:txBody>
          <a:bodyPr>
            <a:normAutofit/>
          </a:bodyPr>
          <a:lstStyle/>
          <a:p>
            <a:r>
              <a:rPr lang="en-US" dirty="0"/>
              <a:t>You can write into a variable even when this variable was not declared before</a:t>
            </a:r>
          </a:p>
          <a:p>
            <a:r>
              <a:rPr lang="en-US" dirty="0"/>
              <a:t>Don’t do this !</a:t>
            </a:r>
          </a:p>
          <a:p>
            <a:r>
              <a:rPr lang="en-US" dirty="0"/>
              <a:t>In this case a global variable is created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4242048"/>
            <a:ext cx="4320480" cy="187220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rmAutofit fontScale="92500"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g() {         </a:t>
            </a:r>
          </a:p>
          <a:p>
            <a:r>
              <a:rPr lang="en-US" dirty="0"/>
              <a:t>    global = 12;             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g();     </a:t>
            </a:r>
          </a:p>
          <a:p>
            <a:endParaRPr lang="en-US" dirty="0"/>
          </a:p>
          <a:p>
            <a:r>
              <a:rPr lang="en-US" dirty="0"/>
              <a:t>alert(global);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70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Initialization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Like other modern programming languages, JavaScript supports automatic initialization</a:t>
            </a:r>
          </a:p>
          <a:p>
            <a:r>
              <a:rPr lang="en-US" dirty="0"/>
              <a:t>The value of uninitialized variable is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  <a:endParaRPr lang="en-US" dirty="0"/>
          </a:p>
          <a:p>
            <a:pPr lvl="1"/>
            <a:r>
              <a:rPr lang="en-US" dirty="0"/>
              <a:t>Not the same as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/>
              <a:t> value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56529" y="4293096"/>
            <a:ext cx="326563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 undefined);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68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Undeclared Variable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9890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cannot read a value of undeclared variable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ask for the </a:t>
            </a:r>
            <a:r>
              <a:rPr lang="en-US" dirty="0" err="1">
                <a:solidFill>
                  <a:srgbClr val="FF0000"/>
                </a:solidFill>
              </a:rPr>
              <a:t>typeof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an undeclared variable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2204864"/>
            <a:ext cx="3744416" cy="1944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try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 (xxx == 10) {</a:t>
            </a:r>
            <a:br>
              <a:rPr lang="en-US" dirty="0"/>
            </a:br>
            <a:r>
              <a:rPr lang="en-US" dirty="0"/>
              <a:t>    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catch</a:t>
            </a:r>
            <a:r>
              <a:rPr lang="en-US" dirty="0"/>
              <a:t> (e) {</a:t>
            </a:r>
            <a:br>
              <a:rPr lang="en-US" dirty="0"/>
            </a:br>
            <a:r>
              <a:rPr lang="en-US" dirty="0"/>
              <a:t>    console.log(</a:t>
            </a:r>
            <a:r>
              <a:rPr lang="en-US" dirty="0" err="1"/>
              <a:t>e.message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5517232"/>
            <a:ext cx="3744416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/>
              <a:t>console.log(</a:t>
            </a:r>
            <a:r>
              <a:rPr lang="en-US" dirty="0" err="1">
                <a:solidFill>
                  <a:srgbClr val="0000FF"/>
                </a:solidFill>
              </a:rPr>
              <a:t>typeof</a:t>
            </a:r>
            <a:r>
              <a:rPr lang="en-US" dirty="0"/>
              <a:t> xxx);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5032653" y="5589240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Callout 8"/>
          <p:cNvSpPr/>
          <p:nvPr/>
        </p:nvSpPr>
        <p:spPr>
          <a:xfrm>
            <a:off x="6068382" y="5301208"/>
            <a:ext cx="1887994" cy="93610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“undefined”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675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is the Global Scope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Every global variable is a property of a global object named </a:t>
            </a:r>
            <a:r>
              <a:rPr lang="en-US" dirty="0">
                <a:solidFill>
                  <a:srgbClr val="FF0000"/>
                </a:solidFill>
              </a:rPr>
              <a:t>window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Objects in JavaScript are dynamic </a:t>
            </a:r>
            <a:r>
              <a:rPr lang="en-US" dirty="0">
                <a:sym typeface="Wingdings" panose="05000000000000000000" pitchFamily="2" charset="2"/>
              </a:rPr>
              <a:t> Global scope is dynamic 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See next slides about objects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25270" y="2780928"/>
            <a:ext cx="3328155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10;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window.num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//prints 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window.num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11;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prints 11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893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types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supports only the following types: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undefined</a:t>
            </a:r>
          </a:p>
          <a:p>
            <a:r>
              <a:rPr lang="en-US" dirty="0"/>
              <a:t>Given a variable you can use the keyword </a:t>
            </a:r>
            <a:r>
              <a:rPr lang="en-US" dirty="0" err="1">
                <a:solidFill>
                  <a:srgbClr val="FF0000"/>
                </a:solidFill>
              </a:rPr>
              <a:t>typeof</a:t>
            </a:r>
            <a:r>
              <a:rPr lang="en-US" dirty="0"/>
              <a:t> to read it’s runtime type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56699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702</TotalTime>
  <Words>1711</Words>
  <Application>Microsoft Office PowerPoint</Application>
  <PresentationFormat>On-screen Show (4:3)</PresentationFormat>
  <Paragraphs>597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Consolas</vt:lpstr>
      <vt:lpstr>Levenim MT</vt:lpstr>
      <vt:lpstr>Tw Cen MT</vt:lpstr>
      <vt:lpstr>Wingdings</vt:lpstr>
      <vt:lpstr>Wingdings 2</vt:lpstr>
      <vt:lpstr>חציון</vt:lpstr>
      <vt:lpstr>JavaScript PITFALLS</vt:lpstr>
      <vt:lpstr>Agenda</vt:lpstr>
      <vt:lpstr>JavaScript is dynamic</vt:lpstr>
      <vt:lpstr>Declaring Variables</vt:lpstr>
      <vt:lpstr>Implicit Variable Declaration</vt:lpstr>
      <vt:lpstr>Automatic Initialization</vt:lpstr>
      <vt:lpstr>Undeclared Variable</vt:lpstr>
      <vt:lpstr>Window is the Global Scope</vt:lpstr>
      <vt:lpstr>Built-in types</vt:lpstr>
      <vt:lpstr>Built-in types</vt:lpstr>
      <vt:lpstr>Value vs. Reference type</vt:lpstr>
      <vt:lpstr>Number</vt:lpstr>
      <vt:lpstr>String (1)</vt:lpstr>
      <vt:lpstr>String (2)</vt:lpstr>
      <vt:lpstr>String’s useful methods</vt:lpstr>
      <vt:lpstr>Undefined</vt:lpstr>
      <vt:lpstr>Comparison Operators</vt:lpstr>
      <vt:lpstr>Data Type Conversion</vt:lpstr>
      <vt:lpstr>Conversion Tricks</vt:lpstr>
      <vt:lpstr>Logical Operators</vt:lpstr>
      <vt:lpstr>Array</vt:lpstr>
      <vt:lpstr>Iterating an Array</vt:lpstr>
      <vt:lpstr>Array is dynamic</vt:lpstr>
      <vt:lpstr>Useful Array’s Methods</vt:lpstr>
      <vt:lpstr>Object</vt:lpstr>
      <vt:lpstr>Initializing an Object</vt:lpstr>
      <vt:lpstr>Object is dynamic</vt:lpstr>
      <vt:lpstr>Object Content</vt:lpstr>
      <vt:lpstr>Object’s built-in methods</vt:lpstr>
      <vt:lpstr>Array is an Object</vt:lpstr>
      <vt:lpstr>Function</vt:lpstr>
      <vt:lpstr>Pass by value</vt:lpstr>
      <vt:lpstr>Where to declare variables ?</vt:lpstr>
      <vt:lpstr>Overloading</vt:lpstr>
      <vt:lpstr>Function – The Dark Side</vt:lpstr>
      <vt:lpstr>Function – Indirect Invocation</vt:lpstr>
      <vt:lpstr>Function creates a Scope</vt:lpstr>
      <vt:lpstr>Closure</vt:lpstr>
      <vt:lpstr>Function inside an Object</vt:lpstr>
      <vt:lpstr>The this keyword</vt:lpstr>
      <vt:lpstr>Apply &amp; Call - Recap</vt:lpstr>
      <vt:lpstr>Self Executing Function</vt:lpstr>
      <vt:lpstr>Sending Parameters</vt:lpstr>
      <vt:lpstr>Module Pattern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84</cp:revision>
  <dcterms:created xsi:type="dcterms:W3CDTF">2011-02-24T08:59:43Z</dcterms:created>
  <dcterms:modified xsi:type="dcterms:W3CDTF">2018-07-05T09:18:31Z</dcterms:modified>
</cp:coreProperties>
</file>