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3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496" r:id="rId29"/>
    <p:sldId id="497" r:id="rId30"/>
    <p:sldId id="498" r:id="rId31"/>
    <p:sldId id="499" r:id="rId32"/>
    <p:sldId id="500" r:id="rId33"/>
    <p:sldId id="501" r:id="rId34"/>
    <p:sldId id="502" r:id="rId35"/>
    <p:sldId id="503" r:id="rId36"/>
    <p:sldId id="504" r:id="rId37"/>
    <p:sldId id="505" r:id="rId38"/>
    <p:sldId id="506" r:id="rId39"/>
    <p:sldId id="507" r:id="rId40"/>
    <p:sldId id="508" r:id="rId41"/>
    <p:sldId id="509" r:id="rId42"/>
    <p:sldId id="510" r:id="rId43"/>
    <p:sldId id="511" r:id="rId44"/>
    <p:sldId id="512" r:id="rId45"/>
    <p:sldId id="513" r:id="rId46"/>
    <p:sldId id="514" r:id="rId47"/>
    <p:sldId id="515" r:id="rId48"/>
    <p:sldId id="516" r:id="rId49"/>
    <p:sldId id="517" r:id="rId50"/>
    <p:sldId id="518" r:id="rId51"/>
    <p:sldId id="51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07" autoAdjust="0"/>
  </p:normalViewPr>
  <p:slideViewPr>
    <p:cSldViewPr>
      <p:cViewPr varScale="1">
        <p:scale>
          <a:sx n="64" d="100"/>
          <a:sy n="64" d="100"/>
        </p:scale>
        <p:origin x="6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uglascrockford/JSON-j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AJAX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860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 – Sending data with GET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data property may hold a</a:t>
            </a:r>
          </a:p>
          <a:p>
            <a:pPr lvl="1"/>
            <a:r>
              <a:rPr lang="en-US" dirty="0"/>
              <a:t>string – Is appended to the URL as is</a:t>
            </a:r>
          </a:p>
          <a:p>
            <a:pPr lvl="1"/>
            <a:r>
              <a:rPr lang="en-US" dirty="0"/>
              <a:t>object – Is serialized into query string format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83568" y="3377317"/>
            <a:ext cx="4092787" cy="2123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"http://localhost/demo/contact"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 data: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{id: 1}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success: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"Done: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error: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1880" y="5235644"/>
            <a:ext cx="345638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GET http://localhost/demo/contact?id=1 HTTP/1.1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Host: </a:t>
            </a:r>
            <a:r>
              <a:rPr lang="en-US" sz="900" dirty="0" err="1">
                <a:latin typeface="Lucida Console" panose="020B0609040504020204" pitchFamily="49" charset="0"/>
              </a:rPr>
              <a:t>localhost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Connection: keep-alive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Accept: text/html, */*; q=0.01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8621" y="5192028"/>
            <a:ext cx="2448272" cy="265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 - POST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data option when posting to the server</a:t>
            </a:r>
          </a:p>
          <a:p>
            <a:pPr lvl="1"/>
            <a:r>
              <a:rPr lang="en-US" dirty="0"/>
              <a:t>Same behavior as GET but the data is sent as the request body and not as part of the URL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2648" y="3140968"/>
            <a:ext cx="4687502" cy="2123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data: { name: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Udi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email: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"udi@gmail.com"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success: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"Done: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error: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7944" y="4941168"/>
            <a:ext cx="4572000" cy="1338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POST http://localhost/Demo/contact HTTP/1.1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Host: </a:t>
            </a:r>
            <a:r>
              <a:rPr lang="en-US" sz="900" dirty="0" err="1">
                <a:latin typeface="Lucida Console" panose="020B0609040504020204" pitchFamily="49" charset="0"/>
              </a:rPr>
              <a:t>localhost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Connection: keep-alive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Content-Length: 30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Accept: */*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Safari/537.36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Content-Type: application/x-www-form-</a:t>
            </a:r>
            <a:r>
              <a:rPr lang="en-US" sz="900" dirty="0" err="1">
                <a:latin typeface="Lucida Console" panose="020B0609040504020204" pitchFamily="49" charset="0"/>
              </a:rPr>
              <a:t>urlencoded</a:t>
            </a:r>
            <a:r>
              <a:rPr lang="en-US" sz="900" dirty="0">
                <a:latin typeface="Lucida Console" panose="020B0609040504020204" pitchFamily="49" charset="0"/>
              </a:rPr>
              <a:t>; charset=UTF-8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name=Udi&amp;email=udi%40gmail.com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3913632" y="5971974"/>
            <a:ext cx="252028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3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Browser might cache AJAX GET request</a:t>
            </a:r>
          </a:p>
          <a:p>
            <a:r>
              <a:rPr lang="en-US" dirty="0"/>
              <a:t>In this case second request will not be sent</a:t>
            </a:r>
          </a:p>
          <a:p>
            <a:pPr lvl="1"/>
            <a:r>
              <a:rPr lang="en-US" dirty="0"/>
              <a:t>The $.</a:t>
            </a:r>
            <a:r>
              <a:rPr lang="en-US" dirty="0" err="1"/>
              <a:t>ajax</a:t>
            </a:r>
            <a:r>
              <a:rPr lang="en-US" dirty="0"/>
              <a:t> succeeds as if the request was sent</a:t>
            </a:r>
          </a:p>
          <a:p>
            <a:r>
              <a:rPr lang="en-US" dirty="0"/>
              <a:t>To eliminate caching</a:t>
            </a:r>
          </a:p>
          <a:p>
            <a:pPr lvl="1"/>
            <a:r>
              <a:rPr lang="en-US" dirty="0"/>
              <a:t>Use POST request</a:t>
            </a:r>
          </a:p>
          <a:p>
            <a:pPr lvl="1"/>
            <a:r>
              <a:rPr lang="en-US" dirty="0"/>
              <a:t>Or, append a random value into the URL</a:t>
            </a:r>
          </a:p>
          <a:p>
            <a:pPr lvl="2"/>
            <a:r>
              <a:rPr lang="en-US" dirty="0"/>
              <a:t>jQuery supports this technique using </a:t>
            </a:r>
            <a:r>
              <a:rPr lang="en-US" dirty="0">
                <a:solidFill>
                  <a:srgbClr val="FF0000"/>
                </a:solidFill>
              </a:rPr>
              <a:t>cache</a:t>
            </a:r>
            <a:r>
              <a:rPr lang="en-US" dirty="0"/>
              <a:t> property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5157192"/>
            <a:ext cx="3922869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success: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error: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cache: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0514" y="6073778"/>
            <a:ext cx="1656184" cy="305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45435" y="6131133"/>
            <a:ext cx="4086200" cy="507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GET http://localhost/Demo/html?_=1396678859948 HTTP/1.1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Host: </a:t>
            </a:r>
            <a:r>
              <a:rPr lang="en-US" sz="900" dirty="0" err="1">
                <a:latin typeface="Lucida Console" panose="020B0609040504020204" pitchFamily="49" charset="0"/>
              </a:rPr>
              <a:t>localhost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Connection: keep-alive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0152" y="6073778"/>
            <a:ext cx="1656184" cy="305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8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JSON – Java Script Object Notation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XML is difficult to parse inside the browser</a:t>
            </a:r>
          </a:p>
          <a:p>
            <a:r>
              <a:rPr lang="en-US" dirty="0"/>
              <a:t>JSON is based on JavaScript object literal notation</a:t>
            </a:r>
          </a:p>
          <a:p>
            <a:pPr lvl="1"/>
            <a:r>
              <a:rPr lang="en-US" dirty="0"/>
              <a:t>Therefore, a text format</a:t>
            </a:r>
          </a:p>
          <a:p>
            <a:pPr lvl="1"/>
            <a:r>
              <a:rPr lang="en-US" dirty="0"/>
              <a:t>Easy to read and write</a:t>
            </a:r>
          </a:p>
          <a:p>
            <a:r>
              <a:rPr lang="en-US" dirty="0"/>
              <a:t>Is lighter than XML</a:t>
            </a:r>
          </a:p>
          <a:p>
            <a:r>
              <a:rPr lang="en-US" dirty="0"/>
              <a:t>Built-in browser support</a:t>
            </a:r>
          </a:p>
          <a:p>
            <a:r>
              <a:rPr lang="en-US" dirty="0"/>
              <a:t>Keys must be surrounded with double quotes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6964" y="5661248"/>
            <a:ext cx="664476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'{"id": 1, "name": "Ori", "email": "ori@gmail.com"}'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6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Browser Support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29000"/>
          </a:xfrm>
        </p:spPr>
        <p:txBody>
          <a:bodyPr/>
          <a:lstStyle/>
          <a:p>
            <a:r>
              <a:rPr lang="en-US" dirty="0"/>
              <a:t>Modern browsers offer a global object named JSON</a:t>
            </a:r>
          </a:p>
          <a:p>
            <a:pPr lvl="1"/>
            <a:r>
              <a:rPr lang="en-US" dirty="0"/>
              <a:t>For older browser consider using JSON2 </a:t>
            </a:r>
            <a:r>
              <a:rPr lang="en-US" dirty="0">
                <a:hlinkClick r:id="rId2"/>
              </a:rPr>
              <a:t>https://github.com/douglascrockford/JSON-js</a:t>
            </a:r>
            <a:endParaRPr lang="en-US" dirty="0"/>
          </a:p>
          <a:p>
            <a:r>
              <a:rPr lang="en-US" dirty="0"/>
              <a:t>Serialization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37837" y="3961324"/>
            <a:ext cx="2646878" cy="1277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id: 123,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email: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"ori@gmail.com"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12648" y="5252863"/>
            <a:ext cx="8153400" cy="5250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Deserialization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43608" y="5791036"/>
            <a:ext cx="4801314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'{"id":1,"name":"Ori","email":"ori@gmail.com"}'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JSON.parse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6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Limitations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Cannot serialize cyclic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 type is lost when serialization/</a:t>
            </a:r>
            <a:r>
              <a:rPr lang="en-US" dirty="0" err="1"/>
              <a:t>deserializing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3922869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 id: 1, name: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roni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 id: 2, name: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Roni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ori.sibling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roni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roni.sibling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exception is thrown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3608" y="4293096"/>
            <a:ext cx="4857420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 = name;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clone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JSON.parse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console.log(clone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Contact);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prints false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7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JSON.stringify</a:t>
            </a:r>
            <a:r>
              <a:rPr lang="en-US" dirty="0"/>
              <a:t> checks for </a:t>
            </a:r>
            <a:r>
              <a:rPr lang="en-US" dirty="0" err="1">
                <a:solidFill>
                  <a:srgbClr val="FF0000"/>
                </a:solidFill>
              </a:rPr>
              <a:t>toJSON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on the method being serialized</a:t>
            </a:r>
          </a:p>
          <a:p>
            <a:r>
              <a:rPr lang="en-US" dirty="0"/>
              <a:t>If found, the method is executed and the returned value is serialized into JSON</a:t>
            </a:r>
          </a:p>
          <a:p>
            <a:r>
              <a:rPr lang="en-US" dirty="0"/>
              <a:t>The method should return an object not a string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4221088"/>
            <a:ext cx="2648482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id: 123,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79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JSON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jQuery analyzes the response Content-Type</a:t>
            </a:r>
          </a:p>
          <a:p>
            <a:r>
              <a:rPr lang="en-US" dirty="0"/>
              <a:t>If equals to </a:t>
            </a:r>
            <a:r>
              <a:rPr lang="en-US" dirty="0">
                <a:solidFill>
                  <a:srgbClr val="FF0000"/>
                </a:solidFill>
              </a:rPr>
              <a:t>application/</a:t>
            </a:r>
            <a:r>
              <a:rPr lang="en-US" dirty="0" err="1">
                <a:solidFill>
                  <a:srgbClr val="FF0000"/>
                </a:solidFill>
              </a:rPr>
              <a:t>json</a:t>
            </a:r>
            <a:r>
              <a:rPr lang="en-US" dirty="0"/>
              <a:t> it automatically parses the returned data and pass it to the success handler</a:t>
            </a:r>
          </a:p>
          <a:p>
            <a:r>
              <a:rPr lang="en-US" dirty="0"/>
              <a:t>Old servers might not specify a Content-Type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dataType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option 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7744" y="4221088"/>
            <a:ext cx="3168352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ajax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type: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"GET"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url: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"/Home/Get"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dataType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json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success: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(data)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console.log(data);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79198" y="5255327"/>
            <a:ext cx="79824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650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JSON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when sending AJAX request the content type is </a:t>
            </a:r>
            <a:r>
              <a:rPr lang="en-US" dirty="0">
                <a:solidFill>
                  <a:srgbClr val="FF0000"/>
                </a:solidFill>
              </a:rPr>
              <a:t>application/x-www-form-</a:t>
            </a:r>
            <a:r>
              <a:rPr lang="en-US" dirty="0" err="1">
                <a:solidFill>
                  <a:srgbClr val="FF0000"/>
                </a:solidFill>
              </a:rPr>
              <a:t>urlencoded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jQuery does not parse the data string, thus, it has no idea that we are sending JSON</a:t>
            </a:r>
          </a:p>
          <a:p>
            <a:r>
              <a:rPr lang="en-US" dirty="0"/>
              <a:t>The misleading Content-Type might confuse the back end server</a:t>
            </a:r>
          </a:p>
          <a:p>
            <a:r>
              <a:rPr lang="en-US" dirty="0"/>
              <a:t>Fix it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95736" y="5133091"/>
            <a:ext cx="4262705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data: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({id:1,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96616" y="5833727"/>
            <a:ext cx="79824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9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Ajax Settings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Repetitive $.</a:t>
            </a:r>
            <a:r>
              <a:rPr lang="en-US" dirty="0" err="1"/>
              <a:t>ajax</a:t>
            </a:r>
            <a:r>
              <a:rPr lang="en-US" dirty="0"/>
              <a:t> options can be factored out into </a:t>
            </a:r>
            <a:r>
              <a:rPr lang="en-US" dirty="0">
                <a:solidFill>
                  <a:srgbClr val="FF0000"/>
                </a:solidFill>
              </a:rPr>
              <a:t>$.</a:t>
            </a:r>
            <a:r>
              <a:rPr lang="en-US" dirty="0" err="1">
                <a:solidFill>
                  <a:srgbClr val="FF0000"/>
                </a:solidFill>
              </a:rPr>
              <a:t>ajaxSetup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Any time you invoke $.</a:t>
            </a:r>
            <a:r>
              <a:rPr lang="en-US" dirty="0" err="1"/>
              <a:t>ajax</a:t>
            </a:r>
            <a:r>
              <a:rPr lang="en-US" dirty="0"/>
              <a:t> the options parameter is merged with the global options object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645024"/>
            <a:ext cx="6926896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ajaxSetup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beforeSend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jqXHR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settings)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settings.data.charAt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(0) ==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'['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||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settings.data.charAt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(0) ==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'{'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jqXHR.setRequestHeader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"Content-Type"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"application/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json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448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Asynchronous JavaScript and XML</a:t>
            </a:r>
          </a:p>
          <a:p>
            <a:pPr lvl="1"/>
            <a:r>
              <a:rPr lang="en-US" dirty="0"/>
              <a:t>XML? Why?</a:t>
            </a:r>
          </a:p>
          <a:p>
            <a:r>
              <a:rPr lang="en-US" dirty="0"/>
              <a:t>AJAX is a web development technique</a:t>
            </a:r>
          </a:p>
          <a:p>
            <a:r>
              <a:rPr lang="en-US" dirty="0"/>
              <a:t>Allow us to fetch data/HTML from the server without blocking</a:t>
            </a:r>
          </a:p>
          <a:p>
            <a:pPr lvl="1"/>
            <a:r>
              <a:rPr lang="en-US" dirty="0"/>
              <a:t>Thus, making the application more responsive</a:t>
            </a:r>
          </a:p>
          <a:p>
            <a:r>
              <a:rPr lang="en-US" dirty="0"/>
              <a:t>Usually the data is injected into the DOM without refreshing the whole page</a:t>
            </a:r>
          </a:p>
          <a:p>
            <a:r>
              <a:rPr lang="en-US" dirty="0"/>
              <a:t>Originally was implemented using </a:t>
            </a:r>
            <a:r>
              <a:rPr lang="en-US" dirty="0" err="1">
                <a:solidFill>
                  <a:srgbClr val="FF0000"/>
                </a:solidFill>
              </a:rPr>
              <a:t>IFrame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These days we use </a:t>
            </a:r>
            <a:r>
              <a:rPr lang="en-US" dirty="0" err="1">
                <a:solidFill>
                  <a:srgbClr val="FF0000"/>
                </a:solidFill>
              </a:rPr>
              <a:t>XMLHttpRequest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81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Ajax Events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/>
          <a:p>
            <a:r>
              <a:rPr lang="en-US" dirty="0"/>
              <a:t>Monitor all AJAX requests</a:t>
            </a:r>
          </a:p>
          <a:p>
            <a:r>
              <a:rPr lang="en-US" dirty="0"/>
              <a:t>Must be attached to the document element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ajaxSend</a:t>
            </a:r>
            <a:r>
              <a:rPr lang="en-US" dirty="0"/>
              <a:t>/</a:t>
            </a:r>
            <a:r>
              <a:rPr lang="en-US" dirty="0" err="1"/>
              <a:t>ajaxSuccess</a:t>
            </a:r>
            <a:r>
              <a:rPr lang="en-US" dirty="0"/>
              <a:t>/</a:t>
            </a:r>
            <a:r>
              <a:rPr lang="en-US" dirty="0" err="1"/>
              <a:t>ajaxError</a:t>
            </a:r>
            <a:r>
              <a:rPr lang="en-US" dirty="0"/>
              <a:t>/</a:t>
            </a:r>
            <a:r>
              <a:rPr lang="en-US" dirty="0" err="1"/>
              <a:t>ajaxComplete</a:t>
            </a:r>
            <a:endParaRPr lang="en-US" dirty="0"/>
          </a:p>
          <a:p>
            <a:r>
              <a:rPr lang="en-US" dirty="0" err="1"/>
              <a:t>ajaxStart</a:t>
            </a:r>
            <a:r>
              <a:rPr lang="en-US" dirty="0"/>
              <a:t>/</a:t>
            </a:r>
            <a:r>
              <a:rPr lang="en-US" dirty="0" err="1"/>
              <a:t>ajaxStop</a:t>
            </a:r>
            <a:endParaRPr lang="en-US" dirty="0"/>
          </a:p>
          <a:p>
            <a:pPr lvl="1"/>
            <a:r>
              <a:rPr lang="en-US" dirty="0"/>
              <a:t>Fire only once per all pending AJAX request</a:t>
            </a:r>
          </a:p>
          <a:p>
            <a:pPr lvl="1"/>
            <a:r>
              <a:rPr lang="en-US" dirty="0"/>
              <a:t>Fire only once when all pending AJAX requests complete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708920"/>
            <a:ext cx="331033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$(document).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ajaxStart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console.log(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"Start"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7311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 Wrappers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jQuery offers some simpler wrappers around $.</a:t>
            </a:r>
            <a:r>
              <a:rPr lang="en-US" dirty="0" err="1"/>
              <a:t>ajax</a:t>
            </a:r>
            <a:endParaRPr lang="en-US" dirty="0"/>
          </a:p>
          <a:p>
            <a:pPr lvl="1"/>
            <a:r>
              <a:rPr lang="en-US" b="1" dirty="0"/>
              <a:t>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data, success)</a:t>
            </a:r>
            <a:endParaRPr lang="en-US" b="1" dirty="0"/>
          </a:p>
          <a:p>
            <a:pPr lvl="1"/>
            <a:r>
              <a:rPr lang="en-US" b="1" dirty="0" err="1"/>
              <a:t>getJSON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data, success) – </a:t>
            </a:r>
            <a:r>
              <a:rPr lang="en-US" dirty="0" err="1"/>
              <a:t>dataType</a:t>
            </a:r>
            <a:r>
              <a:rPr lang="en-US" dirty="0"/>
              <a:t> is </a:t>
            </a:r>
            <a:r>
              <a:rPr lang="en-US" dirty="0" err="1"/>
              <a:t>json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.load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data, complete)</a:t>
            </a:r>
          </a:p>
          <a:p>
            <a:pPr lvl="2"/>
            <a:r>
              <a:rPr lang="en-US" dirty="0"/>
              <a:t>Is invoked on a jQuery object</a:t>
            </a:r>
          </a:p>
          <a:p>
            <a:pPr lvl="2"/>
            <a:r>
              <a:rPr lang="en-US" dirty="0"/>
              <a:t>The returned content is replaced with that element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8627" y="5085184"/>
            <a:ext cx="370165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"table"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).load(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"/Home/GetHTML/"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3047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Origin Policy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AJAX request sent to different domain is prohibited</a:t>
            </a:r>
          </a:p>
          <a:p>
            <a:pPr lvl="1"/>
            <a:r>
              <a:rPr lang="en-US" dirty="0"/>
              <a:t>Security reason</a:t>
            </a:r>
          </a:p>
          <a:p>
            <a:r>
              <a:rPr lang="en-US" dirty="0"/>
              <a:t>The following is considered different domain</a:t>
            </a:r>
          </a:p>
          <a:p>
            <a:pPr lvl="1"/>
            <a:r>
              <a:rPr lang="en-US" b="1" dirty="0"/>
              <a:t>Schema</a:t>
            </a:r>
            <a:r>
              <a:rPr lang="en-US" dirty="0"/>
              <a:t> - http vs. https</a:t>
            </a:r>
          </a:p>
          <a:p>
            <a:pPr lvl="1"/>
            <a:r>
              <a:rPr lang="en-US" b="1" dirty="0"/>
              <a:t>Host</a:t>
            </a:r>
            <a:r>
              <a:rPr lang="en-US" dirty="0"/>
              <a:t> – g.com vs. goole.com</a:t>
            </a:r>
          </a:p>
          <a:p>
            <a:pPr lvl="1"/>
            <a:r>
              <a:rPr lang="en-US" b="1" dirty="0"/>
              <a:t>Port</a:t>
            </a:r>
            <a:r>
              <a:rPr lang="en-US" dirty="0"/>
              <a:t> – http://localhost:123 vs. http:/localhost:124</a:t>
            </a:r>
          </a:p>
          <a:p>
            <a:r>
              <a:rPr lang="en-US" dirty="0"/>
              <a:t>This means that one web site cannot share its data with other web sites</a:t>
            </a:r>
          </a:p>
          <a:p>
            <a:pPr lvl="1"/>
            <a:r>
              <a:rPr lang="en-US" dirty="0"/>
              <a:t>For example, Twitter would like any site to get a list of the 10 latest most popular </a:t>
            </a:r>
            <a:r>
              <a:rPr lang="en-US" dirty="0" err="1"/>
              <a:t>twitts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84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dirty="0"/>
              <a:t>A technique to overcome the same origin policy limitation</a:t>
            </a:r>
          </a:p>
          <a:p>
            <a:r>
              <a:rPr lang="en-US" dirty="0"/>
              <a:t>It involves both server and client side modification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Instead of JSON string</a:t>
            </a:r>
          </a:p>
          <a:p>
            <a:pPr lvl="1"/>
            <a:r>
              <a:rPr lang="en-US" dirty="0"/>
              <a:t>Returns a JavaScript code which call an arbitrary method and passes the relevant JSON string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name of the method can be specified by the client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5013176"/>
            <a:ext cx="378982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clientMethod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{"id": 1, "name": "Ori"}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19672" y="5949280"/>
            <a:ext cx="46471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00"/>
                </a:solidFill>
                <a:cs typeface="Consolas" panose="020B0609020204030204" pitchFamily="49" charset="0"/>
              </a:rPr>
              <a:t>http://twitter.com/latest?callback=clientMethod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9338" y="5853270"/>
            <a:ext cx="2232810" cy="561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2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 - Client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Dynamically appends script tag into the HTML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 attribute should point to the server side URL which returns the JSONP content</a:t>
            </a:r>
          </a:p>
          <a:p>
            <a:r>
              <a:rPr lang="en-US" dirty="0"/>
              <a:t>The browser downloads the script and executes it</a:t>
            </a:r>
          </a:p>
          <a:p>
            <a:r>
              <a:rPr lang="en-US" dirty="0"/>
              <a:t>Need to remove the script tag</a:t>
            </a:r>
          </a:p>
          <a:p>
            <a:r>
              <a:rPr lang="en-US" dirty="0"/>
              <a:t>Error handling it tricky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46211" y="4797152"/>
            <a:ext cx="4886274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"head"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).append(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'&lt;script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="/Home/Get" /&gt;'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clientMethod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console.log(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JSON.parse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121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 - jQuery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jQuery supports JSONP invocation through $.</a:t>
            </a:r>
            <a:r>
              <a:rPr lang="en-US" dirty="0" err="1"/>
              <a:t>ajax</a:t>
            </a:r>
            <a:endParaRPr lang="en-US" dirty="0"/>
          </a:p>
          <a:p>
            <a:r>
              <a:rPr lang="en-US" dirty="0"/>
              <a:t>This is a totally different mechanism since there is no use of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r>
              <a:rPr lang="en-US" dirty="0"/>
              <a:t>Allow us to consume JSONP content as if it was plain HTTP service which returns JSON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54959" y="4077072"/>
            <a:ext cx="3068778" cy="255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ajax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url: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"/Home/Get"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dataType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jsonp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success: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(data)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console.log(data);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error: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"ERROR"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9176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HTML5 introduces the concept of CORS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Cross Origin Resource Sharing</a:t>
            </a:r>
          </a:p>
          <a:p>
            <a:pPr lvl="1"/>
            <a:r>
              <a:rPr lang="en-US" dirty="0"/>
              <a:t>A challenge-response mini protocol</a:t>
            </a:r>
          </a:p>
          <a:p>
            <a:r>
              <a:rPr lang="en-US" dirty="0"/>
              <a:t>Old servers</a:t>
            </a:r>
          </a:p>
          <a:p>
            <a:pPr lvl="1"/>
            <a:r>
              <a:rPr lang="en-US" dirty="0"/>
              <a:t>Do not support the new protocol</a:t>
            </a:r>
          </a:p>
          <a:p>
            <a:pPr lvl="1"/>
            <a:r>
              <a:rPr lang="en-US" dirty="0"/>
              <a:t>Therefore the returned response is detected as invalid</a:t>
            </a:r>
          </a:p>
          <a:p>
            <a:pPr lvl="1"/>
            <a:r>
              <a:rPr lang="en-US" dirty="0"/>
              <a:t>The browser rejects the response</a:t>
            </a:r>
          </a:p>
          <a:p>
            <a:pPr lvl="1"/>
            <a:r>
              <a:rPr lang="en-US" dirty="0"/>
              <a:t>Application </a:t>
            </a:r>
            <a:r>
              <a:rPr lang="en-US" u="sng" dirty="0"/>
              <a:t>does not get a chance </a:t>
            </a:r>
            <a:r>
              <a:rPr lang="en-US" dirty="0"/>
              <a:t>to process the response</a:t>
            </a:r>
          </a:p>
        </p:txBody>
      </p:sp>
    </p:spTree>
    <p:extLst>
      <p:ext uri="{BB962C8B-B14F-4D97-AF65-F5344CB8AC3E}">
        <p14:creationId xmlns:p14="http://schemas.microsoft.com/office/powerpoint/2010/main" val="100947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Assuming new browser and server</a:t>
            </a:r>
          </a:p>
          <a:p>
            <a:r>
              <a:rPr lang="en-US" dirty="0"/>
              <a:t>The browser allows the request to be sent</a:t>
            </a:r>
          </a:p>
          <a:p>
            <a:pPr lvl="1"/>
            <a:r>
              <a:rPr lang="en-US" dirty="0"/>
              <a:t>Appends an HTTP header named </a:t>
            </a:r>
            <a:r>
              <a:rPr lang="en-US" dirty="0">
                <a:solidFill>
                  <a:srgbClr val="FF0000"/>
                </a:solidFill>
              </a:rPr>
              <a:t>Origin</a:t>
            </a:r>
          </a:p>
          <a:p>
            <a:pPr lvl="1"/>
            <a:r>
              <a:rPr lang="en-US" dirty="0"/>
              <a:t>Contains the URL of the requesting domain</a:t>
            </a:r>
          </a:p>
          <a:p>
            <a:r>
              <a:rPr lang="en-US" dirty="0"/>
              <a:t>The response includes an HTTP header named </a:t>
            </a:r>
            <a:r>
              <a:rPr lang="en-US" dirty="0">
                <a:solidFill>
                  <a:srgbClr val="FF0000"/>
                </a:solidFill>
              </a:rPr>
              <a:t>Access-Control-Allow-Origin</a:t>
            </a:r>
          </a:p>
          <a:p>
            <a:pPr lvl="1"/>
            <a:r>
              <a:rPr lang="en-US" dirty="0"/>
              <a:t>Contains a list of allowed domains</a:t>
            </a:r>
          </a:p>
          <a:p>
            <a:r>
              <a:rPr lang="en-US" dirty="0"/>
              <a:t>If the requesting domain is included inside the allowed list the browser let the application process the response as if it was a plain AJAX response</a:t>
            </a:r>
          </a:p>
        </p:txBody>
      </p:sp>
    </p:spTree>
    <p:extLst>
      <p:ext uri="{BB962C8B-B14F-4D97-AF65-F5344CB8AC3E}">
        <p14:creationId xmlns:p14="http://schemas.microsoft.com/office/powerpoint/2010/main" val="3529534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Access-Control-Allow-Credentials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the browser does not sent any cookie alongside the request</a:t>
            </a:r>
          </a:p>
          <a:p>
            <a:r>
              <a:rPr lang="en-US" dirty="0"/>
              <a:t>To change this behavior</a:t>
            </a:r>
          </a:p>
          <a:p>
            <a:pPr lvl="1"/>
            <a:r>
              <a:rPr lang="en-US" dirty="0"/>
              <a:t>Specify </a:t>
            </a:r>
            <a:r>
              <a:rPr lang="en-US" dirty="0" err="1">
                <a:solidFill>
                  <a:srgbClr val="FF0000"/>
                </a:solidFill>
              </a:rPr>
              <a:t>xhrFields.withCredentials</a:t>
            </a:r>
            <a:r>
              <a:rPr lang="en-US" dirty="0"/>
              <a:t> = true</a:t>
            </a:r>
          </a:p>
          <a:p>
            <a:pPr lvl="1"/>
            <a:r>
              <a:rPr lang="en-US" dirty="0"/>
              <a:t>Server must return </a:t>
            </a:r>
            <a:r>
              <a:rPr lang="en-US" dirty="0">
                <a:solidFill>
                  <a:srgbClr val="FF0000"/>
                </a:solidFill>
              </a:rPr>
              <a:t>Access-Control-Allow-Credentials</a:t>
            </a:r>
            <a:r>
              <a:rPr lang="en-US" dirty="0"/>
              <a:t> HTTP header with value equals true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3036" y="4581128"/>
            <a:ext cx="443262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"http://localhost:10659/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success: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(contacts) {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error: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jqXHR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text, error) {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xhrFields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withCredentials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43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manipulation is very common</a:t>
            </a:r>
          </a:p>
          <a:p>
            <a:r>
              <a:rPr lang="en-US" dirty="0"/>
              <a:t>JSON is the web preferred data format</a:t>
            </a:r>
          </a:p>
          <a:p>
            <a:r>
              <a:rPr lang="en-US" dirty="0"/>
              <a:t>Sending/Receiving JSON with $.</a:t>
            </a:r>
            <a:r>
              <a:rPr lang="en-US" dirty="0" err="1"/>
              <a:t>ajax</a:t>
            </a:r>
            <a:r>
              <a:rPr lang="en-US" dirty="0"/>
              <a:t> is easy</a:t>
            </a:r>
          </a:p>
          <a:p>
            <a:r>
              <a:rPr lang="en-US" dirty="0"/>
              <a:t>Same origin policy limits access to different domains</a:t>
            </a:r>
          </a:p>
          <a:p>
            <a:r>
              <a:rPr lang="en-US" dirty="0"/>
              <a:t>Use JSONP to bypass same </a:t>
            </a:r>
            <a:r>
              <a:rPr lang="en-US"/>
              <a:t>origin policy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5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- History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Originally created by Outlook Web Access developers</a:t>
            </a:r>
          </a:p>
          <a:p>
            <a:r>
              <a:rPr lang="en-US" dirty="0"/>
              <a:t>Was shipped as COM interface named </a:t>
            </a:r>
            <a:r>
              <a:rPr lang="en-US" i="1" dirty="0" err="1">
                <a:solidFill>
                  <a:srgbClr val="FF0000"/>
                </a:solidFill>
              </a:rPr>
              <a:t>IXMLHTTPRequest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inside the MSXML library</a:t>
            </a:r>
          </a:p>
          <a:p>
            <a:r>
              <a:rPr lang="en-US" dirty="0" err="1"/>
              <a:t>Mozila</a:t>
            </a:r>
            <a:r>
              <a:rPr lang="en-US" dirty="0"/>
              <a:t> offered the same API but named it </a:t>
            </a:r>
            <a:r>
              <a:rPr lang="en-US" dirty="0" err="1">
                <a:solidFill>
                  <a:srgbClr val="FF0000"/>
                </a:solidFill>
              </a:rPr>
              <a:t>XMLHttpRequest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Became a da facto standard</a:t>
            </a:r>
          </a:p>
          <a:p>
            <a:r>
              <a:rPr lang="en-US" dirty="0"/>
              <a:t>Finalized by the W3C only at 2009</a:t>
            </a:r>
          </a:p>
          <a:p>
            <a:r>
              <a:rPr lang="en-US" dirty="0" err="1"/>
              <a:t>XMLHttpRequest</a:t>
            </a:r>
            <a:r>
              <a:rPr lang="en-US" dirty="0"/>
              <a:t> 2 was finalized at 2011</a:t>
            </a:r>
          </a:p>
        </p:txBody>
      </p:sp>
    </p:spTree>
    <p:extLst>
      <p:ext uri="{BB962C8B-B14F-4D97-AF65-F5344CB8AC3E}">
        <p14:creationId xmlns:p14="http://schemas.microsoft.com/office/powerpoint/2010/main" val="760351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Promise API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2318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want asynchronous code</a:t>
            </a:r>
          </a:p>
          <a:p>
            <a:pPr lvl="1"/>
            <a:r>
              <a:rPr lang="en-US" dirty="0"/>
              <a:t>Else, UI is locked</a:t>
            </a:r>
          </a:p>
          <a:p>
            <a:r>
              <a:rPr lang="en-US" dirty="0"/>
              <a:t>Usually asynchronous function uses callbacks</a:t>
            </a:r>
          </a:p>
          <a:p>
            <a:pPr lvl="1"/>
            <a:r>
              <a:rPr lang="en-US" dirty="0"/>
              <a:t>You lose separation of input/output parameters</a:t>
            </a:r>
          </a:p>
          <a:p>
            <a:pPr lvl="1"/>
            <a:r>
              <a:rPr lang="en-US" dirty="0"/>
              <a:t>Difficult to compose multiple serial operations</a:t>
            </a:r>
          </a:p>
          <a:p>
            <a:pPr lvl="1"/>
            <a:r>
              <a:rPr lang="en-US" dirty="0"/>
              <a:t>Bubbling up exceptions is a challenge</a:t>
            </a:r>
          </a:p>
          <a:p>
            <a:pPr lvl="1"/>
            <a:r>
              <a:rPr lang="en-US" dirty="0"/>
              <a:t>Cannot use built-in control flow constructs</a:t>
            </a:r>
          </a:p>
        </p:txBody>
      </p:sp>
    </p:spTree>
    <p:extLst>
      <p:ext uri="{BB962C8B-B14F-4D97-AF65-F5344CB8AC3E}">
        <p14:creationId xmlns:p14="http://schemas.microsoft.com/office/powerpoint/2010/main" val="2859469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Compose Multiple Operations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2236894"/>
            <a:ext cx="4092787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step1(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(value1)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step2(value1,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(value2)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step3(value2,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(value3)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step4(value3,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(value4)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Do something with value4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1600" y="4808185"/>
            <a:ext cx="264848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Step4(step3(step2(step1())));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33400" y="1761810"/>
            <a:ext cx="8153400" cy="47508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Asynchronous version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33400" y="4356343"/>
            <a:ext cx="8153400" cy="47508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Synchronous version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533400" y="5589240"/>
            <a:ext cx="8153400" cy="714909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might be even more complex when integrating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490130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Asynchronous function should return a promise instead of the input success/error callbacks</a:t>
            </a:r>
          </a:p>
          <a:p>
            <a:r>
              <a:rPr lang="en-US" dirty="0"/>
              <a:t>A promise represents a value that is the result of an asynchronous operation</a:t>
            </a:r>
          </a:p>
          <a:p>
            <a:r>
              <a:rPr lang="en-US" dirty="0"/>
              <a:t>The result may be an exception</a:t>
            </a:r>
          </a:p>
          <a:p>
            <a:r>
              <a:rPr lang="en-US" dirty="0"/>
              <a:t>This is a well known pattern - late seventies !!!</a:t>
            </a:r>
          </a:p>
          <a:p>
            <a:pPr lvl="1"/>
            <a:r>
              <a:rPr lang="en-US" dirty="0"/>
              <a:t>But only recently integrated into JavaScript</a:t>
            </a:r>
          </a:p>
          <a:p>
            <a:r>
              <a:rPr lang="en-US" dirty="0"/>
              <a:t>The future is promising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ECMA Script 6 introduces the concept of Generator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0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/>
          <a:lstStyle/>
          <a:p>
            <a:r>
              <a:rPr lang="en-US" dirty="0"/>
              <a:t>$.</a:t>
            </a:r>
            <a:r>
              <a:rPr lang="en-US" dirty="0" err="1"/>
              <a:t>ajax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2389529"/>
            <a:ext cx="3158237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success: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(contacts)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12648" y="3933056"/>
            <a:ext cx="8153400" cy="23328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Becomes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71600" y="4509120"/>
            <a:ext cx="2903359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type: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url: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.then(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(contacts)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30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– Handling Errors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4437112"/>
            <a:ext cx="8153400" cy="1658888"/>
          </a:xfrm>
        </p:spPr>
        <p:txBody>
          <a:bodyPr/>
          <a:lstStyle/>
          <a:p>
            <a:r>
              <a:rPr lang="en-US" dirty="0"/>
              <a:t>Doesn’t feel like a big improvement …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2132856"/>
            <a:ext cx="3158237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success: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(contacts)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error: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89348" y="2166946"/>
            <a:ext cx="3328155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type: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url: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.then(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(contacts)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 Error handling goes 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89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Layered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4869160"/>
            <a:ext cx="8153400" cy="1226840"/>
          </a:xfrm>
        </p:spPr>
        <p:txBody>
          <a:bodyPr/>
          <a:lstStyle/>
          <a:p>
            <a:r>
              <a:rPr lang="en-US" dirty="0"/>
              <a:t>Now it shines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278" y="2083003"/>
            <a:ext cx="3922869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BL.getContacts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(success, error)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DAL.getContacts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(contacts)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(success)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success(transform(contacts));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error(err);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700004" y="2083003"/>
            <a:ext cx="409278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BL.getContacts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DAL.getContacts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().then(transform);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5445224"/>
            <a:ext cx="8153400" cy="650776"/>
          </a:xfrm>
        </p:spPr>
        <p:txBody>
          <a:bodyPr/>
          <a:lstStyle/>
          <a:p>
            <a:r>
              <a:rPr lang="en-US" dirty="0"/>
              <a:t>Promise based code does not require any change !!!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788024" y="1726784"/>
            <a:ext cx="409278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BL.getContacts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DAL.getContacts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().then(transform);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95536" y="1726784"/>
            <a:ext cx="4108817" cy="3647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BL.getContacts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(success, error)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DAL.getContacts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(contacts)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(success)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transformed;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transformed = transform(contacts);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error(err);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success(transformed);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error(err);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220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32810" y="5733256"/>
            <a:ext cx="8153400" cy="1298848"/>
          </a:xfrm>
        </p:spPr>
        <p:txBody>
          <a:bodyPr/>
          <a:lstStyle/>
          <a:p>
            <a:r>
              <a:rPr lang="en-US" dirty="0"/>
              <a:t>Since an operation is represented as an object we can build common methods like all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51438" y="1613784"/>
            <a:ext cx="3837910" cy="4154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doTwoThingsAsync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(success, error)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do1(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(data)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res[0] = 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(++count == 2)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success(res);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error(err);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do2(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(data)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res[1] = 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(++count == 2)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success(res);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error(err);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04048" y="1613784"/>
            <a:ext cx="307327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doTwoThingsAsync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Q.all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([do1(), do2()]);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58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our client requests some data from us</a:t>
            </a:r>
          </a:p>
          <a:p>
            <a:r>
              <a:rPr lang="en-US" dirty="0"/>
              <a:t>Data is not available and therefore an </a:t>
            </a:r>
            <a:r>
              <a:rPr lang="en-US" dirty="0" err="1"/>
              <a:t>async</a:t>
            </a:r>
            <a:r>
              <a:rPr lang="en-US" dirty="0"/>
              <a:t> operation is initiated</a:t>
            </a:r>
          </a:p>
          <a:p>
            <a:r>
              <a:rPr lang="en-US" dirty="0"/>
              <a:t>Data is cached</a:t>
            </a:r>
          </a:p>
          <a:p>
            <a:r>
              <a:rPr lang="en-US" dirty="0"/>
              <a:t>Next time our client is asking the data we can return the cached data synchronously </a:t>
            </a:r>
          </a:p>
          <a:p>
            <a:r>
              <a:rPr lang="en-US" dirty="0"/>
              <a:t>This might be confusing from client perspective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vs. Sync behavior</a:t>
            </a:r>
          </a:p>
        </p:txBody>
      </p:sp>
    </p:spTree>
    <p:extLst>
      <p:ext uri="{BB962C8B-B14F-4D97-AF65-F5344CB8AC3E}">
        <p14:creationId xmlns:p14="http://schemas.microsoft.com/office/powerpoint/2010/main" val="30422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send</a:t>
            </a:r>
            <a:r>
              <a:rPr lang="en-US" dirty="0"/>
              <a:t> is non blocking</a:t>
            </a:r>
          </a:p>
          <a:p>
            <a:r>
              <a:rPr lang="en-US" dirty="0"/>
              <a:t>Need to monitor the </a:t>
            </a:r>
            <a:r>
              <a:rPr lang="en-US" dirty="0" err="1">
                <a:solidFill>
                  <a:srgbClr val="FF0000"/>
                </a:solidFill>
              </a:rPr>
              <a:t>readyState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flag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Value 4 (Loaded) means “HTTP response was received completely by the browser”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3774719"/>
            <a:ext cx="5282215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"http://www.yahoo.com"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status = $(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"#status"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"Sending request to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..."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request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request.open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request.send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request.onreadystatechange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request.readyState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4 &amp;&amp;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request.status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200)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request.responseText.length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25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wrap simple JavaScript object as a promise</a:t>
            </a:r>
          </a:p>
          <a:p>
            <a:pPr lvl="1"/>
            <a:r>
              <a:rPr lang="en-US" dirty="0"/>
              <a:t>Promise is considered resolved</a:t>
            </a:r>
          </a:p>
          <a:p>
            <a:r>
              <a:rPr lang="en-US" dirty="0"/>
              <a:t>But still, then handler is invoked on browser’s next event loop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67750" y="3912731"/>
            <a:ext cx="3243196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getData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(data)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Q.when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initiateAsyncOperation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.then(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(result)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data = result;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397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fail fin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promise based equivalent to try … catch … finally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modern browsers we can use </a:t>
            </a:r>
          </a:p>
          <a:p>
            <a:pPr lvl="1"/>
            <a:r>
              <a:rPr lang="en-US" dirty="0"/>
              <a:t>catch instead of fail</a:t>
            </a:r>
          </a:p>
          <a:p>
            <a:pPr lvl="1"/>
            <a:r>
              <a:rPr lang="en-US" dirty="0"/>
              <a:t>finally instead of fin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2276872"/>
            <a:ext cx="3328155" cy="2123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doSomethingAsync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.then(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(data)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Error(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Ooops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.fail(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.fin(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 Is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lways being executed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46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r>
              <a:rPr lang="en-US" dirty="0" err="1"/>
              <a:t>Q.all</a:t>
            </a:r>
            <a:r>
              <a:rPr lang="en-US" dirty="0"/>
              <a:t> returns an array of values</a:t>
            </a:r>
          </a:p>
          <a:p>
            <a:r>
              <a:rPr lang="en-US" dirty="0"/>
              <a:t>This might be inconvenient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2780928"/>
            <a:ext cx="2988319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doTwoThingsAsync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Q.all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([do1(), do2()])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.then(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res1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res2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 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12648" y="4233138"/>
            <a:ext cx="8153400" cy="6718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use </a:t>
            </a:r>
            <a:r>
              <a:rPr lang="en-US" dirty="0">
                <a:solidFill>
                  <a:srgbClr val="FF0000"/>
                </a:solidFill>
              </a:rPr>
              <a:t>spread</a:t>
            </a:r>
            <a:r>
              <a:rPr lang="en-US" dirty="0"/>
              <a:t> instead</a:t>
            </a:r>
          </a:p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15616" y="4789601"/>
            <a:ext cx="3328155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doTwoThingsAsync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Q.spread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([do1(), do2()])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.then(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(res1, res2)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05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Error – Be aware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4664"/>
          </a:xfrm>
        </p:spPr>
        <p:txBody>
          <a:bodyPr/>
          <a:lstStyle/>
          <a:p>
            <a:r>
              <a:rPr lang="en-US" dirty="0"/>
              <a:t>Error handler below does catch the error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383791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.then(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Error(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"Can't bar."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We only get here if "foo" fails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00045" y="3707525"/>
            <a:ext cx="8153400" cy="6046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use chaining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46989" y="4312189"/>
            <a:ext cx="5452134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.then(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Error(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"Can't bar."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.fail(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We get here with either foo's error or bar's 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107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loose your exceptions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/>
          </a:bodyPr>
          <a:lstStyle/>
          <a:p>
            <a:r>
              <a:rPr lang="en-US" dirty="0"/>
              <a:t>The top most application layer is usually responsible for handling errors</a:t>
            </a:r>
          </a:p>
          <a:p>
            <a:r>
              <a:rPr lang="en-US" dirty="0"/>
              <a:t>Avoiding a fail handler means that an error might be unnoticed</a:t>
            </a:r>
          </a:p>
          <a:p>
            <a:r>
              <a:rPr lang="en-US" dirty="0"/>
              <a:t>At the minimum use a done handler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exception will be re-thrown and reported as unhandled exception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4149080"/>
            <a:ext cx="222368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.then(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"bar"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.done();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01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function to promise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Q.fcall</a:t>
            </a:r>
            <a:r>
              <a:rPr lang="en-US" dirty="0"/>
              <a:t> gets a function and returns a promise</a:t>
            </a:r>
          </a:p>
          <a:p>
            <a:r>
              <a:rPr lang="en-US" dirty="0"/>
              <a:t>The specified function is executed in the next event loop and may return</a:t>
            </a:r>
          </a:p>
          <a:p>
            <a:pPr lvl="1"/>
            <a:r>
              <a:rPr lang="en-US" dirty="0"/>
              <a:t>Simple value </a:t>
            </a:r>
            <a:r>
              <a:rPr lang="en-US" dirty="0">
                <a:sym typeface="Wingdings" panose="05000000000000000000" pitchFamily="2" charset="2"/>
              </a:rPr>
              <a:t> Promise is resolved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Exception  Promise is rejected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Promise  As is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49871" y="4653135"/>
            <a:ext cx="4092787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notNow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Error(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"Not now"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(data) 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data;}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getDataFromServer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580112" y="4653136"/>
            <a:ext cx="264848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Q.fcall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.then(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(data)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351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object that represent an asynchronous operation</a:t>
            </a:r>
          </a:p>
          <a:p>
            <a:r>
              <a:rPr lang="en-US" dirty="0"/>
              <a:t>As opposed to promise a deferred object can be rejected/resolved</a:t>
            </a:r>
          </a:p>
          <a:p>
            <a:r>
              <a:rPr lang="en-US" dirty="0"/>
              <a:t>A deferred object can be converted to a promise</a:t>
            </a:r>
          </a:p>
          <a:p>
            <a:pPr lvl="1"/>
            <a:r>
              <a:rPr lang="en-US" dirty="0"/>
              <a:t>But not vice versa</a:t>
            </a:r>
          </a:p>
          <a:p>
            <a:r>
              <a:rPr lang="en-US" dirty="0"/>
              <a:t>A promise may be considered as the read-only API to a deferred object</a:t>
            </a:r>
          </a:p>
        </p:txBody>
      </p:sp>
    </p:spTree>
    <p:extLst>
      <p:ext uri="{BB962C8B-B14F-4D97-AF65-F5344CB8AC3E}">
        <p14:creationId xmlns:p14="http://schemas.microsoft.com/office/powerpoint/2010/main" val="1549008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we want to wrap an old fashion </a:t>
            </a:r>
            <a:r>
              <a:rPr lang="en-US" dirty="0" err="1"/>
              <a:t>async</a:t>
            </a:r>
            <a:r>
              <a:rPr lang="en-US" dirty="0"/>
              <a:t> API named </a:t>
            </a:r>
            <a:r>
              <a:rPr lang="en-US" dirty="0" err="1"/>
              <a:t>FS.readFile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2704564"/>
            <a:ext cx="6247223" cy="2893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encoding)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deferred =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Q.defer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FS.readFile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encoding,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(error, text)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deferred.reject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(error);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deferred.resolve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deferred.promise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15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State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isFullfilled</a:t>
            </a:r>
            <a:r>
              <a:rPr lang="en-US" dirty="0"/>
              <a:t> – Returns true for resolved promise or simple value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isRejected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Returns true for rejected promise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isPending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Promise is still executing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inspect </a:t>
            </a:r>
            <a:r>
              <a:rPr lang="en-US" dirty="0"/>
              <a:t>– Returns an object which describe the promise state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state </a:t>
            </a:r>
            <a:r>
              <a:rPr lang="en-US" dirty="0"/>
              <a:t>– “pending”, “fulfilled”, “rejected”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– Only when resolved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Reason </a:t>
            </a:r>
            <a:r>
              <a:rPr lang="en-US" dirty="0"/>
              <a:t>– Only when rejected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45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Q.delay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Small wrapper around </a:t>
            </a:r>
            <a:r>
              <a:rPr lang="en-US" dirty="0" err="1"/>
              <a:t>setTimeout</a:t>
            </a:r>
            <a:endParaRPr lang="en-US" dirty="0"/>
          </a:p>
          <a:p>
            <a:r>
              <a:rPr lang="en-US" dirty="0"/>
              <a:t>Can wrap an existing promise</a:t>
            </a:r>
          </a:p>
          <a:p>
            <a:pPr lvl="1"/>
            <a:r>
              <a:rPr lang="en-US" dirty="0"/>
              <a:t>Thus delaying a successful operation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00474" y="3855673"/>
            <a:ext cx="417774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promise1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Q.delay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(1000).then(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 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promise2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Q.delay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(promise1, 1000)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.then(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 2"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2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– More Details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send the request synchronously</a:t>
            </a:r>
          </a:p>
          <a:p>
            <a:pPr lvl="1"/>
            <a:r>
              <a:rPr lang="en-US" dirty="0"/>
              <a:t>No good reason to do that</a:t>
            </a:r>
          </a:p>
          <a:p>
            <a:r>
              <a:rPr lang="en-US" dirty="0"/>
              <a:t>Can read/write response/request headers</a:t>
            </a:r>
          </a:p>
          <a:p>
            <a:endParaRPr lang="en-US" dirty="0"/>
          </a:p>
          <a:p>
            <a:r>
              <a:rPr lang="en-US" dirty="0"/>
              <a:t>Use abort method to cancel the operation</a:t>
            </a:r>
          </a:p>
          <a:p>
            <a:r>
              <a:rPr lang="en-US" dirty="0"/>
              <a:t>send‘s first parameter is the request body (for HTTP post request)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3256521"/>
            <a:ext cx="366799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request.setRequestHeader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"key"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"value"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87624" y="5391308"/>
            <a:ext cx="2733441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request.send(myDataAsString); 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98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getUnhandledReasons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failed promise does not cause unhandled exception</a:t>
            </a:r>
          </a:p>
          <a:p>
            <a:r>
              <a:rPr lang="en-US" dirty="0"/>
              <a:t>It is the developer responsibility to catch the error using fail/done</a:t>
            </a:r>
          </a:p>
          <a:p>
            <a:r>
              <a:rPr lang="en-US" dirty="0" err="1">
                <a:solidFill>
                  <a:srgbClr val="FF0000"/>
                </a:solidFill>
              </a:rPr>
              <a:t>getUnhandledReasons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allows you to get a list of all failures that were not handled by the developer</a:t>
            </a:r>
          </a:p>
          <a:p>
            <a:pPr lvl="1"/>
            <a:r>
              <a:rPr lang="en-US" dirty="0"/>
              <a:t>This is usually an indication of a bug</a:t>
            </a:r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40311" y="5445224"/>
            <a:ext cx="349807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reasons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Q.getUnhandledReasons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console.log(reasons);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13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 API makes your code cleaner</a:t>
            </a:r>
          </a:p>
          <a:p>
            <a:r>
              <a:rPr lang="en-US" dirty="0"/>
              <a:t>The pattern can be used even with native code</a:t>
            </a:r>
          </a:p>
          <a:p>
            <a:r>
              <a:rPr lang="en-US" dirty="0"/>
              <a:t>The idea is simple</a:t>
            </a:r>
          </a:p>
          <a:p>
            <a:pPr lvl="1"/>
            <a:r>
              <a:rPr lang="en-US" dirty="0"/>
              <a:t>Use an object to represent an action</a:t>
            </a:r>
          </a:p>
          <a:p>
            <a:r>
              <a:rPr lang="en-US" dirty="0"/>
              <a:t>Q is not the only implementation of Promise API for JavaScript</a:t>
            </a:r>
          </a:p>
          <a:p>
            <a:pPr lvl="1"/>
            <a:r>
              <a:rPr lang="en-US" dirty="0"/>
              <a:t>Angular has its own implementation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3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XMLHttpRequest</a:t>
            </a:r>
            <a:r>
              <a:rPr lang="en-US" dirty="0"/>
              <a:t> – Threading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JavaScript is single threaded (Almost … HTML5)</a:t>
            </a:r>
          </a:p>
          <a:p>
            <a:r>
              <a:rPr lang="en-US" dirty="0"/>
              <a:t>The HTTP request/response is handled internally by the browser using dedicated threads</a:t>
            </a:r>
          </a:p>
          <a:p>
            <a:r>
              <a:rPr lang="en-US" dirty="0"/>
              <a:t>On completion a message is posted to the single thread</a:t>
            </a:r>
          </a:p>
          <a:p>
            <a:r>
              <a:rPr lang="en-US" dirty="0"/>
              <a:t>Only on the next event loop the single thread may noticed the AJAX request completion and react accordingly</a:t>
            </a:r>
          </a:p>
          <a:p>
            <a:r>
              <a:rPr lang="en-US" dirty="0"/>
              <a:t>This means that from developer perspective AJAX request does not create parallelism</a:t>
            </a:r>
          </a:p>
          <a:p>
            <a:pPr lvl="1"/>
            <a:r>
              <a:rPr lang="en-US" dirty="0"/>
              <a:t>No need to lock or guard against race condition </a:t>
            </a:r>
          </a:p>
        </p:txBody>
      </p:sp>
    </p:spTree>
    <p:extLst>
      <p:ext uri="{BB962C8B-B14F-4D97-AF65-F5344CB8AC3E}">
        <p14:creationId xmlns:p14="http://schemas.microsoft.com/office/powerpoint/2010/main" val="405812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</a:t>
            </a:r>
            <a:r>
              <a:rPr lang="en-US" dirty="0" err="1"/>
              <a:t>XMLHttpRequest</a:t>
            </a:r>
            <a:r>
              <a:rPr lang="en-US" dirty="0"/>
              <a:t>(s)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developer may create as much AJAX request as he would like</a:t>
            </a:r>
          </a:p>
          <a:p>
            <a:r>
              <a:rPr lang="en-US" dirty="0"/>
              <a:t>However, most browsers limit the number of concurrent AJAX request</a:t>
            </a:r>
          </a:p>
          <a:p>
            <a:r>
              <a:rPr lang="en-US" dirty="0"/>
              <a:t>Beyond the limit, the AJAX request will not be sent to the server until an older request has completed</a:t>
            </a:r>
          </a:p>
          <a:p>
            <a:r>
              <a:rPr lang="en-US" dirty="0"/>
              <a:t>These are latest limits reported by the community</a:t>
            </a:r>
          </a:p>
          <a:p>
            <a:pPr lvl="1"/>
            <a:r>
              <a:rPr lang="en-US" dirty="0"/>
              <a:t>Chrome – 6</a:t>
            </a:r>
          </a:p>
          <a:p>
            <a:pPr lvl="1"/>
            <a:r>
              <a:rPr lang="en-US" dirty="0"/>
              <a:t>Firefox – 6</a:t>
            </a:r>
          </a:p>
          <a:p>
            <a:pPr lvl="1"/>
            <a:r>
              <a:rPr lang="en-US" dirty="0"/>
              <a:t>IE 9,10,11 – 6,8,13</a:t>
            </a:r>
          </a:p>
        </p:txBody>
      </p:sp>
    </p:spTree>
    <p:extLst>
      <p:ext uri="{BB962C8B-B14F-4D97-AF65-F5344CB8AC3E}">
        <p14:creationId xmlns:p14="http://schemas.microsoft.com/office/powerpoint/2010/main" val="154778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Wrappers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native </a:t>
            </a:r>
            <a:r>
              <a:rPr lang="en-US" dirty="0" err="1"/>
              <a:t>XMLHttpRequest</a:t>
            </a:r>
            <a:r>
              <a:rPr lang="en-US" dirty="0"/>
              <a:t> API is simple but not convenient</a:t>
            </a:r>
          </a:p>
          <a:p>
            <a:r>
              <a:rPr lang="en-US" dirty="0"/>
              <a:t>As developer we would like to set the HTTP verb, </a:t>
            </a:r>
            <a:r>
              <a:rPr lang="en-US" dirty="0" err="1"/>
              <a:t>url</a:t>
            </a:r>
            <a:r>
              <a:rPr lang="en-US" dirty="0"/>
              <a:t> and specify success and error handlers</a:t>
            </a:r>
          </a:p>
          <a:p>
            <a:pPr lvl="1"/>
            <a:r>
              <a:rPr lang="en-US" dirty="0"/>
              <a:t>All other details should be handled internally</a:t>
            </a:r>
          </a:p>
          <a:p>
            <a:r>
              <a:rPr lang="en-US" dirty="0"/>
              <a:t>Most JavaScript frameworks/libraries offer their own wrappers around </a:t>
            </a:r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jQuery has one too</a:t>
            </a:r>
          </a:p>
        </p:txBody>
      </p:sp>
    </p:spTree>
    <p:extLst>
      <p:ext uri="{BB962C8B-B14F-4D97-AF65-F5344CB8AC3E}">
        <p14:creationId xmlns:p14="http://schemas.microsoft.com/office/powerpoint/2010/main" val="112915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 - GET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global function of the global jQuery object</a:t>
            </a:r>
          </a:p>
          <a:p>
            <a:pPr lvl="1"/>
            <a:r>
              <a:rPr lang="en-US" dirty="0"/>
              <a:t>Not available on jQuery wrapped set</a:t>
            </a:r>
          </a:p>
          <a:p>
            <a:r>
              <a:rPr lang="en-US" dirty="0"/>
              <a:t>Type GET is the default value and can be omitted</a:t>
            </a:r>
          </a:p>
          <a:p>
            <a:pPr lvl="1"/>
            <a:r>
              <a:rPr lang="en-US" dirty="0"/>
              <a:t>Keep it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717032"/>
            <a:ext cx="4092787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localhost/demo/contact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success: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"Done: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error: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04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703</TotalTime>
  <Words>2356</Words>
  <Application>Microsoft Office PowerPoint</Application>
  <PresentationFormat>On-screen Show (4:3)</PresentationFormat>
  <Paragraphs>727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Consolas</vt:lpstr>
      <vt:lpstr>Levenim MT</vt:lpstr>
      <vt:lpstr>Lucida Console</vt:lpstr>
      <vt:lpstr>Tw Cen MT</vt:lpstr>
      <vt:lpstr>Wingdings</vt:lpstr>
      <vt:lpstr>Wingdings 2</vt:lpstr>
      <vt:lpstr>חציון</vt:lpstr>
      <vt:lpstr>AJAX</vt:lpstr>
      <vt:lpstr>What is AJAX?</vt:lpstr>
      <vt:lpstr>XMLHttpRequest - History</vt:lpstr>
      <vt:lpstr>XMLHttpRequest</vt:lpstr>
      <vt:lpstr>XMLHttpRequest – More Details</vt:lpstr>
      <vt:lpstr>XMLHttpRequest – Threading Model</vt:lpstr>
      <vt:lpstr>Concurrent XMLHttpRequest(s)</vt:lpstr>
      <vt:lpstr>AJAX Wrappers</vt:lpstr>
      <vt:lpstr>$.ajax - GET</vt:lpstr>
      <vt:lpstr>$.ajax – Sending data with GET</vt:lpstr>
      <vt:lpstr>$.ajax - POST</vt:lpstr>
      <vt:lpstr>Caching</vt:lpstr>
      <vt:lpstr>JSON – Java Script Object Notation</vt:lpstr>
      <vt:lpstr>Built-In Browser Support</vt:lpstr>
      <vt:lpstr>JSON Limitations</vt:lpstr>
      <vt:lpstr>toJSON</vt:lpstr>
      <vt:lpstr>Receiving JSON</vt:lpstr>
      <vt:lpstr>Sending JSON</vt:lpstr>
      <vt:lpstr>Global Ajax Settings</vt:lpstr>
      <vt:lpstr>Global Ajax Events</vt:lpstr>
      <vt:lpstr>$.ajax Wrappers</vt:lpstr>
      <vt:lpstr>Same Origin Policy</vt:lpstr>
      <vt:lpstr>JSONP</vt:lpstr>
      <vt:lpstr>JSONP - Client</vt:lpstr>
      <vt:lpstr>JSONP - jQuery</vt:lpstr>
      <vt:lpstr>CORS</vt:lpstr>
      <vt:lpstr>CORS</vt:lpstr>
      <vt:lpstr>Access-Control-Allow-Credentials</vt:lpstr>
      <vt:lpstr>Summary</vt:lpstr>
      <vt:lpstr>Promise API</vt:lpstr>
      <vt:lpstr>Motivation</vt:lpstr>
      <vt:lpstr>Compose Multiple Operations</vt:lpstr>
      <vt:lpstr>Promise</vt:lpstr>
      <vt:lpstr>Basics</vt:lpstr>
      <vt:lpstr>Basics – Handling Errors</vt:lpstr>
      <vt:lpstr>Layered Application</vt:lpstr>
      <vt:lpstr>Exception Handling</vt:lpstr>
      <vt:lpstr>Aggregation</vt:lpstr>
      <vt:lpstr>Caching</vt:lpstr>
      <vt:lpstr>Caching</vt:lpstr>
      <vt:lpstr>then fail fin</vt:lpstr>
      <vt:lpstr>spread</vt:lpstr>
      <vt:lpstr>Handle Error – Be aware</vt:lpstr>
      <vt:lpstr>Don’t loose your exceptions</vt:lpstr>
      <vt:lpstr>From function to promise</vt:lpstr>
      <vt:lpstr>Deferred</vt:lpstr>
      <vt:lpstr>Deferred</vt:lpstr>
      <vt:lpstr>Promise State</vt:lpstr>
      <vt:lpstr>Q.delay</vt:lpstr>
      <vt:lpstr>getUnhandledReasons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84</cp:revision>
  <dcterms:created xsi:type="dcterms:W3CDTF">2011-02-24T08:59:43Z</dcterms:created>
  <dcterms:modified xsi:type="dcterms:W3CDTF">2018-07-05T12:16:11Z</dcterms:modified>
</cp:coreProperties>
</file>