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9"/>
  </p:notesMasterIdLst>
  <p:sldIdLst>
    <p:sldId id="520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0" r:id="rId52"/>
    <p:sldId id="571" r:id="rId53"/>
    <p:sldId id="572" r:id="rId54"/>
    <p:sldId id="573" r:id="rId55"/>
    <p:sldId id="574" r:id="rId56"/>
    <p:sldId id="575" r:id="rId57"/>
    <p:sldId id="576" r:id="rId58"/>
    <p:sldId id="577" r:id="rId59"/>
    <p:sldId id="578" r:id="rId60"/>
    <p:sldId id="579" r:id="rId61"/>
    <p:sldId id="580" r:id="rId62"/>
    <p:sldId id="581" r:id="rId63"/>
    <p:sldId id="582" r:id="rId64"/>
    <p:sldId id="583" r:id="rId65"/>
    <p:sldId id="584" r:id="rId66"/>
    <p:sldId id="585" r:id="rId67"/>
    <p:sldId id="586" r:id="rId68"/>
    <p:sldId id="587" r:id="rId69"/>
    <p:sldId id="588" r:id="rId70"/>
    <p:sldId id="589" r:id="rId71"/>
    <p:sldId id="590" r:id="rId72"/>
    <p:sldId id="591" r:id="rId73"/>
    <p:sldId id="592" r:id="rId74"/>
    <p:sldId id="593" r:id="rId75"/>
    <p:sldId id="594" r:id="rId76"/>
    <p:sldId id="595" r:id="rId77"/>
    <p:sldId id="596" r:id="rId78"/>
    <p:sldId id="597" r:id="rId79"/>
    <p:sldId id="598" r:id="rId80"/>
    <p:sldId id="599" r:id="rId81"/>
    <p:sldId id="600" r:id="rId82"/>
    <p:sldId id="601" r:id="rId83"/>
    <p:sldId id="602" r:id="rId84"/>
    <p:sldId id="603" r:id="rId85"/>
    <p:sldId id="604" r:id="rId86"/>
    <p:sldId id="605" r:id="rId87"/>
    <p:sldId id="606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#Router" TargetMode="External"/><Relationship Id="rId2" Type="http://schemas.openxmlformats.org/officeDocument/2006/relationships/hyperlink" Target="https://github.com/browserstate/history.j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HTML5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1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Access to the browser’s history is offered through the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Long before HTML5</a:t>
            </a:r>
          </a:p>
          <a:p>
            <a:pPr lvl="1"/>
            <a:r>
              <a:rPr lang="en-US" dirty="0"/>
              <a:t>Limited write operations</a:t>
            </a:r>
          </a:p>
          <a:p>
            <a:r>
              <a:rPr lang="en-US" dirty="0"/>
              <a:t>Effectively as if the user pressed the back and forward buttons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Full page reload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4285545"/>
            <a:ext cx="502733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window.history.back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go 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window.history.forward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go forward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window.history.go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(3);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go 3 pages forward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window.history.length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number of history entries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7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 – HTML5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APIs</a:t>
            </a:r>
          </a:p>
          <a:p>
            <a:pPr lvl="1"/>
            <a:r>
              <a:rPr lang="en-US" dirty="0" err="1"/>
              <a:t>history.pushState</a:t>
            </a:r>
            <a:endParaRPr lang="en-US" dirty="0"/>
          </a:p>
          <a:p>
            <a:pPr lvl="1"/>
            <a:r>
              <a:rPr lang="en-US" dirty="0" err="1"/>
              <a:t>history.replaceState</a:t>
            </a:r>
            <a:endParaRPr lang="en-US" dirty="0"/>
          </a:p>
          <a:p>
            <a:pPr lvl="1"/>
            <a:r>
              <a:rPr lang="en-US" dirty="0" err="1"/>
              <a:t>window.onpopstate</a:t>
            </a:r>
            <a:endParaRPr lang="en-US" dirty="0"/>
          </a:p>
          <a:p>
            <a:r>
              <a:rPr lang="en-US" dirty="0"/>
              <a:t>The new API allows the developer to programmatically change the URL address</a:t>
            </a:r>
          </a:p>
          <a:p>
            <a:r>
              <a:rPr lang="en-US" dirty="0"/>
              <a:t>No page reload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IE10+, Good browser support</a:t>
            </a:r>
          </a:p>
        </p:txBody>
      </p:sp>
    </p:spTree>
    <p:extLst>
      <p:ext uri="{BB962C8B-B14F-4D97-AF65-F5344CB8AC3E}">
        <p14:creationId xmlns:p14="http://schemas.microsoft.com/office/powerpoint/2010/main" val="146476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history.pushState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dirty="0">
                <a:solidFill>
                  <a:srgbClr val="FF0000"/>
                </a:solidFill>
              </a:rPr>
              <a:t>http://myws.com/admin/logins</a:t>
            </a:r>
            <a:r>
              <a:rPr lang="en-US" dirty="0"/>
              <a:t> executes the following script</a:t>
            </a:r>
          </a:p>
          <a:p>
            <a:endParaRPr lang="en-US" dirty="0"/>
          </a:p>
          <a:p>
            <a:r>
              <a:rPr lang="en-US" dirty="0"/>
              <a:t>URL bar changes to </a:t>
            </a:r>
            <a:r>
              <a:rPr lang="en-US" dirty="0">
                <a:solidFill>
                  <a:srgbClr val="FF0000"/>
                </a:solidFill>
              </a:rPr>
              <a:t>http://mywebsite.com/admin/state1</a:t>
            </a:r>
          </a:p>
          <a:p>
            <a:r>
              <a:rPr lang="en-US" dirty="0"/>
              <a:t>Browser </a:t>
            </a:r>
            <a:r>
              <a:rPr lang="en-US" b="1" u="sng" dirty="0"/>
              <a:t>does not load</a:t>
            </a:r>
            <a:r>
              <a:rPr lang="en-US" dirty="0"/>
              <a:t> state1 from the server</a:t>
            </a:r>
          </a:p>
          <a:p>
            <a:r>
              <a:rPr lang="en-US" dirty="0"/>
              <a:t>You may use absolute path</a:t>
            </a:r>
          </a:p>
          <a:p>
            <a:endParaRPr lang="en-US" dirty="0"/>
          </a:p>
          <a:p>
            <a:r>
              <a:rPr lang="en-US" dirty="0"/>
              <a:t>URL changes to </a:t>
            </a:r>
            <a:r>
              <a:rPr lang="en-US" dirty="0">
                <a:solidFill>
                  <a:srgbClr val="FF0000"/>
                </a:solidFill>
              </a:rPr>
              <a:t>http://mywebsite.com/state1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708920"/>
            <a:ext cx="409278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window.history.pushState({},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"state1"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22688" y="5301208"/>
            <a:ext cx="417774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window.history.pushState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({},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“/state1"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0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pushState</a:t>
            </a:r>
            <a:r>
              <a:rPr lang="en-US" dirty="0"/>
              <a:t> Parameters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– Any JavaScript object</a:t>
            </a:r>
          </a:p>
          <a:p>
            <a:pPr lvl="1"/>
            <a:r>
              <a:rPr lang="en-US" dirty="0"/>
              <a:t>Is associated with the new entry</a:t>
            </a:r>
          </a:p>
          <a:p>
            <a:pPr lvl="1"/>
            <a:r>
              <a:rPr lang="en-US" dirty="0"/>
              <a:t>Can be extracted later when the user navigates back/forward to this new entry</a:t>
            </a:r>
          </a:p>
          <a:p>
            <a:pPr lvl="1"/>
            <a:r>
              <a:rPr lang="en-US" dirty="0"/>
              <a:t>The browser holds a copy not a reference</a:t>
            </a:r>
          </a:p>
          <a:p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 – Not used</a:t>
            </a:r>
          </a:p>
          <a:p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/>
              <a:t> – The browser’s URL</a:t>
            </a:r>
          </a:p>
          <a:p>
            <a:pPr lvl="1"/>
            <a:r>
              <a:rPr lang="en-US" dirty="0"/>
              <a:t>Must be of the same origin</a:t>
            </a:r>
          </a:p>
          <a:p>
            <a:pPr lvl="1"/>
            <a:r>
              <a:rPr lang="en-US" dirty="0"/>
              <a:t>If omitted the current URL is used</a:t>
            </a:r>
          </a:p>
        </p:txBody>
      </p:sp>
    </p:spTree>
    <p:extLst>
      <p:ext uri="{BB962C8B-B14F-4D97-AF65-F5344CB8AC3E}">
        <p14:creationId xmlns:p14="http://schemas.microsoft.com/office/powerpoint/2010/main" val="18587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popstate</a:t>
            </a:r>
            <a:r>
              <a:rPr lang="en-US" dirty="0"/>
              <a:t> Event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dispatched to the window object when the active history entry changes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entry was created by </a:t>
            </a:r>
            <a:r>
              <a:rPr lang="en-US" dirty="0" err="1"/>
              <a:t>pushState</a:t>
            </a:r>
            <a:r>
              <a:rPr lang="en-US" dirty="0"/>
              <a:t>/</a:t>
            </a:r>
            <a:r>
              <a:rPr lang="en-US" dirty="0" err="1"/>
              <a:t>replaceState</a:t>
            </a:r>
            <a:r>
              <a:rPr lang="en-US" dirty="0"/>
              <a:t> the event’s state property contains a copy of the original state</a:t>
            </a:r>
          </a:p>
          <a:p>
            <a:r>
              <a:rPr lang="en-US" dirty="0"/>
              <a:t>Current state is also available through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2708920"/>
            <a:ext cx="48574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$(window).bind(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e.originalEvent.state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2648" y="5728900"/>
            <a:ext cx="451758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"Current state is: 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history.state);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0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Serialization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pushState</a:t>
            </a:r>
            <a:r>
              <a:rPr lang="en-US" dirty="0"/>
              <a:t> serializes the state object</a:t>
            </a:r>
          </a:p>
          <a:p>
            <a:r>
              <a:rPr lang="en-US" dirty="0" err="1"/>
              <a:t>popstate</a:t>
            </a:r>
            <a:r>
              <a:rPr lang="en-US" dirty="0"/>
              <a:t> event </a:t>
            </a:r>
            <a:r>
              <a:rPr lang="en-US" dirty="0" err="1"/>
              <a:t>deserializes</a:t>
            </a:r>
            <a:r>
              <a:rPr lang="en-US" dirty="0"/>
              <a:t> it back</a:t>
            </a:r>
          </a:p>
          <a:p>
            <a:r>
              <a:rPr lang="en-US" dirty="0"/>
              <a:t>You loose any metadata on the object</a:t>
            </a:r>
          </a:p>
          <a:p>
            <a:pPr lvl="1"/>
            <a:r>
              <a:rPr lang="en-US" dirty="0"/>
              <a:t>For example, prototype chaining</a:t>
            </a:r>
          </a:p>
          <a:p>
            <a:r>
              <a:rPr lang="en-US" dirty="0"/>
              <a:t>Originally, some browser used JSON serialization</a:t>
            </a:r>
          </a:p>
          <a:p>
            <a:pPr lvl="1"/>
            <a:r>
              <a:rPr lang="en-US" dirty="0"/>
              <a:t>Cyclic references cause a runtime error</a:t>
            </a:r>
          </a:p>
          <a:p>
            <a:r>
              <a:rPr lang="en-US" dirty="0"/>
              <a:t>Latest browsers use the “Structured clone algorithm”</a:t>
            </a:r>
          </a:p>
          <a:p>
            <a:pPr lvl="1"/>
            <a:r>
              <a:rPr lang="en-US" dirty="0"/>
              <a:t>Allows any structured graph to be serialized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6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API Notes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popstate</a:t>
            </a:r>
            <a:r>
              <a:rPr lang="en-US" dirty="0"/>
              <a:t> event is not triggered on page load</a:t>
            </a:r>
          </a:p>
          <a:p>
            <a:r>
              <a:rPr lang="en-US" dirty="0" err="1"/>
              <a:t>popstate</a:t>
            </a:r>
            <a:r>
              <a:rPr lang="en-US" dirty="0"/>
              <a:t> event is not triggered when calling </a:t>
            </a:r>
            <a:r>
              <a:rPr lang="en-US" dirty="0" err="1"/>
              <a:t>pushState</a:t>
            </a:r>
            <a:r>
              <a:rPr lang="en-US" dirty="0"/>
              <a:t>/</a:t>
            </a:r>
            <a:r>
              <a:rPr lang="en-US" dirty="0" err="1"/>
              <a:t>replaceState</a:t>
            </a:r>
            <a:endParaRPr lang="en-US" dirty="0"/>
          </a:p>
          <a:p>
            <a:r>
              <a:rPr lang="en-US" dirty="0"/>
              <a:t>You probably want to wrap all details under navigate function</a:t>
            </a:r>
          </a:p>
          <a:p>
            <a:r>
              <a:rPr lang="en-US" dirty="0"/>
              <a:t>There is no way to clear browser’s history</a:t>
            </a:r>
          </a:p>
          <a:p>
            <a:r>
              <a:rPr lang="en-US" dirty="0"/>
              <a:t>Use </a:t>
            </a:r>
            <a:r>
              <a:rPr lang="en-US" dirty="0" err="1"/>
              <a:t>polyfills</a:t>
            </a:r>
            <a:endParaRPr lang="en-US" dirty="0"/>
          </a:p>
          <a:p>
            <a:pPr lvl="1"/>
            <a:r>
              <a:rPr lang="en-US" dirty="0" err="1"/>
              <a:t>HistoryJS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https://github.com/browserstate/history.js/</a:t>
            </a:r>
            <a:endParaRPr lang="en-US" dirty="0"/>
          </a:p>
          <a:p>
            <a:pPr lvl="1"/>
            <a:r>
              <a:rPr lang="en-US" dirty="0"/>
              <a:t>Backbone Router - </a:t>
            </a:r>
            <a:r>
              <a:rPr lang="en-US" dirty="0">
                <a:hlinkClick r:id="rId3"/>
              </a:rPr>
              <a:t>http://backbonejs.org/#Router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5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data/state from one page to another is a common web task</a:t>
            </a:r>
          </a:p>
          <a:p>
            <a:r>
              <a:rPr lang="en-US" dirty="0"/>
              <a:t>Common solutions</a:t>
            </a:r>
          </a:p>
          <a:p>
            <a:pPr lvl="1"/>
            <a:r>
              <a:rPr lang="en-US" dirty="0"/>
              <a:t>Query string – Limited storage</a:t>
            </a:r>
          </a:p>
          <a:p>
            <a:pPr lvl="1"/>
            <a:r>
              <a:rPr lang="en-US" dirty="0"/>
              <a:t>Session state – Does not scale well</a:t>
            </a:r>
          </a:p>
          <a:p>
            <a:pPr lvl="1"/>
            <a:r>
              <a:rPr lang="en-US" dirty="0"/>
              <a:t>Cookie – Limited storage</a:t>
            </a:r>
          </a:p>
          <a:p>
            <a:pPr lvl="1"/>
            <a:r>
              <a:rPr lang="en-US" dirty="0"/>
              <a:t>Hidden field – Reset upon GET request</a:t>
            </a:r>
          </a:p>
          <a:p>
            <a:pPr lvl="1"/>
            <a:r>
              <a:rPr lang="en-US" dirty="0"/>
              <a:t>URL – Limited storage</a:t>
            </a:r>
          </a:p>
        </p:txBody>
      </p:sp>
    </p:spTree>
    <p:extLst>
      <p:ext uri="{BB962C8B-B14F-4D97-AF65-F5344CB8AC3E}">
        <p14:creationId xmlns:p14="http://schemas.microsoft.com/office/powerpoint/2010/main" val="127969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to provide a larger, more secure, easier to use alternative to cookies</a:t>
            </a:r>
          </a:p>
          <a:p>
            <a:r>
              <a:rPr lang="en-US" dirty="0"/>
              <a:t>Allows for key/value pairs to be stored and retrieved</a:t>
            </a:r>
          </a:p>
          <a:p>
            <a:r>
              <a:rPr lang="en-US" dirty="0"/>
              <a:t>Is great for building offline web application</a:t>
            </a:r>
          </a:p>
          <a:p>
            <a:pPr lvl="1"/>
            <a:r>
              <a:rPr lang="en-US" dirty="0"/>
              <a:t>Web storage is accessible even when there is no internet connectivity</a:t>
            </a:r>
          </a:p>
          <a:p>
            <a:r>
              <a:rPr lang="en-US" dirty="0"/>
              <a:t>Offers the following objects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sessionStorage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localStorage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7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Interface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 err="1">
                <a:solidFill>
                  <a:srgbClr val="FF0000"/>
                </a:solidFill>
              </a:rPr>
              <a:t>sessionStorage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localStorage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implements the same API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(key)</a:t>
            </a:r>
          </a:p>
          <a:p>
            <a:pPr lvl="1"/>
            <a:r>
              <a:rPr lang="en-US" dirty="0" err="1"/>
              <a:t>setItem</a:t>
            </a:r>
            <a:r>
              <a:rPr lang="en-US" dirty="0"/>
              <a:t>(key, value)</a:t>
            </a:r>
          </a:p>
          <a:p>
            <a:pPr lvl="1"/>
            <a:r>
              <a:rPr lang="en-US" dirty="0" err="1"/>
              <a:t>removeItem</a:t>
            </a:r>
            <a:r>
              <a:rPr lang="en-US" dirty="0"/>
              <a:t>(key)</a:t>
            </a:r>
          </a:p>
          <a:p>
            <a:pPr lvl="1"/>
            <a:r>
              <a:rPr lang="en-US" dirty="0"/>
              <a:t>clear</a:t>
            </a:r>
          </a:p>
          <a:p>
            <a:r>
              <a:rPr lang="en-US" dirty="0"/>
              <a:t>Key and value are strings !!!</a:t>
            </a:r>
          </a:p>
          <a:p>
            <a:r>
              <a:rPr lang="en-US" dirty="0"/>
              <a:t>When passing object as a key or as a value it will first be converted to a string using </a:t>
            </a:r>
            <a:r>
              <a:rPr lang="en-US" dirty="0" err="1"/>
              <a:t>toString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4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international standards organization for the world wide web</a:t>
            </a:r>
          </a:p>
          <a:p>
            <a:r>
              <a:rPr lang="en-US" dirty="0"/>
              <a:t>Was founded in 1994</a:t>
            </a:r>
          </a:p>
          <a:p>
            <a:r>
              <a:rPr lang="en-US" dirty="0"/>
              <a:t>Any one can join (after approval)</a:t>
            </a:r>
          </a:p>
          <a:p>
            <a:r>
              <a:rPr lang="en-US" dirty="0"/>
              <a:t>A member pays annual fee</a:t>
            </a:r>
          </a:p>
          <a:p>
            <a:pPr lvl="2"/>
            <a:r>
              <a:rPr lang="en-US" dirty="0"/>
              <a:t>Big player ~70000$</a:t>
            </a:r>
          </a:p>
          <a:p>
            <a:pPr lvl="2"/>
            <a:r>
              <a:rPr lang="en-US" dirty="0"/>
              <a:t>Small player ~8000$</a:t>
            </a:r>
          </a:p>
          <a:p>
            <a:r>
              <a:rPr lang="en-US" dirty="0"/>
              <a:t>As of 2014 has 384 member</a:t>
            </a:r>
          </a:p>
          <a:p>
            <a:r>
              <a:rPr lang="en-US" dirty="0"/>
              <a:t>Is criticized for </a:t>
            </a:r>
          </a:p>
          <a:p>
            <a:pPr lvl="1"/>
            <a:r>
              <a:rPr lang="en-US" dirty="0"/>
              <a:t>Being dominated by the big players</a:t>
            </a:r>
          </a:p>
          <a:p>
            <a:pPr lvl="1"/>
            <a:r>
              <a:rPr lang="en-US" dirty="0"/>
              <a:t>Slow pace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sessionStorage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related to server side session management</a:t>
            </a:r>
          </a:p>
          <a:p>
            <a:r>
              <a:rPr lang="en-US" dirty="0"/>
              <a:t>Each browser window/tab holds a </a:t>
            </a:r>
            <a:r>
              <a:rPr lang="en-US" dirty="0" err="1"/>
              <a:t>sessionStorage</a:t>
            </a:r>
            <a:r>
              <a:rPr lang="en-US" dirty="0"/>
              <a:t> object per origin</a:t>
            </a:r>
            <a:endParaRPr lang="he-IL" dirty="0"/>
          </a:p>
          <a:p>
            <a:r>
              <a:rPr lang="en-US" dirty="0"/>
              <a:t>Should live as long as the window/tab is alive</a:t>
            </a:r>
          </a:p>
          <a:p>
            <a:r>
              <a:rPr lang="en-US" dirty="0"/>
              <a:t>When duplicating a tab the </a:t>
            </a:r>
            <a:r>
              <a:rPr lang="en-US" dirty="0" err="1"/>
              <a:t>sessionStorage</a:t>
            </a:r>
            <a:r>
              <a:rPr lang="en-US" dirty="0"/>
              <a:t> should be duplicated too</a:t>
            </a:r>
          </a:p>
          <a:p>
            <a:pPr lvl="1"/>
            <a:r>
              <a:rPr lang="en-US" dirty="0"/>
              <a:t>No sharing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5301208"/>
            <a:ext cx="332815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sessionStorage.setItem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data);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07704" y="5957500"/>
            <a:ext cx="383791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data = sessionStorage.getItem(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3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storage support only strings (key &amp; value)</a:t>
            </a:r>
          </a:p>
          <a:p>
            <a:r>
              <a:rPr lang="en-US" dirty="0"/>
              <a:t>Therefore, data must serialized/</a:t>
            </a:r>
            <a:r>
              <a:rPr lang="en-US" dirty="0" err="1"/>
              <a:t>deserialized</a:t>
            </a:r>
            <a:endParaRPr lang="en-US" dirty="0"/>
          </a:p>
          <a:p>
            <a:r>
              <a:rPr lang="en-US" dirty="0"/>
              <a:t>Can use </a:t>
            </a:r>
            <a:r>
              <a:rPr lang="en-US" dirty="0" err="1"/>
              <a:t>JSON.stringify</a:t>
            </a:r>
            <a:r>
              <a:rPr lang="en-US" dirty="0"/>
              <a:t> &amp; </a:t>
            </a:r>
            <a:r>
              <a:rPr lang="en-US" dirty="0" err="1"/>
              <a:t>JSON.parse</a:t>
            </a:r>
            <a:endParaRPr lang="en-US" dirty="0"/>
          </a:p>
          <a:p>
            <a:pPr lvl="1"/>
            <a:r>
              <a:rPr lang="en-US" dirty="0"/>
              <a:t>Cannot save cyclic references</a:t>
            </a:r>
          </a:p>
          <a:p>
            <a:pPr lvl="1"/>
            <a:r>
              <a:rPr lang="en-US" dirty="0"/>
              <a:t>Prototype is lost</a:t>
            </a:r>
          </a:p>
          <a:p>
            <a:pPr lvl="1"/>
            <a:r>
              <a:rPr lang="en-US" dirty="0"/>
              <a:t>String representation is expensive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4941168"/>
            <a:ext cx="315823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localStorage.setItem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77469" y="5593333"/>
            <a:ext cx="349807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localStorage.getItem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data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8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Storage object per origin</a:t>
            </a:r>
          </a:p>
          <a:p>
            <a:r>
              <a:rPr lang="en-US" dirty="0"/>
              <a:t>Storage should not be cleared by browser</a:t>
            </a:r>
          </a:p>
          <a:p>
            <a:pPr lvl="1"/>
            <a:r>
              <a:rPr lang="en-US" dirty="0"/>
              <a:t>Only on rare conditions</a:t>
            </a:r>
          </a:p>
          <a:p>
            <a:r>
              <a:rPr lang="en-US" dirty="0"/>
              <a:t>Different windows with same origin share the same </a:t>
            </a:r>
            <a:r>
              <a:rPr lang="en-US" dirty="0" err="1"/>
              <a:t>loadStorage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Browser should protect against concurrent access</a:t>
            </a:r>
          </a:p>
          <a:p>
            <a:r>
              <a:rPr lang="en-US" dirty="0"/>
              <a:t>Exception is thrown under Incognito mode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5301208"/>
            <a:ext cx="31582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Storage.setItem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data);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5957500"/>
            <a:ext cx="366799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data =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Storage.getItem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33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Browser should limit the total amount</a:t>
            </a:r>
          </a:p>
          <a:p>
            <a:pPr lvl="1"/>
            <a:r>
              <a:rPr lang="en-US" dirty="0"/>
              <a:t>Specification does not mention the limit itself</a:t>
            </a:r>
          </a:p>
          <a:p>
            <a:pPr lvl="1"/>
            <a:r>
              <a:rPr lang="en-US" dirty="0"/>
              <a:t>5MB is common</a:t>
            </a:r>
          </a:p>
          <a:p>
            <a:r>
              <a:rPr lang="en-US" dirty="0"/>
              <a:t>Browser may prompt the user when quota is reached</a:t>
            </a:r>
          </a:p>
          <a:p>
            <a:pPr lvl="1"/>
            <a:r>
              <a:rPr lang="en-US" dirty="0"/>
              <a:t>Only supported on opera </a:t>
            </a:r>
          </a:p>
          <a:p>
            <a:r>
              <a:rPr lang="en-US" dirty="0"/>
              <a:t>On some browsers the administrator can change the limit</a:t>
            </a:r>
          </a:p>
          <a:p>
            <a:pPr lvl="1"/>
            <a:r>
              <a:rPr lang="en-US" dirty="0"/>
              <a:t>Not from Java Script</a:t>
            </a:r>
          </a:p>
        </p:txBody>
      </p:sp>
    </p:spTree>
    <p:extLst>
      <p:ext uri="{BB962C8B-B14F-4D97-AF65-F5344CB8AC3E}">
        <p14:creationId xmlns:p14="http://schemas.microsoft.com/office/powerpoint/2010/main" val="63056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Event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fired when calling </a:t>
            </a:r>
            <a:r>
              <a:rPr lang="en-US" dirty="0" err="1"/>
              <a:t>setItem</a:t>
            </a:r>
            <a:r>
              <a:rPr lang="en-US" dirty="0"/>
              <a:t>/</a:t>
            </a:r>
            <a:r>
              <a:rPr lang="en-US" dirty="0" err="1"/>
              <a:t>removeItem</a:t>
            </a:r>
            <a:r>
              <a:rPr lang="en-US" dirty="0"/>
              <a:t>/clear</a:t>
            </a:r>
          </a:p>
          <a:p>
            <a:r>
              <a:rPr lang="en-US" dirty="0"/>
              <a:t>Contains the following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 err="1"/>
              <a:t>oldValue</a:t>
            </a:r>
            <a:endParaRPr lang="en-US" dirty="0"/>
          </a:p>
          <a:p>
            <a:pPr lvl="1"/>
            <a:r>
              <a:rPr lang="en-US" dirty="0" err="1"/>
              <a:t>newValue</a:t>
            </a:r>
            <a:endParaRPr lang="en-US" dirty="0"/>
          </a:p>
          <a:p>
            <a:pPr lvl="1"/>
            <a:r>
              <a:rPr lang="en-US" dirty="0" err="1"/>
              <a:t>url</a:t>
            </a:r>
            <a:r>
              <a:rPr lang="en-US" dirty="0"/>
              <a:t> – The </a:t>
            </a:r>
            <a:r>
              <a:rPr lang="en-US" dirty="0" err="1"/>
              <a:t>url</a:t>
            </a:r>
            <a:r>
              <a:rPr lang="en-US" dirty="0"/>
              <a:t> of the window that changes the data</a:t>
            </a:r>
          </a:p>
          <a:p>
            <a:r>
              <a:rPr lang="en-US" dirty="0"/>
              <a:t>Event should not be fired on the window that changes the storage</a:t>
            </a:r>
          </a:p>
          <a:p>
            <a:pPr lvl="1"/>
            <a:r>
              <a:rPr lang="en-US" dirty="0"/>
              <a:t>IE disagrees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57337" y="2924944"/>
            <a:ext cx="434766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"storage"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6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 Notes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Updating a single record may be inefficient</a:t>
            </a:r>
          </a:p>
          <a:p>
            <a:pPr lvl="1"/>
            <a:r>
              <a:rPr lang="en-US" dirty="0" err="1"/>
              <a:t>Deserialize</a:t>
            </a:r>
            <a:r>
              <a:rPr lang="en-US" dirty="0"/>
              <a:t> all data into memory</a:t>
            </a:r>
          </a:p>
          <a:p>
            <a:pPr lvl="1"/>
            <a:r>
              <a:rPr lang="en-US" dirty="0"/>
              <a:t>Fix memory</a:t>
            </a:r>
          </a:p>
          <a:p>
            <a:pPr lvl="1"/>
            <a:r>
              <a:rPr lang="en-US" dirty="0"/>
              <a:t>Serialize back</a:t>
            </a:r>
          </a:p>
          <a:p>
            <a:r>
              <a:rPr lang="en-US" dirty="0"/>
              <a:t>API is blocking</a:t>
            </a:r>
          </a:p>
          <a:p>
            <a:pPr lvl="1"/>
            <a:r>
              <a:rPr lang="en-US" dirty="0"/>
              <a:t>UI is blocked while saving big data</a:t>
            </a:r>
          </a:p>
          <a:p>
            <a:r>
              <a:rPr lang="en-US" dirty="0"/>
              <a:t>Should be careful when application is running under shared host</a:t>
            </a:r>
          </a:p>
          <a:p>
            <a:pPr lvl="1"/>
            <a:r>
              <a:rPr lang="en-US" dirty="0"/>
              <a:t>Wix.com</a:t>
            </a:r>
          </a:p>
        </p:txBody>
      </p:sp>
    </p:spTree>
    <p:extLst>
      <p:ext uri="{BB962C8B-B14F-4D97-AF65-F5344CB8AC3E}">
        <p14:creationId xmlns:p14="http://schemas.microsoft.com/office/powerpoint/2010/main" val="191865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DB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storage does not deal well with large data</a:t>
            </a:r>
          </a:p>
          <a:p>
            <a:pPr lvl="1"/>
            <a:r>
              <a:rPr lang="en-US" dirty="0"/>
              <a:t>Cannot update single record</a:t>
            </a:r>
          </a:p>
          <a:p>
            <a:pPr lvl="1"/>
            <a:r>
              <a:rPr lang="en-US" dirty="0"/>
              <a:t>Blocking API</a:t>
            </a:r>
          </a:p>
          <a:p>
            <a:r>
              <a:rPr lang="en-US" dirty="0"/>
              <a:t>Indexed DB</a:t>
            </a:r>
          </a:p>
          <a:p>
            <a:pPr lvl="1"/>
            <a:r>
              <a:rPr lang="en-US" dirty="0"/>
              <a:t>Transactional database</a:t>
            </a:r>
          </a:p>
          <a:p>
            <a:pPr lvl="1"/>
            <a:r>
              <a:rPr lang="en-US" dirty="0"/>
              <a:t>Lets you store and retrieve objects </a:t>
            </a:r>
          </a:p>
          <a:p>
            <a:pPr lvl="1"/>
            <a:r>
              <a:rPr lang="en-US" dirty="0"/>
              <a:t>Objects are indexed </a:t>
            </a:r>
            <a:r>
              <a:rPr lang="en-US" dirty="0">
                <a:sym typeface="Wingdings" panose="05000000000000000000" pitchFamily="2" charset="2"/>
              </a:rPr>
              <a:t> Better search performance</a:t>
            </a:r>
            <a:endParaRPr lang="en-US" dirty="0"/>
          </a:p>
          <a:p>
            <a:pPr lvl="1"/>
            <a:r>
              <a:rPr lang="en-US" dirty="0"/>
              <a:t>No schema</a:t>
            </a:r>
          </a:p>
          <a:p>
            <a:pPr lvl="1"/>
            <a:r>
              <a:rPr lang="en-US" dirty="0"/>
              <a:t>Asynchronous API</a:t>
            </a:r>
          </a:p>
        </p:txBody>
      </p:sp>
    </p:spTree>
    <p:extLst>
      <p:ext uri="{BB962C8B-B14F-4D97-AF65-F5344CB8AC3E}">
        <p14:creationId xmlns:p14="http://schemas.microsoft.com/office/powerpoint/2010/main" val="40323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Desktop</a:t>
            </a:r>
          </a:p>
          <a:p>
            <a:pPr lvl="1"/>
            <a:r>
              <a:rPr lang="en-US" dirty="0"/>
              <a:t>Firefox, Chrome, Safari for desktop</a:t>
            </a:r>
          </a:p>
          <a:p>
            <a:pPr lvl="1"/>
            <a:r>
              <a:rPr lang="en-US" dirty="0"/>
              <a:t>IE11 – Not complete</a:t>
            </a:r>
          </a:p>
          <a:p>
            <a:r>
              <a:rPr lang="en-US" dirty="0"/>
              <a:t>Mobile</a:t>
            </a:r>
          </a:p>
          <a:p>
            <a:pPr lvl="1"/>
            <a:r>
              <a:rPr lang="en-US" dirty="0"/>
              <a:t>Android 4.4+</a:t>
            </a:r>
          </a:p>
          <a:p>
            <a:pPr lvl="1"/>
            <a:r>
              <a:rPr lang="en-US" dirty="0"/>
              <a:t>iPhone 8+ (8 is not released yet)</a:t>
            </a:r>
          </a:p>
          <a:p>
            <a:pPr lvl="1"/>
            <a:r>
              <a:rPr lang="en-US" dirty="0"/>
              <a:t>IE Mobile 10+ (Strange …)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74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Limits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Storage is limited per origin </a:t>
            </a:r>
          </a:p>
          <a:p>
            <a:r>
              <a:rPr lang="en-US" dirty="0"/>
              <a:t>Firefox</a:t>
            </a:r>
          </a:p>
          <a:p>
            <a:pPr lvl="1"/>
            <a:r>
              <a:rPr lang="en-US" dirty="0"/>
              <a:t>No limit</a:t>
            </a:r>
          </a:p>
          <a:p>
            <a:pPr lvl="1"/>
            <a:r>
              <a:rPr lang="en-US" dirty="0"/>
              <a:t>Asks user after 50MB</a:t>
            </a:r>
          </a:p>
          <a:p>
            <a:r>
              <a:rPr lang="en-US" dirty="0"/>
              <a:t>Chrome</a:t>
            </a:r>
          </a:p>
          <a:p>
            <a:pPr lvl="1"/>
            <a:r>
              <a:rPr lang="en-US" dirty="0"/>
              <a:t>No limit</a:t>
            </a:r>
          </a:p>
          <a:p>
            <a:r>
              <a:rPr lang="en-US" dirty="0"/>
              <a:t>IE</a:t>
            </a:r>
          </a:p>
          <a:p>
            <a:pPr lvl="1"/>
            <a:r>
              <a:rPr lang="en-US" dirty="0"/>
              <a:t>250MB limit</a:t>
            </a:r>
          </a:p>
          <a:p>
            <a:pPr lvl="1"/>
            <a:r>
              <a:rPr lang="en-US" dirty="0"/>
              <a:t>Asks user after 10MB</a:t>
            </a:r>
          </a:p>
        </p:txBody>
      </p:sp>
    </p:spTree>
    <p:extLst>
      <p:ext uri="{BB962C8B-B14F-4D97-AF65-F5344CB8AC3E}">
        <p14:creationId xmlns:p14="http://schemas.microsoft.com/office/powerpoint/2010/main" val="334164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 one or more object stores</a:t>
            </a:r>
          </a:p>
          <a:p>
            <a:r>
              <a:rPr lang="en-US" dirty="0"/>
              <a:t>Has a name</a:t>
            </a:r>
          </a:p>
          <a:p>
            <a:r>
              <a:rPr lang="en-US" dirty="0"/>
              <a:t>Has current version – Initially 0</a:t>
            </a:r>
          </a:p>
          <a:p>
            <a:r>
              <a:rPr lang="en-US" dirty="0"/>
              <a:t>There may be multiple connections to a given database</a:t>
            </a:r>
          </a:p>
          <a:p>
            <a:r>
              <a:rPr lang="en-US" dirty="0"/>
              <a:t>Each origin has an associated set of databases</a:t>
            </a:r>
          </a:p>
          <a:p>
            <a:r>
              <a:rPr lang="en-US" dirty="0"/>
              <a:t>Is described by the </a:t>
            </a:r>
            <a:r>
              <a:rPr lang="en-US" dirty="0" err="1">
                <a:solidFill>
                  <a:srgbClr val="FF0000"/>
                </a:solidFill>
              </a:rPr>
              <a:t>IDBDatabase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87513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Ratification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Working Draft (WD)</a:t>
            </a:r>
          </a:p>
          <a:p>
            <a:r>
              <a:rPr lang="en-US" dirty="0"/>
              <a:t>Candidate Recommendation (CR)</a:t>
            </a:r>
          </a:p>
          <a:p>
            <a:r>
              <a:rPr lang="en-US" dirty="0"/>
              <a:t>Proposed Recommendation (PR)</a:t>
            </a:r>
          </a:p>
          <a:p>
            <a:r>
              <a:rPr lang="en-US" dirty="0"/>
              <a:t>W3C Recommendation (REC)</a:t>
            </a:r>
          </a:p>
          <a:p>
            <a:r>
              <a:rPr lang="en-US" dirty="0"/>
              <a:t>Working Group Note (NOTE)</a:t>
            </a:r>
          </a:p>
        </p:txBody>
      </p:sp>
    </p:spTree>
    <p:extLst>
      <p:ext uri="{BB962C8B-B14F-4D97-AF65-F5344CB8AC3E}">
        <p14:creationId xmlns:p14="http://schemas.microsoft.com/office/powerpoint/2010/main" val="2088807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Database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7704" y="3429000"/>
            <a:ext cx="5367175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indexedDB.open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request.onsuccess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"current version: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"open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e.target.error.message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request.onupgradeneeded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"DB Upgrade is needed"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Should specify a version – Default is 1</a:t>
            </a:r>
          </a:p>
          <a:p>
            <a:r>
              <a:rPr lang="en-US" dirty="0"/>
              <a:t>Starts with no object store</a:t>
            </a:r>
          </a:p>
          <a:p>
            <a:r>
              <a:rPr lang="en-US" dirty="0"/>
              <a:t>Can delete a whole database</a:t>
            </a:r>
          </a:p>
        </p:txBody>
      </p:sp>
    </p:spTree>
    <p:extLst>
      <p:ext uri="{BB962C8B-B14F-4D97-AF65-F5344CB8AC3E}">
        <p14:creationId xmlns:p14="http://schemas.microsoft.com/office/powerpoint/2010/main" val="831534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Store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a unique name</a:t>
            </a:r>
          </a:p>
          <a:p>
            <a:r>
              <a:rPr lang="en-US" dirty="0"/>
              <a:t>Has a list of records</a:t>
            </a:r>
          </a:p>
          <a:p>
            <a:r>
              <a:rPr lang="en-US" dirty="0"/>
              <a:t>Has a list of indexes</a:t>
            </a:r>
          </a:p>
          <a:p>
            <a:r>
              <a:rPr lang="en-US" dirty="0"/>
              <a:t>No schema </a:t>
            </a:r>
          </a:p>
          <a:p>
            <a:r>
              <a:rPr lang="en-US" dirty="0"/>
              <a:t>Each record consists of a key and a value</a:t>
            </a:r>
          </a:p>
          <a:p>
            <a:r>
              <a:rPr lang="en-US" dirty="0"/>
              <a:t>The list is sorted according to key</a:t>
            </a:r>
          </a:p>
          <a:p>
            <a:r>
              <a:rPr lang="en-US" dirty="0"/>
              <a:t>Key is unique</a:t>
            </a:r>
          </a:p>
          <a:p>
            <a:r>
              <a:rPr lang="en-US" dirty="0"/>
              <a:t>Is described by the </a:t>
            </a:r>
            <a:r>
              <a:rPr lang="en-US" dirty="0" err="1">
                <a:solidFill>
                  <a:srgbClr val="FF0000"/>
                </a:solidFill>
              </a:rPr>
              <a:t>IDBObjectStore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47645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Object Store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80965" y="2780928"/>
            <a:ext cx="621676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request.onupgradeneeded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"DB Upgrade is needed"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"old version: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e.oldVersion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"new version: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e.newVersion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e.newVersion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"Creating object store: 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db.createObjectStore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autoIncrement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"Creating indexes"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objectStore.createIndex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unique: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objectStore.createIndex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unique: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Creating new object store is only allowed during </a:t>
            </a:r>
            <a:r>
              <a:rPr lang="en-US" dirty="0" err="1">
                <a:solidFill>
                  <a:srgbClr val="FF0000"/>
                </a:solidFill>
              </a:rPr>
              <a:t>upgradeneeded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078161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IDBObjectStore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err="1"/>
              <a:t>keypath</a:t>
            </a:r>
            <a:endParaRPr lang="en-US" dirty="0"/>
          </a:p>
          <a:p>
            <a:pPr lvl="1"/>
            <a:r>
              <a:rPr lang="en-US" dirty="0" err="1"/>
              <a:t>autoIncrement</a:t>
            </a:r>
            <a:endParaRPr lang="en-US" dirty="0"/>
          </a:p>
          <a:p>
            <a:pPr lvl="1"/>
            <a:r>
              <a:rPr lang="en-US" dirty="0" err="1"/>
              <a:t>indexNames</a:t>
            </a:r>
            <a:endParaRPr lang="en-US" dirty="0"/>
          </a:p>
          <a:p>
            <a:pPr lvl="1"/>
            <a:r>
              <a:rPr lang="en-US" dirty="0"/>
              <a:t>transaction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get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put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clear</a:t>
            </a:r>
          </a:p>
          <a:p>
            <a:pPr lvl="1"/>
            <a:r>
              <a:rPr lang="en-US" dirty="0"/>
              <a:t>index</a:t>
            </a:r>
          </a:p>
          <a:p>
            <a:pPr lvl="1"/>
            <a:r>
              <a:rPr lang="en-US" dirty="0" err="1"/>
              <a:t>createIndex</a:t>
            </a:r>
            <a:r>
              <a:rPr lang="en-US" dirty="0"/>
              <a:t>/</a:t>
            </a:r>
            <a:r>
              <a:rPr lang="en-US" dirty="0" err="1"/>
              <a:t>deleteIndex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2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be: number, string, Date or Array (not sparse)</a:t>
            </a:r>
          </a:p>
          <a:p>
            <a:r>
              <a:rPr lang="en-US" dirty="0"/>
              <a:t>Sort order is according to language natural sort</a:t>
            </a:r>
          </a:p>
          <a:p>
            <a:r>
              <a:rPr lang="en-US" dirty="0"/>
              <a:t>Can be </a:t>
            </a:r>
          </a:p>
          <a:p>
            <a:pPr lvl="1"/>
            <a:r>
              <a:rPr lang="en-US" dirty="0"/>
              <a:t>Extracted from the record itself: Use </a:t>
            </a:r>
            <a:r>
              <a:rPr lang="en-US" dirty="0" err="1">
                <a:solidFill>
                  <a:srgbClr val="FF0000"/>
                </a:solidFill>
              </a:rPr>
              <a:t>keypath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Generated by key generator: Use </a:t>
            </a:r>
            <a:r>
              <a:rPr lang="en-US" dirty="0" err="1">
                <a:solidFill>
                  <a:srgbClr val="FF0000"/>
                </a:solidFill>
              </a:rPr>
              <a:t>autoIncrement</a:t>
            </a:r>
            <a:endParaRPr lang="en-US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Explicitly specified as part of the insertion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4653136"/>
            <a:ext cx="672652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objectStore = db.createObjectStore(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autoIncrement: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3778669"/>
            <a:ext cx="621676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db.createObjectStore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23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Single Record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 method</a:t>
            </a:r>
          </a:p>
          <a:p>
            <a:r>
              <a:rPr lang="en-US" dirty="0"/>
              <a:t>Must specify the key to look for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2758644"/>
            <a:ext cx="5367175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db.transaction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contacts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tran.objectStore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key = 1001;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contacts.get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(key);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request.onsuccess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"Item found: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contact.name);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"Item not found"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 error"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06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Range of Records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a cursor</a:t>
            </a:r>
          </a:p>
          <a:p>
            <a:r>
              <a:rPr lang="en-US" dirty="0"/>
              <a:t>Must call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to get the next record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78322" y="2708920"/>
            <a:ext cx="562205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contacts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contacts.openCursor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request.onsuccess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cursor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(cursor)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key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console.log(key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value.id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value.name);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cursor.continue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 more entries"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41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using an Index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2348880"/>
            <a:ext cx="587693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range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IDBKeyRange.bound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contacts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index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contacts.index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index.openCursor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(range,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request.onsuccess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cursor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(cursor)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key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console.log(key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value.name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value.email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cursor.continue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 more entries"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Retrieve the index and open a cursor</a:t>
            </a:r>
          </a:p>
        </p:txBody>
      </p:sp>
    </p:spTree>
    <p:extLst>
      <p:ext uri="{BB962C8B-B14F-4D97-AF65-F5344CB8AC3E}">
        <p14:creationId xmlns:p14="http://schemas.microsoft.com/office/powerpoint/2010/main" val="119159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create a </a:t>
            </a:r>
            <a:r>
              <a:rPr lang="en-US" dirty="0" err="1">
                <a:solidFill>
                  <a:srgbClr val="FF0000"/>
                </a:solidFill>
              </a:rPr>
              <a:t>readwrite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transaction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method</a:t>
            </a:r>
          </a:p>
          <a:p>
            <a:r>
              <a:rPr lang="en-US" dirty="0"/>
              <a:t>Watch for success and completion of the transaction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8567" y="3446998"/>
            <a:ext cx="664156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db.transaction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{...}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tran.onabort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{...}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contacts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tran.objectStore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contacts.add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({id: 1001,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Ori"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"ori@gmail.com"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request.onsuccess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key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e.target.resolve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 error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name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e.target.error.message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00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commit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indexedDB</a:t>
            </a:r>
            <a:r>
              <a:rPr lang="en-US" dirty="0"/>
              <a:t> supports auto committed transaction</a:t>
            </a:r>
          </a:p>
          <a:p>
            <a:r>
              <a:rPr lang="en-US" dirty="0"/>
              <a:t>There is no method named commit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There is a method named </a:t>
            </a:r>
            <a:r>
              <a:rPr lang="en-US" dirty="0">
                <a:solidFill>
                  <a:srgbClr val="FF0000"/>
                </a:solidFill>
              </a:rPr>
              <a:t>abort </a:t>
            </a:r>
          </a:p>
          <a:p>
            <a:r>
              <a:rPr lang="en-US" dirty="0"/>
              <a:t>So, when is transaction committed ?</a:t>
            </a:r>
          </a:p>
          <a:p>
            <a:pPr lvl="1"/>
            <a:r>
              <a:rPr lang="en-US" dirty="0"/>
              <a:t>When there are no pending change requests on the current transaction</a:t>
            </a:r>
          </a:p>
          <a:p>
            <a:pPr lvl="1"/>
            <a:r>
              <a:rPr lang="en-US" dirty="0"/>
              <a:t>And the thread returns to the browser’s message loop</a:t>
            </a:r>
          </a:p>
          <a:p>
            <a:r>
              <a:rPr lang="en-US" dirty="0"/>
              <a:t>Therefore,</a:t>
            </a:r>
          </a:p>
          <a:p>
            <a:pPr lvl="1"/>
            <a:r>
              <a:rPr lang="en-US" dirty="0"/>
              <a:t>You cannot postponed transaction commit</a:t>
            </a:r>
          </a:p>
          <a:p>
            <a:pPr lvl="1"/>
            <a:r>
              <a:rPr lang="en-US" dirty="0"/>
              <a:t>Once a transaction finishes any manipulation on it causes a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47434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Vision – Year 2002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XHTML is the future, not HTML</a:t>
            </a:r>
          </a:p>
          <a:p>
            <a:r>
              <a:rPr lang="en-US" dirty="0"/>
              <a:t>XHTML 2.0 is not backward compatible with HTML 4.01 and XHTML 1.1</a:t>
            </a:r>
          </a:p>
          <a:p>
            <a:pPr lvl="1"/>
            <a:r>
              <a:rPr lang="en-US" dirty="0" err="1"/>
              <a:t>XForms</a:t>
            </a:r>
            <a:r>
              <a:rPr lang="en-US" dirty="0"/>
              <a:t> instead of HTML Forms</a:t>
            </a:r>
          </a:p>
          <a:p>
            <a:pPr lvl="1"/>
            <a:r>
              <a:rPr lang="en-US" dirty="0" err="1"/>
              <a:t>XFrames</a:t>
            </a:r>
            <a:r>
              <a:rPr lang="en-US" dirty="0"/>
              <a:t> instead of HTML frames</a:t>
            </a:r>
          </a:p>
          <a:p>
            <a:r>
              <a:rPr lang="en-US" dirty="0" err="1"/>
              <a:t>Mozila</a:t>
            </a:r>
            <a:r>
              <a:rPr lang="en-US" dirty="0"/>
              <a:t> and Opera presented a paper for HTML next generation but were denied</a:t>
            </a:r>
          </a:p>
          <a:p>
            <a:r>
              <a:rPr lang="en-US" dirty="0"/>
              <a:t>As result WHATWG was born</a:t>
            </a:r>
          </a:p>
        </p:txBody>
      </p:sp>
    </p:spTree>
    <p:extLst>
      <p:ext uri="{BB962C8B-B14F-4D97-AF65-F5344CB8AC3E}">
        <p14:creationId xmlns:p14="http://schemas.microsoft.com/office/powerpoint/2010/main" val="1670861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</a:t>
            </a:r>
            <a:r>
              <a:rPr lang="en-US" dirty="0" err="1"/>
              <a:t>readwrite</a:t>
            </a:r>
            <a:r>
              <a:rPr lang="en-US" dirty="0"/>
              <a:t> transactions with overlapping scope </a:t>
            </a:r>
            <a:r>
              <a:rPr lang="en-US" u="sng" dirty="0"/>
              <a:t>block each other</a:t>
            </a:r>
          </a:p>
          <a:p>
            <a:pPr lvl="1"/>
            <a:r>
              <a:rPr lang="en-US" dirty="0"/>
              <a:t>Two read transaction do not block</a:t>
            </a:r>
          </a:p>
          <a:p>
            <a:pPr lvl="1"/>
            <a:r>
              <a:rPr lang="en-US" dirty="0"/>
              <a:t>Concurrent read and write transaction do not block</a:t>
            </a:r>
          </a:p>
          <a:p>
            <a:r>
              <a:rPr lang="en-US" dirty="0"/>
              <a:t>The first created transaction must be completed and only then the second can be completed too</a:t>
            </a:r>
          </a:p>
          <a:p>
            <a:r>
              <a:rPr lang="en-US" dirty="0"/>
              <a:t>This does not mean that your code blocks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onXXX</a:t>
            </a:r>
            <a:r>
              <a:rPr lang="en-US" dirty="0"/>
              <a:t> are postponed until the transaction can be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83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onerror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raised for every single operation that fails during the transaction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e.target.error</a:t>
            </a:r>
            <a:r>
              <a:rPr lang="en-US" dirty="0"/>
              <a:t> for more details</a:t>
            </a:r>
          </a:p>
          <a:p>
            <a:r>
              <a:rPr lang="en-US" dirty="0" err="1">
                <a:solidFill>
                  <a:srgbClr val="FF0000"/>
                </a:solidFill>
              </a:rPr>
              <a:t>onabort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raised only once</a:t>
            </a:r>
          </a:p>
          <a:p>
            <a:r>
              <a:rPr lang="en-US" dirty="0" err="1">
                <a:solidFill>
                  <a:srgbClr val="FF0000"/>
                </a:solidFill>
              </a:rPr>
              <a:t>oncomplete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raised only once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48240" y="4221088"/>
            <a:ext cx="528221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db.transaction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complete"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e.target.error.message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tran.onabort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abort"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85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Aborting Transaction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aborted automatically if one of the change operation fails</a:t>
            </a:r>
          </a:p>
          <a:p>
            <a:r>
              <a:rPr lang="en-US" dirty="0"/>
              <a:t>Can be aborted manually using </a:t>
            </a:r>
            <a:r>
              <a:rPr lang="en-US" dirty="0" err="1">
                <a:solidFill>
                  <a:srgbClr val="FF0000"/>
                </a:solidFill>
              </a:rPr>
              <a:t>IDBTransaction.abort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Can throw an exception from one of the change </a:t>
            </a:r>
            <a:r>
              <a:rPr lang="en-US" dirty="0" err="1">
                <a:solidFill>
                  <a:srgbClr val="FF0000"/>
                </a:solidFill>
              </a:rPr>
              <a:t>onsuccess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handlers</a:t>
            </a:r>
          </a:p>
          <a:p>
            <a:r>
              <a:rPr lang="en-US" dirty="0"/>
              <a:t>Once </a:t>
            </a:r>
            <a:r>
              <a:rPr lang="en-US" dirty="0" err="1">
                <a:solidFill>
                  <a:srgbClr val="FF0000"/>
                </a:solidFill>
              </a:rPr>
              <a:t>oncomplete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raised the transaction is considered completed and cannot be aborted</a:t>
            </a:r>
          </a:p>
        </p:txBody>
      </p:sp>
    </p:spTree>
    <p:extLst>
      <p:ext uri="{BB962C8B-B14F-4D97-AF65-F5344CB8AC3E}">
        <p14:creationId xmlns:p14="http://schemas.microsoft.com/office/powerpoint/2010/main" val="3106138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no strict update method</a:t>
            </a:r>
          </a:p>
          <a:p>
            <a:r>
              <a:rPr lang="en-US" dirty="0"/>
              <a:t>The put method updates or inserts an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03118" y="2924944"/>
            <a:ext cx="477246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db.transaction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contacts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tran.objectStore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{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id: 1001,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"XXX“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contacts.put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(contact);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request.onsuccess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"put success"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"put error"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22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retrieve the object key</a:t>
            </a:r>
          </a:p>
          <a:p>
            <a:r>
              <a:rPr lang="en-US" dirty="0"/>
              <a:t>Use the delete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03118" y="3201943"/>
            <a:ext cx="477246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db.transaction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tran.oncomplete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{...}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contacts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tran.objectStore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request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contacts.delete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request.onsuccess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"delete success"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request.onerror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"delete error"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42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indexedDB</a:t>
            </a:r>
            <a:r>
              <a:rPr lang="en-US" dirty="0"/>
              <a:t> offers rich API for dealing with data</a:t>
            </a:r>
          </a:p>
          <a:p>
            <a:r>
              <a:rPr lang="en-US" dirty="0"/>
              <a:t>Great for storing heterogeneous objects</a:t>
            </a:r>
          </a:p>
          <a:p>
            <a:r>
              <a:rPr lang="en-US" dirty="0"/>
              <a:t>Quite complex API</a:t>
            </a:r>
          </a:p>
          <a:p>
            <a:pPr lvl="1"/>
            <a:r>
              <a:rPr lang="en-US" dirty="0"/>
              <a:t>With respect to the simplicity of </a:t>
            </a:r>
            <a:r>
              <a:rPr lang="en-US" dirty="0" err="1"/>
              <a:t>localStorage</a:t>
            </a:r>
            <a:endParaRPr lang="en-US" dirty="0"/>
          </a:p>
          <a:p>
            <a:r>
              <a:rPr lang="en-US" dirty="0"/>
              <a:t>Good desktop support</a:t>
            </a:r>
          </a:p>
          <a:p>
            <a:r>
              <a:rPr lang="en-US" dirty="0"/>
              <a:t>No iPhone support (yet)</a:t>
            </a:r>
          </a:p>
          <a:p>
            <a:pPr lvl="1"/>
            <a:r>
              <a:rPr lang="en-US" dirty="0"/>
              <a:t>Can </a:t>
            </a:r>
            <a:r>
              <a:rPr lang="en-US"/>
              <a:t>be implemented </a:t>
            </a:r>
            <a:r>
              <a:rPr lang="en-US" dirty="0"/>
              <a:t>using Web SQL</a:t>
            </a:r>
          </a:p>
        </p:txBody>
      </p:sp>
    </p:spTree>
    <p:extLst>
      <p:ext uri="{BB962C8B-B14F-4D97-AF65-F5344CB8AC3E}">
        <p14:creationId xmlns:p14="http://schemas.microsoft.com/office/powerpoint/2010/main" val="3045837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standard way to interact with local files</a:t>
            </a:r>
          </a:p>
          <a:p>
            <a:r>
              <a:rPr lang="en-US" dirty="0"/>
              <a:t>Offers the following objects</a:t>
            </a:r>
          </a:p>
          <a:p>
            <a:pPr lvl="1"/>
            <a:r>
              <a:rPr lang="en-US" dirty="0"/>
              <a:t>File - A reference to a file</a:t>
            </a:r>
          </a:p>
          <a:p>
            <a:pPr lvl="1"/>
            <a:r>
              <a:rPr lang="en-US" dirty="0" err="1"/>
              <a:t>FileList</a:t>
            </a:r>
            <a:r>
              <a:rPr lang="en-US" dirty="0"/>
              <a:t> - A collection of File objects</a:t>
            </a:r>
          </a:p>
          <a:p>
            <a:pPr lvl="1"/>
            <a:r>
              <a:rPr lang="en-US" dirty="0"/>
              <a:t>Blob - </a:t>
            </a:r>
            <a:r>
              <a:rPr lang="en-US" dirty="0" err="1"/>
              <a:t>Maniulate</a:t>
            </a:r>
            <a:r>
              <a:rPr lang="en-US" dirty="0"/>
              <a:t> File’s data</a:t>
            </a:r>
          </a:p>
          <a:p>
            <a:pPr lvl="1"/>
            <a:r>
              <a:rPr lang="en-US" dirty="0" err="1"/>
              <a:t>FileReader</a:t>
            </a:r>
            <a:r>
              <a:rPr lang="en-US" dirty="0"/>
              <a:t> – Read file asynchronously</a:t>
            </a:r>
          </a:p>
          <a:p>
            <a:pPr lvl="1"/>
            <a:r>
              <a:rPr lang="en-US" dirty="0"/>
              <a:t>URL Scheme – Binary data inside URL</a:t>
            </a:r>
          </a:p>
          <a:p>
            <a:r>
              <a:rPr lang="en-US" dirty="0"/>
              <a:t>IE10+</a:t>
            </a:r>
          </a:p>
        </p:txBody>
      </p:sp>
    </p:spTree>
    <p:extLst>
      <p:ext uri="{BB962C8B-B14F-4D97-AF65-F5344CB8AC3E}">
        <p14:creationId xmlns:p14="http://schemas.microsoft.com/office/powerpoint/2010/main" val="826712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script cannot access a file on the file system</a:t>
            </a:r>
          </a:p>
          <a:p>
            <a:r>
              <a:rPr lang="en-US" dirty="0"/>
              <a:t>However, it can</a:t>
            </a:r>
          </a:p>
          <a:p>
            <a:pPr lvl="1"/>
            <a:r>
              <a:rPr lang="en-US" dirty="0"/>
              <a:t>Use a form file input</a:t>
            </a:r>
          </a:p>
          <a:p>
            <a:pPr lvl="2"/>
            <a:r>
              <a:rPr lang="en-US" dirty="0"/>
              <a:t>User browses for the file</a:t>
            </a:r>
          </a:p>
          <a:p>
            <a:pPr lvl="2"/>
            <a:r>
              <a:rPr lang="en-US" dirty="0"/>
              <a:t>File is accessible through the input element</a:t>
            </a:r>
          </a:p>
          <a:p>
            <a:pPr lvl="1"/>
            <a:r>
              <a:rPr lang="en-US" dirty="0"/>
              <a:t>Drag &amp; Drop</a:t>
            </a:r>
          </a:p>
          <a:p>
            <a:pPr lvl="2"/>
            <a:r>
              <a:rPr lang="en-US" dirty="0"/>
              <a:t>User drags and drops a file on the page</a:t>
            </a:r>
          </a:p>
          <a:p>
            <a:pPr lvl="2"/>
            <a:r>
              <a:rPr lang="en-US" dirty="0"/>
              <a:t>File is accessible through the </a:t>
            </a:r>
            <a:r>
              <a:rPr lang="en-US" dirty="0" err="1">
                <a:solidFill>
                  <a:srgbClr val="FF0000"/>
                </a:solidFill>
              </a:rPr>
              <a:t>dataTransfer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property of the event object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9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input field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attribute to allow multi file selection</a:t>
            </a:r>
          </a:p>
          <a:p>
            <a:endParaRPr lang="en-US" dirty="0"/>
          </a:p>
          <a:p>
            <a:r>
              <a:rPr lang="en-US" dirty="0"/>
              <a:t>Can hide the input and then programmatically trigger the dialog open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files</a:t>
            </a:r>
            <a:r>
              <a:rPr lang="en-US" dirty="0"/>
              <a:t> property on the input element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294964"/>
            <a:ext cx="28184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="file"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1600" y="3862789"/>
            <a:ext cx="188384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input[type=file]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19872" y="3862789"/>
            <a:ext cx="298831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".browse"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).click(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fileInput.trigger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67547" y="5373216"/>
            <a:ext cx="417774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$.each(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[0].files,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file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console.log(file.name + </a:t>
            </a:r>
            <a:r>
              <a:rPr lang="en-US" alt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“: 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83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files</a:t>
            </a:r>
            <a:r>
              <a:rPr lang="en-US" dirty="0"/>
              <a:t> property of the input element is of type </a:t>
            </a:r>
            <a:r>
              <a:rPr lang="en-US" dirty="0" err="1">
                <a:solidFill>
                  <a:srgbClr val="FF0000"/>
                </a:solidFill>
              </a:rPr>
              <a:t>FileList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Which is a collection of </a:t>
            </a:r>
            <a:r>
              <a:rPr lang="en-US" dirty="0">
                <a:solidFill>
                  <a:srgbClr val="FF0000"/>
                </a:solidFill>
              </a:rPr>
              <a:t>File</a:t>
            </a:r>
            <a:r>
              <a:rPr lang="en-US" dirty="0"/>
              <a:t> objects</a:t>
            </a:r>
          </a:p>
          <a:p>
            <a:r>
              <a:rPr lang="en-US" dirty="0"/>
              <a:t>Each File object offers the following API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 – Mime type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– Short file name (without path)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– File size in bytes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lastModifiedDate</a:t>
            </a:r>
            <a:r>
              <a:rPr lang="en-US" dirty="0"/>
              <a:t> – Modification date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slice</a:t>
            </a:r>
            <a:r>
              <a:rPr lang="en-US" dirty="0"/>
              <a:t> – Returns a blob object that represents the specified byte range</a:t>
            </a:r>
          </a:p>
        </p:txBody>
      </p:sp>
    </p:spTree>
    <p:extLst>
      <p:ext uri="{BB962C8B-B14F-4D97-AF65-F5344CB8AC3E}">
        <p14:creationId xmlns:p14="http://schemas.microsoft.com/office/powerpoint/2010/main" val="348649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WHATWG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community of people interested in evolving HTML and related technologies</a:t>
            </a:r>
          </a:p>
          <a:p>
            <a:r>
              <a:rPr lang="en-US" dirty="0"/>
              <a:t>Founded by individuals from Apple, Firefox and Opera at 2004</a:t>
            </a:r>
          </a:p>
          <a:p>
            <a:r>
              <a:rPr lang="en-US" dirty="0"/>
              <a:t>On 9 May 2007 W3C decided to adopt WHATWG’s HTML5</a:t>
            </a:r>
          </a:p>
          <a:p>
            <a:r>
              <a:rPr lang="en-US" dirty="0"/>
              <a:t>XHTML 2.0 is dead !!!</a:t>
            </a:r>
          </a:p>
        </p:txBody>
      </p:sp>
    </p:spTree>
    <p:extLst>
      <p:ext uri="{BB962C8B-B14F-4D97-AF65-F5344CB8AC3E}">
        <p14:creationId xmlns:p14="http://schemas.microsoft.com/office/powerpoint/2010/main" val="834174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Provides methods to read a File or Blob object into memory</a:t>
            </a:r>
          </a:p>
          <a:p>
            <a:r>
              <a:rPr lang="en-US" dirty="0"/>
              <a:t>Asynchronous API</a:t>
            </a:r>
          </a:p>
          <a:p>
            <a:r>
              <a:rPr lang="en-US" dirty="0"/>
              <a:t>Fires </a:t>
            </a:r>
            <a:r>
              <a:rPr lang="en-US" dirty="0">
                <a:solidFill>
                  <a:srgbClr val="FF0000"/>
                </a:solidFill>
              </a:rPr>
              <a:t>progress</a:t>
            </a:r>
            <a:r>
              <a:rPr lang="en-US" dirty="0"/>
              <a:t> events</a:t>
            </a:r>
          </a:p>
          <a:p>
            <a:r>
              <a:rPr lang="en-US" dirty="0"/>
              <a:t>Supported formats: Text, </a:t>
            </a:r>
            <a:r>
              <a:rPr lang="en-US" dirty="0" err="1"/>
              <a:t>DataURL</a:t>
            </a:r>
            <a:r>
              <a:rPr lang="en-US" dirty="0"/>
              <a:t>, binary</a:t>
            </a:r>
          </a:p>
          <a:p>
            <a:r>
              <a:rPr lang="en-US" dirty="0"/>
              <a:t>Can read the whole file content or multiple slices</a:t>
            </a:r>
          </a:p>
          <a:p>
            <a:r>
              <a:rPr lang="en-US" dirty="0"/>
              <a:t>IE10+</a:t>
            </a:r>
          </a:p>
        </p:txBody>
      </p:sp>
    </p:spTree>
    <p:extLst>
      <p:ext uri="{BB962C8B-B14F-4D97-AF65-F5344CB8AC3E}">
        <p14:creationId xmlns:p14="http://schemas.microsoft.com/office/powerpoint/2010/main" val="625381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r>
              <a:rPr lang="en-US" dirty="0"/>
              <a:t>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whole file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readAsArrayBuffer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readAsText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readAsDataUrl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readyState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– EMPTY/LOADING/DONE</a:t>
            </a:r>
          </a:p>
          <a:p>
            <a:r>
              <a:rPr lang="en-US" dirty="0"/>
              <a:t>Should wait for </a:t>
            </a:r>
            <a:r>
              <a:rPr lang="en-US" dirty="0">
                <a:solidFill>
                  <a:srgbClr val="FF0000"/>
                </a:solidFill>
              </a:rPr>
              <a:t>load</a:t>
            </a:r>
            <a:r>
              <a:rPr lang="en-US" dirty="0"/>
              <a:t> event</a:t>
            </a:r>
          </a:p>
          <a:p>
            <a:r>
              <a:rPr lang="en-US" dirty="0"/>
              <a:t>Result is stored under </a:t>
            </a:r>
            <a:r>
              <a:rPr lang="en-US" dirty="0" err="1">
                <a:solidFill>
                  <a:srgbClr val="FF0000"/>
                </a:solidFill>
              </a:rPr>
              <a:t>event.target.result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Concurrent reads are not allowed</a:t>
            </a:r>
          </a:p>
          <a:p>
            <a:pPr lvl="1"/>
            <a:r>
              <a:rPr lang="en-US" dirty="0"/>
              <a:t>Exception is thrown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22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r>
              <a:rPr lang="en-US" dirty="0"/>
              <a:t>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loadstart</a:t>
            </a:r>
            <a:endParaRPr lang="en-US" dirty="0"/>
          </a:p>
          <a:p>
            <a:r>
              <a:rPr lang="en-US" dirty="0"/>
              <a:t>progress</a:t>
            </a:r>
          </a:p>
          <a:p>
            <a:r>
              <a:rPr lang="en-US" dirty="0"/>
              <a:t>abort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load</a:t>
            </a:r>
          </a:p>
          <a:p>
            <a:r>
              <a:rPr lang="en-US" dirty="0" err="1"/>
              <a:t>loadend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56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03118" y="3501008"/>
            <a:ext cx="477246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fileReader.readAsText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(file,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"windows-1255"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"progress"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progress.text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"load"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readAsText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You may specify an 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7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readAsDataUrl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You may embed the result inside an </a:t>
            </a:r>
            <a:r>
              <a:rPr lang="en-US" dirty="0" err="1"/>
              <a:t>img</a:t>
            </a:r>
            <a:r>
              <a:rPr lang="en-US" dirty="0"/>
              <a:t> tag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03648" y="3115126"/>
            <a:ext cx="570701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fileReader.readAsDataURL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"load"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 load is fired when read operation completed successfully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31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ArrayBuffer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Need to wrap the </a:t>
            </a:r>
            <a:r>
              <a:rPr lang="en-US" dirty="0" err="1">
                <a:solidFill>
                  <a:srgbClr val="FF0000"/>
                </a:solidFill>
              </a:rPr>
              <a:t>ArrayBuffer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inside a Typed array object in order to access its content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63281" y="3152001"/>
            <a:ext cx="545213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fileReader.readAsArrayBuffer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"load"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Uint8Array(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"load: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byteArr.length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1000;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byteArr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42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Reading a big file into memory is problematic</a:t>
            </a:r>
          </a:p>
          <a:p>
            <a:pPr lvl="1"/>
            <a:r>
              <a:rPr lang="en-US" dirty="0"/>
              <a:t>Firefox may even crash (file &gt; 1GB)</a:t>
            </a:r>
          </a:p>
          <a:p>
            <a:r>
              <a:rPr lang="en-US" dirty="0"/>
              <a:t>Should read slices instead of whole file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53526" y="3212976"/>
            <a:ext cx="6471643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readNextBuffer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file.size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fileReader.readAsArrayBuffer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file.slice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fileReader.addEventListener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"load"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e.target.result.byteLength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file.size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10000) / 100;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progress.text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percentCompleted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readNextBuffer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379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Cannot access file system directly</a:t>
            </a:r>
          </a:p>
          <a:p>
            <a:r>
              <a:rPr lang="en-US" dirty="0"/>
              <a:t>User should browse to the file or drop it</a:t>
            </a:r>
          </a:p>
          <a:p>
            <a:r>
              <a:rPr lang="en-US" dirty="0"/>
              <a:t>File metadata is accessible using a File object</a:t>
            </a:r>
          </a:p>
          <a:p>
            <a:r>
              <a:rPr lang="en-US" dirty="0"/>
              <a:t>Reading a file content is done using a </a:t>
            </a:r>
            <a:r>
              <a:rPr lang="en-US" dirty="0" err="1"/>
              <a:t>FileReader</a:t>
            </a:r>
            <a:r>
              <a:rPr lang="en-US" dirty="0"/>
              <a:t> object</a:t>
            </a:r>
          </a:p>
          <a:p>
            <a:r>
              <a:rPr lang="en-US" dirty="0"/>
              <a:t>Content can be read as: Text, </a:t>
            </a:r>
            <a:r>
              <a:rPr lang="en-US" dirty="0" err="1"/>
              <a:t>DataUrl</a:t>
            </a:r>
            <a:r>
              <a:rPr lang="en-US" dirty="0"/>
              <a:t>, </a:t>
            </a:r>
            <a:r>
              <a:rPr lang="en-US" dirty="0" err="1"/>
              <a:t>ArrayBuffer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52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Validate user data without Java Script</a:t>
            </a:r>
          </a:p>
          <a:p>
            <a:r>
              <a:rPr lang="en-US" dirty="0"/>
              <a:t>Is supported through a list of HTML attributes</a:t>
            </a:r>
          </a:p>
          <a:p>
            <a:r>
              <a:rPr lang="en-US" dirty="0"/>
              <a:t>Can control element styling through CSS</a:t>
            </a:r>
          </a:p>
          <a:p>
            <a:r>
              <a:rPr lang="en-US" dirty="0"/>
              <a:t>Can query validation status using JavaScript API</a:t>
            </a:r>
          </a:p>
          <a:p>
            <a:r>
              <a:rPr lang="en-US" dirty="0"/>
              <a:t>IE10+</a:t>
            </a:r>
          </a:p>
          <a:p>
            <a:r>
              <a:rPr lang="en-US" dirty="0"/>
              <a:t>No iPhone support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9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Attribute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input elements can be associated with the </a:t>
            </a:r>
            <a:r>
              <a:rPr lang="en-US" dirty="0">
                <a:solidFill>
                  <a:srgbClr val="FF0000"/>
                </a:solidFill>
              </a:rPr>
              <a:t>pattern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Text area is not supported </a:t>
            </a:r>
          </a:p>
          <a:p>
            <a:r>
              <a:rPr lang="en-US" dirty="0"/>
              <a:t>The attribute expects a case sensitive Regular Expression as its value</a:t>
            </a:r>
          </a:p>
          <a:p>
            <a:r>
              <a:rPr lang="en-US" dirty="0"/>
              <a:t>Empty value is not validated against the pattern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attribute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27784" y="5373216"/>
            <a:ext cx="341311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="(ab)*"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0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HTML5?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snapshot of WHATWG specification that is managed by W3C</a:t>
            </a:r>
          </a:p>
          <a:p>
            <a:r>
              <a:rPr lang="en-US" dirty="0"/>
              <a:t>Offers new elements, new attributes and APIs</a:t>
            </a:r>
          </a:p>
          <a:p>
            <a:r>
              <a:rPr lang="en-US" dirty="0"/>
              <a:t>De facto features are now documented</a:t>
            </a:r>
          </a:p>
          <a:p>
            <a:r>
              <a:rPr lang="en-US" dirty="0"/>
              <a:t>Is designed so that old browser can safely ignore new features</a:t>
            </a:r>
          </a:p>
          <a:p>
            <a:r>
              <a:rPr lang="en-US" dirty="0"/>
              <a:t>A better platform for building complex 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89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Lifecycle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page load</a:t>
            </a:r>
          </a:p>
          <a:p>
            <a:pPr lvl="1"/>
            <a:r>
              <a:rPr lang="en-US" dirty="0"/>
              <a:t>pseudo-class </a:t>
            </a:r>
            <a:r>
              <a:rPr lang="en-US" dirty="0">
                <a:solidFill>
                  <a:srgbClr val="FF0000"/>
                </a:solidFill>
              </a:rPr>
              <a:t>:invalid</a:t>
            </a:r>
            <a:r>
              <a:rPr lang="en-US" dirty="0"/>
              <a:t> is attached to failed elements</a:t>
            </a:r>
          </a:p>
          <a:p>
            <a:r>
              <a:rPr lang="en-US" dirty="0"/>
              <a:t>During typing</a:t>
            </a:r>
          </a:p>
          <a:p>
            <a:pPr lvl="1"/>
            <a:r>
              <a:rPr lang="en-US" dirty="0"/>
              <a:t>pseudo-class </a:t>
            </a:r>
            <a:r>
              <a:rPr lang="en-US" dirty="0">
                <a:solidFill>
                  <a:srgbClr val="FF0000"/>
                </a:solidFill>
              </a:rPr>
              <a:t>:invalid</a:t>
            </a:r>
            <a:r>
              <a:rPr lang="en-US" dirty="0"/>
              <a:t> is attached/detached according to element’s value</a:t>
            </a:r>
          </a:p>
          <a:p>
            <a:r>
              <a:rPr lang="en-US" dirty="0"/>
              <a:t>During form submission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invalid</a:t>
            </a:r>
            <a:r>
              <a:rPr lang="en-US" dirty="0"/>
              <a:t> DOM event is raised for every failed element</a:t>
            </a:r>
          </a:p>
          <a:p>
            <a:pPr lvl="1"/>
            <a:r>
              <a:rPr lang="en-US" dirty="0"/>
              <a:t>A popup message is displayed</a:t>
            </a:r>
          </a:p>
          <a:p>
            <a:pPr lvl="1"/>
            <a:r>
              <a:rPr lang="en-US" dirty="0"/>
              <a:t>submit event is not fired</a:t>
            </a:r>
          </a:p>
        </p:txBody>
      </p:sp>
    </p:spTree>
    <p:extLst>
      <p:ext uri="{BB962C8B-B14F-4D97-AF65-F5344CB8AC3E}">
        <p14:creationId xmlns:p14="http://schemas.microsoft.com/office/powerpoint/2010/main" val="21488962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Validation Attributes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maxLength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Usually is enforced during typing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min</a:t>
            </a:r>
            <a:r>
              <a:rPr lang="en-US" dirty="0"/>
              <a:t> &amp; 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 </a:t>
            </a:r>
            <a:r>
              <a:rPr lang="en-US"/>
              <a:t>&amp; </a:t>
            </a:r>
            <a:r>
              <a:rPr lang="en-US">
                <a:solidFill>
                  <a:srgbClr val="FF0000"/>
                </a:solidFill>
              </a:rPr>
              <a:t>step </a:t>
            </a:r>
            <a:r>
              <a:rPr lang="en-US"/>
              <a:t>– </a:t>
            </a:r>
            <a:r>
              <a:rPr lang="en-US" dirty="0"/>
              <a:t>Only for number field</a:t>
            </a:r>
          </a:p>
          <a:p>
            <a:endParaRPr lang="en-US" dirty="0"/>
          </a:p>
          <a:p>
            <a:r>
              <a:rPr lang="en-US" dirty="0"/>
              <a:t>type – </a:t>
            </a:r>
            <a:r>
              <a:rPr lang="en-US" dirty="0">
                <a:solidFill>
                  <a:srgbClr val="FF0000"/>
                </a:solidFill>
              </a:rPr>
              <a:t>email</a:t>
            </a:r>
            <a:r>
              <a:rPr lang="en-US" dirty="0"/>
              <a:t> &amp;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4784" y="4436427"/>
            <a:ext cx="485742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="number"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="1000"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="1200"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43608" y="2276872"/>
            <a:ext cx="273344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43608" y="3330853"/>
            <a:ext cx="324319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="10"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43608" y="5396574"/>
            <a:ext cx="205376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310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developer is responsible for setting CSS styling according to :invalid class</a:t>
            </a:r>
          </a:p>
          <a:p>
            <a:r>
              <a:rPr lang="en-US" dirty="0"/>
              <a:t>Usually, only first failure is displayed to the user</a:t>
            </a:r>
          </a:p>
          <a:p>
            <a:r>
              <a:rPr lang="en-US" dirty="0"/>
              <a:t>Message content changes between browsers</a:t>
            </a:r>
          </a:p>
          <a:p>
            <a:r>
              <a:rPr lang="en-US" dirty="0"/>
              <a:t>Every browser styles its popup messages differently</a:t>
            </a:r>
          </a:p>
          <a:p>
            <a:r>
              <a:rPr lang="en-US" dirty="0"/>
              <a:t>Messages are localized according to browser locale</a:t>
            </a:r>
          </a:p>
          <a:p>
            <a:pPr lvl="1"/>
            <a:r>
              <a:rPr lang="en-US" dirty="0"/>
              <a:t>Not page locale</a:t>
            </a:r>
          </a:p>
        </p:txBody>
      </p:sp>
    </p:spTree>
    <p:extLst>
      <p:ext uri="{BB962C8B-B14F-4D97-AF65-F5344CB8AC3E}">
        <p14:creationId xmlns:p14="http://schemas.microsoft.com/office/powerpoint/2010/main" val="3125768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Localizing Validation Messages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Listen to </a:t>
            </a:r>
            <a:r>
              <a:rPr lang="en-US" dirty="0">
                <a:solidFill>
                  <a:srgbClr val="FF0000"/>
                </a:solidFill>
              </a:rPr>
              <a:t>invalid</a:t>
            </a:r>
            <a:r>
              <a:rPr lang="en-US" dirty="0"/>
              <a:t> DOM event</a:t>
            </a:r>
          </a:p>
          <a:p>
            <a:r>
              <a:rPr lang="en-US" dirty="0"/>
              <a:t>Reveal the reason of the failure</a:t>
            </a:r>
          </a:p>
          <a:p>
            <a:pPr lvl="1"/>
            <a:r>
              <a:rPr lang="en-US" dirty="0"/>
              <a:t>See next slides</a:t>
            </a:r>
          </a:p>
          <a:p>
            <a:r>
              <a:rPr lang="en-US" dirty="0"/>
              <a:t>Register custom validation message using </a:t>
            </a:r>
            <a:r>
              <a:rPr lang="en-US" dirty="0" err="1">
                <a:solidFill>
                  <a:srgbClr val="FF0000"/>
                </a:solidFill>
              </a:rPr>
              <a:t>setCustomValidity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97641" y="5117894"/>
            <a:ext cx="363913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).bind(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.setCustomValidity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ערך</a:t>
            </a: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חובה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55776" y="4509120"/>
            <a:ext cx="39228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811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Messages Styling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Can’t really do that. Instead, </a:t>
            </a:r>
          </a:p>
          <a:p>
            <a:r>
              <a:rPr lang="en-US" dirty="0"/>
              <a:t>Disable validation using </a:t>
            </a:r>
            <a:r>
              <a:rPr lang="en-US" dirty="0" err="1">
                <a:solidFill>
                  <a:srgbClr val="FF0000"/>
                </a:solidFill>
              </a:rPr>
              <a:t>novalidate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solidFill>
                  <a:srgbClr val="FF0000"/>
                </a:solidFill>
              </a:rPr>
              <a:t>invalid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No popup messages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:invalid</a:t>
            </a:r>
            <a:r>
              <a:rPr lang="en-US" dirty="0"/>
              <a:t> pseudo-class is still attached</a:t>
            </a:r>
          </a:p>
          <a:p>
            <a:r>
              <a:rPr lang="en-US" dirty="0"/>
              <a:t>Listen to </a:t>
            </a:r>
            <a:r>
              <a:rPr lang="en-US" dirty="0">
                <a:solidFill>
                  <a:srgbClr val="FF0000"/>
                </a:solidFill>
              </a:rPr>
              <a:t>submit</a:t>
            </a:r>
            <a:r>
              <a:rPr lang="en-US" dirty="0"/>
              <a:t> event</a:t>
            </a:r>
          </a:p>
          <a:p>
            <a:r>
              <a:rPr lang="en-US" dirty="0"/>
              <a:t>Call </a:t>
            </a:r>
            <a:r>
              <a:rPr lang="en-US" dirty="0" err="1">
                <a:solidFill>
                  <a:srgbClr val="FF0000"/>
                </a:solidFill>
              </a:rPr>
              <a:t>checkValidity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form element</a:t>
            </a:r>
          </a:p>
          <a:p>
            <a:pPr lvl="1"/>
            <a:r>
              <a:rPr lang="en-US" dirty="0"/>
              <a:t>invalid event is fired</a:t>
            </a:r>
          </a:p>
          <a:p>
            <a:pPr lvl="1"/>
            <a:r>
              <a:rPr lang="en-US" dirty="0"/>
              <a:t>Check the return value</a:t>
            </a:r>
          </a:p>
          <a:p>
            <a:r>
              <a:rPr lang="en-US" dirty="0"/>
              <a:t>Display validation messages the way you like</a:t>
            </a:r>
          </a:p>
        </p:txBody>
      </p:sp>
    </p:spTree>
    <p:extLst>
      <p:ext uri="{BB962C8B-B14F-4D97-AF65-F5344CB8AC3E}">
        <p14:creationId xmlns:p14="http://schemas.microsoft.com/office/powerpoint/2010/main" val="28624011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Messages Styling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648" y="1772816"/>
            <a:ext cx="451758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E-Mail: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="not valid email"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="submit"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="Submit"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933056"/>
            <a:ext cx="48574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).bind(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.setCustomValidity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ערך</a:t>
            </a:r>
            <a:r>
              <a:rPr kumimoji="0" lang="ar-SA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he-IL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חובה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).bind(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.checkValidity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invalidInputs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input:invalid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invalidInputs.length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alert(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invalidInputs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validationMessage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1754076"/>
            <a:ext cx="1806352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07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Validation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input element has a property named </a:t>
            </a:r>
            <a:r>
              <a:rPr lang="en-US" dirty="0">
                <a:solidFill>
                  <a:srgbClr val="FF0000"/>
                </a:solidFill>
              </a:rPr>
              <a:t>validity</a:t>
            </a:r>
          </a:p>
          <a:p>
            <a:r>
              <a:rPr lang="en-US" dirty="0"/>
              <a:t>Is an object of type </a:t>
            </a:r>
            <a:r>
              <a:rPr lang="en-US" dirty="0" err="1"/>
              <a:t>ValidityState</a:t>
            </a:r>
            <a:r>
              <a:rPr lang="en-US" dirty="0"/>
              <a:t> which supports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valid</a:t>
            </a:r>
            <a:r>
              <a:rPr lang="en-US" dirty="0"/>
              <a:t> – True when element fails validation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valueMissing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required validation failed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patternMismatch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pattern validation failed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rangeOverflow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rangeUnderflow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min/max failed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stepMismatch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Out of possible step values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tooLong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maxLength</a:t>
            </a:r>
            <a:r>
              <a:rPr lang="en-US" dirty="0"/>
              <a:t> validation failed. Probably never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typeMismatch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type email or </a:t>
            </a:r>
            <a:r>
              <a:rPr lang="en-US" dirty="0" err="1"/>
              <a:t>url</a:t>
            </a:r>
            <a:r>
              <a:rPr lang="en-US" dirty="0"/>
              <a:t> validation failed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customError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setCustomValidity</a:t>
            </a:r>
            <a:r>
              <a:rPr lang="en-US" dirty="0"/>
              <a:t> was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061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validation is easy</a:t>
            </a:r>
          </a:p>
          <a:p>
            <a:r>
              <a:rPr lang="en-US" dirty="0"/>
              <a:t>No need to write JavaScript</a:t>
            </a:r>
          </a:p>
          <a:p>
            <a:r>
              <a:rPr lang="en-US" dirty="0"/>
              <a:t>Just throw some attributes</a:t>
            </a:r>
          </a:p>
          <a:p>
            <a:r>
              <a:rPr lang="en-US" dirty="0"/>
              <a:t>Probably, not suited to high-end web applications</a:t>
            </a:r>
          </a:p>
          <a:p>
            <a:pPr lvl="1"/>
            <a:r>
              <a:rPr lang="en-US" dirty="0"/>
              <a:t>No cross browser compatibility</a:t>
            </a:r>
          </a:p>
          <a:p>
            <a:pPr lvl="1"/>
            <a:r>
              <a:rPr lang="en-US" dirty="0"/>
              <a:t>Limited control over styling</a:t>
            </a:r>
          </a:p>
          <a:p>
            <a:pPr lvl="1"/>
            <a:r>
              <a:rPr lang="en-US" dirty="0"/>
              <a:t>Is not a hard task to accomplish with plain old JavaScript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125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Traditionally,</a:t>
            </a:r>
          </a:p>
          <a:p>
            <a:pPr lvl="1"/>
            <a:r>
              <a:rPr lang="en-US" dirty="0"/>
              <a:t>JavaScript is single threaded</a:t>
            </a:r>
          </a:p>
          <a:p>
            <a:pPr lvl="1"/>
            <a:r>
              <a:rPr lang="en-US" dirty="0"/>
              <a:t>Running long computation means UI is blocked</a:t>
            </a:r>
          </a:p>
          <a:p>
            <a:r>
              <a:rPr lang="en-US" dirty="0"/>
              <a:t>With HTML5 Web Worker support</a:t>
            </a:r>
          </a:p>
          <a:p>
            <a:pPr lvl="1"/>
            <a:r>
              <a:rPr lang="en-US" dirty="0"/>
              <a:t>The developer can create multiple web workers</a:t>
            </a:r>
          </a:p>
          <a:p>
            <a:pPr lvl="1"/>
            <a:r>
              <a:rPr lang="en-US" dirty="0"/>
              <a:t>Each represent a background thread</a:t>
            </a:r>
          </a:p>
          <a:p>
            <a:pPr lvl="1"/>
            <a:r>
              <a:rPr lang="en-US" dirty="0"/>
              <a:t>Long computation no longer blocks the UI</a:t>
            </a:r>
          </a:p>
          <a:p>
            <a:pPr lvl="2"/>
            <a:r>
              <a:rPr lang="en-US" dirty="0"/>
              <a:t>The developer is responsible for spawning the worker</a:t>
            </a:r>
          </a:p>
          <a:p>
            <a:pPr lvl="1"/>
            <a:r>
              <a:rPr lang="en-US" dirty="0"/>
              <a:t>What about race condition ?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5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Worker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 a new object using the </a:t>
            </a:r>
            <a:r>
              <a:rPr lang="en-US" dirty="0">
                <a:solidFill>
                  <a:srgbClr val="FF0000"/>
                </a:solidFill>
              </a:rPr>
              <a:t>Worker</a:t>
            </a:r>
            <a:r>
              <a:rPr lang="en-US" dirty="0"/>
              <a:t> constructor</a:t>
            </a:r>
          </a:p>
          <a:p>
            <a:r>
              <a:rPr lang="en-US" dirty="0"/>
              <a:t>Specify the URL of the script to be executed</a:t>
            </a:r>
          </a:p>
          <a:p>
            <a:pPr lvl="1"/>
            <a:r>
              <a:rPr lang="en-US" dirty="0"/>
              <a:t>Same origin policy applies</a:t>
            </a:r>
          </a:p>
          <a:p>
            <a:r>
              <a:rPr lang="en-US" dirty="0"/>
              <a:t>Optionally, listen to the </a:t>
            </a:r>
            <a:r>
              <a:rPr lang="en-US" dirty="0">
                <a:solidFill>
                  <a:srgbClr val="FF0000"/>
                </a:solidFill>
              </a:rPr>
              <a:t>message</a:t>
            </a:r>
            <a:r>
              <a:rPr lang="en-US" dirty="0"/>
              <a:t> event in case you want to receive messages from the worker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515" y="4365104"/>
            <a:ext cx="434766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"/Scripts/Task.js"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Status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of September 2014 HTML5 is considered Proposed Recommendation (PR)</a:t>
            </a:r>
          </a:p>
          <a:p>
            <a:pPr lvl="1"/>
            <a:r>
              <a:rPr lang="en-US" dirty="0"/>
              <a:t>The criteria – Two 100% complete and fully interoperable implementations</a:t>
            </a:r>
          </a:p>
          <a:p>
            <a:r>
              <a:rPr lang="en-US" dirty="0"/>
              <a:t>WHATWG continues its work on HTML5 as a “living standard”</a:t>
            </a:r>
          </a:p>
          <a:p>
            <a:pPr lvl="1"/>
            <a:r>
              <a:rPr lang="en-US" dirty="0"/>
              <a:t>Never completed</a:t>
            </a:r>
          </a:p>
          <a:p>
            <a:pPr lvl="1"/>
            <a:r>
              <a:rPr lang="en-US" dirty="0"/>
              <a:t>Always updated and improved</a:t>
            </a:r>
          </a:p>
          <a:p>
            <a:pPr lvl="1"/>
            <a:r>
              <a:rPr lang="en-US" dirty="0"/>
              <a:t>New features are added but old functionality is not removed</a:t>
            </a:r>
          </a:p>
        </p:txBody>
      </p:sp>
    </p:spTree>
    <p:extLst>
      <p:ext uri="{BB962C8B-B14F-4D97-AF65-F5344CB8AC3E}">
        <p14:creationId xmlns:p14="http://schemas.microsoft.com/office/powerpoint/2010/main" val="6351943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worker allows for parallel execution</a:t>
            </a:r>
          </a:p>
          <a:p>
            <a:r>
              <a:rPr lang="en-US" dirty="0"/>
              <a:t>However, the worker is executed under a new global execution context</a:t>
            </a:r>
          </a:p>
          <a:p>
            <a:pPr lvl="1"/>
            <a:r>
              <a:rPr lang="en-US" dirty="0"/>
              <a:t>No sharing of global variables</a:t>
            </a:r>
          </a:p>
          <a:p>
            <a:r>
              <a:rPr lang="en-US" dirty="0"/>
              <a:t>It can communicate using special channel</a:t>
            </a:r>
          </a:p>
          <a:p>
            <a:r>
              <a:rPr lang="en-US" dirty="0"/>
              <a:t>All non thread safe components are unavailable when running under a worker</a:t>
            </a:r>
          </a:p>
          <a:p>
            <a:pPr lvl="1"/>
            <a:r>
              <a:rPr lang="en-US" dirty="0"/>
              <a:t>DOM</a:t>
            </a:r>
          </a:p>
          <a:p>
            <a:pPr lvl="1"/>
            <a:r>
              <a:rPr lang="en-US" dirty="0"/>
              <a:t>window</a:t>
            </a:r>
          </a:p>
          <a:p>
            <a:pPr lvl="1"/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672362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postMessage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method to send the actual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From both ends</a:t>
            </a:r>
            <a:endParaRPr lang="en-US" dirty="0"/>
          </a:p>
          <a:p>
            <a:r>
              <a:rPr lang="en-US" dirty="0"/>
              <a:t>Messages are serialized/</a:t>
            </a:r>
            <a:r>
              <a:rPr lang="en-US" dirty="0" err="1"/>
              <a:t>deserialized</a:t>
            </a:r>
            <a:endParaRPr lang="en-US" dirty="0"/>
          </a:p>
          <a:p>
            <a:r>
              <a:rPr lang="en-US" dirty="0"/>
              <a:t>This means you get a copy of the original object</a:t>
            </a:r>
          </a:p>
          <a:p>
            <a:r>
              <a:rPr lang="en-US" dirty="0"/>
              <a:t>No sharing of the references</a:t>
            </a:r>
          </a:p>
          <a:p>
            <a:r>
              <a:rPr lang="en-US" dirty="0"/>
              <a:t>Browsers use the </a:t>
            </a:r>
            <a:r>
              <a:rPr lang="en-US" dirty="0">
                <a:solidFill>
                  <a:srgbClr val="FF0000"/>
                </a:solidFill>
              </a:rPr>
              <a:t>structured clone algorithm</a:t>
            </a:r>
          </a:p>
          <a:p>
            <a:pPr lvl="1"/>
            <a:r>
              <a:rPr lang="en-US" dirty="0"/>
              <a:t>Cyclic references are allowed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442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2420888"/>
            <a:ext cx="4347665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"/Scripts/Task.js"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worker.postMessage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"Result: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63888" y="4653136"/>
            <a:ext cx="417774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self.postMessage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sz="quarter" idx="1"/>
          </p:nvPr>
        </p:nvSpPr>
        <p:spPr>
          <a:xfrm>
            <a:off x="827584" y="1977586"/>
            <a:ext cx="1151040" cy="46166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App.js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3491880" y="4246061"/>
            <a:ext cx="1151040" cy="461665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>
                <a:solidFill>
                  <a:srgbClr val="FF0000"/>
                </a:solidFill>
              </a:rPr>
              <a:t>Task.js</a:t>
            </a:r>
          </a:p>
        </p:txBody>
      </p:sp>
    </p:spTree>
    <p:extLst>
      <p:ext uri="{BB962C8B-B14F-4D97-AF65-F5344CB8AC3E}">
        <p14:creationId xmlns:p14="http://schemas.microsoft.com/office/powerpoint/2010/main" val="28966270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single worker represents </a:t>
            </a:r>
            <a:r>
              <a:rPr lang="en-US" u="sng" dirty="0"/>
              <a:t>a single thread</a:t>
            </a:r>
          </a:p>
          <a:p>
            <a:r>
              <a:rPr lang="en-US" dirty="0"/>
              <a:t>Like the browser “main” thread a web worker is not interruptible</a:t>
            </a:r>
          </a:p>
          <a:p>
            <a:r>
              <a:rPr lang="en-US" dirty="0"/>
              <a:t>When a worker runs some JavaScript code it cannot process incoming messages</a:t>
            </a:r>
          </a:p>
          <a:p>
            <a:r>
              <a:rPr lang="en-US" dirty="0"/>
              <a:t>Only when code finishes and returns to the browser’s message loop the next queued message is processed</a:t>
            </a:r>
          </a:p>
        </p:txBody>
      </p:sp>
    </p:spTree>
    <p:extLst>
      <p:ext uri="{BB962C8B-B14F-4D97-AF65-F5344CB8AC3E}">
        <p14:creationId xmlns:p14="http://schemas.microsoft.com/office/powerpoint/2010/main" val="23395632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a Worker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terminate</a:t>
            </a:r>
            <a:r>
              <a:rPr lang="en-US" dirty="0"/>
              <a:t> method on the Worker object</a:t>
            </a:r>
          </a:p>
          <a:p>
            <a:pPr lvl="1"/>
            <a:r>
              <a:rPr lang="en-US" dirty="0"/>
              <a:t>Kills the worker immediately</a:t>
            </a:r>
          </a:p>
          <a:p>
            <a:pPr lvl="1"/>
            <a:r>
              <a:rPr lang="en-US" dirty="0"/>
              <a:t>The worker has no chance to complete current work 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method from the Worker itself</a:t>
            </a:r>
          </a:p>
          <a:p>
            <a:pPr lvl="1"/>
            <a:r>
              <a:rPr lang="en-US" dirty="0"/>
              <a:t>Post a message from the main page</a:t>
            </a:r>
          </a:p>
          <a:p>
            <a:pPr lvl="1"/>
            <a:r>
              <a:rPr lang="en-US" dirty="0"/>
              <a:t>Close the worker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close method returns and only later Worker will be closed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007985"/>
            <a:ext cx="188384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worker.terminate();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91680" y="4797152"/>
            <a:ext cx="137409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self.close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635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Exception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Unhandled exceptions may be tracked using the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 type</a:t>
            </a:r>
          </a:p>
          <a:p>
            <a:r>
              <a:rPr lang="en-US" dirty="0"/>
              <a:t>The event can be monitored from both the worker and its creator</a:t>
            </a:r>
          </a:p>
          <a:p>
            <a:r>
              <a:rPr lang="en-US" dirty="0"/>
              <a:t>Unhandled exception does not kill the worker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1505" y="4293096"/>
            <a:ext cx="400782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39952" y="5198075"/>
            <a:ext cx="417774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Worker(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"/Scripts/Task.js"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worker.addEventListener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781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Scripts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non DOM related API is accessible under web worker: Date, Math, JSON and others</a:t>
            </a:r>
          </a:p>
          <a:p>
            <a:r>
              <a:rPr lang="en-US" dirty="0"/>
              <a:t>But what about your own custom code?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importScripts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Is executed synchronously and returns only after all scripts were executed</a:t>
            </a:r>
          </a:p>
          <a:p>
            <a:r>
              <a:rPr lang="en-US" dirty="0" err="1"/>
              <a:t>Url</a:t>
            </a:r>
            <a:r>
              <a:rPr lang="en-US" dirty="0"/>
              <a:t> is relative to worker’s script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842" y="5442678"/>
            <a:ext cx="57070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importScripts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"Logger.js"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"Web worker is running and using Logger module"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39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# of Web Workers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Specification does not mention a limit</a:t>
            </a:r>
          </a:p>
          <a:p>
            <a:pPr lvl="1"/>
            <a:r>
              <a:rPr lang="en-US" dirty="0"/>
              <a:t>Firefox has </a:t>
            </a:r>
            <a:r>
              <a:rPr lang="en-US" dirty="0" err="1">
                <a:solidFill>
                  <a:srgbClr val="FF0000"/>
                </a:solidFill>
              </a:rPr>
              <a:t>dom.workers.maxPerDomain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setting which is 20 by default</a:t>
            </a:r>
          </a:p>
          <a:p>
            <a:pPr lvl="1"/>
            <a:r>
              <a:rPr lang="en-US" dirty="0"/>
              <a:t>Chrome crashes when trying to spawn 1000 web workers</a:t>
            </a:r>
          </a:p>
          <a:p>
            <a:pPr lvl="1"/>
            <a:r>
              <a:rPr lang="en-US" dirty="0"/>
              <a:t>IE has a limit of 25</a:t>
            </a:r>
          </a:p>
          <a:p>
            <a:r>
              <a:rPr lang="en-US" dirty="0"/>
              <a:t>Usually, no error is reported when reaching the limit but rather the worker is queued until a previous worker is closed</a:t>
            </a:r>
          </a:p>
        </p:txBody>
      </p:sp>
    </p:spTree>
    <p:extLst>
      <p:ext uri="{BB962C8B-B14F-4D97-AF65-F5344CB8AC3E}">
        <p14:creationId xmlns:p14="http://schemas.microsoft.com/office/powerpoint/2010/main" val="30773831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last we have threads</a:t>
            </a:r>
          </a:p>
          <a:p>
            <a:r>
              <a:rPr lang="en-US" dirty="0"/>
              <a:t>Long computation may be refactored into a background web worker</a:t>
            </a:r>
          </a:p>
          <a:p>
            <a:r>
              <a:rPr lang="en-US" dirty="0"/>
              <a:t>UI may become more responsive</a:t>
            </a:r>
          </a:p>
          <a:p>
            <a:r>
              <a:rPr lang="en-US" dirty="0"/>
              <a:t>However, NO DOM manipulation is allowed</a:t>
            </a:r>
          </a:p>
          <a:p>
            <a:pPr lvl="1"/>
            <a:r>
              <a:rPr lang="en-US" dirty="0"/>
              <a:t>Which means long DOM related computation still </a:t>
            </a:r>
            <a:r>
              <a:rPr lang="en-US"/>
              <a:t>blocks the UI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306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 Protocol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Enables two-way communication between browser and server</a:t>
            </a:r>
          </a:p>
          <a:p>
            <a:r>
              <a:rPr lang="en-US" dirty="0"/>
              <a:t>Does not rely on opening multiple HTTP connections</a:t>
            </a:r>
          </a:p>
          <a:p>
            <a:r>
              <a:rPr lang="en-US" dirty="0"/>
              <a:t>Replacement for older techniques like long polling and forever frame</a:t>
            </a:r>
          </a:p>
          <a:p>
            <a:r>
              <a:rPr lang="en-US" dirty="0"/>
              <a:t>A simple abstract over TCP socket</a:t>
            </a:r>
          </a:p>
          <a:p>
            <a:r>
              <a:rPr lang="en-US" dirty="0"/>
              <a:t>A totally new application protocol</a:t>
            </a:r>
          </a:p>
          <a:p>
            <a:pPr lvl="1"/>
            <a:r>
              <a:rPr lang="en-US" dirty="0"/>
              <a:t>No HTTP headers</a:t>
            </a:r>
          </a:p>
          <a:p>
            <a:r>
              <a:rPr lang="en-US" dirty="0"/>
              <a:t>Managed by IETF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Depends on who you ask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The W3C specification is stable</a:t>
            </a:r>
          </a:p>
          <a:p>
            <a:r>
              <a:rPr lang="en-US" dirty="0">
                <a:sym typeface="Wingdings" panose="05000000000000000000" pitchFamily="2" charset="2"/>
              </a:rPr>
              <a:t>But we as developers are interested in capabilities not specifications</a:t>
            </a:r>
          </a:p>
          <a:p>
            <a:r>
              <a:rPr lang="en-US" dirty="0">
                <a:sym typeface="Wingdings" panose="05000000000000000000" pitchFamily="2" charset="2"/>
              </a:rPr>
              <a:t>A standard is useful only if implemented widely</a:t>
            </a:r>
          </a:p>
          <a:p>
            <a:r>
              <a:rPr lang="en-US" dirty="0">
                <a:sym typeface="Wingdings" panose="05000000000000000000" pitchFamily="2" charset="2"/>
              </a:rPr>
              <a:t>Support for a feature may vary between browsers vendors</a:t>
            </a:r>
          </a:p>
          <a:p>
            <a:r>
              <a:rPr lang="en-US" dirty="0">
                <a:sym typeface="Wingdings" panose="05000000000000000000" pitchFamily="2" charset="2"/>
              </a:rPr>
              <a:t>You should always check for current feature support before using it</a:t>
            </a:r>
          </a:p>
          <a:p>
            <a:pPr lvl="1"/>
            <a:r>
              <a:rPr lang="en-US" dirty="0">
                <a:hlinkClick r:id="rId2"/>
              </a:rPr>
              <a:t>http://caniuse.com/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03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 API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JavaScript API </a:t>
            </a:r>
          </a:p>
          <a:p>
            <a:r>
              <a:rPr lang="en-US" dirty="0"/>
              <a:t>Is used by the browser to initiate a Web Socket communication with the server</a:t>
            </a:r>
          </a:p>
          <a:p>
            <a:r>
              <a:rPr lang="en-US" dirty="0"/>
              <a:t>Is all around the </a:t>
            </a:r>
            <a:r>
              <a:rPr lang="en-US" dirty="0" err="1">
                <a:solidFill>
                  <a:srgbClr val="FF0000"/>
                </a:solidFill>
              </a:rPr>
              <a:t>WebSocket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send</a:t>
            </a:r>
          </a:p>
          <a:p>
            <a:pPr lvl="1"/>
            <a:r>
              <a:rPr lang="en-US" dirty="0"/>
              <a:t>close</a:t>
            </a:r>
          </a:p>
          <a:p>
            <a:pPr lvl="1"/>
            <a:r>
              <a:rPr lang="en-US" dirty="0" err="1"/>
              <a:t>readyState</a:t>
            </a:r>
            <a:endParaRPr lang="en-US" dirty="0"/>
          </a:p>
          <a:p>
            <a:pPr lvl="1"/>
            <a:r>
              <a:rPr lang="en-US" dirty="0" err="1"/>
              <a:t>onopen</a:t>
            </a:r>
            <a:r>
              <a:rPr lang="en-US" dirty="0"/>
              <a:t>, </a:t>
            </a:r>
            <a:r>
              <a:rPr lang="en-US" dirty="0" err="1"/>
              <a:t>onmessage</a:t>
            </a:r>
            <a:r>
              <a:rPr lang="en-US" dirty="0"/>
              <a:t>, </a:t>
            </a:r>
            <a:r>
              <a:rPr lang="en-US" dirty="0" err="1"/>
              <a:t>onclose</a:t>
            </a:r>
            <a:r>
              <a:rPr lang="en-US" dirty="0"/>
              <a:t>, </a:t>
            </a:r>
            <a:r>
              <a:rPr lang="en-US" dirty="0" err="1"/>
              <a:t>onerror</a:t>
            </a:r>
            <a:endParaRPr lang="en-US" dirty="0"/>
          </a:p>
          <a:p>
            <a:r>
              <a:rPr lang="en-US" dirty="0"/>
              <a:t>Managed by W3C</a:t>
            </a:r>
          </a:p>
        </p:txBody>
      </p:sp>
    </p:spTree>
    <p:extLst>
      <p:ext uri="{BB962C8B-B14F-4D97-AF65-F5344CB8AC3E}">
        <p14:creationId xmlns:p14="http://schemas.microsoft.com/office/powerpoint/2010/main" val="17976270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>
                <a:solidFill>
                  <a:srgbClr val="FF0000"/>
                </a:solidFill>
              </a:rPr>
              <a:t>WebSocket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</a:t>
            </a:r>
          </a:p>
          <a:p>
            <a:r>
              <a:rPr lang="en-US" dirty="0"/>
              <a:t>Specify URL and sub protocols (Optional)</a:t>
            </a:r>
          </a:p>
          <a:p>
            <a:pPr lvl="1"/>
            <a:r>
              <a:rPr lang="en-US" dirty="0"/>
              <a:t>Must use </a:t>
            </a:r>
            <a:r>
              <a:rPr lang="en-US" dirty="0" err="1"/>
              <a:t>ws</a:t>
            </a:r>
            <a:r>
              <a:rPr lang="en-US" dirty="0"/>
              <a:t> or </a:t>
            </a:r>
            <a:r>
              <a:rPr lang="en-US" dirty="0" err="1"/>
              <a:t>wss</a:t>
            </a:r>
            <a:r>
              <a:rPr lang="en-US" dirty="0"/>
              <a:t> protocols</a:t>
            </a:r>
          </a:p>
          <a:p>
            <a:r>
              <a:rPr lang="en-US" dirty="0"/>
              <a:t>Monitor </a:t>
            </a: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events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6043" y="3848100"/>
            <a:ext cx="6346609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://localhost:5481/socket/connect"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ws.onopen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"OEPN"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093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Handshake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Upon a </a:t>
            </a:r>
            <a:r>
              <a:rPr lang="en-US" dirty="0" err="1"/>
              <a:t>WebSocket</a:t>
            </a:r>
            <a:r>
              <a:rPr lang="en-US" dirty="0"/>
              <a:t> object creation the browser sends an </a:t>
            </a:r>
            <a:r>
              <a:rPr lang="en-US" dirty="0">
                <a:solidFill>
                  <a:srgbClr val="FF0000"/>
                </a:solidFill>
              </a:rPr>
              <a:t>Upgrade</a:t>
            </a:r>
            <a:r>
              <a:rPr lang="en-US" dirty="0"/>
              <a:t> request to the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 must respond with appropriate headers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8266" y="2832437"/>
            <a:ext cx="811778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 http://localhost:5481/socket/connect HTTP/1.1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Upgrade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websocket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Connection: Upgrade</a:t>
            </a:r>
          </a:p>
          <a:p>
            <a:r>
              <a:rPr lang="en-US" dirty="0">
                <a:latin typeface="Lucida Console" panose="020B0609040504020204" pitchFamily="49" charset="0"/>
              </a:rPr>
              <a:t>Host: localhost:5481</a:t>
            </a:r>
          </a:p>
          <a:p>
            <a:r>
              <a:rPr lang="en-US" dirty="0">
                <a:latin typeface="Lucida Console" panose="020B0609040504020204" pitchFamily="49" charset="0"/>
              </a:rPr>
              <a:t>Origin: http://localhost:5481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Sec-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WebSocket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-Key</a:t>
            </a:r>
            <a:r>
              <a:rPr lang="en-US" dirty="0">
                <a:latin typeface="Lucida Console" panose="020B0609040504020204" pitchFamily="49" charset="0"/>
              </a:rPr>
              <a:t>: rHeA9NhKxIuFX85mxpT0fQ==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Sec-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WebSocket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-Version</a:t>
            </a:r>
            <a:r>
              <a:rPr lang="en-US" dirty="0">
                <a:latin typeface="Lucida Console" panose="020B0609040504020204" pitchFamily="49" charset="0"/>
              </a:rPr>
              <a:t>: 13</a:t>
            </a:r>
          </a:p>
        </p:txBody>
      </p:sp>
    </p:spTree>
    <p:extLst>
      <p:ext uri="{BB962C8B-B14F-4D97-AF65-F5344CB8AC3E}">
        <p14:creationId xmlns:p14="http://schemas.microsoft.com/office/powerpoint/2010/main" val="13089809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Response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95297" y="3861048"/>
            <a:ext cx="8153400" cy="22322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a successful handshake, the data transfer part starts</a:t>
            </a:r>
          </a:p>
          <a:p>
            <a:r>
              <a:rPr lang="en-US" dirty="0"/>
              <a:t>This is a two-way communication channel where each side can, independently from the other, send data at will</a:t>
            </a:r>
          </a:p>
        </p:txBody>
      </p:sp>
      <p:sp>
        <p:nvSpPr>
          <p:cNvPr id="6" name="Rectangle 5"/>
          <p:cNvSpPr/>
          <p:nvPr/>
        </p:nvSpPr>
        <p:spPr>
          <a:xfrm>
            <a:off x="577948" y="1772816"/>
            <a:ext cx="818809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HTTP/1.1 101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Switching Protocols</a:t>
            </a:r>
          </a:p>
          <a:p>
            <a:r>
              <a:rPr lang="en-US" dirty="0">
                <a:latin typeface="Lucida Console" panose="020B0609040504020204" pitchFamily="49" charset="0"/>
              </a:rPr>
              <a:t>Cache-Control: private</a:t>
            </a:r>
          </a:p>
          <a:p>
            <a:r>
              <a:rPr lang="en-US" dirty="0">
                <a:latin typeface="Lucida Console" panose="020B0609040504020204" pitchFamily="49" charset="0"/>
              </a:rPr>
              <a:t>Upgrade: </a:t>
            </a:r>
            <a:r>
              <a:rPr lang="en-US" dirty="0" err="1">
                <a:latin typeface="Lucida Console" panose="020B0609040504020204" pitchFamily="49" charset="0"/>
              </a:rPr>
              <a:t>Websocket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Server: Microsoft-IIS/8.0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Sec-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WebSocket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-Accept</a:t>
            </a:r>
            <a:r>
              <a:rPr lang="en-US" dirty="0">
                <a:latin typeface="Lucida Console" panose="020B0609040504020204" pitchFamily="49" charset="0"/>
              </a:rPr>
              <a:t>: JLSwLlhPkGnb4qOJOnYzl957T7I=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Connection: Upgrade</a:t>
            </a:r>
          </a:p>
        </p:txBody>
      </p:sp>
    </p:spTree>
    <p:extLst>
      <p:ext uri="{BB962C8B-B14F-4D97-AF65-F5344CB8AC3E}">
        <p14:creationId xmlns:p14="http://schemas.microsoft.com/office/powerpoint/2010/main" val="27811168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and Receive Messages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object supports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send</a:t>
            </a:r>
            <a:r>
              <a:rPr lang="en-US" dirty="0"/>
              <a:t> – Can only be used after </a:t>
            </a:r>
            <a:r>
              <a:rPr lang="en-US" dirty="0" err="1">
                <a:solidFill>
                  <a:srgbClr val="FF0000"/>
                </a:solidFill>
              </a:rPr>
              <a:t>onopen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event was fired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onmessage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93363" y="3429000"/>
            <a:ext cx="579197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://localhost:5481/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/socket/connect"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ws.send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"MESSAGE: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34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is message based protocol</a:t>
            </a:r>
          </a:p>
          <a:p>
            <a:r>
              <a:rPr lang="en-US" dirty="0"/>
              <a:t>The data being sent by the client is considered a message</a:t>
            </a:r>
          </a:p>
          <a:p>
            <a:r>
              <a:rPr lang="en-US" dirty="0"/>
              <a:t>A message consists of multiple frames</a:t>
            </a:r>
          </a:p>
          <a:p>
            <a:r>
              <a:rPr lang="en-US" dirty="0"/>
              <a:t>Each frame has slight overhead over the original payload</a:t>
            </a:r>
          </a:p>
          <a:p>
            <a:pPr lvl="1"/>
            <a:r>
              <a:rPr lang="en-US" dirty="0"/>
              <a:t>2 bytes – FIN + </a:t>
            </a:r>
            <a:r>
              <a:rPr lang="en-US" dirty="0" err="1"/>
              <a:t>Opcode</a:t>
            </a:r>
            <a:r>
              <a:rPr lang="en-US" dirty="0"/>
              <a:t> + Payload Length + More</a:t>
            </a:r>
          </a:p>
          <a:p>
            <a:pPr lvl="1"/>
            <a:r>
              <a:rPr lang="en-US" dirty="0"/>
              <a:t>4 bytes – Masking key</a:t>
            </a:r>
          </a:p>
          <a:p>
            <a:pPr lvl="1"/>
            <a:r>
              <a:rPr lang="en-US" dirty="0"/>
              <a:t>Above is true only for messages &lt;= 125 bytes</a:t>
            </a:r>
          </a:p>
        </p:txBody>
      </p:sp>
    </p:spTree>
    <p:extLst>
      <p:ext uri="{BB962C8B-B14F-4D97-AF65-F5344CB8AC3E}">
        <p14:creationId xmlns:p14="http://schemas.microsoft.com/office/powerpoint/2010/main" val="25400879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Protocol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Client may specify a list of sub protocols</a:t>
            </a:r>
          </a:p>
          <a:p>
            <a:r>
              <a:rPr lang="en-US" dirty="0"/>
              <a:t>Server must response with exactly one matched sub protocol</a:t>
            </a:r>
          </a:p>
          <a:p>
            <a:r>
              <a:rPr lang="en-US" dirty="0" err="1"/>
              <a:t>WebSocket</a:t>
            </a:r>
            <a:r>
              <a:rPr lang="en-US" dirty="0"/>
              <a:t> object contains a property named </a:t>
            </a:r>
            <a:r>
              <a:rPr lang="en-US" dirty="0">
                <a:solidFill>
                  <a:srgbClr val="FF0000"/>
                </a:solidFill>
              </a:rPr>
              <a:t>protocol</a:t>
            </a:r>
            <a:r>
              <a:rPr lang="en-US" dirty="0"/>
              <a:t> which holds server selection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8894" y="4509120"/>
            <a:ext cx="80009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://localhost:5481/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/socket/connect"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"myproto1"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"myproto2"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ws.onopen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"OPEN: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e.target.protocol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ws.send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771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Sockets brings “</a:t>
            </a:r>
            <a:r>
              <a:rPr lang="en-US" dirty="0" err="1"/>
              <a:t>realtime</a:t>
            </a:r>
            <a:r>
              <a:rPr lang="en-US" dirty="0"/>
              <a:t>-ness” to your web pages</a:t>
            </a:r>
          </a:p>
          <a:p>
            <a:r>
              <a:rPr lang="en-US" dirty="0"/>
              <a:t>It is smarter and more efficient then just using polling</a:t>
            </a:r>
          </a:p>
          <a:p>
            <a:r>
              <a:rPr lang="en-US" dirty="0"/>
              <a:t>However, you need both modern server and modern browser</a:t>
            </a:r>
          </a:p>
          <a:p>
            <a:r>
              <a:rPr lang="en-US" dirty="0"/>
              <a:t>Consider using Web Socket </a:t>
            </a:r>
            <a:r>
              <a:rPr lang="en-US" dirty="0" err="1"/>
              <a:t>Polyfills</a:t>
            </a:r>
            <a:r>
              <a:rPr lang="en-US" dirty="0"/>
              <a:t> like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2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8937" y="1700808"/>
          <a:ext cx="6096000" cy="3571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70720556"/>
                    </a:ext>
                  </a:extLst>
                </a:gridCol>
                <a:gridCol w="1663079">
                  <a:extLst>
                    <a:ext uri="{9D8B030D-6E8A-4147-A177-3AD203B41FA5}">
                      <a16:colId xmlns:a16="http://schemas.microsoft.com/office/drawing/2014/main" val="1053415491"/>
                    </a:ext>
                  </a:extLst>
                </a:gridCol>
                <a:gridCol w="1384921">
                  <a:extLst>
                    <a:ext uri="{9D8B030D-6E8A-4147-A177-3AD203B41FA5}">
                      <a16:colId xmlns:a16="http://schemas.microsoft.com/office/drawing/2014/main" val="4866364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75852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Semantic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Content Editable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New Input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Placeholder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8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Videos</a:t>
                      </a:r>
                      <a:r>
                        <a:rPr lang="en-US" baseline="0" dirty="0"/>
                        <a:t> and Audio 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5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Web Sockets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History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</a:t>
                      </a:r>
                      <a:r>
                        <a:rPr lang="en-US" baseline="0" dirty="0"/>
                        <a:t> &amp; 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Offline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3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XMLHttpRequest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Canvas 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5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0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95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703</TotalTime>
  <Words>3915</Words>
  <Application>Microsoft Office PowerPoint</Application>
  <PresentationFormat>On-screen Show (4:3)</PresentationFormat>
  <Paragraphs>1140</Paragraphs>
  <Slides>87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</vt:lpstr>
      <vt:lpstr>Calibri</vt:lpstr>
      <vt:lpstr>Consolas</vt:lpstr>
      <vt:lpstr>Levenim MT</vt:lpstr>
      <vt:lpstr>Lucida Console</vt:lpstr>
      <vt:lpstr>Tw Cen MT</vt:lpstr>
      <vt:lpstr>Wingdings</vt:lpstr>
      <vt:lpstr>Wingdings 2</vt:lpstr>
      <vt:lpstr>חציון</vt:lpstr>
      <vt:lpstr>HTML5</vt:lpstr>
      <vt:lpstr>W3C</vt:lpstr>
      <vt:lpstr>W3C Ratification Process</vt:lpstr>
      <vt:lpstr>W3C Vision – Year 2002</vt:lpstr>
      <vt:lpstr>WHATWG</vt:lpstr>
      <vt:lpstr>What is HTML5?</vt:lpstr>
      <vt:lpstr>HTML5 Status</vt:lpstr>
      <vt:lpstr>What’s new?</vt:lpstr>
      <vt:lpstr>Interesting Features</vt:lpstr>
      <vt:lpstr>History API</vt:lpstr>
      <vt:lpstr>History API – HTML5</vt:lpstr>
      <vt:lpstr>history.pushState</vt:lpstr>
      <vt:lpstr>pushState Parameters</vt:lpstr>
      <vt:lpstr>popstate Event</vt:lpstr>
      <vt:lpstr>State Serialization</vt:lpstr>
      <vt:lpstr>History API Notes</vt:lpstr>
      <vt:lpstr>Web Storage</vt:lpstr>
      <vt:lpstr>Web Storage API</vt:lpstr>
      <vt:lpstr>Storage Interface</vt:lpstr>
      <vt:lpstr>sessionStorage</vt:lpstr>
      <vt:lpstr>Serialization</vt:lpstr>
      <vt:lpstr>localStorage</vt:lpstr>
      <vt:lpstr>Disk Space</vt:lpstr>
      <vt:lpstr>storage Event</vt:lpstr>
      <vt:lpstr>Web Storage Notes</vt:lpstr>
      <vt:lpstr>Indexed DB</vt:lpstr>
      <vt:lpstr>Browser Support</vt:lpstr>
      <vt:lpstr>Storage Limits</vt:lpstr>
      <vt:lpstr>Database</vt:lpstr>
      <vt:lpstr>Open Database</vt:lpstr>
      <vt:lpstr>Object Store</vt:lpstr>
      <vt:lpstr>Create Object Store</vt:lpstr>
      <vt:lpstr>IDBObjectStore</vt:lpstr>
      <vt:lpstr>Key</vt:lpstr>
      <vt:lpstr>Read Single Record</vt:lpstr>
      <vt:lpstr>Read Range of Records</vt:lpstr>
      <vt:lpstr>Read using an Index</vt:lpstr>
      <vt:lpstr>Insert</vt:lpstr>
      <vt:lpstr>No commit ?</vt:lpstr>
      <vt:lpstr>Concurrent Transaction </vt:lpstr>
      <vt:lpstr>Transaction events</vt:lpstr>
      <vt:lpstr>Aborting Transaction</vt:lpstr>
      <vt:lpstr>Update</vt:lpstr>
      <vt:lpstr>Delete</vt:lpstr>
      <vt:lpstr>Summary</vt:lpstr>
      <vt:lpstr>File API</vt:lpstr>
      <vt:lpstr>Getting Started</vt:lpstr>
      <vt:lpstr>Using input field</vt:lpstr>
      <vt:lpstr>File Object</vt:lpstr>
      <vt:lpstr>FileReader</vt:lpstr>
      <vt:lpstr>FileReader API</vt:lpstr>
      <vt:lpstr>FileReader Events</vt:lpstr>
      <vt:lpstr>Read Text</vt:lpstr>
      <vt:lpstr>Read Data Url</vt:lpstr>
      <vt:lpstr>Read ArrayBuffer</vt:lpstr>
      <vt:lpstr>Slicing</vt:lpstr>
      <vt:lpstr>Summary</vt:lpstr>
      <vt:lpstr>Form Validation</vt:lpstr>
      <vt:lpstr>Pattern Attribute</vt:lpstr>
      <vt:lpstr>Validation Lifecycle</vt:lpstr>
      <vt:lpstr>More Validation Attributes</vt:lpstr>
      <vt:lpstr>Notes</vt:lpstr>
      <vt:lpstr>Localizing Validation Messages</vt:lpstr>
      <vt:lpstr>Controlling Messages Styling</vt:lpstr>
      <vt:lpstr>Controlling Messages Styling</vt:lpstr>
      <vt:lpstr>Constraint Validation API</vt:lpstr>
      <vt:lpstr>Summary</vt:lpstr>
      <vt:lpstr>Web Worker</vt:lpstr>
      <vt:lpstr>Create a Worker</vt:lpstr>
      <vt:lpstr>Thread Safety</vt:lpstr>
      <vt:lpstr>Passing Data</vt:lpstr>
      <vt:lpstr>Passing Data</vt:lpstr>
      <vt:lpstr>Single Thread Model</vt:lpstr>
      <vt:lpstr>Terminate a Worker</vt:lpstr>
      <vt:lpstr>Unhandled Exception</vt:lpstr>
      <vt:lpstr>Import Scripts</vt:lpstr>
      <vt:lpstr>Maximum # of Web Workers</vt:lpstr>
      <vt:lpstr>Summary</vt:lpstr>
      <vt:lpstr>Web Socket Protocol</vt:lpstr>
      <vt:lpstr>Web Socket API</vt:lpstr>
      <vt:lpstr>Getting Started</vt:lpstr>
      <vt:lpstr>The Handshake</vt:lpstr>
      <vt:lpstr>Server Response</vt:lpstr>
      <vt:lpstr>Send and Receive Messages</vt:lpstr>
      <vt:lpstr>Framing</vt:lpstr>
      <vt:lpstr>Sub Protocol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84</cp:revision>
  <dcterms:created xsi:type="dcterms:W3CDTF">2011-02-24T08:59:43Z</dcterms:created>
  <dcterms:modified xsi:type="dcterms:W3CDTF">2018-07-05T12:16:29Z</dcterms:modified>
</cp:coreProperties>
</file>